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93" r:id="rId5"/>
    <p:sldId id="323" r:id="rId6"/>
    <p:sldId id="280" r:id="rId7"/>
    <p:sldId id="284" r:id="rId8"/>
    <p:sldId id="287" r:id="rId9"/>
    <p:sldId id="301" r:id="rId10"/>
    <p:sldId id="305" r:id="rId11"/>
    <p:sldId id="341" r:id="rId12"/>
    <p:sldId id="337" r:id="rId13"/>
    <p:sldId id="326" r:id="rId14"/>
    <p:sldId id="304" r:id="rId15"/>
    <p:sldId id="342" r:id="rId16"/>
    <p:sldId id="306" r:id="rId17"/>
    <p:sldId id="289" r:id="rId18"/>
    <p:sldId id="292" r:id="rId19"/>
    <p:sldId id="343"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0919" autoAdjust="0"/>
  </p:normalViewPr>
  <p:slideViewPr>
    <p:cSldViewPr>
      <p:cViewPr varScale="1">
        <p:scale>
          <a:sx n="107" d="100"/>
          <a:sy n="107" d="100"/>
        </p:scale>
        <p:origin x="1656" y="10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p:scale>
          <a:sx n="200" d="100"/>
          <a:sy n="200" d="100"/>
        </p:scale>
        <p:origin x="-1212" y="7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Age at Admission for Treatment</a:t>
            </a:r>
          </a:p>
        </c:rich>
      </c:tx>
      <c:overlay val="0"/>
    </c:title>
    <c:autoTitleDeleted val="0"/>
    <c:plotArea>
      <c:layout/>
      <c:barChart>
        <c:barDir val="col"/>
        <c:grouping val="clustered"/>
        <c:varyColors val="1"/>
        <c:ser>
          <c:idx val="0"/>
          <c:order val="0"/>
          <c:tx>
            <c:strRef>
              <c:f>Sheet1!$B$1</c:f>
              <c:strCache>
                <c:ptCount val="1"/>
                <c:pt idx="0">
                  <c:v>Percentage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12-20 Years</c:v>
                </c:pt>
                <c:pt idx="1">
                  <c:v>21-30 years</c:v>
                </c:pt>
                <c:pt idx="2">
                  <c:v>31-40 Years</c:v>
                </c:pt>
                <c:pt idx="3">
                  <c:v>41-50 Years</c:v>
                </c:pt>
                <c:pt idx="4">
                  <c:v>51-60 Years</c:v>
                </c:pt>
                <c:pt idx="5">
                  <c:v>61+ Years </c:v>
                </c:pt>
              </c:strCache>
            </c:strRef>
          </c:cat>
          <c:val>
            <c:numRef>
              <c:f>Sheet1!$B$2:$B$7</c:f>
              <c:numCache>
                <c:formatCode>0.0%</c:formatCode>
                <c:ptCount val="6"/>
                <c:pt idx="0">
                  <c:v>1.6E-2</c:v>
                </c:pt>
                <c:pt idx="1">
                  <c:v>0.432</c:v>
                </c:pt>
                <c:pt idx="2">
                  <c:v>0.374</c:v>
                </c:pt>
                <c:pt idx="3">
                  <c:v>0.112</c:v>
                </c:pt>
                <c:pt idx="4">
                  <c:v>5.3999999999999999E-2</c:v>
                </c:pt>
                <c:pt idx="5">
                  <c:v>1.4E-2</c:v>
                </c:pt>
              </c:numCache>
            </c:numRef>
          </c:val>
        </c:ser>
        <c:dLbls>
          <c:showLegendKey val="0"/>
          <c:showVal val="1"/>
          <c:showCatName val="0"/>
          <c:showSerName val="0"/>
          <c:showPercent val="0"/>
          <c:showBubbleSize val="0"/>
        </c:dLbls>
        <c:gapWidth val="150"/>
        <c:overlap val="-25"/>
        <c:axId val="116094824"/>
        <c:axId val="164984024"/>
      </c:barChart>
      <c:catAx>
        <c:axId val="116094824"/>
        <c:scaling>
          <c:orientation val="minMax"/>
        </c:scaling>
        <c:delete val="0"/>
        <c:axPos val="b"/>
        <c:numFmt formatCode="General" sourceLinked="0"/>
        <c:majorTickMark val="none"/>
        <c:minorTickMark val="none"/>
        <c:tickLblPos val="nextTo"/>
        <c:crossAx val="164984024"/>
        <c:crosses val="autoZero"/>
        <c:auto val="1"/>
        <c:lblAlgn val="ctr"/>
        <c:lblOffset val="100"/>
        <c:noMultiLvlLbl val="0"/>
      </c:catAx>
      <c:valAx>
        <c:axId val="164984024"/>
        <c:scaling>
          <c:orientation val="minMax"/>
        </c:scaling>
        <c:delete val="1"/>
        <c:axPos val="l"/>
        <c:numFmt formatCode="0.0%" sourceLinked="1"/>
        <c:majorTickMark val="none"/>
        <c:minorTickMark val="none"/>
        <c:tickLblPos val="nextTo"/>
        <c:crossAx val="116094824"/>
        <c:crosses val="autoZero"/>
        <c:crossBetween val="between"/>
      </c:valAx>
    </c:plotArea>
    <c:plotVisOnly val="1"/>
    <c:dispBlanksAs val="gap"/>
    <c:showDLblsOverMax val="0"/>
  </c:chart>
  <c:spPr>
    <a:ln w="12700">
      <a:solidFill>
        <a:schemeClr val="tx2"/>
      </a:solid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A2B256A2-6E55-4D60-98DB-26A451A7D56D}" type="datetimeFigureOut">
              <a:rPr lang="en-US"/>
              <a:pPr>
                <a:defRPr/>
              </a:pPr>
              <a:t>4/15/2016</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701675" y="4416425"/>
            <a:ext cx="5608638" cy="4183063"/>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4807574A-9F36-493F-AD69-A4C4602A2BDA}" type="slidenum">
              <a:rPr lang="en-US"/>
              <a:pPr>
                <a:defRPr/>
              </a:pPr>
              <a:t>‹#›</a:t>
            </a:fld>
            <a:endParaRPr lang="en-US"/>
          </a:p>
        </p:txBody>
      </p:sp>
    </p:spTree>
    <p:extLst>
      <p:ext uri="{BB962C8B-B14F-4D97-AF65-F5344CB8AC3E}">
        <p14:creationId xmlns:p14="http://schemas.microsoft.com/office/powerpoint/2010/main" val="3661002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ymobilewitness.com/consumer-services.php"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play.google.com/store/apps/details?id=com.mymobilewitness.seesend" TargetMode="External"/><Relationship Id="rId4" Type="http://schemas.openxmlformats.org/officeDocument/2006/relationships/hyperlink" Target="https://itunes.apple.com/us/app/see-send/id556069712?mt=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45915D3-E80B-4DDE-AD09-2C08F1B150B2}" type="slidenum">
              <a:rPr lang="en-US" smtClean="0"/>
              <a:pPr>
                <a:defRPr/>
              </a:pPr>
              <a:t>1</a:t>
            </a:fld>
            <a:endParaRPr lang="en-US" dirty="0"/>
          </a:p>
        </p:txBody>
      </p:sp>
    </p:spTree>
    <p:extLst>
      <p:ext uri="{BB962C8B-B14F-4D97-AF65-F5344CB8AC3E}">
        <p14:creationId xmlns:p14="http://schemas.microsoft.com/office/powerpoint/2010/main" val="4154936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152400"/>
            <a:ext cx="4649788" cy="2971800"/>
          </a:xfrm>
        </p:spPr>
      </p:sp>
      <p:sp>
        <p:nvSpPr>
          <p:cNvPr id="3" name="Notes Placeholder 2"/>
          <p:cNvSpPr>
            <a:spLocks noGrp="1"/>
          </p:cNvSpPr>
          <p:nvPr>
            <p:ph type="body" idx="1"/>
          </p:nvPr>
        </p:nvSpPr>
        <p:spPr>
          <a:xfrm>
            <a:off x="76200" y="3200401"/>
            <a:ext cx="6857999" cy="5399088"/>
          </a:xfrm>
        </p:spPr>
        <p:txBody>
          <a:bodyPr>
            <a:noAutofit/>
          </a:bodyPr>
          <a:lstStyle/>
          <a:p>
            <a:pPr marL="0" indent="0" algn="just">
              <a:spcBef>
                <a:spcPts val="0"/>
              </a:spcBef>
              <a:buNone/>
            </a:pPr>
            <a:r>
              <a:rPr lang="en-US" sz="1600" dirty="0" smtClean="0"/>
              <a:t>LA-SAFE monitors the following gang types:</a:t>
            </a:r>
          </a:p>
          <a:p>
            <a:pPr lvl="1" algn="just">
              <a:spcBef>
                <a:spcPts val="0"/>
              </a:spcBef>
              <a:buFont typeface="Arial" pitchFamily="34" charset="0"/>
              <a:buChar char="•"/>
            </a:pPr>
            <a:r>
              <a:rPr lang="en-US" sz="1600" dirty="0" smtClean="0"/>
              <a:t>Criminal Street Gangs</a:t>
            </a:r>
          </a:p>
          <a:p>
            <a:pPr lvl="1" algn="just">
              <a:spcBef>
                <a:spcPts val="0"/>
              </a:spcBef>
              <a:buFont typeface="Arial" pitchFamily="34" charset="0"/>
              <a:buChar char="•"/>
            </a:pPr>
            <a:r>
              <a:rPr lang="en-US" sz="1600" dirty="0" smtClean="0"/>
              <a:t>Hybrid Gangs</a:t>
            </a:r>
          </a:p>
          <a:p>
            <a:pPr lvl="2" algn="just">
              <a:spcBef>
                <a:spcPts val="0"/>
              </a:spcBef>
              <a:buFont typeface="Arial" pitchFamily="34" charset="0"/>
              <a:buChar char="•"/>
            </a:pPr>
            <a:r>
              <a:rPr lang="en-US" sz="1600" dirty="0" smtClean="0"/>
              <a:t>Gangs committing criminal activity that is not designated in the criminal street gang statute (RS 15:1404)</a:t>
            </a:r>
          </a:p>
          <a:p>
            <a:pPr lvl="1" algn="just">
              <a:spcBef>
                <a:spcPts val="0"/>
              </a:spcBef>
              <a:buFont typeface="Arial" pitchFamily="34" charset="0"/>
              <a:buChar char="•"/>
            </a:pPr>
            <a:r>
              <a:rPr lang="en-US" sz="1600" dirty="0" smtClean="0"/>
              <a:t>Outlaw Motorcycle Gangs</a:t>
            </a:r>
          </a:p>
          <a:p>
            <a:pPr lvl="1" algn="just">
              <a:spcBef>
                <a:spcPts val="0"/>
              </a:spcBef>
              <a:buFont typeface="Arial" pitchFamily="34" charset="0"/>
              <a:buChar char="•"/>
            </a:pPr>
            <a:r>
              <a:rPr lang="en-US" sz="1600" dirty="0" smtClean="0"/>
              <a:t>Department of Corrections Security Threat Groups</a:t>
            </a:r>
          </a:p>
          <a:p>
            <a:pPr lvl="2" algn="just">
              <a:spcBef>
                <a:spcPts val="0"/>
              </a:spcBef>
              <a:buFont typeface="Arial" pitchFamily="34" charset="0"/>
              <a:buChar char="•"/>
            </a:pPr>
            <a:r>
              <a:rPr lang="en-US" sz="1600" dirty="0" smtClean="0"/>
              <a:t>Formerly known as prison gangs</a:t>
            </a:r>
          </a:p>
          <a:p>
            <a:pPr marL="0" indent="0" algn="just">
              <a:spcBef>
                <a:spcPts val="0"/>
              </a:spcBef>
              <a:buNone/>
            </a:pPr>
            <a:r>
              <a:rPr lang="en-US" sz="1600" dirty="0" smtClean="0"/>
              <a:t>There are hundreds of gangs in Louisiana  and most of them are hybrid gangs.</a:t>
            </a:r>
          </a:p>
          <a:p>
            <a:pPr marL="285750" indent="-285750" algn="just">
              <a:spcBef>
                <a:spcPts val="0"/>
              </a:spcBef>
              <a:buFont typeface="Arial" panose="020B0604020202020204" pitchFamily="34" charset="0"/>
              <a:buChar char="•"/>
            </a:pPr>
            <a:r>
              <a:rPr lang="en-US" sz="1600" dirty="0" smtClean="0"/>
              <a:t>Gang </a:t>
            </a:r>
            <a:r>
              <a:rPr lang="en-US" sz="1600" dirty="0"/>
              <a:t>members range in age from preteens to adults.</a:t>
            </a:r>
          </a:p>
          <a:p>
            <a:pPr marL="285750" indent="-285750" algn="just">
              <a:spcBef>
                <a:spcPts val="0"/>
              </a:spcBef>
              <a:buFont typeface="Arial" panose="020B0604020202020204" pitchFamily="34" charset="0"/>
              <a:buChar char="•"/>
            </a:pPr>
            <a:r>
              <a:rPr lang="en-US" sz="1600" dirty="0" smtClean="0"/>
              <a:t>With </a:t>
            </a:r>
            <a:r>
              <a:rPr lang="en-US" sz="1600" dirty="0"/>
              <a:t>the exception of outlaw motorcycle gangs, Louisiana gangs have little or no identifiable </a:t>
            </a:r>
            <a:r>
              <a:rPr lang="en-US" sz="1600" dirty="0" smtClean="0"/>
              <a:t>hierarchy</a:t>
            </a:r>
          </a:p>
          <a:p>
            <a:pPr marL="285750" indent="-285750" algn="just">
              <a:spcBef>
                <a:spcPts val="0"/>
              </a:spcBef>
              <a:buFont typeface="Arial" panose="020B0604020202020204" pitchFamily="34" charset="0"/>
              <a:buChar char="•"/>
            </a:pPr>
            <a:r>
              <a:rPr lang="en-US" sz="1600" dirty="0"/>
              <a:t>Successes  </a:t>
            </a:r>
          </a:p>
          <a:p>
            <a:pPr marL="285750" indent="-285750" algn="just">
              <a:spcBef>
                <a:spcPts val="0"/>
              </a:spcBef>
              <a:buFont typeface="Arial" panose="020B0604020202020204" pitchFamily="34" charset="0"/>
              <a:buChar char="•"/>
            </a:pPr>
            <a:r>
              <a:rPr lang="en-US" sz="1600" dirty="0"/>
              <a:t>LA-SAFE analysts trained over 200 Louisiana Probation and Parole Agents </a:t>
            </a:r>
          </a:p>
          <a:p>
            <a:pPr marL="285750" indent="-285750" algn="just">
              <a:spcBef>
                <a:spcPts val="0"/>
              </a:spcBef>
              <a:buFont typeface="Arial" panose="020B0604020202020204" pitchFamily="34" charset="0"/>
              <a:buChar char="•"/>
            </a:pPr>
            <a:r>
              <a:rPr lang="en-US" sz="1600" dirty="0" smtClean="0"/>
              <a:t>The </a:t>
            </a:r>
            <a:r>
              <a:rPr lang="en-US" sz="1600" dirty="0"/>
              <a:t>continued outreach and education efforts from the LA-SAFE gang analysts has doubled the size of the gang database in the last 12 months</a:t>
            </a:r>
          </a:p>
          <a:p>
            <a:pPr marL="285750" indent="-285750" algn="just">
              <a:spcBef>
                <a:spcPts val="0"/>
              </a:spcBef>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pPr>
              <a:defRPr/>
            </a:pPr>
            <a:fld id="{4807574A-9F36-493F-AD69-A4C4602A2BDA}" type="slidenum">
              <a:rPr lang="en-US" smtClean="0"/>
              <a:pPr>
                <a:defRPr/>
              </a:pPr>
              <a:t>10</a:t>
            </a:fld>
            <a:endParaRPr lang="en-US"/>
          </a:p>
        </p:txBody>
      </p:sp>
    </p:spTree>
    <p:extLst>
      <p:ext uri="{BB962C8B-B14F-4D97-AF65-F5344CB8AC3E}">
        <p14:creationId xmlns:p14="http://schemas.microsoft.com/office/powerpoint/2010/main" val="2284147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762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152400" y="3657600"/>
            <a:ext cx="6705599" cy="49418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algn="just"/>
            <a:r>
              <a:rPr lang="en-US" sz="1800" dirty="0" smtClean="0"/>
              <a:t>The LA-SAFE Cyber Fusion Unit is currently run by the Cyber Security Officer from the GOHSEP.  </a:t>
            </a:r>
          </a:p>
          <a:p>
            <a:pPr algn="just"/>
            <a:r>
              <a:rPr lang="en-US" sz="1800" dirty="0" smtClean="0"/>
              <a:t>Primary Function is to provide actionable cyber intelligence to LA-SAFE customers.</a:t>
            </a:r>
          </a:p>
          <a:p>
            <a:pPr marL="285750" indent="-285750" algn="just">
              <a:buFont typeface="Wingdings" panose="05000000000000000000" pitchFamily="2" charset="2"/>
              <a:buChar char="§"/>
            </a:pPr>
            <a:r>
              <a:rPr lang="en-US" sz="1800" dirty="0" smtClean="0"/>
              <a:t>Member of FBI Cyber Task Force in New Orleans</a:t>
            </a:r>
          </a:p>
          <a:p>
            <a:pPr marL="285750" indent="-285750" algn="just">
              <a:buFont typeface="Wingdings" panose="05000000000000000000" pitchFamily="2" charset="2"/>
              <a:buChar char="§"/>
            </a:pPr>
            <a:r>
              <a:rPr lang="en-US" sz="1800" dirty="0" smtClean="0"/>
              <a:t>DHS National Cyber security and Communications Integration Center (NCCIC)</a:t>
            </a:r>
          </a:p>
          <a:p>
            <a:pPr marL="285750" indent="-285750" algn="just">
              <a:buFont typeface="Wingdings" panose="05000000000000000000" pitchFamily="2" charset="2"/>
              <a:buChar char="§"/>
            </a:pPr>
            <a:r>
              <a:rPr lang="en-US" sz="1800" dirty="0" smtClean="0"/>
              <a:t>Co-founder of the Cyber Intelligence Network (CIN) – a collaborative network of cyber analysts from fusion centers across the country.  45 agencies in 35 states with approximately 240 cyber professionals.</a:t>
            </a:r>
          </a:p>
          <a:p>
            <a:pPr algn="just"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t>The LCFU is a co-founder of the </a:t>
            </a:r>
            <a:r>
              <a:rPr lang="en-US" sz="1800" dirty="0" err="1" smtClean="0"/>
              <a:t>CIN</a:t>
            </a:r>
            <a:r>
              <a:rPr lang="en-US" sz="1800" dirty="0" smtClean="0"/>
              <a:t> (Cyber Intelligence Network), a collaborative of cyber intelligence analyst from fusion centers across the country. Through the </a:t>
            </a:r>
            <a:r>
              <a:rPr lang="en-US" sz="1800" dirty="0" err="1" smtClean="0"/>
              <a:t>CIN</a:t>
            </a:r>
            <a:r>
              <a:rPr lang="en-US" sz="1800" dirty="0" smtClean="0"/>
              <a:t>, the LCFU has worked to:</a:t>
            </a:r>
          </a:p>
          <a:p>
            <a:pPr marL="342900" indent="-342900" algn="just" eaLnBrk="0" hangingPunct="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t>Establish  the Cyber Performance Levels Categorical Framework</a:t>
            </a:r>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t>Recognized </a:t>
            </a:r>
            <a:r>
              <a:rPr lang="en-US" sz="1800" dirty="0"/>
              <a:t>as a model for best practices in the field of cyber for the network of fusion centers.</a:t>
            </a:r>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t>Selected for </a:t>
            </a:r>
            <a:r>
              <a:rPr lang="en-US" sz="1800" dirty="0" err="1"/>
              <a:t>F.C</a:t>
            </a:r>
            <a:r>
              <a:rPr lang="en-US" sz="1800" dirty="0"/>
              <a:t>. Cyber Pilot sponsored by Office of the Program Manager of the Information Sharing Environment (PM-ISE) &amp; DHS Offices of Cybersecurity &amp; Communications (</a:t>
            </a:r>
            <a:r>
              <a:rPr lang="en-US" sz="1800" dirty="0" err="1"/>
              <a:t>CS&amp;C</a:t>
            </a:r>
            <a:r>
              <a:rPr lang="en-US" sz="1800" dirty="0"/>
              <a:t>) and I&amp;A.</a:t>
            </a:r>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t>For </a:t>
            </a:r>
            <a:r>
              <a:rPr lang="en-US" sz="1800" dirty="0"/>
              <a:t>the identification of computer infections in a national research facility &amp; in numerous CIKR, Higher Education &amp; Internet Service Provider networks.</a:t>
            </a:r>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t>The </a:t>
            </a:r>
            <a:r>
              <a:rPr lang="en-US" sz="1800" dirty="0"/>
              <a:t>production of over 30 national level intelligence reports.</a:t>
            </a:r>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t>The Cyber Liaison Officer (CLO) Program serves as an extension of the LCFU </a:t>
            </a:r>
            <a:r>
              <a:rPr lang="en-US" sz="1800" dirty="0" smtClean="0"/>
              <a:t>&amp; </a:t>
            </a:r>
            <a:r>
              <a:rPr lang="en-US" sz="1800" dirty="0"/>
              <a:t>as a regional working group of vetted subject matter experts from both Louisiana based law enforcement and CIKR organizations.</a:t>
            </a:r>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t>A </a:t>
            </a:r>
            <a:r>
              <a:rPr lang="en-US" sz="1800" dirty="0"/>
              <a:t>model and a best practice for the entire network of fusion centers</a:t>
            </a:r>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t>The LCFU operates an awareness group where cyber bulletins and situational advisories are delivered.</a:t>
            </a:r>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t>Represents over 230 organizations across LA-SAFE’s area of responsibility</a:t>
            </a:r>
          </a:p>
          <a:p>
            <a:pPr marL="342900" indent="-342900" algn="jus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t>Pushed out over 30 products to this group in </a:t>
            </a:r>
            <a:r>
              <a:rPr lang="en-US" sz="1800" dirty="0" smtClean="0"/>
              <a:t>2015</a:t>
            </a:r>
            <a:endParaRPr lang="en-US" sz="1800" dirty="0"/>
          </a:p>
          <a:p>
            <a:pPr marL="342900" indent="-342900" algn="just" eaLnBrk="0" hangingPunct="0">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dirty="0" smtClean="0">
              <a:solidFill>
                <a:srgbClr val="002060"/>
              </a:solidFill>
            </a:endParaRPr>
          </a:p>
          <a:p>
            <a:pPr marL="285750" indent="-285750">
              <a:buFont typeface="Wingdings" panose="05000000000000000000" pitchFamily="2" charset="2"/>
              <a:buChar char="§"/>
            </a:pPr>
            <a:endParaRPr lang="en-US" dirty="0" smtClean="0"/>
          </a:p>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481D7-AE3F-4A84-A4E2-6CEFD6BA00A6}"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359986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07574A-9F36-493F-AD69-A4C4602A2BDA}" type="slidenum">
              <a:rPr lang="en-US" smtClean="0"/>
              <a:pPr>
                <a:defRPr/>
              </a:pPr>
              <a:t>12</a:t>
            </a:fld>
            <a:endParaRPr lang="en-US"/>
          </a:p>
        </p:txBody>
      </p:sp>
    </p:spTree>
    <p:extLst>
      <p:ext uri="{BB962C8B-B14F-4D97-AF65-F5344CB8AC3E}">
        <p14:creationId xmlns:p14="http://schemas.microsoft.com/office/powerpoint/2010/main" val="234401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43000" y="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0" y="3505200"/>
            <a:ext cx="7010399"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lvl="0" indent="-171450" algn="just">
              <a:spcBef>
                <a:spcPts val="0"/>
              </a:spcBef>
              <a:buFont typeface="Wingdings" panose="05000000000000000000" pitchFamily="2" charset="2"/>
              <a:buChar char="§"/>
            </a:pPr>
            <a:r>
              <a:rPr lang="en-US" sz="1800" dirty="0" smtClean="0"/>
              <a:t>Information sharing with Louisiana petro/</a:t>
            </a:r>
            <a:r>
              <a:rPr lang="en-US" sz="1800" dirty="0" err="1" smtClean="0"/>
              <a:t>chem</a:t>
            </a:r>
            <a:r>
              <a:rPr lang="en-US" sz="1800" dirty="0" smtClean="0"/>
              <a:t>/port facilities through their Facility Security Officers. </a:t>
            </a:r>
          </a:p>
          <a:p>
            <a:pPr marL="171450" lvl="0" indent="-171450" algn="just">
              <a:spcBef>
                <a:spcPts val="0"/>
              </a:spcBef>
              <a:buFont typeface="Wingdings" panose="05000000000000000000" pitchFamily="2" charset="2"/>
              <a:buChar char="§"/>
            </a:pPr>
            <a:r>
              <a:rPr lang="en-US" sz="1800" dirty="0" smtClean="0"/>
              <a:t>Created a CI/KR statewide contact list for quick response to facilities.</a:t>
            </a:r>
          </a:p>
          <a:p>
            <a:pPr marL="171450" lvl="0" indent="-171450" algn="just">
              <a:spcBef>
                <a:spcPts val="0"/>
              </a:spcBef>
              <a:buFont typeface="Wingdings" panose="05000000000000000000" pitchFamily="2" charset="2"/>
              <a:buChar char="§"/>
            </a:pPr>
            <a:r>
              <a:rPr lang="en-US" sz="1800" dirty="0" smtClean="0"/>
              <a:t>Incorporating Facility Security Officers into the Fusion Liaison Officer program.</a:t>
            </a:r>
          </a:p>
          <a:p>
            <a:pPr marL="171450" indent="-171450" algn="just">
              <a:spcBef>
                <a:spcPts val="0"/>
              </a:spcBef>
              <a:buFont typeface="Wingdings" panose="05000000000000000000" pitchFamily="2" charset="2"/>
              <a:buChar char="§"/>
            </a:pPr>
            <a:r>
              <a:rPr lang="en-US" sz="1800" dirty="0" smtClean="0"/>
              <a:t>Assist in keeping our maritime and port security officers aware of trends and significant incidents overseas involving maritime security. Our maritime private sector operates vessels, platforms, pipelines, etc. in areas overseas where security is a concern. </a:t>
            </a:r>
          </a:p>
          <a:p>
            <a:pPr marL="171450" lvl="0" indent="-171450" algn="just">
              <a:spcBef>
                <a:spcPts val="0"/>
              </a:spcBef>
              <a:buFont typeface="Wingdings" panose="05000000000000000000" pitchFamily="2" charset="2"/>
              <a:buChar char="§"/>
            </a:pPr>
            <a:r>
              <a:rPr lang="en-US" sz="1800" dirty="0" smtClean="0"/>
              <a:t>Information sharing about new fraud trends and cyber threats with the banking industry.</a:t>
            </a:r>
          </a:p>
          <a:p>
            <a:pPr marL="171450" indent="-171450" algn="just">
              <a:spcBef>
                <a:spcPts val="0"/>
              </a:spcBef>
              <a:buFont typeface="Wingdings" panose="05000000000000000000" pitchFamily="2" charset="2"/>
              <a:buChar char="§"/>
            </a:pPr>
            <a:r>
              <a:rPr lang="en-US" sz="1800" dirty="0" smtClean="0"/>
              <a:t>Successes</a:t>
            </a:r>
          </a:p>
          <a:p>
            <a:pPr marL="171450" lvl="0" indent="-171450" algn="just">
              <a:spcBef>
                <a:spcPts val="0"/>
              </a:spcBef>
              <a:buFont typeface="Wingdings" panose="05000000000000000000" pitchFamily="2" charset="2"/>
              <a:buChar char="§"/>
            </a:pPr>
            <a:r>
              <a:rPr lang="en-US" sz="1800" dirty="0"/>
              <a:t>Counterfeit check group arrests, FBI Intel NOTE, may go Federal. </a:t>
            </a:r>
          </a:p>
          <a:p>
            <a:pPr marL="171450" lvl="0" indent="-171450" algn="just">
              <a:spcBef>
                <a:spcPts val="0"/>
              </a:spcBef>
              <a:buFont typeface="Wingdings" panose="05000000000000000000" pitchFamily="2" charset="2"/>
              <a:buChar char="§"/>
            </a:pPr>
            <a:r>
              <a:rPr lang="en-US" sz="1800" dirty="0"/>
              <a:t>Marsha Cole,  ID theft, counterfeit checks, bank fraud, etc.  Going Federal</a:t>
            </a:r>
          </a:p>
          <a:p>
            <a:pPr marL="171450" lvl="0" indent="-171450" algn="just">
              <a:spcBef>
                <a:spcPts val="0"/>
              </a:spcBef>
              <a:buFont typeface="Wingdings" panose="05000000000000000000" pitchFamily="2" charset="2"/>
              <a:buChar char="§"/>
            </a:pPr>
            <a:r>
              <a:rPr lang="en-US" sz="1800" dirty="0"/>
              <a:t>Cell phone armed robberies in FL.  </a:t>
            </a:r>
            <a:r>
              <a:rPr lang="en-US" sz="1800" dirty="0" err="1"/>
              <a:t>Crimedex</a:t>
            </a:r>
            <a:r>
              <a:rPr lang="en-US" sz="1800" dirty="0"/>
              <a:t> alert from T-Mobile Loss Prevention leads to suspects arrested by Jennings PD. </a:t>
            </a:r>
          </a:p>
          <a:p>
            <a:pPr marL="171450" lvl="0" indent="-171450" algn="just">
              <a:spcBef>
                <a:spcPts val="0"/>
              </a:spcBef>
              <a:buFont typeface="Wingdings" panose="05000000000000000000" pitchFamily="2" charset="2"/>
              <a:buChar char="§"/>
            </a:pPr>
            <a:r>
              <a:rPr lang="en-US" sz="1800" dirty="0"/>
              <a:t>ATM and gas pump skimming</a:t>
            </a:r>
          </a:p>
          <a:p>
            <a:pPr marL="171450" lvl="0" indent="-171450" algn="just">
              <a:spcBef>
                <a:spcPts val="0"/>
              </a:spcBef>
              <a:buFont typeface="Wingdings" panose="05000000000000000000" pitchFamily="2" charset="2"/>
              <a:buChar char="§"/>
            </a:pPr>
            <a:r>
              <a:rPr lang="en-US" sz="1800" dirty="0"/>
              <a:t>Immerging Drone technology impacts to CIKR</a:t>
            </a:r>
          </a:p>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481D7-AE3F-4A84-A4E2-6CEFD6BA00A6}" type="slidenum">
              <a:rPr lang="en-US" smtClean="0"/>
              <a:pPr fontAlgn="base">
                <a:spcBef>
                  <a:spcPct val="0"/>
                </a:spcBef>
                <a:spcAft>
                  <a:spcPct val="0"/>
                </a:spcAft>
                <a:defRPr/>
              </a:pPr>
              <a:t>13</a:t>
            </a:fld>
            <a:endParaRPr lang="en-US" dirty="0" smtClean="0"/>
          </a:p>
        </p:txBody>
      </p:sp>
    </p:spTree>
    <p:extLst>
      <p:ext uri="{BB962C8B-B14F-4D97-AF65-F5344CB8AC3E}">
        <p14:creationId xmlns:p14="http://schemas.microsoft.com/office/powerpoint/2010/main" val="2662635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685800" y="4419600"/>
            <a:ext cx="5608638"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CC1997-964C-4BBB-907D-21826E9AC1B6}"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214399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81100" y="762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3534C3-2642-49A1-9E01-958662E4F76A}"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346726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DC9C4A-9008-453D-972D-979556EC6D83}"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152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5CD166-175F-4515-AF89-5E979FE461E6}"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327006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DC9C4A-9008-453D-972D-979556EC6D83}" type="slidenum">
              <a:rPr lang="en-US" smtClean="0"/>
              <a:pPr fontAlgn="base">
                <a:spcBef>
                  <a:spcPct val="0"/>
                </a:spcBef>
                <a:spcAft>
                  <a:spcPct val="0"/>
                </a:spcAft>
                <a:defRPr/>
              </a:pPr>
              <a:t>4</a:t>
            </a:fld>
            <a:endParaRPr lang="en-US" dirty="0" smtClean="0"/>
          </a:p>
        </p:txBody>
      </p:sp>
    </p:spTree>
    <p:extLst>
      <p:ext uri="{BB962C8B-B14F-4D97-AF65-F5344CB8AC3E}">
        <p14:creationId xmlns:p14="http://schemas.microsoft.com/office/powerpoint/2010/main" val="310532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05D7E4-B1EC-4FC3-AD8D-CD61CD678A90}"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266749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81100" y="3810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152400" y="3886200"/>
            <a:ext cx="6705599" cy="52577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lvl="0">
              <a:buFontTx/>
              <a:buChar char="•"/>
            </a:pPr>
            <a:r>
              <a:rPr lang="en-US" altLang="en-US" sz="1400" dirty="0" smtClean="0">
                <a:latin typeface="Arial" pitchFamily="34" charset="0"/>
                <a:ea typeface="Times New Roman" pitchFamily="18" charset="0"/>
                <a:cs typeface="Arial" pitchFamily="34" charset="0"/>
              </a:rPr>
              <a:t>The </a:t>
            </a:r>
            <a:r>
              <a:rPr lang="en-US" altLang="en-US" sz="1400" dirty="0" smtClean="0">
                <a:solidFill>
                  <a:srgbClr val="FF0000"/>
                </a:solidFill>
                <a:latin typeface="Arial" pitchFamily="34" charset="0"/>
                <a:ea typeface="Times New Roman" pitchFamily="18" charset="0"/>
                <a:cs typeface="Arial" pitchFamily="34" charset="0"/>
              </a:rPr>
              <a:t>free app </a:t>
            </a:r>
            <a:r>
              <a:rPr lang="en-US" altLang="en-US" sz="1400" dirty="0" smtClean="0">
                <a:latin typeface="Arial" pitchFamily="34" charset="0"/>
                <a:ea typeface="Times New Roman" pitchFamily="18" charset="0"/>
                <a:cs typeface="Arial" pitchFamily="34" charset="0"/>
              </a:rPr>
              <a:t>is a nationwide suspicious activity reporting (SAR) tool for citizens to help in the fight against terrorism and criminal activity but not to replace 911 for emergency situations.</a:t>
            </a:r>
            <a:endParaRPr lang="en-US" altLang="en-US" sz="1400" dirty="0" smtClean="0">
              <a:latin typeface="Arial" pitchFamily="34" charset="0"/>
              <a:cs typeface="Arial" pitchFamily="34" charset="0"/>
            </a:endParaRPr>
          </a:p>
          <a:p>
            <a:pPr lvl="0" eaLnBrk="0" hangingPunct="0">
              <a:buFontTx/>
              <a:buChar char="•"/>
            </a:pPr>
            <a:r>
              <a:rPr lang="en-US" altLang="en-US" sz="1400" dirty="0" smtClean="0">
                <a:latin typeface="Arial" pitchFamily="34" charset="0"/>
                <a:ea typeface="Times New Roman" pitchFamily="18" charset="0"/>
                <a:cs typeface="Arial" pitchFamily="34" charset="0"/>
              </a:rPr>
              <a:t>The system connects concerned citizens, first responders and law enforcement to key intelligence centers including LA-SAFE. </a:t>
            </a:r>
            <a:endParaRPr lang="en-US" altLang="en-US" sz="1400" dirty="0" smtClean="0">
              <a:latin typeface="Arial" pitchFamily="34" charset="0"/>
              <a:cs typeface="Arial" pitchFamily="34" charset="0"/>
            </a:endParaRPr>
          </a:p>
          <a:p>
            <a:pPr lvl="0" eaLnBrk="0" hangingPunct="0">
              <a:buFontTx/>
              <a:buChar char="•"/>
            </a:pPr>
            <a:r>
              <a:rPr lang="en-US" altLang="en-US" sz="1400" dirty="0" smtClean="0">
                <a:latin typeface="Arial" pitchFamily="34" charset="0"/>
                <a:ea typeface="Times New Roman" pitchFamily="18" charset="0"/>
                <a:cs typeface="Arial" pitchFamily="34" charset="0"/>
              </a:rPr>
              <a:t>The system routes geo-tagged suspicious activity reports and location-based messages to intelligence centers providing intel analysts the ability to receive, sort, search and analyze inbound SAR’s.</a:t>
            </a:r>
            <a:endParaRPr lang="en-US" altLang="en-US" sz="1400" dirty="0" smtClean="0">
              <a:latin typeface="Arial" pitchFamily="34" charset="0"/>
              <a:cs typeface="Arial" pitchFamily="34" charset="0"/>
            </a:endParaRPr>
          </a:p>
          <a:p>
            <a:pPr lvl="0" eaLnBrk="0" hangingPunct="0">
              <a:buFontTx/>
              <a:buChar char="•"/>
            </a:pPr>
            <a:r>
              <a:rPr lang="en-US" altLang="en-US" sz="1400" dirty="0" smtClean="0">
                <a:latin typeface="Arial" pitchFamily="34" charset="0"/>
                <a:ea typeface="Times New Roman" pitchFamily="18" charset="0"/>
                <a:cs typeface="Arial" pitchFamily="34" charset="0"/>
              </a:rPr>
              <a:t>The free smartphone application allows suspicious activity to be captured as a </a:t>
            </a:r>
            <a:r>
              <a:rPr lang="en-US" altLang="en-US" sz="1400" b="1" dirty="0" smtClean="0">
                <a:latin typeface="Arial" pitchFamily="34" charset="0"/>
                <a:ea typeface="Times New Roman" pitchFamily="18" charset="0"/>
                <a:cs typeface="Arial" pitchFamily="34" charset="0"/>
              </a:rPr>
              <a:t>photo</a:t>
            </a:r>
            <a:r>
              <a:rPr lang="en-US" altLang="en-US" sz="1400" dirty="0" smtClean="0">
                <a:latin typeface="Arial" pitchFamily="34" charset="0"/>
                <a:ea typeface="Times New Roman" pitchFamily="18" charset="0"/>
                <a:cs typeface="Arial" pitchFamily="34" charset="0"/>
              </a:rPr>
              <a:t> and as </a:t>
            </a:r>
            <a:r>
              <a:rPr lang="en-US" altLang="en-US" sz="1400" b="1" dirty="0" smtClean="0">
                <a:latin typeface="Arial" pitchFamily="34" charset="0"/>
                <a:ea typeface="Times New Roman" pitchFamily="18" charset="0"/>
                <a:cs typeface="Arial" pitchFamily="34" charset="0"/>
              </a:rPr>
              <a:t>written text</a:t>
            </a:r>
            <a:r>
              <a:rPr lang="en-US" altLang="en-US" sz="1400" dirty="0" smtClean="0">
                <a:latin typeface="Arial" pitchFamily="34" charset="0"/>
                <a:ea typeface="Times New Roman" pitchFamily="18" charset="0"/>
                <a:cs typeface="Arial" pitchFamily="34" charset="0"/>
              </a:rPr>
              <a:t> and sent directly to LA-SAFE where the tips and information can be evaluated and then forwarded to law enforcement across the state as needed.</a:t>
            </a:r>
            <a:endParaRPr lang="en-US" altLang="en-US" sz="1400" dirty="0" smtClean="0">
              <a:latin typeface="Arial" pitchFamily="34" charset="0"/>
              <a:cs typeface="Arial" pitchFamily="34" charset="0"/>
            </a:endParaRPr>
          </a:p>
          <a:p>
            <a:pPr lvl="0" eaLnBrk="0" hangingPunct="0">
              <a:buFontTx/>
              <a:buChar char="•"/>
            </a:pPr>
            <a:r>
              <a:rPr lang="en-US" altLang="en-US" sz="1400" dirty="0" smtClean="0">
                <a:latin typeface="Arial" pitchFamily="34" charset="0"/>
                <a:ea typeface="Times New Roman" pitchFamily="18" charset="0"/>
                <a:cs typeface="Arial" pitchFamily="34" charset="0"/>
              </a:rPr>
              <a:t>The application can be downloaded for iPhone and Android phone users, as well as iPad users, and is provided by My Mobile Witness.</a:t>
            </a:r>
            <a:endParaRPr lang="en-US" altLang="en-US" sz="1400" dirty="0" smtClean="0">
              <a:latin typeface="Arial" pitchFamily="34" charset="0"/>
              <a:cs typeface="Arial" pitchFamily="34" charset="0"/>
            </a:endParaRPr>
          </a:p>
          <a:p>
            <a:pPr lvl="0" eaLnBrk="0" hangingPunct="0">
              <a:buFontTx/>
              <a:buChar char="•"/>
            </a:pPr>
            <a:r>
              <a:rPr lang="en-US" altLang="en-US" sz="1400" dirty="0" smtClean="0">
                <a:latin typeface="Arial" pitchFamily="34" charset="0"/>
                <a:ea typeface="Times New Roman" pitchFamily="18" charset="0"/>
                <a:cs typeface="Arial" pitchFamily="34" charset="0"/>
              </a:rPr>
              <a:t>For further information please visit </a:t>
            </a:r>
            <a:r>
              <a:rPr lang="en-US" altLang="en-US" sz="1400" dirty="0" smtClean="0">
                <a:latin typeface="Arial" pitchFamily="34" charset="0"/>
                <a:ea typeface="Times New Roman" pitchFamily="18" charset="0"/>
                <a:cs typeface="Arial" pitchFamily="34" charset="0"/>
                <a:hlinkClick r:id="rId3"/>
              </a:rPr>
              <a:t>http://www.mymobilewitness.com/consumer-services.php</a:t>
            </a:r>
            <a:r>
              <a:rPr lang="en-US" altLang="en-US" sz="1400" dirty="0" smtClean="0">
                <a:latin typeface="Arial" pitchFamily="34" charset="0"/>
                <a:ea typeface="Times New Roman" pitchFamily="18" charset="0"/>
                <a:cs typeface="Arial" pitchFamily="34" charset="0"/>
              </a:rPr>
              <a:t>.</a:t>
            </a:r>
            <a:endParaRPr lang="en-US" altLang="en-US" sz="1400" dirty="0" smtClean="0">
              <a:latin typeface="Arial" pitchFamily="34" charset="0"/>
              <a:cs typeface="Arial" pitchFamily="34" charset="0"/>
            </a:endParaRPr>
          </a:p>
          <a:p>
            <a:pPr lvl="0" eaLnBrk="0" hangingPunct="0">
              <a:buFontTx/>
              <a:buChar char="•"/>
            </a:pPr>
            <a:r>
              <a:rPr lang="en-US" altLang="en-US" sz="1400" dirty="0" smtClean="0">
                <a:latin typeface="Arial" pitchFamily="34" charset="0"/>
                <a:ea typeface="Times New Roman" pitchFamily="18" charset="0"/>
                <a:cs typeface="Arial" pitchFamily="34" charset="0"/>
              </a:rPr>
              <a:t>To download the free application please visit the </a:t>
            </a:r>
            <a:r>
              <a:rPr lang="en-US" altLang="en-US" sz="1400" dirty="0" err="1" smtClean="0">
                <a:latin typeface="Arial" pitchFamily="34" charset="0"/>
                <a:ea typeface="Times New Roman" pitchFamily="18" charset="0"/>
                <a:cs typeface="Arial" pitchFamily="34" charset="0"/>
              </a:rPr>
              <a:t>itunes</a:t>
            </a:r>
            <a:r>
              <a:rPr lang="en-US" altLang="en-US" sz="1400" dirty="0" smtClean="0">
                <a:latin typeface="Arial" pitchFamily="34" charset="0"/>
                <a:ea typeface="Times New Roman" pitchFamily="18" charset="0"/>
                <a:cs typeface="Arial" pitchFamily="34" charset="0"/>
              </a:rPr>
              <a:t> store or google play store.</a:t>
            </a:r>
            <a:endParaRPr lang="en-US" altLang="en-US" sz="1400" dirty="0" smtClean="0">
              <a:latin typeface="Arial" pitchFamily="34" charset="0"/>
              <a:cs typeface="Arial" pitchFamily="34" charset="0"/>
            </a:endParaRPr>
          </a:p>
          <a:p>
            <a:pPr lvl="0" eaLnBrk="0" hangingPunct="0">
              <a:buFontTx/>
              <a:buChar char="•"/>
            </a:pPr>
            <a:r>
              <a:rPr lang="en-US" altLang="en-US" sz="1400" dirty="0" smtClean="0">
                <a:latin typeface="Arial" pitchFamily="34" charset="0"/>
                <a:ea typeface="Times New Roman" pitchFamily="18" charset="0"/>
                <a:cs typeface="Arial" pitchFamily="34" charset="0"/>
              </a:rPr>
              <a:t>iPhone or iPad</a:t>
            </a:r>
            <a:endParaRPr lang="en-US" altLang="en-US" sz="1400" dirty="0" smtClean="0">
              <a:latin typeface="Arial" pitchFamily="34" charset="0"/>
              <a:cs typeface="Arial" pitchFamily="34" charset="0"/>
            </a:endParaRPr>
          </a:p>
          <a:p>
            <a:pPr lvl="1" eaLnBrk="0" hangingPunct="0">
              <a:buSzPct val="100000"/>
              <a:buFont typeface="Symbol" pitchFamily="18" charset="2"/>
              <a:buChar char=""/>
            </a:pPr>
            <a:r>
              <a:rPr lang="en-US" altLang="en-US" sz="1400" dirty="0" smtClean="0">
                <a:latin typeface="Arial" pitchFamily="34" charset="0"/>
                <a:ea typeface="Times New Roman" pitchFamily="18" charset="0"/>
                <a:cs typeface="Arial" pitchFamily="34" charset="0"/>
                <a:hlinkClick r:id="rId4"/>
              </a:rPr>
              <a:t>https://itunes.apple.com/us/app/see-send/id556069712?mt=8</a:t>
            </a:r>
            <a:endParaRPr lang="en-US" altLang="en-US" sz="1400" dirty="0" smtClean="0">
              <a:latin typeface="Arial" pitchFamily="34" charset="0"/>
              <a:cs typeface="Arial" pitchFamily="34" charset="0"/>
            </a:endParaRPr>
          </a:p>
          <a:p>
            <a:pPr lvl="0" eaLnBrk="0" hangingPunct="0">
              <a:buFontTx/>
              <a:buChar char="•"/>
            </a:pPr>
            <a:r>
              <a:rPr lang="en-US" altLang="en-US" sz="1400" dirty="0" smtClean="0">
                <a:latin typeface="Arial" pitchFamily="34" charset="0"/>
                <a:ea typeface="Times New Roman" pitchFamily="18" charset="0"/>
                <a:cs typeface="Arial" pitchFamily="34" charset="0"/>
              </a:rPr>
              <a:t>Android</a:t>
            </a:r>
            <a:endParaRPr lang="en-US" altLang="en-US" sz="1400" dirty="0" smtClean="0">
              <a:latin typeface="Arial" pitchFamily="34" charset="0"/>
              <a:cs typeface="Arial" pitchFamily="34" charset="0"/>
            </a:endParaRPr>
          </a:p>
          <a:p>
            <a:pPr lvl="1" eaLnBrk="0" hangingPunct="0">
              <a:buSzPct val="100000"/>
              <a:buFont typeface="Symbol" pitchFamily="18" charset="2"/>
              <a:buChar char=""/>
            </a:pPr>
            <a:r>
              <a:rPr lang="en-US" altLang="en-US" sz="1400" dirty="0" smtClean="0">
                <a:latin typeface="Arial" pitchFamily="34" charset="0"/>
                <a:ea typeface="Times New Roman" pitchFamily="18" charset="0"/>
                <a:cs typeface="Arial" pitchFamily="34" charset="0"/>
                <a:hlinkClick r:id="rId5"/>
              </a:rPr>
              <a:t>https://play.google.com/store/apps/details?id=com.mymobilewitness.seesend</a:t>
            </a: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02A21D-5263-4C9B-A6D0-98DC8B332579}"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2811552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81100" y="1905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152400" y="3581401"/>
            <a:ext cx="6705599" cy="5018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85750" indent="-285750" algn="just">
              <a:buFont typeface="Wingdings" panose="05000000000000000000" pitchFamily="2" charset="2"/>
              <a:buChar char="§"/>
            </a:pPr>
            <a:r>
              <a:rPr lang="en-US" sz="2000" dirty="0" smtClean="0"/>
              <a:t>Human Trafficking Task Force with FBI, local Sheriff’s Office, local District Attorney’s Office and victim advocacy groups.</a:t>
            </a:r>
          </a:p>
          <a:p>
            <a:pPr marL="285750" indent="-285750" algn="just">
              <a:buFont typeface="Wingdings" panose="05000000000000000000" pitchFamily="2" charset="2"/>
              <a:buChar char="§"/>
            </a:pPr>
            <a:r>
              <a:rPr lang="en-US" sz="2000" dirty="0" smtClean="0"/>
              <a:t>Creation of Human Trafficking portal within HSIN.</a:t>
            </a:r>
          </a:p>
          <a:p>
            <a:pPr marL="285750" indent="-285750" algn="just">
              <a:buFont typeface="Wingdings" panose="05000000000000000000" pitchFamily="2" charset="2"/>
              <a:buChar char="§"/>
            </a:pPr>
            <a:r>
              <a:rPr lang="en-US" sz="2000" dirty="0" smtClean="0"/>
              <a:t>LA-SAFE Human Trafficking Analyst and Cyber Unit was recognized by DHS and the Tennessee Fusion Center for their willingness to share information in regards to automated searches in relation to Human Trafficking.</a:t>
            </a:r>
          </a:p>
          <a:p>
            <a:pPr marL="285750" indent="-285750" algn="just">
              <a:buFont typeface="Wingdings" panose="05000000000000000000" pitchFamily="2" charset="2"/>
              <a:buChar char="§"/>
            </a:pPr>
            <a:r>
              <a:rPr lang="en-US" sz="2000" dirty="0" smtClean="0"/>
              <a:t>On October 29, 2013, LA-SAFE received a tip through the </a:t>
            </a:r>
            <a:r>
              <a:rPr lang="en-US" sz="2000" b="1" dirty="0" smtClean="0"/>
              <a:t>“See Something Send Something”</a:t>
            </a:r>
            <a:r>
              <a:rPr lang="en-US" sz="2000" dirty="0" smtClean="0"/>
              <a:t> mobile app and disseminated that information to its CIU section which was able to rescue a local Baton Rouge female who was a victim of Human Trafficking.</a:t>
            </a:r>
          </a:p>
          <a:p>
            <a:pPr eaLnBrk="1" hangingPunct="1">
              <a:spcBef>
                <a:spcPct val="0"/>
              </a:spcBef>
            </a:pPr>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481D7-AE3F-4A84-A4E2-6CEFD6BA00A6}"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203532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228600" y="4416425"/>
            <a:ext cx="6629399"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171450" indent="-171450">
              <a:buFont typeface="Arial" panose="020B0604020202020204" pitchFamily="34" charset="0"/>
              <a:buChar char="•"/>
            </a:pPr>
            <a:r>
              <a:rPr lang="en-US" sz="2400" dirty="0"/>
              <a:t>There was an increase in the number of heroin-related deaths in Louisiana in 2013.</a:t>
            </a:r>
          </a:p>
          <a:p>
            <a:pPr marL="171450" indent="-171450">
              <a:buFont typeface="Arial" panose="020B0604020202020204" pitchFamily="34" charset="0"/>
              <a:buChar char="•"/>
            </a:pPr>
            <a:r>
              <a:rPr lang="en-US" sz="2400" dirty="0" smtClean="0"/>
              <a:t>There </a:t>
            </a:r>
            <a:r>
              <a:rPr lang="en-US" sz="2400" dirty="0"/>
              <a:t>were at least 310 heroin-related arrests made by Louisiana State Police and sheriff’s offices in Louisiana in 2013. </a:t>
            </a:r>
          </a:p>
          <a:p>
            <a:pPr marL="171450" indent="-171450">
              <a:buFont typeface="Arial" panose="020B0604020202020204" pitchFamily="34" charset="0"/>
              <a:buChar char="•"/>
            </a:pPr>
            <a:r>
              <a:rPr lang="en-US" sz="2400" dirty="0" smtClean="0"/>
              <a:t>Based </a:t>
            </a:r>
            <a:r>
              <a:rPr lang="en-US" sz="2400" dirty="0"/>
              <a:t>on information reported to LA-SAFE by the Louisiana sheriff’s offices, 152.45 pounds of heroin were seized in 2013. </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1481D7-AE3F-4A84-A4E2-6CEFD6BA00A6}" type="slidenum">
              <a:rPr lang="en-US" smtClean="0"/>
              <a:pPr fontAlgn="base">
                <a:spcBef>
                  <a:spcPct val="0"/>
                </a:spcBef>
                <a:spcAft>
                  <a:spcPct val="0"/>
                </a:spcAft>
                <a:defRPr/>
              </a:pPr>
              <a:t>8</a:t>
            </a:fld>
            <a:endParaRPr lang="en-US" dirty="0" smtClean="0"/>
          </a:p>
        </p:txBody>
      </p:sp>
    </p:spTree>
    <p:extLst>
      <p:ext uri="{BB962C8B-B14F-4D97-AF65-F5344CB8AC3E}">
        <p14:creationId xmlns:p14="http://schemas.microsoft.com/office/powerpoint/2010/main" val="290888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04800"/>
            <a:ext cx="4649788" cy="3486150"/>
          </a:xfrm>
        </p:spPr>
      </p:sp>
      <p:sp>
        <p:nvSpPr>
          <p:cNvPr id="3" name="Notes Placeholder 2"/>
          <p:cNvSpPr>
            <a:spLocks noGrp="1"/>
          </p:cNvSpPr>
          <p:nvPr>
            <p:ph type="body" idx="1"/>
          </p:nvPr>
        </p:nvSpPr>
        <p:spPr>
          <a:xfrm>
            <a:off x="152400" y="3886201"/>
            <a:ext cx="6705599" cy="4713288"/>
          </a:xfrm>
        </p:spPr>
        <p:txBody>
          <a:bodyPr>
            <a:normAutofit lnSpcReduction="10000"/>
          </a:bodyPr>
          <a:lstStyle/>
          <a:p>
            <a:pPr algn="just"/>
            <a:r>
              <a:rPr lang="en-US" sz="2400" dirty="0" smtClean="0"/>
              <a:t>SOURCE: Center for Behavioral Health Statistics and Quality, Substance Abuse and Mental Health Services Administration, Treatment Episode Data Set (TEDS)   </a:t>
            </a:r>
          </a:p>
          <a:p>
            <a:pPr algn="just"/>
            <a:endParaRPr lang="en-US" sz="2400" dirty="0" smtClean="0"/>
          </a:p>
          <a:p>
            <a:pPr marL="285750" indent="-285750" algn="just">
              <a:buFont typeface="Arial" panose="020B0604020202020204" pitchFamily="34" charset="0"/>
              <a:buChar char="•"/>
            </a:pPr>
            <a:r>
              <a:rPr lang="en-US" sz="2400" dirty="0" smtClean="0"/>
              <a:t>In 2013, there were 1,888 people admitted for heroin abuse according to TEDS.</a:t>
            </a:r>
          </a:p>
          <a:p>
            <a:pPr marL="285750" indent="-285750" algn="just">
              <a:buFont typeface="Arial" panose="020B0604020202020204" pitchFamily="34" charset="0"/>
              <a:buChar char="•"/>
            </a:pPr>
            <a:r>
              <a:rPr lang="en-US" sz="2400" dirty="0" smtClean="0"/>
              <a:t>Two thirds of those admitted for treatment were men.</a:t>
            </a:r>
          </a:p>
          <a:p>
            <a:pPr marL="285750" indent="-285750" algn="just">
              <a:buFont typeface="Arial" panose="020B0604020202020204" pitchFamily="34" charset="0"/>
              <a:buChar char="•"/>
            </a:pPr>
            <a:r>
              <a:rPr lang="en-US" sz="2400" dirty="0" smtClean="0"/>
              <a:t>Sixty-nine percent of those admitted were white.</a:t>
            </a:r>
          </a:p>
          <a:p>
            <a:pPr marL="285750" indent="-285750" algn="just">
              <a:buFont typeface="Arial" panose="020B0604020202020204" pitchFamily="34" charset="0"/>
              <a:buChar char="•"/>
            </a:pPr>
            <a:r>
              <a:rPr lang="en-US" sz="2400" dirty="0" smtClean="0"/>
              <a:t>The majority of those treated for heroin abuse are between the ages of 21-40 years old. </a:t>
            </a:r>
          </a:p>
          <a:p>
            <a:endParaRPr lang="en-US" dirty="0"/>
          </a:p>
        </p:txBody>
      </p:sp>
      <p:sp>
        <p:nvSpPr>
          <p:cNvPr id="4" name="Slide Number Placeholder 3"/>
          <p:cNvSpPr>
            <a:spLocks noGrp="1"/>
          </p:cNvSpPr>
          <p:nvPr>
            <p:ph type="sldNum" sz="quarter" idx="10"/>
          </p:nvPr>
        </p:nvSpPr>
        <p:spPr/>
        <p:txBody>
          <a:bodyPr/>
          <a:lstStyle/>
          <a:p>
            <a:pPr>
              <a:defRPr/>
            </a:pPr>
            <a:fld id="{4807574A-9F36-493F-AD69-A4C4602A2BDA}" type="slidenum">
              <a:rPr lang="en-US" smtClean="0"/>
              <a:pPr>
                <a:defRPr/>
              </a:pPr>
              <a:t>9</a:t>
            </a:fld>
            <a:endParaRPr lang="en-US"/>
          </a:p>
        </p:txBody>
      </p:sp>
    </p:spTree>
    <p:extLst>
      <p:ext uri="{BB962C8B-B14F-4D97-AF65-F5344CB8AC3E}">
        <p14:creationId xmlns:p14="http://schemas.microsoft.com/office/powerpoint/2010/main" val="1411069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New Emblem 4 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0" y="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0" y="647700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2590800" y="26988"/>
            <a:ext cx="3933825" cy="369887"/>
          </a:xfrm>
          <a:prstGeom prst="rect">
            <a:avLst/>
          </a:prstGeom>
          <a:noFill/>
        </p:spPr>
        <p:txBody>
          <a:bodyPr wrap="none">
            <a:spAutoFit/>
          </a:bodyPr>
          <a:lstStyle/>
          <a:p>
            <a:pPr fontAlgn="auto">
              <a:spcBef>
                <a:spcPts val="0"/>
              </a:spcBef>
              <a:spcAft>
                <a:spcPts val="0"/>
              </a:spcAft>
              <a:defRPr/>
            </a:pPr>
            <a:r>
              <a:rPr lang="en-US" dirty="0">
                <a:solidFill>
                  <a:schemeClr val="bg1"/>
                </a:solidFill>
                <a:latin typeface="+mn-lt"/>
              </a:rPr>
              <a:t>UNCLASSIFIED//FOR OFFICIAL USE ONLY</a:t>
            </a:r>
          </a:p>
        </p:txBody>
      </p:sp>
      <p:sp>
        <p:nvSpPr>
          <p:cNvPr id="6" name="TextBox 5"/>
          <p:cNvSpPr txBox="1"/>
          <p:nvPr userDrawn="1"/>
        </p:nvSpPr>
        <p:spPr>
          <a:xfrm>
            <a:off x="2619375" y="6488113"/>
            <a:ext cx="3933825" cy="369887"/>
          </a:xfrm>
          <a:prstGeom prst="rect">
            <a:avLst/>
          </a:prstGeom>
          <a:noFill/>
        </p:spPr>
        <p:txBody>
          <a:bodyPr wrap="none">
            <a:spAutoFit/>
          </a:bodyPr>
          <a:lstStyle/>
          <a:p>
            <a:pPr fontAlgn="auto">
              <a:spcBef>
                <a:spcPts val="0"/>
              </a:spcBef>
              <a:spcAft>
                <a:spcPts val="0"/>
              </a:spcAft>
              <a:defRPr/>
            </a:pPr>
            <a:r>
              <a:rPr lang="en-US" dirty="0">
                <a:solidFill>
                  <a:schemeClr val="bg1"/>
                </a:solidFill>
                <a:latin typeface="+mn-lt"/>
              </a:rPr>
              <a:t>UNCLASSIFIED//FOR OFFICIAL USE ONLY</a:t>
            </a:r>
          </a:p>
        </p:txBody>
      </p:sp>
    </p:spTree>
    <p:extLst>
      <p:ext uri="{BB962C8B-B14F-4D97-AF65-F5344CB8AC3E}">
        <p14:creationId xmlns:p14="http://schemas.microsoft.com/office/powerpoint/2010/main" val="429101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0726C8-F9A1-4561-A35E-452FC7FFCA12}"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CCFFE6-C52D-45F0-9ED1-DFED25D1CF8A}" type="slidenum">
              <a:rPr lang="en-US"/>
              <a:pPr>
                <a:defRPr/>
              </a:pPr>
              <a:t>‹#›</a:t>
            </a:fld>
            <a:endParaRPr lang="en-US"/>
          </a:p>
        </p:txBody>
      </p:sp>
    </p:spTree>
    <p:extLst>
      <p:ext uri="{BB962C8B-B14F-4D97-AF65-F5344CB8AC3E}">
        <p14:creationId xmlns:p14="http://schemas.microsoft.com/office/powerpoint/2010/main" val="223865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934F63-F6BD-4730-A124-6922A9BED726}"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D5A868-8AB0-41B3-94AF-3BCF5B142C8A}" type="slidenum">
              <a:rPr lang="en-US"/>
              <a:pPr>
                <a:defRPr/>
              </a:pPr>
              <a:t>‹#›</a:t>
            </a:fld>
            <a:endParaRPr lang="en-US"/>
          </a:p>
        </p:txBody>
      </p:sp>
    </p:spTree>
    <p:extLst>
      <p:ext uri="{BB962C8B-B14F-4D97-AF65-F5344CB8AC3E}">
        <p14:creationId xmlns:p14="http://schemas.microsoft.com/office/powerpoint/2010/main" val="134259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044969-217A-4AD1-BE71-2D352F0AD412}"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074664-B943-4C92-B568-20B66EE7BC96}" type="slidenum">
              <a:rPr lang="en-US"/>
              <a:pPr>
                <a:defRPr/>
              </a:pPr>
              <a:t>‹#›</a:t>
            </a:fld>
            <a:endParaRPr lang="en-US"/>
          </a:p>
        </p:txBody>
      </p:sp>
    </p:spTree>
    <p:extLst>
      <p:ext uri="{BB962C8B-B14F-4D97-AF65-F5344CB8AC3E}">
        <p14:creationId xmlns:p14="http://schemas.microsoft.com/office/powerpoint/2010/main" val="28628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ABE64C-C698-4BAA-B1A5-852347C14615}" type="datetimeFigureOut">
              <a:rPr lang="en-US"/>
              <a:pPr>
                <a:defRPr/>
              </a:pPr>
              <a:t>4/15/2016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31615C-44E9-4B18-A422-0231EDDCF9AA}" type="slidenum">
              <a:rPr lang="en-US"/>
              <a:pPr>
                <a:defRPr/>
              </a:pPr>
              <a:t>‹#›</a:t>
            </a:fld>
            <a:endParaRPr lang="en-US"/>
          </a:p>
        </p:txBody>
      </p:sp>
    </p:spTree>
    <p:extLst>
      <p:ext uri="{BB962C8B-B14F-4D97-AF65-F5344CB8AC3E}">
        <p14:creationId xmlns:p14="http://schemas.microsoft.com/office/powerpoint/2010/main" val="99943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9E06B6-BE8A-451D-B383-94D5EBD023F2}"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9F20E8-6B5D-4345-A0D6-FBC2F7E4E9D2}" type="slidenum">
              <a:rPr lang="en-US"/>
              <a:pPr>
                <a:defRPr/>
              </a:pPr>
              <a:t>‹#›</a:t>
            </a:fld>
            <a:endParaRPr lang="en-US"/>
          </a:p>
        </p:txBody>
      </p:sp>
    </p:spTree>
    <p:extLst>
      <p:ext uri="{BB962C8B-B14F-4D97-AF65-F5344CB8AC3E}">
        <p14:creationId xmlns:p14="http://schemas.microsoft.com/office/powerpoint/2010/main" val="420718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7DCD27-76F4-4256-821A-F5572E4773E5}" type="datetimeFigureOut">
              <a:rPr lang="en-US"/>
              <a:pPr>
                <a:defRPr/>
              </a:pPr>
              <a:t>4/15/2016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BCFD94-9AB5-4679-B442-CDB05D066026}" type="slidenum">
              <a:rPr lang="en-US"/>
              <a:pPr>
                <a:defRPr/>
              </a:pPr>
              <a:t>‹#›</a:t>
            </a:fld>
            <a:endParaRPr lang="en-US"/>
          </a:p>
        </p:txBody>
      </p:sp>
    </p:spTree>
    <p:extLst>
      <p:ext uri="{BB962C8B-B14F-4D97-AF65-F5344CB8AC3E}">
        <p14:creationId xmlns:p14="http://schemas.microsoft.com/office/powerpoint/2010/main" val="350707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02D7BC-B2F0-4290-B3AD-AF93374AD797}" type="datetimeFigureOut">
              <a:rPr lang="en-US"/>
              <a:pPr>
                <a:defRPr/>
              </a:pPr>
              <a:t>4/15/2016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61DCDB-A0A1-4057-81C1-8533EE0D4E78}" type="slidenum">
              <a:rPr lang="en-US"/>
              <a:pPr>
                <a:defRPr/>
              </a:pPr>
              <a:t>‹#›</a:t>
            </a:fld>
            <a:endParaRPr lang="en-US"/>
          </a:p>
        </p:txBody>
      </p:sp>
    </p:spTree>
    <p:extLst>
      <p:ext uri="{BB962C8B-B14F-4D97-AF65-F5344CB8AC3E}">
        <p14:creationId xmlns:p14="http://schemas.microsoft.com/office/powerpoint/2010/main" val="355680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168ED3-82FE-4F12-957C-EA7B12B5B548}" type="datetimeFigureOut">
              <a:rPr lang="en-US"/>
              <a:pPr>
                <a:defRPr/>
              </a:pPr>
              <a:t>4/15/2016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DDCB05-71E5-472F-BE69-10F25FBDF081}" type="slidenum">
              <a:rPr lang="en-US"/>
              <a:pPr>
                <a:defRPr/>
              </a:pPr>
              <a:t>‹#›</a:t>
            </a:fld>
            <a:endParaRPr lang="en-US"/>
          </a:p>
        </p:txBody>
      </p:sp>
    </p:spTree>
    <p:extLst>
      <p:ext uri="{BB962C8B-B14F-4D97-AF65-F5344CB8AC3E}">
        <p14:creationId xmlns:p14="http://schemas.microsoft.com/office/powerpoint/2010/main" val="67449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A03270-426C-4D82-95BD-BFDB621A6D37}"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ED1DB4-EA5A-440C-8FB9-53BE497E882C}" type="slidenum">
              <a:rPr lang="en-US"/>
              <a:pPr>
                <a:defRPr/>
              </a:pPr>
              <a:t>‹#›</a:t>
            </a:fld>
            <a:endParaRPr lang="en-US"/>
          </a:p>
        </p:txBody>
      </p:sp>
    </p:spTree>
    <p:extLst>
      <p:ext uri="{BB962C8B-B14F-4D97-AF65-F5344CB8AC3E}">
        <p14:creationId xmlns:p14="http://schemas.microsoft.com/office/powerpoint/2010/main" val="111335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445135-D43F-4F1D-8ACE-73ED31885711}" type="datetimeFigureOut">
              <a:rPr lang="en-US"/>
              <a:pPr>
                <a:defRPr/>
              </a:pPr>
              <a:t>4/15/2016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2B5B33-F50B-4D0D-81F4-B7EB01769E01}" type="slidenum">
              <a:rPr lang="en-US"/>
              <a:pPr>
                <a:defRPr/>
              </a:pPr>
              <a:t>‹#›</a:t>
            </a:fld>
            <a:endParaRPr lang="en-US"/>
          </a:p>
        </p:txBody>
      </p:sp>
    </p:spTree>
    <p:extLst>
      <p:ext uri="{BB962C8B-B14F-4D97-AF65-F5344CB8AC3E}">
        <p14:creationId xmlns:p14="http://schemas.microsoft.com/office/powerpoint/2010/main" val="251235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4145FAA-85CC-4A08-B30A-242EF0364B1E}" type="datetimeFigureOut">
              <a:rPr lang="en-US"/>
              <a:pPr>
                <a:defRPr/>
              </a:pPr>
              <a:t>4/15/2016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BB3DB99-4D79-47B9-B899-291508FA7EBC}" type="slidenum">
              <a:rPr lang="en-US"/>
              <a:pPr>
                <a:defRPr/>
              </a:pPr>
              <a:t>‹#›</a:t>
            </a:fld>
            <a:endParaRPr lang="en-US"/>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mailto:LAFUSION.CENTER@LA.GOV" TargetMode="External"/><Relationship Id="rId2" Type="http://schemas.openxmlformats.org/officeDocument/2006/relationships/hyperlink" Target="mailto:CHUCK.MCNEAL@L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gif"/><Relationship Id="rId3" Type="http://schemas.openxmlformats.org/officeDocument/2006/relationships/image" Target="../media/image2.jpeg"/><Relationship Id="rId7" Type="http://schemas.openxmlformats.org/officeDocument/2006/relationships/image" Target="../media/image8.gif"/><Relationship Id="rId12" Type="http://schemas.openxmlformats.org/officeDocument/2006/relationships/image" Target="../media/image13.gif"/><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gif"/><Relationship Id="rId1" Type="http://schemas.openxmlformats.org/officeDocument/2006/relationships/slideLayout" Target="../slideLayouts/slideLayout1.xml"/><Relationship Id="rId6" Type="http://schemas.openxmlformats.org/officeDocument/2006/relationships/image" Target="../media/image7.gif"/><Relationship Id="rId11" Type="http://schemas.openxmlformats.org/officeDocument/2006/relationships/image" Target="../media/image12.gif"/><Relationship Id="rId5" Type="http://schemas.openxmlformats.org/officeDocument/2006/relationships/image" Target="../media/image6.png"/><Relationship Id="rId15" Type="http://schemas.openxmlformats.org/officeDocument/2006/relationships/image" Target="../media/image16.gif"/><Relationship Id="rId10" Type="http://schemas.openxmlformats.org/officeDocument/2006/relationships/image" Target="../media/image11.gif"/><Relationship Id="rId4" Type="http://schemas.openxmlformats.org/officeDocument/2006/relationships/image" Target="../media/image5.gif"/><Relationship Id="rId9" Type="http://schemas.openxmlformats.org/officeDocument/2006/relationships/image" Target="../media/image10.gif"/><Relationship Id="rId14"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1905000"/>
            <a:ext cx="9372600" cy="1077218"/>
          </a:xfrm>
          <a:prstGeom prst="rect">
            <a:avLst/>
          </a:prstGeom>
          <a:noFill/>
          <a:ln w="9525">
            <a:noFill/>
            <a:miter lim="800000"/>
            <a:headEnd/>
            <a:tailEnd/>
          </a:ln>
        </p:spPr>
        <p:txBody>
          <a:bodyPr>
            <a:spAutoFit/>
          </a:bodyPr>
          <a:lstStyle/>
          <a:p>
            <a:pPr algn="ctr">
              <a:defRPr/>
            </a:pPr>
            <a:r>
              <a:rPr lang="en-US" sz="3200" dirty="0" smtClean="0">
                <a:solidFill>
                  <a:schemeClr val="tx2">
                    <a:lumMod val="50000"/>
                  </a:schemeClr>
                </a:solidFill>
              </a:rPr>
              <a:t>Louisiana - State </a:t>
            </a:r>
            <a:r>
              <a:rPr lang="en-US" sz="3200" dirty="0">
                <a:solidFill>
                  <a:schemeClr val="tx2">
                    <a:lumMod val="50000"/>
                  </a:schemeClr>
                </a:solidFill>
              </a:rPr>
              <a:t>Analytical &amp; Fusion Exchange (LA-SAFE)</a:t>
            </a:r>
          </a:p>
        </p:txBody>
      </p:sp>
      <p:pic>
        <p:nvPicPr>
          <p:cNvPr id="3075" name="Picture 52" descr="LA-SAFE logo -Sma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3376255"/>
            <a:ext cx="3495675" cy="305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CIU Insignia FINAL Black Background w-D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05200"/>
            <a:ext cx="3352800" cy="293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1500" y="2973586"/>
            <a:ext cx="3819525" cy="369332"/>
          </a:xfrm>
          <a:prstGeom prst="rect">
            <a:avLst/>
          </a:prstGeom>
          <a:noFill/>
        </p:spPr>
        <p:txBody>
          <a:bodyPr wrap="square" rtlCol="0">
            <a:spAutoFit/>
          </a:bodyPr>
          <a:lstStyle/>
          <a:p>
            <a:r>
              <a:rPr lang="en-US" dirty="0" smtClean="0"/>
              <a:t>Analytical Support Unit</a:t>
            </a:r>
            <a:endParaRPr lang="en-US" dirty="0"/>
          </a:p>
        </p:txBody>
      </p:sp>
      <p:sp>
        <p:nvSpPr>
          <p:cNvPr id="5" name="TextBox 4"/>
          <p:cNvSpPr txBox="1"/>
          <p:nvPr/>
        </p:nvSpPr>
        <p:spPr>
          <a:xfrm>
            <a:off x="6076950" y="3006923"/>
            <a:ext cx="2895599" cy="369332"/>
          </a:xfrm>
          <a:prstGeom prst="rect">
            <a:avLst/>
          </a:prstGeom>
          <a:noFill/>
        </p:spPr>
        <p:txBody>
          <a:bodyPr wrap="square" rtlCol="0">
            <a:spAutoFit/>
          </a:bodyPr>
          <a:lstStyle/>
          <a:p>
            <a:r>
              <a:rPr lang="en-US" dirty="0" smtClean="0"/>
              <a:t>Criminal Intelligence Unit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36686"/>
            <a:ext cx="8229600" cy="3864114"/>
          </a:xfrm>
        </p:spPr>
        <p:txBody>
          <a:bodyPr>
            <a:noAutofit/>
          </a:bodyPr>
          <a:lstStyle/>
          <a:p>
            <a:pPr algn="just">
              <a:spcBef>
                <a:spcPts val="0"/>
              </a:spcBef>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LA-SAFE monitors the different gang types</a:t>
            </a:r>
          </a:p>
          <a:p>
            <a:pPr algn="just">
              <a:spcBef>
                <a:spcPts val="0"/>
              </a:spcBef>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There are hundreds of gangs in Louisiana</a:t>
            </a:r>
          </a:p>
          <a:p>
            <a:pPr marL="342900" lvl="1" indent="-342900" algn="just">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The number of criminal street gangs is </a:t>
            </a:r>
            <a:r>
              <a:rPr lang="en-US" sz="2400" dirty="0" smtClean="0">
                <a:latin typeface="Arial" panose="020B0604020202020204" pitchFamily="34" charset="0"/>
                <a:cs typeface="Arial" panose="020B0604020202020204" pitchFamily="34" charset="0"/>
              </a:rPr>
              <a:t>increasing</a:t>
            </a:r>
            <a:endParaRPr lang="en-US" sz="2400" dirty="0">
              <a:latin typeface="Arial" panose="020B0604020202020204" pitchFamily="34" charset="0"/>
              <a:cs typeface="Arial" panose="020B0604020202020204" pitchFamily="34" charset="0"/>
            </a:endParaRPr>
          </a:p>
          <a:p>
            <a:pPr algn="just">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Gang members range in age from preteens to </a:t>
            </a:r>
            <a:r>
              <a:rPr lang="en-US" sz="2400" dirty="0" smtClean="0">
                <a:latin typeface="Arial" panose="020B0604020202020204" pitchFamily="34" charset="0"/>
                <a:cs typeface="Arial" panose="020B0604020202020204" pitchFamily="34" charset="0"/>
              </a:rPr>
              <a:t>adults</a:t>
            </a:r>
            <a:endParaRPr lang="en-US" sz="2400" dirty="0">
              <a:latin typeface="Arial" panose="020B0604020202020204" pitchFamily="34" charset="0"/>
              <a:cs typeface="Arial" panose="020B0604020202020204" pitchFamily="34" charset="0"/>
            </a:endParaRPr>
          </a:p>
          <a:p>
            <a:pPr algn="just">
              <a:spcBef>
                <a:spcPts val="0"/>
              </a:spcBef>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Louisiana </a:t>
            </a:r>
            <a:r>
              <a:rPr lang="en-US" sz="2400" dirty="0">
                <a:latin typeface="Arial" panose="020B0604020202020204" pitchFamily="34" charset="0"/>
                <a:cs typeface="Arial" panose="020B0604020202020204" pitchFamily="34" charset="0"/>
              </a:rPr>
              <a:t>gangs have little or no identifiable </a:t>
            </a:r>
            <a:r>
              <a:rPr lang="en-US" sz="2400" dirty="0" smtClean="0">
                <a:latin typeface="Arial" panose="020B0604020202020204" pitchFamily="34" charset="0"/>
                <a:cs typeface="Arial" panose="020B0604020202020204" pitchFamily="34" charset="0"/>
              </a:rPr>
              <a:t>hierarchy</a:t>
            </a:r>
            <a:endParaRPr lang="en-US" sz="2400" dirty="0">
              <a:latin typeface="Arial" panose="020B0604020202020204" pitchFamily="34" charset="0"/>
              <a:cs typeface="Arial" panose="020B0604020202020204" pitchFamily="34" charset="0"/>
            </a:endParaRPr>
          </a:p>
          <a:p>
            <a:pPr algn="just">
              <a:spcBef>
                <a:spcPts val="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Gangs have access to weapons and </a:t>
            </a:r>
            <a:r>
              <a:rPr lang="en-US" sz="2400" dirty="0" smtClean="0">
                <a:latin typeface="Arial" panose="020B0604020202020204" pitchFamily="34" charset="0"/>
                <a:cs typeface="Arial" panose="020B0604020202020204" pitchFamily="34" charset="0"/>
              </a:rPr>
              <a:t>narcotics</a:t>
            </a:r>
            <a:endParaRPr lang="en-US" sz="2400" dirty="0">
              <a:latin typeface="Arial" panose="020B0604020202020204" pitchFamily="34" charset="0"/>
              <a:cs typeface="Arial" panose="020B0604020202020204" pitchFamily="34" charset="0"/>
            </a:endParaRPr>
          </a:p>
          <a:p>
            <a:pPr algn="just">
              <a:spcBef>
                <a:spcPts val="0"/>
              </a:spcBef>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Gang </a:t>
            </a:r>
            <a:r>
              <a:rPr lang="en-US" sz="2400" dirty="0">
                <a:latin typeface="Arial" panose="020B0604020202020204" pitchFamily="34" charset="0"/>
                <a:cs typeface="Arial" panose="020B0604020202020204" pitchFamily="34" charset="0"/>
              </a:rPr>
              <a:t>members use social media </a:t>
            </a:r>
            <a:r>
              <a:rPr lang="en-US" sz="2400" dirty="0" smtClean="0">
                <a:latin typeface="Arial" panose="020B0604020202020204" pitchFamily="34" charset="0"/>
                <a:cs typeface="Arial" panose="020B0604020202020204" pitchFamily="34" charset="0"/>
              </a:rPr>
              <a:t>to post </a:t>
            </a:r>
            <a:r>
              <a:rPr lang="en-US" sz="2400" dirty="0">
                <a:latin typeface="Arial" panose="020B0604020202020204" pitchFamily="34" charset="0"/>
                <a:cs typeface="Arial" panose="020B0604020202020204" pitchFamily="34" charset="0"/>
              </a:rPr>
              <a:t>criminal </a:t>
            </a:r>
            <a:r>
              <a:rPr lang="en-US" sz="2400" dirty="0" smtClean="0">
                <a:latin typeface="Arial" panose="020B0604020202020204" pitchFamily="34" charset="0"/>
                <a:cs typeface="Arial" panose="020B0604020202020204" pitchFamily="34" charset="0"/>
              </a:rPr>
              <a:t>activity</a:t>
            </a:r>
            <a:endParaRPr lang="en-US" sz="2400" dirty="0">
              <a:latin typeface="Arial" panose="020B0604020202020204" pitchFamily="34" charset="0"/>
              <a:cs typeface="Arial" panose="020B0604020202020204" pitchFamily="34" charset="0"/>
            </a:endParaRPr>
          </a:p>
          <a:p>
            <a:pPr algn="just">
              <a:spcBef>
                <a:spcPts val="0"/>
              </a:spcBef>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Use </a:t>
            </a:r>
            <a:r>
              <a:rPr lang="en-US" sz="2400" dirty="0">
                <a:latin typeface="Arial" panose="020B0604020202020204" pitchFamily="34" charset="0"/>
                <a:cs typeface="Arial" panose="020B0604020202020204" pitchFamily="34" charset="0"/>
              </a:rPr>
              <a:t>music industry operations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conceal criminal </a:t>
            </a:r>
            <a:r>
              <a:rPr lang="en-US" sz="2400" dirty="0" smtClean="0">
                <a:latin typeface="Arial" panose="020B0604020202020204" pitchFamily="34" charset="0"/>
                <a:cs typeface="Arial" panose="020B0604020202020204" pitchFamily="34" charset="0"/>
              </a:rPr>
              <a:t>activity</a:t>
            </a:r>
            <a:endParaRPr lang="en-US" sz="24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endParaRPr lang="en-US" sz="2400" dirty="0" smtClean="0">
              <a:latin typeface="Arial" panose="020B0604020202020204" pitchFamily="34" charset="0"/>
              <a:cs typeface="Arial" panose="020B0604020202020204" pitchFamily="34" charset="0"/>
            </a:endParaRPr>
          </a:p>
        </p:txBody>
      </p:sp>
      <p:sp>
        <p:nvSpPr>
          <p:cNvPr id="7" name="TextBox 6"/>
          <p:cNvSpPr txBox="1"/>
          <p:nvPr/>
        </p:nvSpPr>
        <p:spPr>
          <a:xfrm>
            <a:off x="0" y="1828800"/>
            <a:ext cx="9144000" cy="707886"/>
          </a:xfrm>
          <a:prstGeom prst="rect">
            <a:avLst/>
          </a:prstGeom>
          <a:noFill/>
          <a:effectLst>
            <a:outerShdw blurRad="50800" algn="ctr" rotWithShape="0">
              <a:srgbClr val="000000">
                <a:alpha val="43137"/>
              </a:srgbClr>
            </a:outerShdw>
          </a:effectLst>
        </p:spPr>
        <p:txBody>
          <a:bodyPr>
            <a:spAutoFit/>
          </a:bodyPr>
          <a:lstStyle/>
          <a:p>
            <a:pPr algn="ctr" fontAlgn="auto">
              <a:spcBef>
                <a:spcPts val="0"/>
              </a:spcBef>
              <a:spcAft>
                <a:spcPts val="0"/>
              </a:spcAft>
              <a:defRPr/>
            </a:pPr>
            <a:r>
              <a:rPr lang="en-US" sz="4000" dirty="0">
                <a:solidFill>
                  <a:srgbClr val="1F497D">
                    <a:lumMod val="50000"/>
                  </a:srgbClr>
                </a:solidFill>
              </a:rPr>
              <a:t>LA-SAFE </a:t>
            </a:r>
            <a:r>
              <a:rPr lang="en-US" sz="4000" dirty="0" smtClean="0">
                <a:solidFill>
                  <a:srgbClr val="1F497D">
                    <a:lumMod val="50000"/>
                  </a:srgbClr>
                </a:solidFill>
              </a:rPr>
              <a:t>– Gangs</a:t>
            </a:r>
            <a:endParaRPr lang="en-US" sz="3600" dirty="0">
              <a:solidFill>
                <a:srgbClr val="1F497D">
                  <a:lumMod val="50000"/>
                </a:srgbClr>
              </a:solidFill>
              <a:latin typeface="Calibri"/>
            </a:endParaRPr>
          </a:p>
        </p:txBody>
      </p:sp>
    </p:spTree>
    <p:extLst>
      <p:ext uri="{BB962C8B-B14F-4D97-AF65-F5344CB8AC3E}">
        <p14:creationId xmlns:p14="http://schemas.microsoft.com/office/powerpoint/2010/main" val="1381702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New Emblem 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47700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TextBox 7"/>
          <p:cNvSpPr txBox="1">
            <a:spLocks noChangeArrowheads="1"/>
          </p:cNvSpPr>
          <p:nvPr/>
        </p:nvSpPr>
        <p:spPr bwMode="auto">
          <a:xfrm>
            <a:off x="2590800" y="26988"/>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10246" name="TextBox 8"/>
          <p:cNvSpPr txBox="1">
            <a:spLocks noChangeArrowheads="1"/>
          </p:cNvSpPr>
          <p:nvPr/>
        </p:nvSpPr>
        <p:spPr bwMode="auto">
          <a:xfrm>
            <a:off x="2619375" y="6488113"/>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8" name="TextBox 7"/>
          <p:cNvSpPr txBox="1"/>
          <p:nvPr/>
        </p:nvSpPr>
        <p:spPr>
          <a:xfrm>
            <a:off x="0" y="1828800"/>
            <a:ext cx="9144000" cy="708025"/>
          </a:xfrm>
          <a:prstGeom prst="rect">
            <a:avLst/>
          </a:prstGeom>
          <a:noFill/>
          <a:effectLst>
            <a:outerShdw blurRad="50800" algn="ctr" rotWithShape="0">
              <a:srgbClr val="000000">
                <a:alpha val="43137"/>
              </a:srgbClr>
            </a:outerShdw>
          </a:effectLst>
        </p:spPr>
        <p:txBody>
          <a:bodyPr>
            <a:spAutoFit/>
          </a:bodyPr>
          <a:lstStyle/>
          <a:p>
            <a:pPr algn="ctr" fontAlgn="auto">
              <a:spcBef>
                <a:spcPts val="0"/>
              </a:spcBef>
              <a:spcAft>
                <a:spcPts val="0"/>
              </a:spcAft>
              <a:defRPr/>
            </a:pPr>
            <a:r>
              <a:rPr lang="en-US" sz="4000" dirty="0">
                <a:solidFill>
                  <a:schemeClr val="tx2">
                    <a:lumMod val="50000"/>
                  </a:schemeClr>
                </a:solidFill>
              </a:rPr>
              <a:t>LA-SAFE </a:t>
            </a:r>
            <a:r>
              <a:rPr lang="en-US" sz="4000" dirty="0" smtClean="0">
                <a:solidFill>
                  <a:schemeClr val="tx2">
                    <a:lumMod val="50000"/>
                  </a:schemeClr>
                </a:solidFill>
              </a:rPr>
              <a:t>– Cyber Fusion Unit</a:t>
            </a:r>
            <a:endParaRPr lang="en-US" sz="3600" dirty="0">
              <a:solidFill>
                <a:schemeClr val="tx2">
                  <a:lumMod val="50000"/>
                </a:schemeClr>
              </a:solidFill>
              <a:latin typeface="+mn-lt"/>
            </a:endParaRPr>
          </a:p>
        </p:txBody>
      </p:sp>
      <p:sp>
        <p:nvSpPr>
          <p:cNvPr id="13" name="Rectangle 4"/>
          <p:cNvSpPr txBox="1">
            <a:spLocks noChangeArrowheads="1"/>
          </p:cNvSpPr>
          <p:nvPr/>
        </p:nvSpPr>
        <p:spPr>
          <a:xfrm>
            <a:off x="457200" y="2895600"/>
            <a:ext cx="3352800" cy="2819400"/>
          </a:xfrm>
          <a:prstGeom prst="rect">
            <a:avLst/>
          </a:prstGeom>
        </p:spPr>
        <p:txBody>
          <a:bodyPr/>
          <a:lstStyle/>
          <a:p>
            <a:pPr marL="284162" lvl="1" eaLnBrk="0" hangingPunct="0">
              <a:defRPr/>
            </a:pPr>
            <a:endParaRPr lang="en-US" sz="2400" dirty="0">
              <a:solidFill>
                <a:schemeClr val="tx2">
                  <a:lumMod val="50000"/>
                </a:schemeClr>
              </a:solidFill>
              <a:latin typeface="+mn-lt"/>
            </a:endParaRPr>
          </a:p>
        </p:txBody>
      </p:sp>
      <p:sp>
        <p:nvSpPr>
          <p:cNvPr id="2" name="TextBox 1"/>
          <p:cNvSpPr txBox="1"/>
          <p:nvPr/>
        </p:nvSpPr>
        <p:spPr>
          <a:xfrm>
            <a:off x="76200" y="2710934"/>
            <a:ext cx="8991600" cy="4062651"/>
          </a:xfrm>
          <a:prstGeom prst="rect">
            <a:avLst/>
          </a:prstGeom>
          <a:noFill/>
        </p:spPr>
        <p:txBody>
          <a:bodyPr wrap="square" rtlCol="0">
            <a:spAutoFit/>
          </a:bodyPr>
          <a:lstStyle/>
          <a:p>
            <a:pPr algn="just"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latin typeface="Arial" panose="020B0604020202020204" pitchFamily="34" charset="0"/>
                <a:cs typeface="Arial" panose="020B0604020202020204" pitchFamily="34" charset="0"/>
              </a:rPr>
              <a:t>LA-SAFE </a:t>
            </a:r>
            <a:r>
              <a:rPr lang="en-US" sz="2400" dirty="0">
                <a:latin typeface="Arial" panose="020B0604020202020204" pitchFamily="34" charset="0"/>
                <a:cs typeface="Arial" panose="020B0604020202020204" pitchFamily="34" charset="0"/>
              </a:rPr>
              <a:t>Cyber Fusion Unit's (LCFU) primary function is to provide actionable cyber intelligence to LA-SAFE customers, with the goal of assisting those customers in protecting their networks. Collaborates with:</a:t>
            </a:r>
          </a:p>
          <a:p>
            <a:pPr marL="800100" lvl="1" indent="-342900" algn="just" eaLnBrk="0" hangingPunct="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latin typeface="Arial" panose="020B0604020202020204" pitchFamily="34" charset="0"/>
                <a:cs typeface="Arial" panose="020B0604020202020204" pitchFamily="34" charset="0"/>
              </a:rPr>
              <a:t>FBI’s Cyber Division in New Orleans</a:t>
            </a:r>
          </a:p>
          <a:p>
            <a:pPr marL="800100" lvl="1" indent="-342900" algn="just" eaLnBrk="0" hangingPunct="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latin typeface="Arial" panose="020B0604020202020204" pitchFamily="34" charset="0"/>
                <a:cs typeface="Arial" panose="020B0604020202020204" pitchFamily="34" charset="0"/>
              </a:rPr>
              <a:t>National </a:t>
            </a:r>
            <a:r>
              <a:rPr lang="en-US" sz="2400" dirty="0">
                <a:latin typeface="Arial" panose="020B0604020202020204" pitchFamily="34" charset="0"/>
                <a:cs typeface="Arial" panose="020B0604020202020204" pitchFamily="34" charset="0"/>
              </a:rPr>
              <a:t>Cybersecurity &amp; Communications Integration Center (NCCIC)</a:t>
            </a:r>
          </a:p>
          <a:p>
            <a:pPr marL="800100" lvl="1" indent="-342900" algn="just" eaLnBrk="0" hangingPunct="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latin typeface="Arial" panose="020B0604020202020204" pitchFamily="34" charset="0"/>
                <a:cs typeface="Arial" panose="020B0604020202020204" pitchFamily="34" charset="0"/>
              </a:rPr>
              <a:t>Louisiana Higher Education Institutions</a:t>
            </a:r>
          </a:p>
          <a:p>
            <a:pPr marL="800100" lvl="1" indent="-342900" algn="just" eaLnBrk="0" hangingPunct="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CIN</a:t>
            </a:r>
            <a:r>
              <a:rPr lang="en-US" sz="2400" dirty="0">
                <a:latin typeface="Arial" panose="020B0604020202020204" pitchFamily="34" charset="0"/>
                <a:cs typeface="Arial" panose="020B0604020202020204" pitchFamily="34" charset="0"/>
              </a:rPr>
              <a:t> (Cyber Intelligence Network</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800100" lvl="1" indent="-342900" algn="just" eaLnBrk="0" hangingPunct="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latin typeface="Arial" panose="020B0604020202020204" pitchFamily="34" charset="0"/>
                <a:cs typeface="Arial" panose="020B0604020202020204" pitchFamily="34" charset="0"/>
              </a:rPr>
              <a:t>Critical Infrastructure and Key Resource (CIKR) Entities </a:t>
            </a:r>
          </a:p>
          <a:p>
            <a:endParaRPr lang="en-US" dirty="0"/>
          </a:p>
        </p:txBody>
      </p:sp>
    </p:spTree>
    <p:extLst>
      <p:ext uri="{BB962C8B-B14F-4D97-AF65-F5344CB8AC3E}">
        <p14:creationId xmlns:p14="http://schemas.microsoft.com/office/powerpoint/2010/main" val="1939827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229600" cy="1040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2760662"/>
            <a:ext cx="9107487" cy="440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18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New Emblem 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47700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TextBox 7"/>
          <p:cNvSpPr txBox="1">
            <a:spLocks noChangeArrowheads="1"/>
          </p:cNvSpPr>
          <p:nvPr/>
        </p:nvSpPr>
        <p:spPr bwMode="auto">
          <a:xfrm>
            <a:off x="2590800" y="26988"/>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10246" name="TextBox 8"/>
          <p:cNvSpPr txBox="1">
            <a:spLocks noChangeArrowheads="1"/>
          </p:cNvSpPr>
          <p:nvPr/>
        </p:nvSpPr>
        <p:spPr bwMode="auto">
          <a:xfrm>
            <a:off x="2619375" y="6488113"/>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8" name="TextBox 7"/>
          <p:cNvSpPr txBox="1"/>
          <p:nvPr/>
        </p:nvSpPr>
        <p:spPr>
          <a:xfrm>
            <a:off x="0" y="1828800"/>
            <a:ext cx="9144000" cy="1323439"/>
          </a:xfrm>
          <a:prstGeom prst="rect">
            <a:avLst/>
          </a:prstGeom>
          <a:noFill/>
          <a:effectLst>
            <a:outerShdw blurRad="50800" algn="ctr" rotWithShape="0">
              <a:srgbClr val="000000">
                <a:alpha val="43137"/>
              </a:srgbClr>
            </a:outerShdw>
          </a:effectLst>
        </p:spPr>
        <p:txBody>
          <a:bodyPr>
            <a:spAutoFit/>
          </a:bodyPr>
          <a:lstStyle/>
          <a:p>
            <a:pPr algn="ctr" fontAlgn="auto">
              <a:spcBef>
                <a:spcPts val="0"/>
              </a:spcBef>
              <a:spcAft>
                <a:spcPts val="0"/>
              </a:spcAft>
              <a:defRPr/>
            </a:pPr>
            <a:r>
              <a:rPr lang="en-US" sz="4000" dirty="0" smtClean="0">
                <a:solidFill>
                  <a:schemeClr val="tx2">
                    <a:lumMod val="50000"/>
                  </a:schemeClr>
                </a:solidFill>
              </a:rPr>
              <a:t>LA-SAFE–(CI/KR) Critical Infrastructure and Key Resources</a:t>
            </a:r>
            <a:endParaRPr lang="en-US" sz="3600" dirty="0">
              <a:solidFill>
                <a:schemeClr val="tx2">
                  <a:lumMod val="50000"/>
                </a:schemeClr>
              </a:solidFill>
              <a:latin typeface="+mn-lt"/>
            </a:endParaRPr>
          </a:p>
        </p:txBody>
      </p:sp>
      <p:sp>
        <p:nvSpPr>
          <p:cNvPr id="13" name="Rectangle 4"/>
          <p:cNvSpPr txBox="1">
            <a:spLocks noChangeArrowheads="1"/>
          </p:cNvSpPr>
          <p:nvPr/>
        </p:nvSpPr>
        <p:spPr>
          <a:xfrm>
            <a:off x="457200" y="2895600"/>
            <a:ext cx="3352800" cy="2819400"/>
          </a:xfrm>
          <a:prstGeom prst="rect">
            <a:avLst/>
          </a:prstGeom>
        </p:spPr>
        <p:txBody>
          <a:bodyPr/>
          <a:lstStyle/>
          <a:p>
            <a:pPr marL="284162" lvl="1" eaLnBrk="0" hangingPunct="0">
              <a:defRPr/>
            </a:pPr>
            <a:endParaRPr lang="en-US" sz="2400" dirty="0">
              <a:solidFill>
                <a:schemeClr val="tx2">
                  <a:lumMod val="50000"/>
                </a:schemeClr>
              </a:solidFill>
              <a:latin typeface="+mn-lt"/>
            </a:endParaRPr>
          </a:p>
        </p:txBody>
      </p:sp>
      <p:sp>
        <p:nvSpPr>
          <p:cNvPr id="2" name="TextBox 1"/>
          <p:cNvSpPr txBox="1"/>
          <p:nvPr/>
        </p:nvSpPr>
        <p:spPr>
          <a:xfrm>
            <a:off x="76200" y="3048000"/>
            <a:ext cx="8991600" cy="3323987"/>
          </a:xfrm>
          <a:prstGeom prst="rect">
            <a:avLst/>
          </a:prstGeom>
          <a:noFill/>
        </p:spPr>
        <p:txBody>
          <a:bodyPr wrap="square" rtlCol="0">
            <a:spAutoFit/>
          </a:bodyPr>
          <a:lstStyle/>
          <a:p>
            <a:pPr marL="171450" lvl="0" indent="-171450" algn="just">
              <a:buFont typeface="Wingdings" panose="05000000000000000000" pitchFamily="2" charset="2"/>
              <a:buChar char="§"/>
            </a:pPr>
            <a:r>
              <a:rPr lang="en-US" sz="2400" dirty="0" smtClean="0"/>
              <a:t>Created a CI/KR statewide contact list for quick response to facilities</a:t>
            </a:r>
          </a:p>
          <a:p>
            <a:pPr marL="171450" lvl="0" indent="-171450" algn="just">
              <a:buFont typeface="Wingdings" panose="05000000000000000000" pitchFamily="2" charset="2"/>
              <a:buChar char="§"/>
            </a:pPr>
            <a:r>
              <a:rPr lang="en-US" sz="2400" dirty="0" smtClean="0"/>
              <a:t>Incorporating Facility Security Officers into the Fusion Liaison Officer program</a:t>
            </a:r>
            <a:endParaRPr lang="en-US" sz="2400" dirty="0"/>
          </a:p>
          <a:p>
            <a:pPr marL="171450" lvl="0" indent="-171450" algn="just">
              <a:buFont typeface="Wingdings" panose="05000000000000000000" pitchFamily="2" charset="2"/>
              <a:buChar char="§"/>
            </a:pPr>
            <a:r>
              <a:rPr lang="en-US" sz="2400" dirty="0" smtClean="0"/>
              <a:t>Information sharing about </a:t>
            </a:r>
            <a:r>
              <a:rPr lang="en-US" sz="2400" dirty="0"/>
              <a:t>new fraud trends and cyber threats with the banking </a:t>
            </a:r>
            <a:r>
              <a:rPr lang="en-US" sz="2400" dirty="0" smtClean="0"/>
              <a:t>industry</a:t>
            </a:r>
            <a:endParaRPr lang="en-US" sz="2400" dirty="0"/>
          </a:p>
          <a:p>
            <a:pPr marL="171450" indent="-171450" algn="just">
              <a:buFont typeface="Wingdings" panose="05000000000000000000" pitchFamily="2" charset="2"/>
              <a:buChar char="§"/>
            </a:pPr>
            <a:r>
              <a:rPr lang="en-US" sz="2400" dirty="0" smtClean="0"/>
              <a:t>LA-SAFE </a:t>
            </a:r>
            <a:r>
              <a:rPr lang="en-US" sz="2400" dirty="0"/>
              <a:t>Bank Robbery </a:t>
            </a:r>
            <a:r>
              <a:rPr lang="en-US" sz="2400" dirty="0" smtClean="0"/>
              <a:t>Assessment</a:t>
            </a:r>
          </a:p>
          <a:p>
            <a:pPr marL="171450" indent="-171450" algn="just">
              <a:buFont typeface="Wingdings" panose="05000000000000000000" pitchFamily="2" charset="2"/>
              <a:buChar char="§"/>
            </a:pPr>
            <a:r>
              <a:rPr lang="en-US" sz="2400" dirty="0" smtClean="0"/>
              <a:t>Successes</a:t>
            </a:r>
          </a:p>
          <a:p>
            <a:pPr lvl="1"/>
            <a:endParaRPr lang="en-US" dirty="0"/>
          </a:p>
        </p:txBody>
      </p:sp>
    </p:spTree>
    <p:extLst>
      <p:ext uri="{BB962C8B-B14F-4D97-AF65-F5344CB8AC3E}">
        <p14:creationId xmlns:p14="http://schemas.microsoft.com/office/powerpoint/2010/main" val="1939827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New Emblem 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647700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1" name="TextBox 7"/>
          <p:cNvSpPr txBox="1">
            <a:spLocks noChangeArrowheads="1"/>
          </p:cNvSpPr>
          <p:nvPr/>
        </p:nvSpPr>
        <p:spPr bwMode="auto">
          <a:xfrm>
            <a:off x="2590800" y="26988"/>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14342" name="TextBox 8"/>
          <p:cNvSpPr txBox="1">
            <a:spLocks noChangeArrowheads="1"/>
          </p:cNvSpPr>
          <p:nvPr/>
        </p:nvSpPr>
        <p:spPr bwMode="auto">
          <a:xfrm>
            <a:off x="2619375" y="6488113"/>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8" name="TextBox 7"/>
          <p:cNvSpPr txBox="1"/>
          <p:nvPr/>
        </p:nvSpPr>
        <p:spPr>
          <a:xfrm>
            <a:off x="0" y="1828800"/>
            <a:ext cx="9144000" cy="646331"/>
          </a:xfrm>
          <a:prstGeom prst="rect">
            <a:avLst/>
          </a:prstGeom>
          <a:noFill/>
          <a:effectLst>
            <a:outerShdw blurRad="50800" algn="ctr" rotWithShape="0">
              <a:srgbClr val="000000">
                <a:alpha val="43137"/>
              </a:srgbClr>
            </a:outerShdw>
          </a:effectLst>
        </p:spPr>
        <p:txBody>
          <a:bodyPr>
            <a:spAutoFit/>
          </a:bodyPr>
          <a:lstStyle/>
          <a:p>
            <a:pPr algn="ctr" fontAlgn="auto">
              <a:spcBef>
                <a:spcPts val="0"/>
              </a:spcBef>
              <a:spcAft>
                <a:spcPts val="0"/>
              </a:spcAft>
              <a:defRPr/>
            </a:pPr>
            <a:r>
              <a:rPr lang="en-US" sz="3600" dirty="0">
                <a:solidFill>
                  <a:schemeClr val="tx2">
                    <a:lumMod val="50000"/>
                  </a:schemeClr>
                </a:solidFill>
              </a:rPr>
              <a:t>LA-SAFE - FLO Program</a:t>
            </a:r>
            <a:endParaRPr lang="en-US" sz="3200" dirty="0">
              <a:solidFill>
                <a:schemeClr val="tx2">
                  <a:lumMod val="50000"/>
                </a:schemeClr>
              </a:solidFill>
            </a:endParaRPr>
          </a:p>
        </p:txBody>
      </p:sp>
      <p:sp>
        <p:nvSpPr>
          <p:cNvPr id="9" name="Rectangle 8"/>
          <p:cNvSpPr/>
          <p:nvPr/>
        </p:nvSpPr>
        <p:spPr>
          <a:xfrm>
            <a:off x="228600" y="2497138"/>
            <a:ext cx="8915400" cy="1814512"/>
          </a:xfrm>
          <a:prstGeom prst="rect">
            <a:avLst/>
          </a:prstGeom>
        </p:spPr>
        <p:txBody>
          <a:bodyPr>
            <a:spAutoFit/>
          </a:bodyPr>
          <a:lstStyle/>
          <a:p>
            <a:pPr algn="just">
              <a:lnSpc>
                <a:spcPct val="80000"/>
              </a:lnSpc>
              <a:defRPr/>
            </a:pPr>
            <a:r>
              <a:rPr lang="en-US" b="1" dirty="0"/>
              <a:t>Fusion Liaison Officers (</a:t>
            </a:r>
            <a:r>
              <a:rPr lang="en-US" b="1" dirty="0" err="1"/>
              <a:t>FLOs</a:t>
            </a:r>
            <a:r>
              <a:rPr lang="en-US" b="1" dirty="0"/>
              <a:t>) are:</a:t>
            </a:r>
          </a:p>
          <a:p>
            <a:pPr marL="60325" indent="-60325" algn="just">
              <a:lnSpc>
                <a:spcPct val="80000"/>
              </a:lnSpc>
              <a:buFont typeface="Arial" pitchFamily="34" charset="0"/>
              <a:buChar char="•"/>
              <a:defRPr/>
            </a:pPr>
            <a:endParaRPr lang="en-US" b="1" dirty="0"/>
          </a:p>
          <a:p>
            <a:pPr marL="342900" indent="-342900" algn="just">
              <a:lnSpc>
                <a:spcPct val="80000"/>
              </a:lnSpc>
              <a:buFont typeface="Wingdings" panose="05000000000000000000" pitchFamily="2" charset="2"/>
              <a:buChar char="§"/>
              <a:defRPr/>
            </a:pPr>
            <a:r>
              <a:rPr lang="en-US" sz="2400" dirty="0"/>
              <a:t>The information bridge between the Fusion Center and their agency </a:t>
            </a:r>
            <a:r>
              <a:rPr lang="en-US" sz="2400" dirty="0" smtClean="0"/>
              <a:t>= Intelligence Force Multipliers</a:t>
            </a:r>
            <a:endParaRPr lang="en-US" sz="2400" dirty="0"/>
          </a:p>
          <a:p>
            <a:pPr marL="171450" indent="-171450" algn="just">
              <a:lnSpc>
                <a:spcPct val="80000"/>
              </a:lnSpc>
              <a:buFont typeface="Wingdings" panose="05000000000000000000" pitchFamily="2" charset="2"/>
              <a:buChar char="§"/>
              <a:defRPr/>
            </a:pPr>
            <a:endParaRPr lang="en-US" sz="800" dirty="0"/>
          </a:p>
          <a:p>
            <a:pPr marL="342900" indent="-342900" algn="just">
              <a:lnSpc>
                <a:spcPct val="80000"/>
              </a:lnSpc>
              <a:buFont typeface="Wingdings" panose="05000000000000000000" pitchFamily="2" charset="2"/>
              <a:buChar char="§"/>
              <a:defRPr/>
            </a:pPr>
            <a:r>
              <a:rPr lang="en-US" sz="2400" dirty="0"/>
              <a:t>A critical connection for relaying terrorism and crime-related intelligence, or other all-hazards information</a:t>
            </a:r>
          </a:p>
        </p:txBody>
      </p:sp>
      <p:pic>
        <p:nvPicPr>
          <p:cNvPr id="10" name="Picture 4" descr="Copy of A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95800"/>
            <a:ext cx="19462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C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495800"/>
            <a:ext cx="168275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noChangeArrowheads="1"/>
          </p:cNvSpPr>
          <p:nvPr/>
        </p:nvSpPr>
        <p:spPr bwMode="auto">
          <a:xfrm>
            <a:off x="2819400" y="5257800"/>
            <a:ext cx="1143000" cy="304800"/>
          </a:xfrm>
          <a:prstGeom prst="rect">
            <a:avLst/>
          </a:prstGeom>
          <a:noFill/>
          <a:ln w="9525">
            <a:noFill/>
            <a:miter lim="800000"/>
            <a:headEnd/>
            <a:tailEnd/>
          </a:ln>
          <a:effectLst/>
        </p:spPr>
        <p:txBody>
          <a:bodyPr lIns="92075" tIns="46038" rIns="92075" bIns="46038" anchor="ctr"/>
          <a:lstStyle/>
          <a:p>
            <a:pPr>
              <a:defRPr/>
            </a:pPr>
            <a:r>
              <a:rPr lang="en-US" sz="1000" b="1" dirty="0">
                <a:effectLst>
                  <a:outerShdw blurRad="38100" dist="38100" dir="2700000" algn="tl">
                    <a:srgbClr val="000000"/>
                  </a:outerShdw>
                </a:effectLst>
              </a:rPr>
              <a:t> INFORMATION</a:t>
            </a:r>
            <a:br>
              <a:rPr lang="en-US" sz="1000" b="1" dirty="0">
                <a:effectLst>
                  <a:outerShdw blurRad="38100" dist="38100" dir="2700000" algn="tl">
                    <a:srgbClr val="000000"/>
                  </a:outerShdw>
                </a:effectLst>
              </a:rPr>
            </a:br>
            <a:r>
              <a:rPr lang="en-US" sz="1000" b="1" dirty="0">
                <a:effectLst>
                  <a:outerShdw blurRad="38100" dist="38100" dir="2700000" algn="tl">
                    <a:srgbClr val="000000"/>
                  </a:outerShdw>
                </a:effectLst>
              </a:rPr>
              <a:t>SHARING</a:t>
            </a:r>
          </a:p>
        </p:txBody>
      </p:sp>
      <p:sp>
        <p:nvSpPr>
          <p:cNvPr id="13" name="Rectangle 7"/>
          <p:cNvSpPr>
            <a:spLocks noChangeArrowheads="1"/>
          </p:cNvSpPr>
          <p:nvPr/>
        </p:nvSpPr>
        <p:spPr bwMode="auto">
          <a:xfrm>
            <a:off x="5562600" y="5257800"/>
            <a:ext cx="1143000" cy="304800"/>
          </a:xfrm>
          <a:prstGeom prst="rect">
            <a:avLst/>
          </a:prstGeom>
          <a:noFill/>
          <a:ln w="9525">
            <a:noFill/>
            <a:miter lim="800000"/>
            <a:headEnd/>
            <a:tailEnd/>
          </a:ln>
          <a:effectLst/>
        </p:spPr>
        <p:txBody>
          <a:bodyPr lIns="92075" tIns="46038" rIns="92075" bIns="46038" anchor="ctr"/>
          <a:lstStyle/>
          <a:p>
            <a:pPr>
              <a:defRPr/>
            </a:pPr>
            <a:r>
              <a:rPr lang="en-US" sz="1000" b="1" dirty="0">
                <a:effectLst>
                  <a:outerShdw blurRad="38100" dist="38100" dir="2700000" algn="tl">
                    <a:srgbClr val="000000"/>
                  </a:outerShdw>
                </a:effectLst>
              </a:rPr>
              <a:t> INFORMATION</a:t>
            </a:r>
            <a:br>
              <a:rPr lang="en-US" sz="1000" b="1" dirty="0">
                <a:effectLst>
                  <a:outerShdw blurRad="38100" dist="38100" dir="2700000" algn="tl">
                    <a:srgbClr val="000000"/>
                  </a:outerShdw>
                </a:effectLst>
              </a:rPr>
            </a:br>
            <a:r>
              <a:rPr lang="en-US" sz="1000" b="1" dirty="0">
                <a:effectLst>
                  <a:outerShdw blurRad="38100" dist="38100" dir="2700000" algn="tl">
                    <a:srgbClr val="000000"/>
                  </a:outerShdw>
                </a:effectLst>
              </a:rPr>
              <a:t>SHARING</a:t>
            </a:r>
          </a:p>
        </p:txBody>
      </p:sp>
      <p:sp>
        <p:nvSpPr>
          <p:cNvPr id="14" name="AutoShape 8"/>
          <p:cNvSpPr>
            <a:spLocks noChangeAspect="1" noChangeArrowheads="1"/>
          </p:cNvSpPr>
          <p:nvPr/>
        </p:nvSpPr>
        <p:spPr bwMode="auto">
          <a:xfrm>
            <a:off x="2895600" y="5715000"/>
            <a:ext cx="990600" cy="395288"/>
          </a:xfrm>
          <a:prstGeom prst="leftRightArrow">
            <a:avLst>
              <a:gd name="adj1" fmla="val 50000"/>
              <a:gd name="adj2" fmla="val 50120"/>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 name="AutoShape 9"/>
          <p:cNvSpPr>
            <a:spLocks noChangeAspect="1" noChangeArrowheads="1"/>
          </p:cNvSpPr>
          <p:nvPr/>
        </p:nvSpPr>
        <p:spPr bwMode="auto">
          <a:xfrm>
            <a:off x="5638800" y="5715000"/>
            <a:ext cx="990600" cy="395288"/>
          </a:xfrm>
          <a:prstGeom prst="leftRightArrow">
            <a:avLst>
              <a:gd name="adj1" fmla="val 50000"/>
              <a:gd name="adj2" fmla="val 50120"/>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pic>
        <p:nvPicPr>
          <p:cNvPr id="14351" name="Picture 13" descr="http://www.prisonplanet.com/images/november2005/291105poli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419600"/>
            <a:ext cx="1666875"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3000"/>
                                        <p:tgtEl>
                                          <p:spTgt spid="10"/>
                                        </p:tgtEl>
                                      </p:cBhvr>
                                    </p:animEffect>
                                  </p:childTnLst>
                                </p:cTn>
                              </p:par>
                            </p:childTnLst>
                          </p:cTn>
                        </p:par>
                        <p:par>
                          <p:cTn id="15" fill="hold" nodeType="afterGroup">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nodeType="afterGroup">
                            <p:stCondLst>
                              <p:cond delay="70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New Emblem 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647700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7"/>
          <p:cNvSpPr txBox="1">
            <a:spLocks noChangeArrowheads="1"/>
          </p:cNvSpPr>
          <p:nvPr/>
        </p:nvSpPr>
        <p:spPr bwMode="auto">
          <a:xfrm>
            <a:off x="2590800" y="26988"/>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16390" name="TextBox 8"/>
          <p:cNvSpPr txBox="1">
            <a:spLocks noChangeArrowheads="1"/>
          </p:cNvSpPr>
          <p:nvPr/>
        </p:nvSpPr>
        <p:spPr bwMode="auto">
          <a:xfrm>
            <a:off x="2619375" y="6488113"/>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8" name="TextBox 7"/>
          <p:cNvSpPr txBox="1"/>
          <p:nvPr/>
        </p:nvSpPr>
        <p:spPr>
          <a:xfrm>
            <a:off x="0" y="1828800"/>
            <a:ext cx="9144000" cy="707886"/>
          </a:xfrm>
          <a:prstGeom prst="rect">
            <a:avLst/>
          </a:prstGeom>
          <a:noFill/>
          <a:effectLst>
            <a:outerShdw blurRad="50800" algn="ctr" rotWithShape="0">
              <a:srgbClr val="000000">
                <a:alpha val="43137"/>
              </a:srgbClr>
            </a:outerShdw>
          </a:effectLst>
        </p:spPr>
        <p:txBody>
          <a:bodyPr>
            <a:spAutoFit/>
          </a:bodyPr>
          <a:lstStyle/>
          <a:p>
            <a:pPr algn="ctr" fontAlgn="auto">
              <a:spcBef>
                <a:spcPts val="0"/>
              </a:spcBef>
              <a:spcAft>
                <a:spcPts val="0"/>
              </a:spcAft>
              <a:defRPr/>
            </a:pPr>
            <a:r>
              <a:rPr lang="en-US" sz="4000" dirty="0" smtClean="0">
                <a:solidFill>
                  <a:schemeClr val="tx2">
                    <a:lumMod val="50000"/>
                  </a:schemeClr>
                </a:solidFill>
              </a:rPr>
              <a:t>QUESTIONS</a:t>
            </a:r>
            <a:endParaRPr lang="en-US" sz="3600" dirty="0">
              <a:solidFill>
                <a:schemeClr val="tx2">
                  <a:lumMod val="50000"/>
                </a:schemeClr>
              </a:solidFill>
              <a:latin typeface="+mn-lt"/>
            </a:endParaRPr>
          </a:p>
        </p:txBody>
      </p:sp>
      <p:sp>
        <p:nvSpPr>
          <p:cNvPr id="17416" name="Rectangle 8"/>
          <p:cNvSpPr>
            <a:spLocks noChangeArrowheads="1"/>
          </p:cNvSpPr>
          <p:nvPr/>
        </p:nvSpPr>
        <p:spPr bwMode="auto">
          <a:xfrm>
            <a:off x="0" y="2743200"/>
            <a:ext cx="9144000" cy="461665"/>
          </a:xfrm>
          <a:prstGeom prst="rect">
            <a:avLst/>
          </a:prstGeom>
          <a:noFill/>
          <a:ln w="9525">
            <a:noFill/>
            <a:miter lim="800000"/>
            <a:headEnd/>
            <a:tailEnd/>
          </a:ln>
        </p:spPr>
        <p:txBody>
          <a:bodyPr>
            <a:spAutoFit/>
          </a:bodyPr>
          <a:lstStyle/>
          <a:p>
            <a:pPr marL="173038" indent="-173038">
              <a:lnSpc>
                <a:spcPct val="80000"/>
              </a:lnSpc>
              <a:buFont typeface="Arial" charset="0"/>
              <a:buChar char="•"/>
              <a:defRPr/>
            </a:pPr>
            <a:endParaRPr kumimoji="1" lang="en-US" sz="1000" dirty="0">
              <a:solidFill>
                <a:schemeClr val="tx2">
                  <a:lumMod val="50000"/>
                </a:schemeClr>
              </a:solidFill>
            </a:endParaRPr>
          </a:p>
          <a:p>
            <a:pPr marL="173038" indent="-173038">
              <a:lnSpc>
                <a:spcPct val="80000"/>
              </a:lnSpc>
              <a:buFont typeface="Arial" charset="0"/>
              <a:buChar char="•"/>
              <a:defRPr/>
            </a:pPr>
            <a:endParaRPr lang="en-US" sz="1200" dirty="0">
              <a:solidFill>
                <a:schemeClr val="tx2">
                  <a:lumMod val="50000"/>
                </a:schemeClr>
              </a:solidFill>
            </a:endParaRPr>
          </a:p>
          <a:p>
            <a:pPr marL="173038" indent="-173038">
              <a:lnSpc>
                <a:spcPct val="80000"/>
              </a:lnSpc>
              <a:buFont typeface="Arial" charset="0"/>
              <a:buChar char="•"/>
              <a:defRPr/>
            </a:pPr>
            <a:endParaRPr lang="en-US" sz="800" dirty="0">
              <a:solidFill>
                <a:schemeClr val="tx2">
                  <a:lumMod val="50000"/>
                </a:schemeClr>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2536687"/>
            <a:ext cx="8924925" cy="386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905000"/>
            <a:ext cx="8229600" cy="4525963"/>
          </a:xfrm>
        </p:spPr>
        <p:txBody>
          <a:bodyPr/>
          <a:lstStyle/>
          <a:p>
            <a:pPr marL="0" indent="0" algn="ctr">
              <a:buNone/>
            </a:pPr>
            <a:r>
              <a:rPr lang="en-US" dirty="0" smtClean="0"/>
              <a:t>CONTACT INFORMATION</a:t>
            </a:r>
          </a:p>
          <a:p>
            <a:pPr marL="0" indent="0" algn="ctr">
              <a:buNone/>
            </a:pPr>
            <a:r>
              <a:rPr lang="en-US" dirty="0" smtClean="0"/>
              <a:t>CHUCK MCNEAL</a:t>
            </a:r>
          </a:p>
          <a:p>
            <a:pPr marL="0" indent="0" algn="ctr">
              <a:buNone/>
            </a:pPr>
            <a:r>
              <a:rPr lang="en-US" dirty="0" smtClean="0"/>
              <a:t>EMAIL: </a:t>
            </a:r>
            <a:r>
              <a:rPr lang="en-US" dirty="0" smtClean="0">
                <a:hlinkClick r:id="rId2"/>
              </a:rPr>
              <a:t>CHUCK.MCNEAL@LA.GOV</a:t>
            </a:r>
            <a:endParaRPr lang="en-US" dirty="0" smtClean="0"/>
          </a:p>
          <a:p>
            <a:pPr marL="0" indent="0" algn="ctr">
              <a:buNone/>
            </a:pPr>
            <a:r>
              <a:rPr lang="en-US" dirty="0" smtClean="0"/>
              <a:t>CELL: 225-202-6111</a:t>
            </a:r>
          </a:p>
          <a:p>
            <a:pPr marL="0" indent="0" algn="ctr">
              <a:buNone/>
            </a:pPr>
            <a:r>
              <a:rPr lang="en-US" dirty="0" smtClean="0"/>
              <a:t>FUSION CENTER </a:t>
            </a:r>
          </a:p>
          <a:p>
            <a:pPr marL="0" indent="0" algn="ctr">
              <a:buNone/>
            </a:pPr>
            <a:r>
              <a:rPr lang="en-US" dirty="0" smtClean="0"/>
              <a:t>EMAIL: </a:t>
            </a:r>
            <a:r>
              <a:rPr lang="en-US" dirty="0" smtClean="0">
                <a:hlinkClick r:id="rId3"/>
              </a:rPr>
              <a:t>LAFUSION.CENTER@LA.GOV</a:t>
            </a:r>
            <a:endParaRPr lang="en-US" dirty="0" smtClean="0"/>
          </a:p>
          <a:p>
            <a:pPr marL="0" indent="0" algn="ctr">
              <a:buNone/>
            </a:pPr>
            <a:r>
              <a:rPr lang="en-US" dirty="0" smtClean="0"/>
              <a:t>PHONE: 225-925-4192</a:t>
            </a:r>
            <a:endParaRPr lang="en-US" dirty="0"/>
          </a:p>
        </p:txBody>
      </p:sp>
    </p:spTree>
    <p:extLst>
      <p:ext uri="{BB962C8B-B14F-4D97-AF65-F5344CB8AC3E}">
        <p14:creationId xmlns:p14="http://schemas.microsoft.com/office/powerpoint/2010/main" val="412275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New Emblem 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47700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21" name="TextBox 7"/>
          <p:cNvSpPr txBox="1">
            <a:spLocks noChangeArrowheads="1"/>
          </p:cNvSpPr>
          <p:nvPr/>
        </p:nvSpPr>
        <p:spPr bwMode="auto">
          <a:xfrm>
            <a:off x="2590800" y="26988"/>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latin typeface="Calibri" pitchFamily="34" charset="0"/>
              </a:rPr>
              <a:t>UNCLASSIFIED//FOR OFFICIAL USE ONLY</a:t>
            </a:r>
          </a:p>
        </p:txBody>
      </p:sp>
      <p:sp>
        <p:nvSpPr>
          <p:cNvPr id="9222" name="TextBox 8"/>
          <p:cNvSpPr txBox="1">
            <a:spLocks noChangeArrowheads="1"/>
          </p:cNvSpPr>
          <p:nvPr/>
        </p:nvSpPr>
        <p:spPr bwMode="auto">
          <a:xfrm>
            <a:off x="2619375" y="6488113"/>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latin typeface="Calibri" pitchFamily="34" charset="0"/>
              </a:rPr>
              <a:t>UNCLASSIFIED//FOR OFFICIAL USE ONLY</a:t>
            </a:r>
          </a:p>
        </p:txBody>
      </p:sp>
      <p:sp>
        <p:nvSpPr>
          <p:cNvPr id="8" name="TextBox 7"/>
          <p:cNvSpPr txBox="1"/>
          <p:nvPr/>
        </p:nvSpPr>
        <p:spPr>
          <a:xfrm>
            <a:off x="0" y="1828800"/>
            <a:ext cx="9144000" cy="708025"/>
          </a:xfrm>
          <a:prstGeom prst="rect">
            <a:avLst/>
          </a:prstGeom>
          <a:noFill/>
          <a:effectLst>
            <a:outerShdw blurRad="50800" algn="ctr" rotWithShape="0">
              <a:srgbClr val="000000">
                <a:alpha val="43137"/>
              </a:srgbClr>
            </a:outerShdw>
          </a:effectLst>
        </p:spPr>
        <p:txBody>
          <a:bodyPr>
            <a:spAutoFit/>
          </a:bodyPr>
          <a:lstStyle/>
          <a:p>
            <a:pPr algn="ctr" fontAlgn="auto">
              <a:spcBef>
                <a:spcPts val="0"/>
              </a:spcBef>
              <a:spcAft>
                <a:spcPts val="0"/>
              </a:spcAft>
              <a:defRPr/>
            </a:pPr>
            <a:r>
              <a:rPr lang="en-US" sz="4000" dirty="0">
                <a:solidFill>
                  <a:schemeClr val="tx2">
                    <a:lumMod val="50000"/>
                  </a:schemeClr>
                </a:solidFill>
              </a:rPr>
              <a:t>LA-SAFE </a:t>
            </a:r>
            <a:r>
              <a:rPr lang="en-US" sz="4000" dirty="0" smtClean="0">
                <a:solidFill>
                  <a:schemeClr val="tx2">
                    <a:lumMod val="50000"/>
                  </a:schemeClr>
                </a:solidFill>
              </a:rPr>
              <a:t>Mission Statement</a:t>
            </a:r>
            <a:endParaRPr lang="en-US" sz="3600" dirty="0">
              <a:solidFill>
                <a:schemeClr val="tx2">
                  <a:lumMod val="50000"/>
                </a:schemeClr>
              </a:solidFill>
              <a:latin typeface="+mn-lt"/>
            </a:endParaRPr>
          </a:p>
        </p:txBody>
      </p:sp>
      <p:sp>
        <p:nvSpPr>
          <p:cNvPr id="9" name="Rectangle 8"/>
          <p:cNvSpPr/>
          <p:nvPr/>
        </p:nvSpPr>
        <p:spPr>
          <a:xfrm>
            <a:off x="76200" y="2438400"/>
            <a:ext cx="8763000" cy="4154984"/>
          </a:xfrm>
          <a:prstGeom prst="rect">
            <a:avLst/>
          </a:prstGeom>
        </p:spPr>
        <p:txBody>
          <a:bodyPr>
            <a:spAutoFit/>
          </a:bodyPr>
          <a:lstStyle/>
          <a:p>
            <a:pPr algn="just"/>
            <a:r>
              <a:rPr lang="en-US" sz="1600" dirty="0"/>
              <a:t>The Louisiana State Analytical &amp; Fusion Exchange (LA-SAFE) promotes collaboration in an </a:t>
            </a:r>
            <a:r>
              <a:rPr lang="en-US" sz="1600" dirty="0">
                <a:solidFill>
                  <a:srgbClr val="FF0000"/>
                </a:solidFill>
              </a:rPr>
              <a:t>all-crimes/all-hazards environment, supporting federal, state, local and private sectors </a:t>
            </a:r>
            <a:r>
              <a:rPr lang="en-US" sz="1600" dirty="0"/>
              <a:t>by working together to provide timely information for use in promoting public safety and national security against terrorist and other criminal threats. LA-SAFE will support the state during major disasters and emergencies by gathering, analyzing and disseminating information to assist relevant agencies.</a:t>
            </a:r>
          </a:p>
          <a:p>
            <a:pPr algn="just"/>
            <a:endParaRPr lang="en-US" sz="1600" dirty="0" smtClean="0"/>
          </a:p>
          <a:p>
            <a:pPr algn="just"/>
            <a:r>
              <a:rPr lang="en-US" sz="1600" dirty="0" smtClean="0"/>
              <a:t>LA-SAFE </a:t>
            </a:r>
            <a:r>
              <a:rPr lang="en-US" sz="1600" dirty="0"/>
              <a:t>will actively work to collect and analyze information, providing responsible parties with pertinent background for decision making processes, which permit resource maximization in the protection of citizens of the state of Louisiana.</a:t>
            </a:r>
          </a:p>
          <a:p>
            <a:pPr algn="just"/>
            <a:endParaRPr lang="en-US" sz="1600" dirty="0" smtClean="0"/>
          </a:p>
          <a:p>
            <a:pPr algn="just"/>
            <a:r>
              <a:rPr lang="en-US" sz="1600" dirty="0" smtClean="0"/>
              <a:t>LA-SAFE </a:t>
            </a:r>
            <a:r>
              <a:rPr lang="en-US" sz="1600" dirty="0"/>
              <a:t>evaluates all information provided ensuring that the information that is retained and utilized is directly related to legitimate law enforcement purposes and has been legally obtained. It shall not interfere with the exercise of constitutionally guaranteed rights and privileges of individuals. </a:t>
            </a:r>
          </a:p>
          <a:p>
            <a:pPr marL="342900" indent="-342900" algn="just">
              <a:buFont typeface="Wingdings" panose="05000000000000000000" pitchFamily="2" charset="2"/>
              <a:buChar char="§"/>
              <a:defRPr/>
            </a:pPr>
            <a:endParaRPr lang="en-US" sz="2400" dirty="0">
              <a:solidFill>
                <a:schemeClr val="tx2">
                  <a:lumMod val="50000"/>
                </a:schemeClr>
              </a:solidFill>
            </a:endParaRPr>
          </a:p>
        </p:txBody>
      </p:sp>
    </p:spTree>
    <p:extLst>
      <p:ext uri="{BB962C8B-B14F-4D97-AF65-F5344CB8AC3E}">
        <p14:creationId xmlns:p14="http://schemas.microsoft.com/office/powerpoint/2010/main" val="3810187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New Emblem 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47700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25" name="TextBox 7"/>
          <p:cNvSpPr txBox="1">
            <a:spLocks noChangeArrowheads="1"/>
          </p:cNvSpPr>
          <p:nvPr/>
        </p:nvSpPr>
        <p:spPr bwMode="auto">
          <a:xfrm>
            <a:off x="2590800" y="26988"/>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latin typeface="Calibri" pitchFamily="34" charset="0"/>
              </a:rPr>
              <a:t>UNCLASSIFIED//FOR OFFICIAL USE ONLY</a:t>
            </a:r>
          </a:p>
        </p:txBody>
      </p:sp>
      <p:sp>
        <p:nvSpPr>
          <p:cNvPr id="5126" name="TextBox 8"/>
          <p:cNvSpPr txBox="1">
            <a:spLocks noChangeArrowheads="1"/>
          </p:cNvSpPr>
          <p:nvPr/>
        </p:nvSpPr>
        <p:spPr bwMode="auto">
          <a:xfrm>
            <a:off x="2619375" y="6488113"/>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latin typeface="Calibri" pitchFamily="34" charset="0"/>
              </a:rPr>
              <a:t>UNCLASSIFIED//FOR OFFICIAL USE ONLY</a:t>
            </a:r>
          </a:p>
        </p:txBody>
      </p:sp>
      <p:sp>
        <p:nvSpPr>
          <p:cNvPr id="8" name="TextBox 7"/>
          <p:cNvSpPr txBox="1"/>
          <p:nvPr/>
        </p:nvSpPr>
        <p:spPr>
          <a:xfrm>
            <a:off x="0" y="1828800"/>
            <a:ext cx="9144000" cy="708025"/>
          </a:xfrm>
          <a:prstGeom prst="rect">
            <a:avLst/>
          </a:prstGeom>
          <a:noFill/>
          <a:effectLst>
            <a:outerShdw blurRad="50800" algn="ctr" rotWithShape="0">
              <a:srgbClr val="000000">
                <a:alpha val="43137"/>
              </a:srgbClr>
            </a:outerShdw>
          </a:effectLst>
        </p:spPr>
        <p:txBody>
          <a:bodyPr>
            <a:spAutoFit/>
          </a:bodyPr>
          <a:lstStyle/>
          <a:p>
            <a:pPr algn="ctr" fontAlgn="auto">
              <a:spcBef>
                <a:spcPts val="0"/>
              </a:spcBef>
              <a:spcAft>
                <a:spcPts val="0"/>
              </a:spcAft>
              <a:defRPr/>
            </a:pPr>
            <a:r>
              <a:rPr lang="en-US" sz="4000" dirty="0">
                <a:solidFill>
                  <a:schemeClr val="tx2">
                    <a:lumMod val="50000"/>
                  </a:schemeClr>
                </a:solidFill>
              </a:rPr>
              <a:t>Current Partners</a:t>
            </a:r>
            <a:endParaRPr lang="en-US" sz="3600" dirty="0">
              <a:solidFill>
                <a:schemeClr val="tx2">
                  <a:lumMod val="50000"/>
                </a:schemeClr>
              </a:solidFill>
              <a:latin typeface="+mn-l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3200400"/>
            <a:ext cx="2286000" cy="2286000"/>
          </a:xfrm>
          <a:prstGeom prst="rect">
            <a:avLst/>
          </a:prstGeom>
        </p:spPr>
      </p:pic>
      <p:pic>
        <p:nvPicPr>
          <p:cNvPr id="10" name="Picture 2" descr="C:\Users\sarnold\Desktop\Pictur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9167" y="2362200"/>
            <a:ext cx="749033" cy="7969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2977" y="2536826"/>
            <a:ext cx="685800" cy="6858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1262" y="3075991"/>
            <a:ext cx="685800" cy="70658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5114" y="3886200"/>
            <a:ext cx="685801" cy="685801"/>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1536" y="4659443"/>
            <a:ext cx="586025" cy="68580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24452" y="5326193"/>
            <a:ext cx="685800" cy="622590"/>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10648" y="5624933"/>
            <a:ext cx="684657" cy="685800"/>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53529" y="5620591"/>
            <a:ext cx="685800" cy="685800"/>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81300" y="5296306"/>
            <a:ext cx="685800" cy="685800"/>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14600" y="3026207"/>
            <a:ext cx="685800" cy="685800"/>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86000" y="3812601"/>
            <a:ext cx="685800" cy="732294"/>
          </a:xfrm>
          <a:prstGeom prst="rect">
            <a:avLst/>
          </a:prstGeom>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47900" y="4613536"/>
            <a:ext cx="685800" cy="777613"/>
          </a:xfrm>
          <a:prstGeom prst="rect">
            <a:avLst/>
          </a:prstGeom>
        </p:spPr>
      </p:pic>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68678" y="2530501"/>
            <a:ext cx="717522" cy="71752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New Emblem 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47700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21" name="TextBox 7"/>
          <p:cNvSpPr txBox="1">
            <a:spLocks noChangeArrowheads="1"/>
          </p:cNvSpPr>
          <p:nvPr/>
        </p:nvSpPr>
        <p:spPr bwMode="auto">
          <a:xfrm>
            <a:off x="2590800" y="26988"/>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latin typeface="Calibri" pitchFamily="34" charset="0"/>
              </a:rPr>
              <a:t>UNCLASSIFIED//FOR OFFICIAL USE ONLY</a:t>
            </a:r>
          </a:p>
        </p:txBody>
      </p:sp>
      <p:sp>
        <p:nvSpPr>
          <p:cNvPr id="9222" name="TextBox 8"/>
          <p:cNvSpPr txBox="1">
            <a:spLocks noChangeArrowheads="1"/>
          </p:cNvSpPr>
          <p:nvPr/>
        </p:nvSpPr>
        <p:spPr bwMode="auto">
          <a:xfrm>
            <a:off x="2619375" y="6488113"/>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latin typeface="Calibri" pitchFamily="34" charset="0"/>
              </a:rPr>
              <a:t>UNCLASSIFIED//FOR OFFICIAL USE ONLY</a:t>
            </a:r>
          </a:p>
        </p:txBody>
      </p:sp>
      <p:sp>
        <p:nvSpPr>
          <p:cNvPr id="8" name="TextBox 7"/>
          <p:cNvSpPr txBox="1"/>
          <p:nvPr/>
        </p:nvSpPr>
        <p:spPr>
          <a:xfrm>
            <a:off x="0" y="1828800"/>
            <a:ext cx="9144000" cy="708025"/>
          </a:xfrm>
          <a:prstGeom prst="rect">
            <a:avLst/>
          </a:prstGeom>
          <a:noFill/>
          <a:effectLst>
            <a:outerShdw blurRad="50800" algn="ctr" rotWithShape="0">
              <a:srgbClr val="000000">
                <a:alpha val="43137"/>
              </a:srgbClr>
            </a:outerShdw>
          </a:effectLst>
        </p:spPr>
        <p:txBody>
          <a:bodyPr>
            <a:spAutoFit/>
          </a:bodyPr>
          <a:lstStyle/>
          <a:p>
            <a:pPr algn="ctr" fontAlgn="auto">
              <a:spcBef>
                <a:spcPts val="0"/>
              </a:spcBef>
              <a:spcAft>
                <a:spcPts val="0"/>
              </a:spcAft>
              <a:defRPr/>
            </a:pPr>
            <a:r>
              <a:rPr lang="en-US" sz="4000" dirty="0">
                <a:solidFill>
                  <a:schemeClr val="tx2">
                    <a:lumMod val="50000"/>
                  </a:schemeClr>
                </a:solidFill>
              </a:rPr>
              <a:t>LA-SAFE Capabilities</a:t>
            </a:r>
            <a:endParaRPr lang="en-US" sz="3600" dirty="0">
              <a:solidFill>
                <a:schemeClr val="tx2">
                  <a:lumMod val="50000"/>
                </a:schemeClr>
              </a:solidFill>
              <a:latin typeface="+mn-lt"/>
            </a:endParaRPr>
          </a:p>
        </p:txBody>
      </p:sp>
      <p:sp>
        <p:nvSpPr>
          <p:cNvPr id="9" name="Rectangle 8"/>
          <p:cNvSpPr/>
          <p:nvPr/>
        </p:nvSpPr>
        <p:spPr>
          <a:xfrm>
            <a:off x="76200" y="2438400"/>
            <a:ext cx="8763000" cy="2246769"/>
          </a:xfrm>
          <a:prstGeom prst="rect">
            <a:avLst/>
          </a:prstGeom>
        </p:spPr>
        <p:txBody>
          <a:bodyPr>
            <a:spAutoFit/>
          </a:bodyPr>
          <a:lstStyle/>
          <a:p>
            <a:pPr marL="342900" indent="-342900" algn="just">
              <a:buFont typeface="Wingdings" panose="05000000000000000000" pitchFamily="2" charset="2"/>
              <a:buChar char="§"/>
              <a:defRPr/>
            </a:pPr>
            <a:r>
              <a:rPr lang="en-US" sz="2800" dirty="0" smtClean="0"/>
              <a:t>All Crimes/All Hazards</a:t>
            </a:r>
          </a:p>
          <a:p>
            <a:pPr marL="342900" indent="-342900" algn="just">
              <a:buFont typeface="Wingdings" panose="05000000000000000000" pitchFamily="2" charset="2"/>
              <a:buChar char="§"/>
              <a:defRPr/>
            </a:pPr>
            <a:r>
              <a:rPr lang="en-US" sz="2800" dirty="0" smtClean="0"/>
              <a:t>Rapidly disseminate bulletins </a:t>
            </a:r>
            <a:r>
              <a:rPr lang="en-US" sz="2800" dirty="0"/>
              <a:t>&amp; announcements</a:t>
            </a:r>
          </a:p>
          <a:p>
            <a:pPr marL="342900" indent="-342900" algn="just">
              <a:buFont typeface="Wingdings" panose="05000000000000000000" pitchFamily="2" charset="2"/>
              <a:buChar char="§"/>
              <a:defRPr/>
            </a:pPr>
            <a:r>
              <a:rPr lang="en-US" sz="2800" dirty="0" smtClean="0"/>
              <a:t>Directly </a:t>
            </a:r>
            <a:r>
              <a:rPr lang="en-US" sz="2800" dirty="0"/>
              <a:t>access data maintained by </a:t>
            </a:r>
            <a:r>
              <a:rPr lang="en-US" sz="2800" dirty="0" smtClean="0"/>
              <a:t>others</a:t>
            </a:r>
            <a:endParaRPr lang="en-US" sz="2800" dirty="0"/>
          </a:p>
          <a:p>
            <a:pPr marL="342900" indent="-342900" algn="just">
              <a:buFont typeface="Wingdings" panose="05000000000000000000" pitchFamily="2" charset="2"/>
              <a:buChar char="§"/>
              <a:defRPr/>
            </a:pPr>
            <a:r>
              <a:rPr lang="en-US" sz="2800" dirty="0" smtClean="0"/>
              <a:t>Standardized </a:t>
            </a:r>
            <a:r>
              <a:rPr lang="en-US" sz="2800" dirty="0"/>
              <a:t>means of </a:t>
            </a:r>
            <a:r>
              <a:rPr lang="en-US" sz="2800" dirty="0" smtClean="0"/>
              <a:t>reporting information</a:t>
            </a:r>
            <a:endParaRPr lang="en-US" sz="2800" dirty="0"/>
          </a:p>
          <a:p>
            <a:pPr marL="342900" indent="-342900" algn="just">
              <a:buFont typeface="Wingdings" panose="05000000000000000000" pitchFamily="2" charset="2"/>
              <a:buChar char="§"/>
              <a:defRPr/>
            </a:pPr>
            <a:r>
              <a:rPr lang="en-US" sz="2800" dirty="0" smtClean="0"/>
              <a:t>Capacity </a:t>
            </a:r>
            <a:r>
              <a:rPr lang="en-US" sz="2800" dirty="0"/>
              <a:t>to perform analysis and </a:t>
            </a:r>
            <a:r>
              <a:rPr lang="en-US" sz="2800" dirty="0" smtClean="0"/>
              <a:t>dissemination</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New Emblem 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47700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93" name="TextBox 7"/>
          <p:cNvSpPr txBox="1">
            <a:spLocks noChangeArrowheads="1"/>
          </p:cNvSpPr>
          <p:nvPr/>
        </p:nvSpPr>
        <p:spPr bwMode="auto">
          <a:xfrm>
            <a:off x="2590800" y="26988"/>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latin typeface="Calibri" pitchFamily="34" charset="0"/>
              </a:rPr>
              <a:t>UNCLASSIFIED//FOR OFFICIAL USE ONLY</a:t>
            </a:r>
          </a:p>
        </p:txBody>
      </p:sp>
      <p:sp>
        <p:nvSpPr>
          <p:cNvPr id="12294" name="TextBox 8"/>
          <p:cNvSpPr txBox="1">
            <a:spLocks noChangeArrowheads="1"/>
          </p:cNvSpPr>
          <p:nvPr/>
        </p:nvSpPr>
        <p:spPr bwMode="auto">
          <a:xfrm>
            <a:off x="2619375" y="6488113"/>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chemeClr val="bg1"/>
                </a:solidFill>
                <a:latin typeface="Calibri" pitchFamily="34" charset="0"/>
              </a:rPr>
              <a:t>UNCLASSIFIED//FOR OFFICIAL USE ONLY</a:t>
            </a:r>
          </a:p>
        </p:txBody>
      </p:sp>
      <p:sp>
        <p:nvSpPr>
          <p:cNvPr id="8" name="TextBox 7"/>
          <p:cNvSpPr txBox="1"/>
          <p:nvPr/>
        </p:nvSpPr>
        <p:spPr>
          <a:xfrm>
            <a:off x="0" y="1828800"/>
            <a:ext cx="9144000" cy="708025"/>
          </a:xfrm>
          <a:prstGeom prst="rect">
            <a:avLst/>
          </a:prstGeom>
          <a:noFill/>
          <a:effectLst>
            <a:outerShdw blurRad="50800" algn="ctr" rotWithShape="0">
              <a:srgbClr val="000000">
                <a:alpha val="43137"/>
              </a:srgbClr>
            </a:outerShdw>
          </a:effectLst>
        </p:spPr>
        <p:txBody>
          <a:bodyPr>
            <a:spAutoFit/>
          </a:bodyPr>
          <a:lstStyle/>
          <a:p>
            <a:pPr algn="ctr" fontAlgn="auto">
              <a:spcBef>
                <a:spcPts val="0"/>
              </a:spcBef>
              <a:spcAft>
                <a:spcPts val="0"/>
              </a:spcAft>
              <a:defRPr/>
            </a:pPr>
            <a:r>
              <a:rPr lang="en-US" sz="4000" dirty="0">
                <a:solidFill>
                  <a:schemeClr val="tx2">
                    <a:lumMod val="50000"/>
                  </a:schemeClr>
                </a:solidFill>
              </a:rPr>
              <a:t>LA-SAFE </a:t>
            </a:r>
            <a:r>
              <a:rPr lang="en-US" sz="4000" dirty="0" smtClean="0">
                <a:solidFill>
                  <a:schemeClr val="tx2">
                    <a:lumMod val="50000"/>
                  </a:schemeClr>
                </a:solidFill>
              </a:rPr>
              <a:t>- Products</a:t>
            </a:r>
            <a:endParaRPr lang="en-US" sz="3600" dirty="0">
              <a:solidFill>
                <a:schemeClr val="tx2">
                  <a:lumMod val="50000"/>
                </a:schemeClr>
              </a:solidFill>
              <a:latin typeface="+mn-lt"/>
            </a:endParaRPr>
          </a:p>
        </p:txBody>
      </p:sp>
      <p:sp>
        <p:nvSpPr>
          <p:cNvPr id="12296" name="Rectangle 2"/>
          <p:cNvSpPr txBox="1">
            <a:spLocks noChangeArrowheads="1"/>
          </p:cNvSpPr>
          <p:nvPr/>
        </p:nvSpPr>
        <p:spPr bwMode="auto">
          <a:xfrm>
            <a:off x="76200" y="2438400"/>
            <a:ext cx="4495800" cy="3962400"/>
          </a:xfrm>
          <a:prstGeom prst="rect">
            <a:avLst/>
          </a:prstGeom>
          <a:noFill/>
          <a:ln w="9525">
            <a:noFill/>
            <a:miter lim="800000"/>
            <a:headEnd/>
            <a:tailEnd/>
          </a:ln>
        </p:spPr>
        <p:txBody>
          <a:bodyPr/>
          <a:lstStyle/>
          <a:p>
            <a:pPr marL="460375" indent="-342900">
              <a:lnSpc>
                <a:spcPct val="90000"/>
              </a:lnSpc>
              <a:spcBef>
                <a:spcPct val="20000"/>
              </a:spcBef>
              <a:buFont typeface="Wingdings" panose="05000000000000000000" pitchFamily="2" charset="2"/>
              <a:buChar char="§"/>
              <a:defRPr/>
            </a:pPr>
            <a:r>
              <a:rPr lang="en-US" sz="2400" dirty="0" smtClean="0">
                <a:cs typeface="Arial" charset="0"/>
              </a:rPr>
              <a:t>Situational </a:t>
            </a:r>
            <a:r>
              <a:rPr lang="en-US" sz="2400" dirty="0">
                <a:cs typeface="Arial" charset="0"/>
              </a:rPr>
              <a:t>advisories</a:t>
            </a:r>
          </a:p>
          <a:p>
            <a:pPr marL="460375" indent="-342900">
              <a:lnSpc>
                <a:spcPct val="90000"/>
              </a:lnSpc>
              <a:spcBef>
                <a:spcPct val="20000"/>
              </a:spcBef>
              <a:buFont typeface="Wingdings" panose="05000000000000000000" pitchFamily="2" charset="2"/>
              <a:buChar char="§"/>
              <a:defRPr/>
            </a:pPr>
            <a:r>
              <a:rPr lang="en-US" sz="2400" dirty="0" smtClean="0">
                <a:cs typeface="Arial" charset="0"/>
              </a:rPr>
              <a:t>Threat assessments</a:t>
            </a:r>
            <a:endParaRPr lang="en-US" sz="2400" dirty="0">
              <a:cs typeface="Arial" charset="0"/>
            </a:endParaRPr>
          </a:p>
          <a:p>
            <a:pPr marL="460375" indent="-342900">
              <a:lnSpc>
                <a:spcPct val="90000"/>
              </a:lnSpc>
              <a:spcBef>
                <a:spcPct val="20000"/>
              </a:spcBef>
              <a:buFont typeface="Wingdings" panose="05000000000000000000" pitchFamily="2" charset="2"/>
              <a:buChar char="§"/>
              <a:defRPr/>
            </a:pPr>
            <a:r>
              <a:rPr lang="en-US" sz="2400" dirty="0" smtClean="0">
                <a:cs typeface="Arial" charset="0"/>
              </a:rPr>
              <a:t>Daily Intel Report </a:t>
            </a:r>
            <a:endParaRPr lang="en-US" sz="2400" dirty="0">
              <a:cs typeface="Arial" charset="0"/>
            </a:endParaRPr>
          </a:p>
          <a:p>
            <a:pPr marL="460375" indent="-342900">
              <a:lnSpc>
                <a:spcPct val="90000"/>
              </a:lnSpc>
              <a:spcBef>
                <a:spcPct val="20000"/>
              </a:spcBef>
              <a:buFont typeface="Wingdings" panose="05000000000000000000" pitchFamily="2" charset="2"/>
              <a:buChar char="§"/>
              <a:defRPr/>
            </a:pPr>
            <a:r>
              <a:rPr lang="en-US" sz="2400" dirty="0">
                <a:cs typeface="Arial" charset="0"/>
              </a:rPr>
              <a:t>Weekly </a:t>
            </a:r>
            <a:r>
              <a:rPr lang="en-US" sz="2400" dirty="0" smtClean="0">
                <a:cs typeface="Arial" charset="0"/>
              </a:rPr>
              <a:t>FOUO bulletin</a:t>
            </a:r>
            <a:endParaRPr lang="en-US" sz="1600" dirty="0">
              <a:cs typeface="Arial" charset="0"/>
            </a:endParaRPr>
          </a:p>
          <a:p>
            <a:pPr marL="460375" indent="-342900">
              <a:lnSpc>
                <a:spcPct val="90000"/>
              </a:lnSpc>
              <a:spcBef>
                <a:spcPct val="20000"/>
              </a:spcBef>
              <a:buFont typeface="Wingdings" panose="05000000000000000000" pitchFamily="2" charset="2"/>
              <a:buChar char="§"/>
              <a:defRPr/>
            </a:pPr>
            <a:r>
              <a:rPr lang="en-US" sz="2400" dirty="0" smtClean="0">
                <a:cs typeface="Arial" charset="0"/>
              </a:rPr>
              <a:t>DOC releases</a:t>
            </a:r>
            <a:endParaRPr lang="en-US" sz="2400" dirty="0">
              <a:cs typeface="Arial" charset="0"/>
            </a:endParaRPr>
          </a:p>
          <a:p>
            <a:pPr marL="460375" indent="-342900" algn="just">
              <a:lnSpc>
                <a:spcPct val="90000"/>
              </a:lnSpc>
              <a:spcBef>
                <a:spcPct val="20000"/>
              </a:spcBef>
              <a:buFont typeface="Wingdings" panose="05000000000000000000" pitchFamily="2" charset="2"/>
              <a:buChar char="§"/>
              <a:defRPr/>
            </a:pPr>
            <a:r>
              <a:rPr lang="en-US" sz="2400" dirty="0">
                <a:cs typeface="Arial" charset="0"/>
              </a:rPr>
              <a:t>Information </a:t>
            </a:r>
            <a:r>
              <a:rPr lang="en-US" sz="2400" dirty="0" smtClean="0">
                <a:cs typeface="Arial" charset="0"/>
              </a:rPr>
              <a:t>dissemination </a:t>
            </a:r>
            <a:r>
              <a:rPr lang="en-US" sz="2400" dirty="0">
                <a:cs typeface="Arial" charset="0"/>
              </a:rPr>
              <a:t>to other </a:t>
            </a:r>
            <a:r>
              <a:rPr lang="en-US" sz="2400" dirty="0" smtClean="0">
                <a:cs typeface="Arial" charset="0"/>
              </a:rPr>
              <a:t>first responder customers</a:t>
            </a:r>
            <a:endParaRPr lang="en-US" sz="2400" dirty="0">
              <a:cs typeface="Arial" charset="0"/>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l="27083" t="13889" r="25000" b="8333"/>
          <a:stretch>
            <a:fillRect/>
          </a:stretch>
        </p:blipFill>
        <p:spPr bwMode="auto">
          <a:xfrm>
            <a:off x="4724400" y="2438400"/>
            <a:ext cx="2514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l="26414" t="8255" r="26416" b="16266"/>
          <a:stretch>
            <a:fillRect/>
          </a:stretch>
        </p:blipFill>
        <p:spPr bwMode="auto">
          <a:xfrm>
            <a:off x="6172200" y="2592388"/>
            <a:ext cx="25606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l="27968" t="16928" r="27599" b="9631"/>
          <a:stretch>
            <a:fillRect/>
          </a:stretch>
        </p:blipFill>
        <p:spPr bwMode="auto">
          <a:xfrm>
            <a:off x="5181600" y="3354388"/>
            <a:ext cx="23098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nodeType="afterGroup">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nodeType="afterGroup">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New Emblem 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647700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2590800" y="26988"/>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15366" name="TextBox 8"/>
          <p:cNvSpPr txBox="1">
            <a:spLocks noChangeArrowheads="1"/>
          </p:cNvSpPr>
          <p:nvPr/>
        </p:nvSpPr>
        <p:spPr bwMode="auto">
          <a:xfrm>
            <a:off x="2619375" y="6488113"/>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2" name="Rectangle 1"/>
          <p:cNvSpPr/>
          <p:nvPr/>
        </p:nvSpPr>
        <p:spPr>
          <a:xfrm>
            <a:off x="152400" y="1905000"/>
            <a:ext cx="8686800" cy="954107"/>
          </a:xfrm>
          <a:prstGeom prst="rect">
            <a:avLst/>
          </a:prstGeom>
        </p:spPr>
        <p:txBody>
          <a:bodyPr wrap="square">
            <a:spAutoFit/>
          </a:bodyPr>
          <a:lstStyle/>
          <a:p>
            <a:pPr lvl="0" algn="ctr" eaLnBrk="0" hangingPunct="0"/>
            <a:r>
              <a:rPr lang="en-US" altLang="en-US" sz="2800" b="1" dirty="0" smtClean="0">
                <a:latin typeface="Arial" pitchFamily="34" charset="0"/>
                <a:ea typeface="Times New Roman" pitchFamily="18" charset="0"/>
                <a:cs typeface="Arial" pitchFamily="34" charset="0"/>
              </a:rPr>
              <a:t>See Something Send Something-Application </a:t>
            </a:r>
            <a:r>
              <a:rPr lang="en-US" altLang="en-US" sz="2800" b="1" dirty="0">
                <a:latin typeface="Arial" pitchFamily="34" charset="0"/>
                <a:ea typeface="Times New Roman" pitchFamily="18" charset="0"/>
                <a:cs typeface="Arial" pitchFamily="34" charset="0"/>
              </a:rPr>
              <a:t>Screenshots</a:t>
            </a:r>
            <a:endParaRPr lang="en-US" altLang="en-US" sz="2800" dirty="0">
              <a:latin typeface="Arial" pitchFamily="34" charset="0"/>
              <a:cs typeface="Arial" pitchFamily="34" charset="0"/>
            </a:endParaRPr>
          </a:p>
        </p:txBody>
      </p:sp>
      <p:pic>
        <p:nvPicPr>
          <p:cNvPr id="10" name="Picture 3" descr="https://lh4.ggpht.com/Jpf1I96V1Q_AIIVIRL5wUj_jqpWZXFOiz55_NB-wU4BrxdQ6t_Y6HY7-ZpPMEY3deA=h2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41054"/>
            <a:ext cx="3657600" cy="36039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s://lh6.ggpht.com/lsNmyYSBnGT7-Vt17fnJU02YRJHYxemuikUwrooTEIwqhQC4S1RapSbNFT9epIzOqg=h2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879155"/>
            <a:ext cx="3459517" cy="351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11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New Emblem 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47700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TextBox 7"/>
          <p:cNvSpPr txBox="1">
            <a:spLocks noChangeArrowheads="1"/>
          </p:cNvSpPr>
          <p:nvPr/>
        </p:nvSpPr>
        <p:spPr bwMode="auto">
          <a:xfrm>
            <a:off x="2590800" y="26988"/>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10246" name="TextBox 8"/>
          <p:cNvSpPr txBox="1">
            <a:spLocks noChangeArrowheads="1"/>
          </p:cNvSpPr>
          <p:nvPr/>
        </p:nvSpPr>
        <p:spPr bwMode="auto">
          <a:xfrm>
            <a:off x="2619375" y="6488113"/>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8" name="TextBox 7"/>
          <p:cNvSpPr txBox="1"/>
          <p:nvPr/>
        </p:nvSpPr>
        <p:spPr>
          <a:xfrm>
            <a:off x="0" y="1828800"/>
            <a:ext cx="9144000" cy="708025"/>
          </a:xfrm>
          <a:prstGeom prst="rect">
            <a:avLst/>
          </a:prstGeom>
          <a:noFill/>
          <a:effectLst>
            <a:outerShdw blurRad="50800" algn="ctr" rotWithShape="0">
              <a:srgbClr val="000000">
                <a:alpha val="43137"/>
              </a:srgbClr>
            </a:outerShdw>
          </a:effectLst>
        </p:spPr>
        <p:txBody>
          <a:bodyPr>
            <a:spAutoFit/>
          </a:bodyPr>
          <a:lstStyle/>
          <a:p>
            <a:pPr algn="ctr" fontAlgn="auto">
              <a:spcBef>
                <a:spcPts val="0"/>
              </a:spcBef>
              <a:spcAft>
                <a:spcPts val="0"/>
              </a:spcAft>
              <a:defRPr/>
            </a:pPr>
            <a:r>
              <a:rPr lang="en-US" sz="4000" dirty="0">
                <a:solidFill>
                  <a:schemeClr val="tx2">
                    <a:lumMod val="50000"/>
                  </a:schemeClr>
                </a:solidFill>
              </a:rPr>
              <a:t>LA-SAFE </a:t>
            </a:r>
            <a:r>
              <a:rPr lang="en-US" sz="4000" dirty="0" smtClean="0">
                <a:solidFill>
                  <a:schemeClr val="tx2">
                    <a:lumMod val="50000"/>
                  </a:schemeClr>
                </a:solidFill>
              </a:rPr>
              <a:t>– Human Trafficking</a:t>
            </a:r>
            <a:endParaRPr lang="en-US" sz="3600" dirty="0">
              <a:solidFill>
                <a:schemeClr val="tx2">
                  <a:lumMod val="50000"/>
                </a:schemeClr>
              </a:solidFill>
              <a:latin typeface="+mn-lt"/>
            </a:endParaRPr>
          </a:p>
        </p:txBody>
      </p:sp>
      <p:sp>
        <p:nvSpPr>
          <p:cNvPr id="13" name="Rectangle 4"/>
          <p:cNvSpPr txBox="1">
            <a:spLocks noChangeArrowheads="1"/>
          </p:cNvSpPr>
          <p:nvPr/>
        </p:nvSpPr>
        <p:spPr>
          <a:xfrm>
            <a:off x="457200" y="2895600"/>
            <a:ext cx="3352800" cy="2819400"/>
          </a:xfrm>
          <a:prstGeom prst="rect">
            <a:avLst/>
          </a:prstGeom>
        </p:spPr>
        <p:txBody>
          <a:bodyPr/>
          <a:lstStyle/>
          <a:p>
            <a:pPr marL="284162" lvl="1" eaLnBrk="0" hangingPunct="0">
              <a:defRPr/>
            </a:pPr>
            <a:endParaRPr lang="en-US" sz="2400" dirty="0">
              <a:solidFill>
                <a:schemeClr val="tx2">
                  <a:lumMod val="50000"/>
                </a:schemeClr>
              </a:solidFill>
              <a:latin typeface="+mn-lt"/>
            </a:endParaRPr>
          </a:p>
        </p:txBody>
      </p:sp>
      <p:sp>
        <p:nvSpPr>
          <p:cNvPr id="3" name="Rectangle 2"/>
          <p:cNvSpPr/>
          <p:nvPr/>
        </p:nvSpPr>
        <p:spPr>
          <a:xfrm>
            <a:off x="152400" y="2445871"/>
            <a:ext cx="8915400" cy="3954929"/>
          </a:xfrm>
          <a:prstGeom prst="rect">
            <a:avLst/>
          </a:prstGeom>
        </p:spPr>
        <p:txBody>
          <a:bodyPr wrap="square">
            <a:spAutoFit/>
          </a:bodyPr>
          <a:lstStyle/>
          <a:p>
            <a:pPr marL="285750" indent="-285750" algn="just">
              <a:spcBef>
                <a:spcPts val="600"/>
              </a:spcBef>
              <a:buFont typeface="Wingdings" panose="05000000000000000000" pitchFamily="2" charset="2"/>
              <a:buChar char="§"/>
            </a:pPr>
            <a:r>
              <a:rPr lang="en-US" dirty="0">
                <a:solidFill>
                  <a:prstClr val="black"/>
                </a:solidFill>
              </a:rPr>
              <a:t>Human Trafficking Task Force with FBI, local Sheriff’s Office, local District Attorney’s Office and victim advocacy groups</a:t>
            </a:r>
          </a:p>
          <a:p>
            <a:pPr marL="285750" indent="-285750" algn="just">
              <a:spcBef>
                <a:spcPts val="600"/>
              </a:spcBef>
              <a:buFont typeface="Wingdings" panose="05000000000000000000" pitchFamily="2" charset="2"/>
              <a:buChar char="§"/>
            </a:pPr>
            <a:r>
              <a:rPr lang="en-US" dirty="0">
                <a:solidFill>
                  <a:prstClr val="black"/>
                </a:solidFill>
              </a:rPr>
              <a:t>Creation of Human Trafficking portal within HSIN</a:t>
            </a:r>
          </a:p>
          <a:p>
            <a:pPr marL="285750" indent="-285750" algn="just">
              <a:spcBef>
                <a:spcPts val="600"/>
              </a:spcBef>
              <a:buFont typeface="Wingdings" panose="05000000000000000000" pitchFamily="2" charset="2"/>
              <a:buChar char="§"/>
            </a:pPr>
            <a:r>
              <a:rPr lang="en-US" dirty="0">
                <a:solidFill>
                  <a:prstClr val="black"/>
                </a:solidFill>
              </a:rPr>
              <a:t>Creation of a Beta National Human Trafficking Database</a:t>
            </a:r>
          </a:p>
          <a:p>
            <a:pPr marL="285750" indent="-285750" algn="just">
              <a:spcBef>
                <a:spcPts val="600"/>
              </a:spcBef>
              <a:buFont typeface="Wingdings" panose="05000000000000000000" pitchFamily="2" charset="2"/>
              <a:buChar char="§"/>
            </a:pPr>
            <a:r>
              <a:rPr lang="en-US" dirty="0">
                <a:solidFill>
                  <a:prstClr val="black"/>
                </a:solidFill>
              </a:rPr>
              <a:t>Human Trafficking Report – Sent to the US Congress for review</a:t>
            </a:r>
          </a:p>
          <a:p>
            <a:pPr marL="285750" indent="-285750" algn="just">
              <a:spcBef>
                <a:spcPts val="600"/>
              </a:spcBef>
              <a:buFont typeface="Wingdings" panose="05000000000000000000" pitchFamily="2" charset="2"/>
              <a:buChar char="§"/>
            </a:pPr>
            <a:r>
              <a:rPr lang="en-US" dirty="0">
                <a:solidFill>
                  <a:prstClr val="black"/>
                </a:solidFill>
              </a:rPr>
              <a:t>Participation in the Capitol Area Joint Child Abduction Rapid Deployment (JCARD) Team</a:t>
            </a:r>
          </a:p>
          <a:p>
            <a:pPr marL="285750" indent="-285750" algn="just">
              <a:spcBef>
                <a:spcPts val="600"/>
              </a:spcBef>
              <a:buFont typeface="Wingdings" panose="05000000000000000000" pitchFamily="2" charset="2"/>
              <a:buChar char="§"/>
            </a:pPr>
            <a:r>
              <a:rPr lang="en-US" dirty="0">
                <a:solidFill>
                  <a:prstClr val="black"/>
                </a:solidFill>
              </a:rPr>
              <a:t>Human Trafficking Awareness Presentations to Law Enforcement and Community Interest Groups </a:t>
            </a:r>
          </a:p>
          <a:p>
            <a:pPr marL="285750" indent="-285750" algn="just">
              <a:spcBef>
                <a:spcPts val="600"/>
              </a:spcBef>
              <a:buFont typeface="Wingdings" panose="05000000000000000000" pitchFamily="2" charset="2"/>
              <a:buChar char="§"/>
            </a:pPr>
            <a:r>
              <a:rPr lang="en-US" dirty="0">
                <a:solidFill>
                  <a:prstClr val="black"/>
                </a:solidFill>
              </a:rPr>
              <a:t>Coordination with the Department of Children &amp; Family Services to implement a streamlined process to report Human Trafficking incidents </a:t>
            </a:r>
          </a:p>
          <a:p>
            <a:pPr marL="285750" indent="-285750" algn="just">
              <a:spcBef>
                <a:spcPts val="600"/>
              </a:spcBef>
              <a:buFont typeface="Wingdings" panose="05000000000000000000" pitchFamily="2" charset="2"/>
              <a:buChar char="§"/>
            </a:pPr>
            <a:r>
              <a:rPr lang="en-US" dirty="0">
                <a:solidFill>
                  <a:prstClr val="black"/>
                </a:solidFill>
              </a:rPr>
              <a:t> Creation of a National Human Trafficking Working Group</a:t>
            </a:r>
          </a:p>
        </p:txBody>
      </p:sp>
    </p:spTree>
    <p:extLst>
      <p:ext uri="{BB962C8B-B14F-4D97-AF65-F5344CB8AC3E}">
        <p14:creationId xmlns:p14="http://schemas.microsoft.com/office/powerpoint/2010/main" val="1939827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New Emblem 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6477000"/>
            <a:ext cx="9144000" cy="381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45" name="TextBox 7"/>
          <p:cNvSpPr txBox="1">
            <a:spLocks noChangeArrowheads="1"/>
          </p:cNvSpPr>
          <p:nvPr/>
        </p:nvSpPr>
        <p:spPr bwMode="auto">
          <a:xfrm>
            <a:off x="2590800" y="26988"/>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10246" name="TextBox 8"/>
          <p:cNvSpPr txBox="1">
            <a:spLocks noChangeArrowheads="1"/>
          </p:cNvSpPr>
          <p:nvPr/>
        </p:nvSpPr>
        <p:spPr bwMode="auto">
          <a:xfrm>
            <a:off x="2619375" y="6488113"/>
            <a:ext cx="393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latin typeface="Calibri" pitchFamily="34" charset="0"/>
              </a:rPr>
              <a:t>UNCLASSIFIED//FOR OFFICIAL USE ONLY</a:t>
            </a:r>
          </a:p>
        </p:txBody>
      </p:sp>
      <p:sp>
        <p:nvSpPr>
          <p:cNvPr id="8" name="TextBox 7"/>
          <p:cNvSpPr txBox="1"/>
          <p:nvPr/>
        </p:nvSpPr>
        <p:spPr>
          <a:xfrm>
            <a:off x="0" y="1828800"/>
            <a:ext cx="9144000" cy="708025"/>
          </a:xfrm>
          <a:prstGeom prst="rect">
            <a:avLst/>
          </a:prstGeom>
          <a:noFill/>
          <a:effectLst>
            <a:outerShdw blurRad="50800" algn="ctr" rotWithShape="0">
              <a:srgbClr val="000000">
                <a:alpha val="43137"/>
              </a:srgbClr>
            </a:outerShdw>
          </a:effectLst>
        </p:spPr>
        <p:txBody>
          <a:bodyPr>
            <a:spAutoFit/>
          </a:bodyPr>
          <a:lstStyle/>
          <a:p>
            <a:pPr algn="ctr" fontAlgn="auto">
              <a:spcBef>
                <a:spcPts val="0"/>
              </a:spcBef>
              <a:spcAft>
                <a:spcPts val="0"/>
              </a:spcAft>
              <a:defRPr/>
            </a:pPr>
            <a:r>
              <a:rPr lang="en-US" sz="4000" dirty="0">
                <a:solidFill>
                  <a:schemeClr val="tx2">
                    <a:lumMod val="50000"/>
                  </a:schemeClr>
                </a:solidFill>
              </a:rPr>
              <a:t>LA-SAFE </a:t>
            </a:r>
            <a:r>
              <a:rPr lang="en-US" sz="4000" dirty="0" smtClean="0">
                <a:solidFill>
                  <a:schemeClr val="tx2">
                    <a:lumMod val="50000"/>
                  </a:schemeClr>
                </a:solidFill>
              </a:rPr>
              <a:t>– Heroin Report</a:t>
            </a:r>
            <a:endParaRPr lang="en-US" sz="3600" dirty="0">
              <a:solidFill>
                <a:schemeClr val="tx2">
                  <a:lumMod val="50000"/>
                </a:schemeClr>
              </a:solidFill>
              <a:latin typeface="+mn-lt"/>
            </a:endParaRPr>
          </a:p>
        </p:txBody>
      </p:sp>
      <p:sp>
        <p:nvSpPr>
          <p:cNvPr id="13" name="Rectangle 4"/>
          <p:cNvSpPr txBox="1">
            <a:spLocks noChangeArrowheads="1"/>
          </p:cNvSpPr>
          <p:nvPr/>
        </p:nvSpPr>
        <p:spPr>
          <a:xfrm>
            <a:off x="457200" y="2895600"/>
            <a:ext cx="3352800" cy="2819400"/>
          </a:xfrm>
          <a:prstGeom prst="rect">
            <a:avLst/>
          </a:prstGeom>
        </p:spPr>
        <p:txBody>
          <a:bodyPr/>
          <a:lstStyle/>
          <a:p>
            <a:pPr marL="284162" lvl="1" eaLnBrk="0" hangingPunct="0">
              <a:defRPr/>
            </a:pPr>
            <a:endParaRPr lang="en-US" sz="2400" dirty="0">
              <a:solidFill>
                <a:schemeClr val="tx2">
                  <a:lumMod val="50000"/>
                </a:schemeClr>
              </a:solidFill>
              <a:latin typeface="+mn-lt"/>
            </a:endParaRPr>
          </a:p>
        </p:txBody>
      </p:sp>
      <p:pic>
        <p:nvPicPr>
          <p:cNvPr id="11" name="Picture Placeholder 12"/>
          <p:cNvPicPr>
            <a:picLocks noChangeAspect="1"/>
          </p:cNvPicPr>
          <p:nvPr/>
        </p:nvPicPr>
        <p:blipFill>
          <a:blip r:embed="rId4">
            <a:extLst>
              <a:ext uri="{28A0092B-C50C-407E-A947-70E740481C1C}">
                <a14:useLocalDpi xmlns:a14="http://schemas.microsoft.com/office/drawing/2010/main" val="0"/>
              </a:ext>
            </a:extLst>
          </a:blip>
          <a:srcRect t="212" b="212"/>
          <a:stretch>
            <a:fillRect/>
          </a:stretch>
        </p:blipFill>
        <p:spPr>
          <a:xfrm>
            <a:off x="542924" y="2438401"/>
            <a:ext cx="5817053" cy="3962400"/>
          </a:xfrm>
          <a:prstGeom prst="rect">
            <a:avLst/>
          </a:prstGeom>
        </p:spPr>
      </p:pic>
      <p:sp>
        <p:nvSpPr>
          <p:cNvPr id="12" name="Text Placeholder 8"/>
          <p:cNvSpPr txBox="1">
            <a:spLocks/>
          </p:cNvSpPr>
          <p:nvPr/>
        </p:nvSpPr>
        <p:spPr>
          <a:xfrm>
            <a:off x="4200525" y="2476500"/>
            <a:ext cx="4876800" cy="186690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smtClean="0">
                <a:latin typeface="Arial" panose="020B0604020202020204" pitchFamily="34" charset="0"/>
                <a:cs typeface="Arial" panose="020B0604020202020204" pitchFamily="34" charset="0"/>
              </a:rPr>
              <a:t>This map shows the number of heroin related deaths in 2013 as reported to LA-SAFE by the coroner’s offices.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538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836938903"/>
              </p:ext>
            </p:extLst>
          </p:nvPr>
        </p:nvGraphicFramePr>
        <p:xfrm>
          <a:off x="1600200" y="1905000"/>
          <a:ext cx="5181600" cy="4429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8339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a:spAutoFit/>
      </a:bodyPr>
      <a:lstStyle>
        <a:defPPr marL="173038" indent="-173038">
          <a:lnSpc>
            <a:spcPct val="80000"/>
          </a:lnSpc>
          <a:buFont typeface="Arial" charset="0"/>
          <a:buChar char="•"/>
          <a:defRPr sz="1200" dirty="0">
            <a:solidFill>
              <a:schemeClr val="tx2">
                <a:lumMod val="50000"/>
              </a:schemeClr>
            </a:solidFill>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9C5296AA4CB44AAC993CF3D2FFA90A" ma:contentTypeVersion="0" ma:contentTypeDescription="Create a new document." ma:contentTypeScope="" ma:versionID="aca7f2fccd4ea3c50fbd5cd04c7b52cc">
  <xsd:schema xmlns:xsd="http://www.w3.org/2001/XMLSchema" xmlns:xs="http://www.w3.org/2001/XMLSchema" xmlns:p="http://schemas.microsoft.com/office/2006/metadata/properties" xmlns:ns2="9383fe21-241c-4b58-a6fa-ef802baabd5f" targetNamespace="http://schemas.microsoft.com/office/2006/metadata/properties" ma:root="true" ma:fieldsID="aa856dbb0ad6a99fea3cb64e1314eb2c" ns2:_="">
    <xsd:import namespace="9383fe21-241c-4b58-a6fa-ef802baabd5f"/>
    <xsd:element name="properties">
      <xsd:complexType>
        <xsd:sequence>
          <xsd:element name="documentManagement">
            <xsd:complexType>
              <xsd:all>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3fe21-241c-4b58-a6fa-ef802baabd5f" elementFormDefault="qualified">
    <xsd:import namespace="http://schemas.microsoft.com/office/2006/documentManagement/types"/>
    <xsd:import namespace="http://schemas.microsoft.com/office/infopath/2007/PartnerControls"/>
    <xsd:element name="Owner" ma:index="8" nillable="true" ma:displayName="Owner" ma:list="UserInfo" ma:SharePointGroup="0"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9383fe21-241c-4b58-a6fa-ef802baabd5f">
      <UserInfo>
        <DisplayName/>
        <AccountId xsi:nil="true"/>
        <AccountType/>
      </UserInfo>
    </Owner>
  </documentManagement>
</p:properties>
</file>

<file path=customXml/itemProps1.xml><?xml version="1.0" encoding="utf-8"?>
<ds:datastoreItem xmlns:ds="http://schemas.openxmlformats.org/officeDocument/2006/customXml" ds:itemID="{B31F2CE3-0DEA-48DB-8CE0-285CBA5556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83fe21-241c-4b58-a6fa-ef802baabd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C3B418-4AD4-4D41-9E67-3AEAA69781C7}">
  <ds:schemaRefs>
    <ds:schemaRef ds:uri="http://schemas.microsoft.com/sharepoint/v3/contenttype/forms"/>
  </ds:schemaRefs>
</ds:datastoreItem>
</file>

<file path=customXml/itemProps3.xml><?xml version="1.0" encoding="utf-8"?>
<ds:datastoreItem xmlns:ds="http://schemas.openxmlformats.org/officeDocument/2006/customXml" ds:itemID="{86B23F0F-F1BA-4D0B-8391-39377C2F713A}">
  <ds:schemaRefs>
    <ds:schemaRef ds:uri="http://schemas.microsoft.com/office/infopath/2007/PartnerControls"/>
    <ds:schemaRef ds:uri="9383fe21-241c-4b58-a6fa-ef802baabd5f"/>
    <ds:schemaRef ds:uri="http://purl.org/dc/dcmitype/"/>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12655</TotalTime>
  <Words>1744</Words>
  <Application>Microsoft Office PowerPoint</Application>
  <PresentationFormat>On-screen Show (4:3)</PresentationFormat>
  <Paragraphs>177</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Louisiana Department of Public Safety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tocoates</dc:creator>
  <cp:lastModifiedBy>Dayries, Christina</cp:lastModifiedBy>
  <cp:revision>313</cp:revision>
  <cp:lastPrinted>2013-10-30T20:59:58Z</cp:lastPrinted>
  <dcterms:created xsi:type="dcterms:W3CDTF">2010-10-04T16:44:10Z</dcterms:created>
  <dcterms:modified xsi:type="dcterms:W3CDTF">2016-04-15T12:48:28Z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0x010100CB9C5296AA4CB44AAC993CF3D2FFA90A</vt:lpwstr>
  </property>
</Properties>
</file>