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363" r:id="rId2"/>
    <p:sldId id="356" r:id="rId3"/>
    <p:sldId id="364" r:id="rId4"/>
    <p:sldId id="366" r:id="rId5"/>
    <p:sldId id="359" r:id="rId6"/>
    <p:sldId id="360" r:id="rId7"/>
    <p:sldId id="365" r:id="rId8"/>
    <p:sldId id="362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0FF"/>
    <a:srgbClr val="BDDEFF"/>
    <a:srgbClr val="99CCFF"/>
    <a:srgbClr val="FFFF99"/>
    <a:srgbClr val="003300"/>
    <a:srgbClr val="336600"/>
    <a:srgbClr val="008000"/>
    <a:srgbClr val="FFCC00"/>
    <a:srgbClr val="0D0D0D"/>
    <a:srgbClr val="E2E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39" autoAdjust="0"/>
  </p:normalViewPr>
  <p:slideViewPr>
    <p:cSldViewPr snapToGrid="0">
      <p:cViewPr>
        <p:scale>
          <a:sx n="80" d="100"/>
          <a:sy n="80" d="100"/>
        </p:scale>
        <p:origin x="-1794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2898" y="-72"/>
      </p:cViewPr>
      <p:guideLst>
        <p:guide orient="horz" pos="2928"/>
        <p:guide pos="2208"/>
      </p:guideLst>
    </p:cSldViewPr>
  </p:notesViewPr>
  <p:gridSpacing cx="39319" cy="3931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6D1880-C3AF-4A0C-AA8A-AB5C5D4BB075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329706-1E80-4872-B97F-0FA020EBC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3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4BB1FC-1713-42DE-AC83-EF4C28779C8B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5FEB7F-996A-43B3-B59B-BF4466867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4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6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6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9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231775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33463" indent="-295275">
              <a:buSzPct val="94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312863" indent="-173038">
              <a:buFont typeface="Arial" panose="020B0604020202020204" pitchFamily="34" charset="0"/>
              <a:buChar char="̵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538288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31975" indent="-228600" defTabSz="287338">
              <a:tabLst>
                <a:tab pos="1998663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8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1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7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9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219200"/>
            <a:ext cx="90678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87800" y="8940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Prepare + Prevent + Respond + Recover + Mitigate</a:t>
            </a:r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8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32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15938" indent="-290513" algn="l" defTabSz="569913" rtl="0" eaLnBrk="1" latinLnBrk="0" hangingPunct="1">
        <a:spcBef>
          <a:spcPts val="0"/>
        </a:spcBef>
        <a:buClr>
          <a:srgbClr val="800000"/>
        </a:buClr>
        <a:buFont typeface="Arial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+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1312863" indent="-173038" algn="l" defTabSz="398463" rtl="0" eaLnBrk="1" latinLnBrk="0" hangingPunct="1">
        <a:spcBef>
          <a:spcPts val="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̶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Clr>
          <a:schemeClr val="tx1">
            <a:lumMod val="65000"/>
            <a:lumOff val="35000"/>
          </a:schemeClr>
        </a:buClr>
        <a:buFont typeface="Courier New" panose="02070309020205020404" pitchFamily="49" charset="0"/>
        <a:buChar char="o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1365060"/>
            <a:ext cx="9168311" cy="4256140"/>
            <a:chOff x="0" y="1341310"/>
            <a:chExt cx="9168311" cy="425614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1341310"/>
              <a:ext cx="9144000" cy="4256140"/>
              <a:chOff x="0" y="1266879"/>
              <a:chExt cx="9144000" cy="4256140"/>
            </a:xfrm>
          </p:grpSpPr>
          <p:pic>
            <p:nvPicPr>
              <p:cNvPr id="47" name="Picture 2" descr="L:\Graphics\__la_mer____11___by_figueline-d5hk4kv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361" b="19227"/>
              <a:stretch/>
            </p:blipFill>
            <p:spPr bwMode="auto">
              <a:xfrm>
                <a:off x="0" y="1276885"/>
                <a:ext cx="9144000" cy="4159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ectangle 4"/>
              <p:cNvSpPr txBox="1">
                <a:spLocks noChangeArrowheads="1"/>
              </p:cNvSpPr>
              <p:nvPr/>
            </p:nvSpPr>
            <p:spPr>
              <a:xfrm>
                <a:off x="0" y="5009180"/>
                <a:ext cx="9144000" cy="51383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lIns="92075" tIns="46038" rIns="92075" bIns="46038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u="none" strike="noStrike" kern="0" cap="none" spc="30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18" name="Rectangle 4"/>
              <p:cNvSpPr txBox="1">
                <a:spLocks noChangeArrowheads="1"/>
              </p:cNvSpPr>
              <p:nvPr/>
            </p:nvSpPr>
            <p:spPr>
              <a:xfrm>
                <a:off x="0" y="1266879"/>
                <a:ext cx="9144000" cy="98250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0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u="none" strike="noStrike" kern="0" cap="none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12553" y="2515206"/>
              <a:ext cx="7432589" cy="2537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6200"/>
                </a:lnSpc>
              </a:pPr>
              <a:r>
                <a:rPr lang="en-US" sz="6600" dirty="0" smtClean="0">
                  <a:solidFill>
                    <a:schemeClr val="tx2">
                      <a:lumMod val="65000"/>
                      <a:lumOff val="35000"/>
                    </a:schemeClr>
                  </a:solidFill>
                </a:rPr>
                <a:t>Louisiana Wireless Information Network (LWIN) Procedures</a:t>
              </a:r>
              <a:endParaRPr lang="en-US" sz="6600" dirty="0">
                <a:solidFill>
                  <a:schemeClr val="tx2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8406" y="1409889"/>
              <a:ext cx="7432589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en-US" sz="3200" dirty="0" smtClean="0">
                  <a:solidFill>
                    <a:schemeClr val="bg1">
                      <a:lumMod val="85000"/>
                    </a:schemeClr>
                  </a:solidFill>
                </a:rPr>
                <a:t>Governor’s Office of</a:t>
              </a:r>
              <a:endParaRPr 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8406" y="1712050"/>
              <a:ext cx="8929905" cy="4572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en-US" sz="3200" dirty="0" smtClean="0">
                  <a:solidFill>
                    <a:schemeClr val="bg1">
                      <a:lumMod val="85000"/>
                    </a:schemeClr>
                  </a:solidFill>
                </a:rPr>
                <a:t>Homeland Security &amp; Emergency Preparedness</a:t>
              </a:r>
              <a:endParaRPr 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5153" y="5013043"/>
              <a:ext cx="3285460" cy="4572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en-US" sz="3000" dirty="0" smtClean="0">
                  <a:solidFill>
                    <a:schemeClr val="bg1">
                      <a:lumMod val="85000"/>
                    </a:schemeClr>
                  </a:solidFill>
                </a:rPr>
                <a:t>February 26, 2014</a:t>
              </a:r>
              <a:endParaRPr lang="en-US" sz="3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07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6478439"/>
            <a:ext cx="9144000" cy="379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0383" y="1274484"/>
            <a:ext cx="8825016" cy="5460862"/>
            <a:chOff x="60383" y="1274484"/>
            <a:chExt cx="8825016" cy="5460862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>
            <a:xfrm>
              <a:off x="60383" y="1282886"/>
              <a:ext cx="4790363" cy="7847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6504" t="48510" r="67831" b="12738"/>
            <a:stretch/>
          </p:blipFill>
          <p:spPr>
            <a:xfrm>
              <a:off x="1251558" y="3174521"/>
              <a:ext cx="3322309" cy="2777789"/>
            </a:xfrm>
            <a:prstGeom prst="rect">
              <a:avLst/>
            </a:prstGeom>
            <a:grpFill/>
          </p:spPr>
        </p:pic>
        <p:sp>
          <p:nvSpPr>
            <p:cNvPr id="5" name="TextBox 4"/>
            <p:cNvSpPr txBox="1"/>
            <p:nvPr/>
          </p:nvSpPr>
          <p:spPr>
            <a:xfrm>
              <a:off x="356399" y="2251590"/>
              <a:ext cx="4293236" cy="1284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100"/>
                </a:lnSpc>
              </a:pP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From 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GOHSEP home page, click on the “LWIN” 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ink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8" t="6647" r="70728" b="8301"/>
            <a:stretch/>
          </p:blipFill>
          <p:spPr bwMode="auto">
            <a:xfrm>
              <a:off x="4908828" y="1274484"/>
              <a:ext cx="3976571" cy="546086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918850" y="1345391"/>
              <a:ext cx="3268652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600" spc="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gohsep.la.gov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17630" y="6025485"/>
              <a:ext cx="832513" cy="188155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164841" y="6112395"/>
              <a:ext cx="3845965" cy="0"/>
            </a:xfrm>
            <a:prstGeom prst="lin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64841" y="5115465"/>
              <a:ext cx="0" cy="1003754"/>
            </a:xfrm>
            <a:prstGeom prst="lin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1518247" y="4780406"/>
              <a:ext cx="1302588" cy="343685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837592" y="4767582"/>
            <a:ext cx="68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LWIN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72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6478439"/>
            <a:ext cx="9144000" cy="379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32722" t="25764" r="60041" b="40470"/>
          <a:stretch/>
        </p:blipFill>
        <p:spPr>
          <a:xfrm>
            <a:off x="676895" y="3884656"/>
            <a:ext cx="1781299" cy="29652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58255" y="6025485"/>
            <a:ext cx="832513" cy="18815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6826" r="68026" b="14948"/>
          <a:stretch/>
        </p:blipFill>
        <p:spPr bwMode="auto">
          <a:xfrm>
            <a:off x="3277593" y="1294412"/>
            <a:ext cx="5519505" cy="541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279580" y="3467606"/>
            <a:ext cx="1246905" cy="1600359"/>
          </a:xfrm>
          <a:prstGeom prst="roundRect">
            <a:avLst/>
          </a:prstGeom>
          <a:solidFill>
            <a:srgbClr val="FFFF99">
              <a:alpha val="1098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1703" y="1354509"/>
            <a:ext cx="2758380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these links to view Policy &amp;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sample forms to gain access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75014" y="3691046"/>
            <a:ext cx="0" cy="865683"/>
          </a:xfrm>
          <a:prstGeom prst="lin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5014" y="4546536"/>
            <a:ext cx="6816441" cy="0"/>
          </a:xfrm>
          <a:prstGeom prst="lin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215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5036" y="5581405"/>
            <a:ext cx="7652909" cy="15892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" y="6460177"/>
            <a:ext cx="9144000" cy="3978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7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62895948"/>
              </p:ext>
            </p:extLst>
          </p:nvPr>
        </p:nvGraphicFramePr>
        <p:xfrm>
          <a:off x="47875" y="3025963"/>
          <a:ext cx="9045609" cy="2971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Worksheet" r:id="rId3" imgW="8467857" imgH="2781300" progId="Excel.Sheet.8">
                  <p:embed/>
                </p:oleObj>
              </mc:Choice>
              <mc:Fallback>
                <p:oleObj name="Worksheet" r:id="rId3" imgW="8467857" imgH="27813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5" y="3025963"/>
                        <a:ext cx="9045609" cy="29710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21323" y="4535274"/>
            <a:ext cx="167865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400" dirty="0"/>
              <a:t>7.13</a:t>
            </a:r>
          </a:p>
          <a:p>
            <a:pPr>
              <a:lnSpc>
                <a:spcPts val="1300"/>
              </a:lnSpc>
            </a:pPr>
            <a:r>
              <a:rPr lang="en-US" sz="1400" dirty="0"/>
              <a:t>Upgrade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4383748" y="-1628674"/>
            <a:ext cx="261198" cy="87436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51022" y="1951598"/>
            <a:ext cx="6611649" cy="70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LWIN Subscribers</a:t>
            </a:r>
            <a:endParaRPr lang="en-US" sz="54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4391358" y="1751583"/>
            <a:ext cx="245978" cy="87436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31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4150430" y="284987"/>
            <a:ext cx="819398" cy="8443359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4134823" y="-621271"/>
            <a:ext cx="850613" cy="8443359"/>
          </a:xfrm>
          <a:prstGeom prst="rect">
            <a:avLst/>
          </a:prstGeom>
          <a:solidFill>
            <a:srgbClr val="E1F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4157574" y="1170919"/>
            <a:ext cx="805111" cy="8443359"/>
          </a:xfrm>
          <a:prstGeom prst="rect">
            <a:avLst/>
          </a:prstGeom>
          <a:solidFill>
            <a:srgbClr val="E1F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3971573" y="-1780576"/>
            <a:ext cx="1153360" cy="84433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75013" y="3293865"/>
            <a:ext cx="7411687" cy="275979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225425" indent="0" eaLnBrk="1" hangingPunct="1">
              <a:spcBef>
                <a:spcPts val="2600"/>
              </a:spcBef>
              <a:buClr>
                <a:srgbClr val="990000"/>
              </a:buClr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Groups/Agencies: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184/457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0" eaLnBrk="1" hangingPunct="1">
              <a:spcBef>
                <a:spcPts val="2600"/>
              </a:spcBef>
              <a:buClr>
                <a:srgbClr val="990000"/>
              </a:buClr>
              <a:buNone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Talkgroups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5,624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0" eaLnBrk="1" hangingPunct="1">
              <a:spcBef>
                <a:spcPts val="2600"/>
              </a:spcBef>
              <a:buClr>
                <a:srgbClr val="990000"/>
              </a:buClr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Subscribers: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74,277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69" y="2212848"/>
            <a:ext cx="8443363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5400" spc="3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Subscriber Statistics</a:t>
            </a:r>
            <a:endParaRPr lang="en-US" sz="5400" spc="3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" y="6597189"/>
            <a:ext cx="9144000" cy="379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4414873" y="1831983"/>
            <a:ext cx="290509" cy="84433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26572" y="2906961"/>
            <a:ext cx="84552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6570" y="1978707"/>
            <a:ext cx="84552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0213" y="6073927"/>
            <a:ext cx="84552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14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0006" y="47500"/>
            <a:ext cx="8752114" cy="677487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4" y="172003"/>
            <a:ext cx="7386452" cy="654349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</p:pic>
      <p:sp>
        <p:nvSpPr>
          <p:cNvPr id="6" name="Rectangle 5"/>
          <p:cNvSpPr/>
          <p:nvPr/>
        </p:nvSpPr>
        <p:spPr>
          <a:xfrm>
            <a:off x="4583886" y="2875592"/>
            <a:ext cx="3004458" cy="4612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02638" y="2992493"/>
            <a:ext cx="249382" cy="237506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63896" y="2783984"/>
            <a:ext cx="280035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Coverage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4889993" y="3127931"/>
            <a:ext cx="6611649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7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LWIN Network</a:t>
            </a:r>
            <a:endParaRPr lang="en-US" sz="7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009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85382" y="2305228"/>
            <a:ext cx="6126701" cy="3430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5382" y="2305228"/>
            <a:ext cx="6126701" cy="7847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10148" y="2537003"/>
            <a:ext cx="5806943" cy="55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More Information: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38520" y="3342885"/>
            <a:ext cx="342914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Chris Guilbeaux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1598" y="4143591"/>
            <a:ext cx="585044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christopher.guilbeaux@la.gov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57484" y="4748783"/>
            <a:ext cx="30492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(225) 925-7333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78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181815"/>
            <a:ext cx="9144000" cy="4573888"/>
            <a:chOff x="0" y="1181815"/>
            <a:chExt cx="9144000" cy="4573888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348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16824"/>
              <a:ext cx="9144000" cy="7388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181815"/>
              <a:ext cx="9144000" cy="8540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u="none" strike="noStrike" kern="0" cap="none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</a:t>
              </a:r>
              <a:r>
                <a:rPr kumimoji="0" lang="en-US" sz="5400" b="0" u="none" strike="noStrike" kern="0" cap="none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IND </a:t>
              </a:r>
              <a:r>
                <a:rPr kumimoji="0" lang="en-US" sz="6600" b="0" u="none" strike="noStrike" kern="0" cap="none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U</a:t>
              </a:r>
              <a:r>
                <a:rPr kumimoji="0" lang="en-US" sz="5400" b="0" u="none" strike="noStrike" kern="0" cap="none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S</a:t>
              </a:r>
              <a:r>
                <a:rPr kumimoji="0" lang="en-US" sz="6600" b="0" u="none" strike="noStrike" kern="0" cap="none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O</a:t>
              </a:r>
              <a:r>
                <a:rPr kumimoji="0" lang="en-US" sz="5400" b="0" u="none" strike="noStrike" kern="0" cap="none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N</a:t>
              </a:r>
              <a:r>
                <a:rPr kumimoji="0" lang="en-US" sz="6600" b="0" u="none" strike="noStrike" kern="0" cap="none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T</a:t>
              </a:r>
              <a:r>
                <a:rPr kumimoji="0" lang="en-US" sz="5400" b="0" u="none" strike="noStrike" kern="0" cap="none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HE</a:t>
              </a:r>
              <a:r>
                <a:rPr kumimoji="0" lang="en-US" sz="6600" b="0" u="none" strike="noStrike" kern="0" cap="none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W</a:t>
              </a:r>
              <a:r>
                <a:rPr kumimoji="0" lang="en-US" sz="5400" b="0" u="none" strike="noStrike" kern="0" cap="none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EB</a:t>
              </a: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720649" y="5101799"/>
              <a:ext cx="2944417" cy="524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87944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gohsep.la.gov</a:t>
              </a:r>
              <a:endParaRPr kumimoji="0" lang="en-US" altLang="en-US" sz="6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4623751" y="5092654"/>
              <a:ext cx="4176838" cy="37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87944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getagameplan.org</a:t>
              </a:r>
              <a:endParaRPr kumimoji="0" lang="en-US" altLang="en-US" sz="6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919059" y="4951595"/>
              <a:ext cx="390525" cy="33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+  </a:t>
              </a:r>
              <a:endParaRPr kumimoji="0" lang="en-US" altLang="en-US" sz="6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3" descr="K:\Pics_Art_Etc\Graphics\Logos\GOHSEP\GOHSEP_govofficerevised_gray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" t="3695" b="25041"/>
            <a:stretch/>
          </p:blipFill>
          <p:spPr bwMode="auto">
            <a:xfrm>
              <a:off x="712368" y="2169044"/>
              <a:ext cx="2961139" cy="27830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gagplogo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756" y="2406167"/>
              <a:ext cx="4442270" cy="2217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43522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8944</TotalTime>
  <Words>88</Words>
  <Application>Microsoft Office PowerPoint</Application>
  <PresentationFormat>On-screen Show (4:3)</PresentationFormat>
  <Paragraphs>27</Paragraphs>
  <Slides>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1_Office Theme</vt:lpstr>
      <vt:lpstr>Microsoft Excel 97-2003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LADPS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Preparedness Workshop</dc:title>
  <dc:creator>Guilbeaux, Christopher</dc:creator>
  <cp:lastModifiedBy>swb</cp:lastModifiedBy>
  <cp:revision>110</cp:revision>
  <cp:lastPrinted>2014-01-21T15:48:57Z</cp:lastPrinted>
  <dcterms:created xsi:type="dcterms:W3CDTF">2014-01-15T14:39:26Z</dcterms:created>
  <dcterms:modified xsi:type="dcterms:W3CDTF">2014-02-18T17:10:10Z</dcterms:modified>
</cp:coreProperties>
</file>