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0.jpg" ContentType="image/jpg"/>
  <Override PartName="/ppt/media/image21.jpg" ContentType="image/jp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91" r:id="rId2"/>
    <p:sldId id="501" r:id="rId3"/>
    <p:sldId id="535" r:id="rId4"/>
    <p:sldId id="502" r:id="rId5"/>
    <p:sldId id="515" r:id="rId6"/>
    <p:sldId id="517" r:id="rId7"/>
    <p:sldId id="526" r:id="rId8"/>
  </p:sldIdLst>
  <p:sldSz cx="9144000" cy="6858000" type="screen4x3"/>
  <p:notesSz cx="9180513" cy="6894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iler, Evan" initials="SE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33A0"/>
    <a:srgbClr val="FFFFFF"/>
    <a:srgbClr val="E44600"/>
    <a:srgbClr val="EAECF2"/>
    <a:srgbClr val="E5E7EF"/>
    <a:srgbClr val="DFE2F0"/>
    <a:srgbClr val="DFE2EC"/>
    <a:srgbClr val="DDE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1657" autoAdjust="0"/>
  </p:normalViewPr>
  <p:slideViewPr>
    <p:cSldViewPr>
      <p:cViewPr varScale="1">
        <p:scale>
          <a:sx n="107" d="100"/>
          <a:sy n="107" d="100"/>
        </p:scale>
        <p:origin x="-21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3978294" cy="345739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00109" y="6"/>
            <a:ext cx="3978294" cy="345739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fld id="{124B4CD4-DECD-44C1-B24F-FDBED7458E36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6548776"/>
            <a:ext cx="3978294" cy="345739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00109" y="6548776"/>
            <a:ext cx="3978294" cy="345739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40E52DCC-E1AF-45ED-AC19-FBA2FEEEC2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37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78222" cy="344726"/>
          </a:xfrm>
          <a:prstGeom prst="rect">
            <a:avLst/>
          </a:prstGeom>
        </p:spPr>
        <p:txBody>
          <a:bodyPr vert="horz" lIns="91822" tIns="45911" rIns="91822" bIns="459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00166" y="0"/>
            <a:ext cx="3978222" cy="344726"/>
          </a:xfrm>
          <a:prstGeom prst="rect">
            <a:avLst/>
          </a:prstGeom>
        </p:spPr>
        <p:txBody>
          <a:bodyPr vert="horz" lIns="91822" tIns="45911" rIns="91822" bIns="45911" rtlCol="0"/>
          <a:lstStyle>
            <a:lvl1pPr algn="r">
              <a:defRPr sz="1200"/>
            </a:lvl1pPr>
          </a:lstStyle>
          <a:p>
            <a:fld id="{93F58E78-C758-40F3-8ACD-E088B6AA060B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8613" y="517525"/>
            <a:ext cx="3443287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2" tIns="45911" rIns="91822" bIns="459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8052" y="3274902"/>
            <a:ext cx="7344410" cy="3102531"/>
          </a:xfrm>
          <a:prstGeom prst="rect">
            <a:avLst/>
          </a:prstGeom>
        </p:spPr>
        <p:txBody>
          <a:bodyPr vert="horz" lIns="91822" tIns="45911" rIns="91822" bIns="459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8591"/>
            <a:ext cx="3978222" cy="344726"/>
          </a:xfrm>
          <a:prstGeom prst="rect">
            <a:avLst/>
          </a:prstGeom>
        </p:spPr>
        <p:txBody>
          <a:bodyPr vert="horz" lIns="91822" tIns="45911" rIns="91822" bIns="459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00166" y="6548591"/>
            <a:ext cx="3978222" cy="344726"/>
          </a:xfrm>
          <a:prstGeom prst="rect">
            <a:avLst/>
          </a:prstGeom>
        </p:spPr>
        <p:txBody>
          <a:bodyPr vert="horz" lIns="91822" tIns="45911" rIns="91822" bIns="45911" rtlCol="0" anchor="b"/>
          <a:lstStyle>
            <a:lvl1pPr algn="r">
              <a:defRPr sz="1200"/>
            </a:lvl1pPr>
          </a:lstStyle>
          <a:p>
            <a:fld id="{7632E279-555A-4793-B761-4AB9E42F83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2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F529-A419-40A1-85C5-B5227C0CDC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3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46F0-89C9-4F25-A562-6C3CBD66EA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31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328A3-D529-40C2-A937-1E4479F4C03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2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328A3-D529-40C2-A937-1E4479F4C03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35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46F0-89C9-4F25-A562-6C3CBD66EA1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3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B0AD-5D24-4789-ABC2-B6F0BD005517}" type="datetime1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4A0F-C492-4EA6-9BAD-0CF4FEBFD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8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612B-51E3-4223-A3BA-7B3B57B610EF}" type="datetime1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4A0F-C492-4EA6-9BAD-0CF4FEBFD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6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7656-58B3-49A4-8DE3-99BC7FC67E59}" type="datetime1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4A0F-C492-4EA6-9BAD-0CF4FEBFD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44E9-854E-4285-995A-E091167F5947}" type="datetime1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4A0F-C492-4EA6-9BAD-0CF4FEBFD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19C2-85A2-4C2A-83E7-21B4A12718BB}" type="datetime1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4A0F-C492-4EA6-9BAD-0CF4FEBFD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1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E40C-D85C-4409-B748-8A943D820D9A}" type="datetime1">
              <a:rPr lang="en-US" smtClean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4A0F-C492-4EA6-9BAD-0CF4FEBFD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7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5DFB-E6D3-48F2-9D2E-BDBE5BE599BB}" type="datetime1">
              <a:rPr lang="en-US" smtClean="0"/>
              <a:t>3/29/2018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Distribute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4A0F-C492-4EA6-9BAD-0CF4FEBFD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6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DC5E-861F-45A4-89E4-6CC7BC630582}" type="datetime1">
              <a:rPr lang="en-US" smtClean="0"/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Distribute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4A0F-C492-4EA6-9BAD-0CF4FEBFD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9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3B55-ACF4-47DF-843F-73ADD3FBB938}" type="datetime1">
              <a:rPr lang="en-US" smtClean="0"/>
              <a:t>3/29/2018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Distribute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4A0F-C492-4EA6-9BAD-0CF4FEBFD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7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595F-28A9-4240-8C67-FBE4333D7627}" type="datetime1">
              <a:rPr lang="en-US" smtClean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4A0F-C492-4EA6-9BAD-0CF4FEBFD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3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7A64-6218-4A6E-B0C5-E4F674B53305}" type="datetime1">
              <a:rPr lang="en-US" smtClean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4A0F-C492-4EA6-9BAD-0CF4FEBFD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1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D580B-9EB5-45A9-95BF-129B8512DB76}" type="datetime1">
              <a:rPr lang="en-US" smtClean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14A0F-C492-4EA6-9BAD-0CF4FEBFD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7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FILL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84984"/>
            <a:ext cx="990599" cy="1292533"/>
          </a:xfrm>
          <a:prstGeom prst="rect">
            <a:avLst/>
          </a:prstGeom>
        </p:spPr>
      </p:pic>
      <p:pic>
        <p:nvPicPr>
          <p:cNvPr id="8" name="Picture 2" descr="http://www.nyc.gov/html/misc/gif/2012b/banner_nyc_housing_recovery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/>
          <a:srcRect/>
          <a:stretch>
            <a:fillRect/>
          </a:stretch>
        </p:blipFill>
        <p:spPr bwMode="gray">
          <a:xfrm>
            <a:off x="6324600" y="6084964"/>
            <a:ext cx="2620764" cy="4925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373" y="4131442"/>
            <a:ext cx="9144000" cy="19389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pc="100" dirty="0">
                <a:effectLst/>
              </a:rPr>
              <a:t>NEW YORK CITY</a:t>
            </a:r>
          </a:p>
          <a:p>
            <a:r>
              <a:rPr lang="en-US" sz="2000" spc="100" dirty="0">
                <a:effectLst/>
              </a:rPr>
              <a:t>HOUSING RECOVERY – BUILD IT BACK</a:t>
            </a:r>
          </a:p>
          <a:p>
            <a:r>
              <a:rPr lang="en-US" sz="1600" b="0" i="1" spc="100" dirty="0" smtClean="0">
                <a:effectLst/>
              </a:rPr>
              <a:t>April 2018</a:t>
            </a:r>
            <a:endParaRPr lang="en-US" sz="1600" b="0" i="1" spc="100" dirty="0">
              <a:effectLst/>
            </a:endParaRPr>
          </a:p>
          <a:p>
            <a:endParaRPr lang="en-US" sz="2000" spc="100" dirty="0">
              <a:effectLst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4A0F-C492-4EA6-9BAD-0CF4FEBFD03D}" type="slidenum">
              <a:rPr lang="en-US" smtClean="0"/>
              <a:t>1</a:t>
            </a:fld>
            <a:endParaRPr lang="en-US" dirty="0"/>
          </a:p>
        </p:txBody>
      </p:sp>
      <p:pic>
        <p:nvPicPr>
          <p:cNvPr id="11" name="Picture 2" descr="\\MSCSCNETAPP001B.csc.nycnet\recovery_user_data$\apeterson_rec\My Documents\My Pictures\New dorp 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" t="9899" r="1402" b="11272"/>
          <a:stretch/>
        </p:blipFill>
        <p:spPr bwMode="auto">
          <a:xfrm>
            <a:off x="4419600" y="971231"/>
            <a:ext cx="421495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9" t="25592" r="3232" b="12615"/>
          <a:stretch/>
        </p:blipFill>
        <p:spPr bwMode="auto">
          <a:xfrm>
            <a:off x="389291" y="971231"/>
            <a:ext cx="400752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9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56855"/>
            <a:ext cx="1752600" cy="1553528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1400" b="1" dirty="0" smtClean="0">
                <a:latin typeface="+mj-lt"/>
              </a:rPr>
              <a:t>Approximately </a:t>
            </a:r>
            <a:endParaRPr lang="en-US" sz="1400" b="1" dirty="0" smtClean="0">
              <a:latin typeface="+mj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1400" b="1" dirty="0" smtClean="0">
                <a:latin typeface="+mj-lt"/>
              </a:rPr>
              <a:t>10 </a:t>
            </a:r>
            <a:r>
              <a:rPr lang="en-US" sz="1400" b="1" dirty="0">
                <a:latin typeface="+mj-lt"/>
              </a:rPr>
              <a:t>percent of </a:t>
            </a:r>
            <a:endParaRPr lang="en-US" sz="1400" b="1" dirty="0" smtClean="0">
              <a:latin typeface="+mj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1400" b="1" dirty="0" smtClean="0">
                <a:latin typeface="+mj-lt"/>
              </a:rPr>
              <a:t>New </a:t>
            </a:r>
            <a:r>
              <a:rPr lang="en-US" sz="1400" b="1" dirty="0">
                <a:latin typeface="+mj-lt"/>
              </a:rPr>
              <a:t>York City’s population resided in </a:t>
            </a:r>
            <a:r>
              <a:rPr lang="en-US" sz="1400" b="1" dirty="0" smtClean="0">
                <a:latin typeface="+mj-lt"/>
              </a:rPr>
              <a:t>the area flooded </a:t>
            </a:r>
            <a:r>
              <a:rPr lang="en-US" sz="1400" b="1" dirty="0">
                <a:latin typeface="+mj-lt"/>
              </a:rPr>
              <a:t>by Hurricane </a:t>
            </a:r>
            <a:r>
              <a:rPr lang="en-US" sz="1400" b="1" dirty="0" smtClean="0">
                <a:latin typeface="+mj-lt"/>
              </a:rPr>
              <a:t>Sandy</a:t>
            </a:r>
            <a:endParaRPr lang="en-US" sz="1400" b="1" dirty="0">
              <a:latin typeface="+mj-lt"/>
            </a:endParaRPr>
          </a:p>
          <a:p>
            <a:pPr lvl="1" algn="r">
              <a:spcBef>
                <a:spcPts val="0"/>
              </a:spcBef>
            </a:pPr>
            <a:endParaRPr lang="en-US" sz="1400" dirty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94905"/>
            <a:ext cx="8229600" cy="404464"/>
          </a:xfrm>
          <a:noFill/>
        </p:spPr>
        <p:txBody>
          <a:bodyPr>
            <a:noAutofit/>
          </a:bodyPr>
          <a:lstStyle/>
          <a:p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 SANDY</a:t>
            </a:r>
            <a:endParaRPr lang="en-US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714A0F-C492-4EA6-9BAD-0CF4FEBFD03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62200" y="533400"/>
            <a:ext cx="63300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FEMA </a:t>
            </a:r>
            <a:r>
              <a:rPr lang="en-US" sz="1400" b="1" dirty="0">
                <a:solidFill>
                  <a:schemeClr val="tx2"/>
                </a:solidFill>
              </a:rPr>
              <a:t>FLOOD ZONES </a:t>
            </a:r>
            <a:r>
              <a:rPr lang="en-US" sz="1400" b="1" dirty="0" smtClean="0">
                <a:solidFill>
                  <a:schemeClr val="tx2"/>
                </a:solidFill>
              </a:rPr>
              <a:t>&amp; </a:t>
            </a:r>
            <a:r>
              <a:rPr lang="en-US" sz="1400" b="1" dirty="0">
                <a:solidFill>
                  <a:schemeClr val="tx2"/>
                </a:solidFill>
              </a:rPr>
              <a:t>FLOOD INSURANCE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1/2 of housing flooded outside </a:t>
            </a:r>
            <a:r>
              <a:rPr lang="en-US" sz="1400" dirty="0">
                <a:solidFill>
                  <a:schemeClr val="tx2"/>
                </a:solidFill>
              </a:rPr>
              <a:t>of FEMA’s 100‐year floodplain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1/2 of housing </a:t>
            </a:r>
            <a:r>
              <a:rPr lang="en-US" sz="1400" dirty="0">
                <a:solidFill>
                  <a:schemeClr val="tx2"/>
                </a:solidFill>
              </a:rPr>
              <a:t>in the </a:t>
            </a:r>
            <a:r>
              <a:rPr lang="en-US" sz="1400" dirty="0" smtClean="0">
                <a:solidFill>
                  <a:schemeClr val="tx2"/>
                </a:solidFill>
              </a:rPr>
              <a:t>100‐yr </a:t>
            </a:r>
            <a:r>
              <a:rPr lang="en-US" sz="1400" dirty="0">
                <a:solidFill>
                  <a:schemeClr val="tx2"/>
                </a:solidFill>
              </a:rPr>
              <a:t>floodplain had </a:t>
            </a:r>
            <a:r>
              <a:rPr lang="en-US" sz="1400" dirty="0" smtClean="0">
                <a:solidFill>
                  <a:schemeClr val="tx2"/>
                </a:solidFill>
              </a:rPr>
              <a:t>flood </a:t>
            </a:r>
            <a:r>
              <a:rPr lang="en-US" sz="1400" dirty="0">
                <a:solidFill>
                  <a:schemeClr val="tx2"/>
                </a:solidFill>
              </a:rPr>
              <a:t>insurance</a:t>
            </a:r>
          </a:p>
          <a:p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en-US" sz="1400" b="1" dirty="0" smtClean="0">
                <a:solidFill>
                  <a:schemeClr val="tx2"/>
                </a:solidFill>
              </a:rPr>
              <a:t>REPAIR &amp; REIMBURSEMENT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2/3 </a:t>
            </a:r>
            <a:r>
              <a:rPr lang="en-US" sz="1400" dirty="0" smtClean="0">
                <a:solidFill>
                  <a:schemeClr val="tx2"/>
                </a:solidFill>
              </a:rPr>
              <a:t>outside 100‐year floodplain</a:t>
            </a:r>
            <a:endParaRPr lang="en-US" sz="14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1/4 </a:t>
            </a:r>
            <a:r>
              <a:rPr lang="en-US" sz="1400" dirty="0">
                <a:solidFill>
                  <a:schemeClr val="tx2"/>
                </a:solidFill>
              </a:rPr>
              <a:t>received </a:t>
            </a:r>
            <a:r>
              <a:rPr lang="en-US" sz="1400" dirty="0" smtClean="0">
                <a:solidFill>
                  <a:schemeClr val="tx2"/>
                </a:solidFill>
              </a:rPr>
              <a:t>NFIP </a:t>
            </a:r>
            <a:r>
              <a:rPr lang="en-US" sz="1400" dirty="0">
                <a:solidFill>
                  <a:schemeClr val="tx2"/>
                </a:solidFill>
              </a:rPr>
              <a:t>payments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0" t="5826" r="5271" b="53656"/>
          <a:stretch/>
        </p:blipFill>
        <p:spPr>
          <a:xfrm>
            <a:off x="122061" y="2348891"/>
            <a:ext cx="4627509" cy="402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5" t="6732" r="5607" b="48349"/>
          <a:stretch/>
        </p:blipFill>
        <p:spPr>
          <a:xfrm>
            <a:off x="4703680" y="2462086"/>
            <a:ext cx="398857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201"/>
            <a:ext cx="9144000" cy="381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BUILD IT BACK AND LONG-TERM RESILIENCY</a:t>
            </a:r>
            <a:endParaRPr lang="en-US" sz="24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41692"/>
              </p:ext>
            </p:extLst>
          </p:nvPr>
        </p:nvGraphicFramePr>
        <p:xfrm>
          <a:off x="2259391" y="562116"/>
          <a:ext cx="6362275" cy="583868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945871"/>
                <a:gridCol w="208280"/>
                <a:gridCol w="1999922"/>
                <a:gridCol w="208280"/>
                <a:gridCol w="1999922"/>
              </a:tblGrid>
              <a:tr h="6700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Arial" panose="020B0604020202020204" pitchFamily="34" charset="0"/>
                        </a:rPr>
                        <a:t>Build </a:t>
                      </a:r>
                      <a:r>
                        <a:rPr lang="en-US" sz="1800" dirty="0" smtClean="0">
                          <a:latin typeface="+mn-lt"/>
                          <a:cs typeface="Arial" panose="020B0604020202020204" pitchFamily="34" charset="0"/>
                        </a:rPr>
                        <a:t>It </a:t>
                      </a:r>
                      <a:r>
                        <a:rPr lang="en-US" sz="1800" dirty="0" smtClean="0">
                          <a:latin typeface="+mn-lt"/>
                          <a:cs typeface="Arial" panose="020B0604020202020204" pitchFamily="34" charset="0"/>
                        </a:rPr>
                        <a:t>Back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Arial" panose="020B0604020202020204" pitchFamily="34" charset="0"/>
                        </a:rPr>
                        <a:t>Community Housing Recovery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Arial" panose="020B0604020202020204" pitchFamily="34" charset="0"/>
                        </a:rPr>
                        <a:t>Long-Term Planning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719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Repair</a:t>
                      </a:r>
                      <a:r>
                        <a:rPr lang="en-US" sz="2000" baseline="0" dirty="0" smtClean="0">
                          <a:latin typeface="+mn-lt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Reimburse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Neighborhood-Based Construction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Resilient Neighborhoods Studies + Zoning</a:t>
                      </a:r>
                      <a:r>
                        <a:rPr lang="en-US" sz="2000" baseline="0" dirty="0" smtClean="0">
                          <a:latin typeface="+mn-lt"/>
                          <a:cs typeface="Arial" panose="020B0604020202020204" pitchFamily="34" charset="0"/>
                        </a:rPr>
                        <a:t> Updates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9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Elevate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Attached</a:t>
                      </a:r>
                      <a:r>
                        <a:rPr lang="en-US" sz="2000" baseline="0" dirty="0" smtClean="0">
                          <a:latin typeface="+mn-lt"/>
                          <a:cs typeface="Arial" panose="020B0604020202020204" pitchFamily="34" charset="0"/>
                        </a:rPr>
                        <a:t> Home Intake &amp; Alternative Mitigation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Street and Sewer</a:t>
                      </a:r>
                      <a:r>
                        <a:rPr lang="en-US" sz="20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Infrastructure</a:t>
                      </a:r>
                      <a:r>
                        <a:rPr lang="en-US" sz="2000" baseline="0" dirty="0" smtClean="0">
                          <a:latin typeface="+mn-lt"/>
                          <a:cs typeface="Arial" panose="020B0604020202020204" pitchFamily="34" charset="0"/>
                        </a:rPr>
                        <a:t> Projects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28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Rebuild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Strategic Acquisition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Urban Renewal Area </a:t>
                      </a:r>
                      <a:r>
                        <a:rPr lang="en-US" sz="2000" dirty="0" err="1" smtClean="0">
                          <a:latin typeface="+mn-lt"/>
                          <a:cs typeface="Arial" panose="020B0604020202020204" pitchFamily="34" charset="0"/>
                        </a:rPr>
                        <a:t>Edgemere</a:t>
                      </a:r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+mn-lt"/>
                          <a:cs typeface="Arial" panose="020B0604020202020204" pitchFamily="34" charset="0"/>
                        </a:rPr>
                        <a:t>Initiative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9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Acquisition</a:t>
                      </a:r>
                      <a:r>
                        <a:rPr lang="en-US" sz="2000" baseline="0" dirty="0" smtClean="0">
                          <a:latin typeface="+mn-lt"/>
                          <a:cs typeface="Arial" panose="020B0604020202020204" pitchFamily="34" charset="0"/>
                        </a:rPr>
                        <a:t> for Redevelopment/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+mn-lt"/>
                          <a:cs typeface="Arial" panose="020B0604020202020204" pitchFamily="34" charset="0"/>
                        </a:rPr>
                        <a:t>Buy-Out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Upgrades to Public and</a:t>
                      </a:r>
                      <a:r>
                        <a:rPr lang="en-US" sz="2000" baseline="0" dirty="0" smtClean="0">
                          <a:latin typeface="+mn-lt"/>
                          <a:cs typeface="Arial" panose="020B0604020202020204" pitchFamily="34" charset="0"/>
                        </a:rPr>
                        <a:t> Private </a:t>
                      </a:r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Infrastructure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Long-Term Resiliency</a:t>
                      </a:r>
                      <a:r>
                        <a:rPr lang="en-US" sz="2000" baseline="0" dirty="0" smtClean="0">
                          <a:latin typeface="+mn-lt"/>
                          <a:cs typeface="Arial" panose="020B0604020202020204" pitchFamily="34" charset="0"/>
                        </a:rPr>
                        <a:t> Projects and Infrastructure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4A0F-C492-4EA6-9BAD-0CF4FEBFD03D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200" y="559235"/>
            <a:ext cx="2064057" cy="5709437"/>
            <a:chOff x="76200" y="523723"/>
            <a:chExt cx="2064057" cy="57094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22348" t="10253" r="15107" b="33903"/>
            <a:stretch/>
          </p:blipFill>
          <p:spPr>
            <a:xfrm>
              <a:off x="76200" y="523723"/>
              <a:ext cx="2020409" cy="1352290"/>
            </a:xfrm>
            <a:prstGeom prst="rect">
              <a:avLst/>
            </a:prstGeom>
          </p:spPr>
        </p:pic>
        <p:pic>
          <p:nvPicPr>
            <p:cNvPr id="13" name="Picture 3" descr="\\MSCSCNETAPP001B.csc.nycnet\recovery_user_data$\apeterson_rec\My Documents\My Pictures\IMG_922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" r="42156" b="-1"/>
            <a:stretch/>
          </p:blipFill>
          <p:spPr bwMode="auto">
            <a:xfrm rot="5400000">
              <a:off x="311473" y="1664716"/>
              <a:ext cx="1593511" cy="206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5" t="22451" r="18055" b="35939"/>
            <a:stretch/>
          </p:blipFill>
          <p:spPr>
            <a:xfrm>
              <a:off x="76200" y="3517476"/>
              <a:ext cx="2064057" cy="141154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4" t="11531" r="8366" b="20404"/>
            <a:stretch/>
          </p:blipFill>
          <p:spPr>
            <a:xfrm>
              <a:off x="76200" y="4953000"/>
              <a:ext cx="2064057" cy="128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7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00" y="148127"/>
            <a:ext cx="9144000" cy="3090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CONSTRUCTION COMPLEXITIES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89"/>
          <a:stretch/>
        </p:blipFill>
        <p:spPr>
          <a:xfrm>
            <a:off x="525261" y="3418302"/>
            <a:ext cx="4001655" cy="2710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" b="6699"/>
          <a:stretch/>
        </p:blipFill>
        <p:spPr>
          <a:xfrm>
            <a:off x="4678801" y="3246722"/>
            <a:ext cx="3748798" cy="32766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 flipV="1">
            <a:off x="1524976" y="5989922"/>
            <a:ext cx="3485534" cy="30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24976" y="6231252"/>
            <a:ext cx="3485826" cy="158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524976" y="5075522"/>
            <a:ext cx="3426978" cy="39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10508" y="6155877"/>
            <a:ext cx="1771291" cy="307777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Original Elevation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10509" y="5854436"/>
            <a:ext cx="628291" cy="307777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Grade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1954" y="4963652"/>
            <a:ext cx="1448846" cy="307777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Elevated DFE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D714A0F-C492-4EA6-9BAD-0CF4FEBFD03D}" type="slidenum">
              <a:rPr lang="en-US" smtClean="0"/>
              <a:t>4</a:t>
            </a:fld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3458" r="44921" b="39689"/>
          <a:stretch/>
        </p:blipFill>
        <p:spPr bwMode="auto">
          <a:xfrm>
            <a:off x="174881" y="1023367"/>
            <a:ext cx="2983907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12408" r="42353" b="35849"/>
          <a:stretch/>
        </p:blipFill>
        <p:spPr bwMode="auto">
          <a:xfrm>
            <a:off x="3181269" y="1023367"/>
            <a:ext cx="283395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C:\Users\apeterson_rec\AppData\Local\Microsoft\Windows\Temporary Internet Files\Content.Outlook\RPXEVA2X\Patterson5 (3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 b="6661"/>
          <a:stretch/>
        </p:blipFill>
        <p:spPr bwMode="auto">
          <a:xfrm>
            <a:off x="6042281" y="1023367"/>
            <a:ext cx="2841569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0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00" y="148127"/>
            <a:ext cx="9144000" cy="4191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MODULAR PROGRAM</a:t>
            </a:r>
          </a:p>
        </p:txBody>
      </p:sp>
      <p:sp>
        <p:nvSpPr>
          <p:cNvPr id="3" name="Rectangle 2"/>
          <p:cNvSpPr/>
          <p:nvPr/>
        </p:nvSpPr>
        <p:spPr>
          <a:xfrm>
            <a:off x="5897182" y="2206996"/>
            <a:ext cx="31499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Three </a:t>
            </a:r>
            <a:r>
              <a:rPr lang="en-US" b="1" dirty="0" smtClean="0"/>
              <a:t>Phases:</a:t>
            </a:r>
            <a:endParaRPr lang="en-US" b="1" dirty="0"/>
          </a:p>
          <a:p>
            <a:pPr lvl="0"/>
            <a:r>
              <a:rPr lang="en-US" i="1" dirty="0" smtClean="0"/>
              <a:t>1</a:t>
            </a:r>
            <a:r>
              <a:rPr lang="en-US" i="1" dirty="0"/>
              <a:t>: </a:t>
            </a:r>
            <a:r>
              <a:rPr lang="en-US" dirty="0" smtClean="0"/>
              <a:t>Demo </a:t>
            </a:r>
            <a:r>
              <a:rPr lang="en-US" dirty="0" smtClean="0"/>
              <a:t>&amp; </a:t>
            </a:r>
            <a:r>
              <a:rPr lang="en-US" dirty="0" smtClean="0"/>
              <a:t>foundations</a:t>
            </a:r>
            <a:endParaRPr lang="en-US" dirty="0"/>
          </a:p>
          <a:p>
            <a:pPr lvl="0"/>
            <a:endParaRPr lang="en-US" i="1" dirty="0" smtClean="0"/>
          </a:p>
          <a:p>
            <a:pPr lvl="0"/>
            <a:r>
              <a:rPr lang="en-US" i="1" dirty="0" smtClean="0"/>
              <a:t>2</a:t>
            </a:r>
            <a:r>
              <a:rPr lang="en-US" i="1" dirty="0"/>
              <a:t>:  </a:t>
            </a:r>
            <a:r>
              <a:rPr lang="en-US" dirty="0" smtClean="0"/>
              <a:t>In-factory construction</a:t>
            </a:r>
            <a:r>
              <a:rPr lang="en-US" dirty="0" smtClean="0"/>
              <a:t>, transportation to site, and assembly</a:t>
            </a:r>
            <a:endParaRPr lang="en-US" dirty="0"/>
          </a:p>
          <a:p>
            <a:pPr lvl="0"/>
            <a:endParaRPr lang="en-US" i="1" dirty="0" smtClean="0"/>
          </a:p>
          <a:p>
            <a:pPr lvl="0"/>
            <a:r>
              <a:rPr lang="en-US" i="1" dirty="0" smtClean="0"/>
              <a:t>3</a:t>
            </a:r>
            <a:r>
              <a:rPr lang="en-US" i="1" dirty="0"/>
              <a:t>:  </a:t>
            </a:r>
            <a:r>
              <a:rPr lang="en-US" dirty="0" smtClean="0"/>
              <a:t>Connect </a:t>
            </a:r>
            <a:r>
              <a:rPr lang="en-US" dirty="0" smtClean="0"/>
              <a:t>utilities, stairs, </a:t>
            </a:r>
            <a:r>
              <a:rPr lang="en-US" dirty="0" smtClean="0"/>
              <a:t>underbelly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97182" y="750978"/>
            <a:ext cx="2843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New Build It Back Program</a:t>
            </a:r>
          </a:p>
          <a:p>
            <a:pPr lvl="0"/>
            <a:r>
              <a:rPr lang="en-US" dirty="0" smtClean="0"/>
              <a:t>100 Homes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69 </a:t>
            </a:r>
            <a:r>
              <a:rPr lang="en-US" dirty="0"/>
              <a:t>in </a:t>
            </a:r>
            <a:r>
              <a:rPr lang="en-US" dirty="0" smtClean="0"/>
              <a:t>Queens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31 </a:t>
            </a:r>
            <a:r>
              <a:rPr lang="en-US" dirty="0"/>
              <a:t>in Staten </a:t>
            </a:r>
            <a:r>
              <a:rPr lang="en-US" dirty="0" smtClean="0"/>
              <a:t>Island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97182" y="4887840"/>
            <a:ext cx="30149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i="1" dirty="0" smtClean="0"/>
          </a:p>
          <a:p>
            <a:r>
              <a:rPr lang="en-US" b="1" dirty="0" smtClean="0"/>
              <a:t>Timeframes:</a:t>
            </a:r>
            <a:endParaRPr lang="en-US" b="1" dirty="0" smtClean="0"/>
          </a:p>
          <a:p>
            <a:r>
              <a:rPr lang="en-US" dirty="0" smtClean="0"/>
              <a:t>3 months –design, approvals, move-out</a:t>
            </a:r>
          </a:p>
          <a:p>
            <a:r>
              <a:rPr lang="en-US" dirty="0" smtClean="0"/>
              <a:t>3-4 months construction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D714A0F-C492-4EA6-9BAD-0CF4FEBFD03D}" type="slidenum">
              <a:rPr lang="en-US" smtClean="0"/>
              <a:t>5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2"/>
          <a:stretch/>
        </p:blipFill>
        <p:spPr>
          <a:xfrm>
            <a:off x="152400" y="3499658"/>
            <a:ext cx="2819400" cy="31425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6" t="12352" r="19688" b="20034"/>
          <a:stretch/>
        </p:blipFill>
        <p:spPr>
          <a:xfrm rot="5400000">
            <a:off x="2923770" y="3907882"/>
            <a:ext cx="2991660" cy="2590800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4" t="36487" r="22326" b="28234"/>
          <a:stretch/>
        </p:blipFill>
        <p:spPr bwMode="auto">
          <a:xfrm>
            <a:off x="152400" y="641631"/>
            <a:ext cx="2819400" cy="2987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mviggiano_rec\AppData\Local\Microsoft\Windows\Temporary Internet Files\Content.IE5\GD4R5WZC\DDC_847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r="26458"/>
          <a:stretch/>
        </p:blipFill>
        <p:spPr bwMode="auto">
          <a:xfrm>
            <a:off x="3124200" y="613056"/>
            <a:ext cx="2529949" cy="298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0320" y="131028"/>
            <a:ext cx="8382000" cy="4616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ACQUISITION AND BUYOUT</a:t>
            </a:r>
            <a:endParaRPr lang="en-US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2435"/>
            <a:ext cx="8905541" cy="388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fontAlgn="t"/>
            <a:r>
              <a:rPr lang="en-US" sz="1400" i="1" dirty="0" smtClean="0"/>
              <a:t>City Funded Acquisition </a:t>
            </a:r>
            <a:r>
              <a:rPr lang="en-US" sz="1400" i="1" dirty="0"/>
              <a:t>and </a:t>
            </a:r>
            <a:r>
              <a:rPr lang="en-US" sz="1400" i="1" dirty="0" smtClean="0"/>
              <a:t>Buyout Program</a:t>
            </a:r>
            <a:endParaRPr lang="en-US" sz="1400" i="1" dirty="0"/>
          </a:p>
          <a:p>
            <a:pPr marL="285750" indent="-285750" algn="ctr" fontAlgn="t">
              <a:buFont typeface="Arial" panose="020B0604020202020204" pitchFamily="34" charset="0"/>
              <a:buChar char="•"/>
            </a:pPr>
            <a:endParaRPr lang="en-US" sz="1400" i="1" dirty="0"/>
          </a:p>
        </p:txBody>
      </p:sp>
      <p:sp>
        <p:nvSpPr>
          <p:cNvPr id="2" name="Rectangle 1"/>
          <p:cNvSpPr/>
          <p:nvPr/>
        </p:nvSpPr>
        <p:spPr>
          <a:xfrm>
            <a:off x="2635629" y="984171"/>
            <a:ext cx="1905724" cy="26468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smtClean="0">
                <a:ea typeface="Calibri" pitchFamily="34" charset="0"/>
                <a:cs typeface="Times New Roman" pitchFamily="18" charset="0"/>
              </a:rPr>
              <a:t>Unbuildable Homes</a:t>
            </a:r>
            <a:endParaRPr lang="en-US" altLang="en-US" sz="1400" dirty="0"/>
          </a:p>
          <a:p>
            <a:r>
              <a:rPr lang="en-US" sz="1100" dirty="0" smtClean="0"/>
              <a:t>City established a criteria to identify unbuildable homes: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Limited developable land due to wetlands and </a:t>
            </a:r>
            <a:r>
              <a:rPr lang="en-US" sz="1100" dirty="0" smtClean="0"/>
              <a:t>CEHA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Substandard or nonexistent </a:t>
            </a:r>
            <a:r>
              <a:rPr lang="en-US" sz="1100" dirty="0" smtClean="0"/>
              <a:t>infrastructure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City, State and Federal regulations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City’s long-term planning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Health and safety concerns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Cost reasonableness</a:t>
            </a:r>
          </a:p>
          <a:p>
            <a:r>
              <a:rPr lang="en-US" sz="1100" b="1" dirty="0" smtClean="0"/>
              <a:t>70+ </a:t>
            </a:r>
            <a:r>
              <a:rPr lang="en-US" sz="1100" b="1" dirty="0"/>
              <a:t>homes </a:t>
            </a:r>
            <a:r>
              <a:rPr lang="en-US" sz="1100" dirty="0"/>
              <a:t>have been identified as unbuildable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876301"/>
            <a:ext cx="2264534" cy="5647602"/>
          </a:xfrm>
          <a:noFill/>
          <a:ln w="381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1300" b="1" dirty="0" smtClean="0"/>
              <a:t>ACQUISITION TIMELINE</a:t>
            </a:r>
            <a:endParaRPr lang="en-US" sz="1300" dirty="0"/>
          </a:p>
          <a:p>
            <a:pPr marL="0" indent="0">
              <a:buNone/>
            </a:pPr>
            <a:r>
              <a:rPr lang="en-US" sz="1300" i="1" dirty="0" smtClean="0"/>
              <a:t>2013</a:t>
            </a:r>
          </a:p>
          <a:p>
            <a:r>
              <a:rPr lang="en-US" sz="1400" dirty="0" smtClean="0"/>
              <a:t>State Enhanced Buyout in 3 Staten Island neighborhoods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1300" i="1" dirty="0" smtClean="0"/>
              <a:t>2014</a:t>
            </a:r>
          </a:p>
          <a:p>
            <a:r>
              <a:rPr lang="en-US" sz="1400" dirty="0" smtClean="0"/>
              <a:t>City/State Acquisition For Redevelopment (AFR) offered to all SD homes</a:t>
            </a:r>
          </a:p>
          <a:p>
            <a:r>
              <a:rPr lang="en-US" sz="1400" dirty="0" smtClean="0"/>
              <a:t>City review of AFR neighborhood projects in New Dorp Beach and Sunnymeade Village, Staten Island</a:t>
            </a:r>
          </a:p>
          <a:p>
            <a:r>
              <a:rPr lang="en-US" sz="1400" b="1" dirty="0" smtClean="0"/>
              <a:t>City </a:t>
            </a:r>
            <a:r>
              <a:rPr lang="en-US" sz="1400" b="1" dirty="0"/>
              <a:t>began identification of Unbuildable Sites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1300" i="1" dirty="0" smtClean="0"/>
              <a:t>2015</a:t>
            </a:r>
          </a:p>
          <a:p>
            <a:r>
              <a:rPr lang="en-US" sz="1400" dirty="0" smtClean="0"/>
              <a:t>State AFR limited eligibility to developable sites; intake closed in October 2015</a:t>
            </a:r>
          </a:p>
          <a:p>
            <a:r>
              <a:rPr lang="en-US" sz="1400" b="1" dirty="0" smtClean="0"/>
              <a:t>City created Build It Back Acquisition/Buyout Program</a:t>
            </a:r>
          </a:p>
          <a:p>
            <a:endParaRPr lang="en-US" sz="1300" dirty="0"/>
          </a:p>
          <a:p>
            <a:pPr marL="0" indent="0">
              <a:buNone/>
            </a:pPr>
            <a:r>
              <a:rPr lang="en-US" sz="1300" i="1" dirty="0" smtClean="0"/>
              <a:t>2016</a:t>
            </a:r>
          </a:p>
          <a:p>
            <a:r>
              <a:rPr lang="en-US" sz="1400" dirty="0" smtClean="0"/>
              <a:t>City encourages applicants with most complex construction projects to </a:t>
            </a:r>
            <a:r>
              <a:rPr lang="en-US" sz="1400" dirty="0"/>
              <a:t>use new </a:t>
            </a:r>
            <a:r>
              <a:rPr lang="en-US" sz="1400" b="1" dirty="0" smtClean="0"/>
              <a:t>Resettlement Incentives Program</a:t>
            </a:r>
            <a:r>
              <a:rPr lang="en-US" sz="1400" dirty="0" smtClean="0"/>
              <a:t> to relocate to a move-in ready home</a:t>
            </a:r>
          </a:p>
          <a:p>
            <a:endParaRPr lang="en-US" sz="1300" dirty="0"/>
          </a:p>
          <a:p>
            <a:pPr marL="0" indent="0">
              <a:buNone/>
            </a:pPr>
            <a:r>
              <a:rPr lang="en-US" sz="1300" i="1" dirty="0" smtClean="0"/>
              <a:t>2017</a:t>
            </a:r>
          </a:p>
          <a:p>
            <a:r>
              <a:rPr lang="en-US" sz="1400" dirty="0" smtClean="0"/>
              <a:t>City begins collaborating with communities and agency partners to implement disposition plan for housing and open space sites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641193" y="3984010"/>
            <a:ext cx="1900159" cy="21544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ea typeface="Calibri" pitchFamily="34" charset="0"/>
                <a:cs typeface="Times New Roman" pitchFamily="18" charset="0"/>
              </a:rPr>
              <a:t>Acquisition &amp; </a:t>
            </a:r>
            <a:r>
              <a:rPr lang="en-US" altLang="en-US" sz="1200" b="1" dirty="0" smtClean="0">
                <a:ea typeface="Calibri" pitchFamily="34" charset="0"/>
                <a:cs typeface="Times New Roman" pitchFamily="18" charset="0"/>
              </a:rPr>
              <a:t>Buyout Program</a:t>
            </a:r>
            <a:endParaRPr lang="en-US" altLang="en-US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City program expanded eligibility </a:t>
            </a:r>
            <a:r>
              <a:rPr lang="en-US" sz="1100" dirty="0"/>
              <a:t>to sites that did not qualify for State </a:t>
            </a:r>
            <a:r>
              <a:rPr lang="en-US" sz="1100" dirty="0" smtClean="0"/>
              <a:t>programs, including unbuildable homes and </a:t>
            </a:r>
            <a:r>
              <a:rPr lang="en-US" sz="1100" dirty="0"/>
              <a:t>strategic </a:t>
            </a:r>
            <a:r>
              <a:rPr lang="en-US" sz="1100" dirty="0" smtClean="0"/>
              <a:t>locations</a:t>
            </a:r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228 sold homes</a:t>
            </a:r>
            <a:endParaRPr lang="en-US" sz="11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13 </a:t>
            </a:r>
            <a:r>
              <a:rPr lang="en-US" sz="1100" b="1" dirty="0" smtClean="0"/>
              <a:t>applicants </a:t>
            </a:r>
            <a:r>
              <a:rPr lang="en-US" sz="1100" dirty="0" smtClean="0"/>
              <a:t>have used resettlement incentives to purchase a new home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247224" y="3208451"/>
            <a:ext cx="384356" cy="361890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256838" y="4403640"/>
            <a:ext cx="384356" cy="361890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894792" y="968075"/>
            <a:ext cx="1963846" cy="1654773"/>
            <a:chOff x="5013304" y="4632101"/>
            <a:chExt cx="2007902" cy="1436173"/>
          </a:xfrm>
        </p:grpSpPr>
        <p:sp>
          <p:nvSpPr>
            <p:cNvPr id="16" name="object 4"/>
            <p:cNvSpPr/>
            <p:nvPr/>
          </p:nvSpPr>
          <p:spPr>
            <a:xfrm>
              <a:off x="5013304" y="4632101"/>
              <a:ext cx="2007902" cy="1428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9"/>
            <p:cNvSpPr txBox="1"/>
            <p:nvPr/>
          </p:nvSpPr>
          <p:spPr>
            <a:xfrm>
              <a:off x="5013304" y="5898997"/>
              <a:ext cx="759460" cy="1692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sz="1100" i="1" spc="-5" dirty="0">
                  <a:latin typeface="Calibri"/>
                  <a:cs typeface="Calibri"/>
                </a:rPr>
                <a:t>P</a:t>
              </a:r>
              <a:r>
                <a:rPr sz="1100" i="1" spc="-25" dirty="0">
                  <a:latin typeface="Calibri"/>
                  <a:cs typeface="Calibri"/>
                </a:rPr>
                <a:t>r</a:t>
              </a:r>
              <a:r>
                <a:rPr sz="1100" i="1" spc="-5" dirty="0">
                  <a:latin typeface="Calibri"/>
                  <a:cs typeface="Calibri"/>
                </a:rPr>
                <a:t>e</a:t>
              </a:r>
              <a:r>
                <a:rPr sz="1100" i="1" dirty="0">
                  <a:latin typeface="Calibri"/>
                  <a:cs typeface="Calibri"/>
                </a:rPr>
                <a:t>-</a:t>
              </a:r>
              <a:r>
                <a:rPr sz="1100" i="1" spc="-5" dirty="0">
                  <a:latin typeface="Calibri"/>
                  <a:cs typeface="Calibri"/>
                </a:rPr>
                <a:t>S</a:t>
              </a:r>
              <a:r>
                <a:rPr sz="1100" i="1" spc="-15" dirty="0">
                  <a:latin typeface="Calibri"/>
                  <a:cs typeface="Calibri"/>
                </a:rPr>
                <a:t>t</a:t>
              </a:r>
              <a:r>
                <a:rPr sz="1100" i="1" spc="-5" dirty="0">
                  <a:latin typeface="Calibri"/>
                  <a:cs typeface="Calibri"/>
                </a:rPr>
                <a:t>o</a:t>
              </a:r>
              <a:r>
                <a:rPr sz="1100" i="1" dirty="0">
                  <a:latin typeface="Calibri"/>
                  <a:cs typeface="Calibri"/>
                </a:rPr>
                <a:t>rm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848178" y="4382869"/>
            <a:ext cx="205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/>
              <a:t>BUYOUT</a:t>
            </a:r>
          </a:p>
          <a:p>
            <a:pPr algn="ctr"/>
            <a:r>
              <a:rPr lang="en-US" sz="1000" b="1" i="1" dirty="0"/>
              <a:t>CEHA + Designated Open Space</a:t>
            </a:r>
          </a:p>
          <a:p>
            <a:pPr algn="ctr"/>
            <a:r>
              <a:rPr lang="en-US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355 Tennyson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Drive</a:t>
            </a:r>
          </a:p>
          <a:p>
            <a:pPr algn="ctr"/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Great Kills, Staten </a:t>
            </a:r>
            <a:r>
              <a:rPr lang="en-US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Island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1" y="6349101"/>
            <a:ext cx="447340" cy="365125"/>
          </a:xfrm>
        </p:spPr>
        <p:txBody>
          <a:bodyPr/>
          <a:lstStyle/>
          <a:p>
            <a:fld id="{CD714A0F-C492-4EA6-9BAD-0CF4FEBFD03D}" type="slidenum">
              <a:rPr lang="en-US" smtClean="0"/>
              <a:t>6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35297" y="5464633"/>
            <a:ext cx="13857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/>
              <a:t>BUYOUT</a:t>
            </a:r>
          </a:p>
          <a:p>
            <a:pPr algn="ctr"/>
            <a:r>
              <a:rPr lang="en-US" sz="1000" b="1" i="1" dirty="0"/>
              <a:t>Freshwater Wetland + Septic System</a:t>
            </a:r>
          </a:p>
          <a:p>
            <a:pPr algn="ctr"/>
            <a:r>
              <a:rPr lang="en-US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 Baden Place</a:t>
            </a: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Midland Beach,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Staten </a:t>
            </a:r>
            <a:r>
              <a:rPr lang="en-US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Island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917311" y="2737012"/>
            <a:ext cx="1918809" cy="1666658"/>
            <a:chOff x="7086600" y="4632101"/>
            <a:chExt cx="1825720" cy="1394368"/>
          </a:xfrm>
        </p:grpSpPr>
        <p:sp>
          <p:nvSpPr>
            <p:cNvPr id="15" name="object 2"/>
            <p:cNvSpPr/>
            <p:nvPr/>
          </p:nvSpPr>
          <p:spPr>
            <a:xfrm>
              <a:off x="7086600" y="4632101"/>
              <a:ext cx="1825720" cy="1394368"/>
            </a:xfrm>
            <a:prstGeom prst="rect">
              <a:avLst/>
            </a:prstGeom>
            <a:blipFill>
              <a:blip r:embed="rId4" cstate="print"/>
              <a:srcRect/>
              <a:stretch>
                <a:fillRect l="-4648" r="-2169"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9"/>
            <p:cNvSpPr txBox="1"/>
            <p:nvPr/>
          </p:nvSpPr>
          <p:spPr>
            <a:xfrm>
              <a:off x="7086600" y="5851301"/>
              <a:ext cx="759460" cy="1692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100" i="1" spc="-5" dirty="0" smtClean="0">
                  <a:latin typeface="Calibri"/>
                  <a:cs typeface="Calibri"/>
                </a:rPr>
                <a:t>Post-</a:t>
              </a:r>
              <a:r>
                <a:rPr sz="1100" i="1" spc="-5" dirty="0" smtClean="0">
                  <a:latin typeface="Calibri"/>
                  <a:cs typeface="Calibri"/>
                </a:rPr>
                <a:t>S</a:t>
              </a:r>
              <a:r>
                <a:rPr sz="1100" i="1" spc="-15" dirty="0" smtClean="0">
                  <a:latin typeface="Calibri"/>
                  <a:cs typeface="Calibri"/>
                </a:rPr>
                <a:t>t</a:t>
              </a:r>
              <a:r>
                <a:rPr sz="1100" i="1" spc="-5" dirty="0" smtClean="0">
                  <a:latin typeface="Calibri"/>
                  <a:cs typeface="Calibri"/>
                </a:rPr>
                <a:t>o</a:t>
              </a:r>
              <a:r>
                <a:rPr sz="1100" i="1" dirty="0" smtClean="0">
                  <a:latin typeface="Calibri"/>
                  <a:cs typeface="Calibri"/>
                </a:rPr>
                <a:t>rm</a:t>
              </a:r>
              <a:endParaRPr sz="1100" i="1" dirty="0">
                <a:latin typeface="Calibri"/>
                <a:cs typeface="Calibri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56591" y="5213440"/>
            <a:ext cx="2439875" cy="1482378"/>
            <a:chOff x="5866662" y="2519201"/>
            <a:chExt cx="2439875" cy="148237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662" y="2519201"/>
              <a:ext cx="2439875" cy="1482378"/>
            </a:xfrm>
            <a:prstGeom prst="rect">
              <a:avLst/>
            </a:prstGeom>
          </p:spPr>
        </p:pic>
        <p:sp>
          <p:nvSpPr>
            <p:cNvPr id="24" name="object 9"/>
            <p:cNvSpPr txBox="1"/>
            <p:nvPr/>
          </p:nvSpPr>
          <p:spPr>
            <a:xfrm>
              <a:off x="5866662" y="3829663"/>
              <a:ext cx="759460" cy="1692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100" i="1" spc="-5" dirty="0" smtClean="0">
                  <a:latin typeface="Calibri"/>
                  <a:cs typeface="Calibri"/>
                </a:rPr>
                <a:t>Post-</a:t>
              </a:r>
              <a:r>
                <a:rPr sz="1100" i="1" spc="-5" dirty="0" smtClean="0">
                  <a:latin typeface="Calibri"/>
                  <a:cs typeface="Calibri"/>
                </a:rPr>
                <a:t>S</a:t>
              </a:r>
              <a:r>
                <a:rPr sz="1100" i="1" spc="-15" dirty="0" smtClean="0">
                  <a:latin typeface="Calibri"/>
                  <a:cs typeface="Calibri"/>
                </a:rPr>
                <a:t>t</a:t>
              </a:r>
              <a:r>
                <a:rPr sz="1100" i="1" spc="-5" dirty="0" smtClean="0">
                  <a:latin typeface="Calibri"/>
                  <a:cs typeface="Calibri"/>
                </a:rPr>
                <a:t>o</a:t>
              </a:r>
              <a:r>
                <a:rPr sz="1100" i="1" dirty="0" smtClean="0">
                  <a:latin typeface="Calibri"/>
                  <a:cs typeface="Calibri"/>
                </a:rPr>
                <a:t>rm</a:t>
              </a:r>
              <a:endParaRPr sz="1100" i="1" dirty="0">
                <a:latin typeface="Calibri"/>
                <a:cs typeface="Calibri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731926" y="2737044"/>
            <a:ext cx="1973050" cy="1666658"/>
            <a:chOff x="7284810" y="920360"/>
            <a:chExt cx="1627510" cy="120093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0" y="920360"/>
              <a:ext cx="1627510" cy="1200934"/>
            </a:xfrm>
            <a:prstGeom prst="rect">
              <a:avLst/>
            </a:prstGeom>
          </p:spPr>
        </p:pic>
        <p:sp>
          <p:nvSpPr>
            <p:cNvPr id="30" name="object 9"/>
            <p:cNvSpPr txBox="1"/>
            <p:nvPr/>
          </p:nvSpPr>
          <p:spPr>
            <a:xfrm>
              <a:off x="7292402" y="1947285"/>
              <a:ext cx="759460" cy="1692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100" i="1" spc="-5" dirty="0" smtClean="0">
                  <a:latin typeface="Calibri"/>
                  <a:cs typeface="Calibri"/>
                </a:rPr>
                <a:t>Post-</a:t>
              </a:r>
              <a:r>
                <a:rPr sz="1100" i="1" spc="-5" dirty="0" smtClean="0">
                  <a:latin typeface="Calibri"/>
                  <a:cs typeface="Calibri"/>
                </a:rPr>
                <a:t>S</a:t>
              </a:r>
              <a:r>
                <a:rPr sz="1100" i="1" spc="-15" dirty="0" smtClean="0">
                  <a:latin typeface="Calibri"/>
                  <a:cs typeface="Calibri"/>
                </a:rPr>
                <a:t>t</a:t>
              </a:r>
              <a:r>
                <a:rPr sz="1100" i="1" spc="-5" dirty="0" smtClean="0">
                  <a:latin typeface="Calibri"/>
                  <a:cs typeface="Calibri"/>
                </a:rPr>
                <a:t>o</a:t>
              </a:r>
              <a:r>
                <a:rPr sz="1100" i="1" dirty="0" smtClean="0">
                  <a:latin typeface="Calibri"/>
                  <a:cs typeface="Calibri"/>
                </a:rPr>
                <a:t>rm</a:t>
              </a:r>
              <a:endParaRPr sz="1100" i="1" dirty="0"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750354" y="972049"/>
            <a:ext cx="1963955" cy="1660091"/>
            <a:chOff x="5487212" y="931296"/>
            <a:chExt cx="1651978" cy="119369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212" y="931296"/>
              <a:ext cx="1651978" cy="1189998"/>
            </a:xfrm>
            <a:prstGeom prst="rect">
              <a:avLst/>
            </a:prstGeom>
          </p:spPr>
        </p:pic>
        <p:sp>
          <p:nvSpPr>
            <p:cNvPr id="31" name="object 9"/>
            <p:cNvSpPr txBox="1"/>
            <p:nvPr/>
          </p:nvSpPr>
          <p:spPr>
            <a:xfrm>
              <a:off x="5487212" y="1955713"/>
              <a:ext cx="759460" cy="1692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100" i="1" spc="-5" dirty="0" smtClean="0">
                  <a:latin typeface="Calibri"/>
                  <a:cs typeface="Calibri"/>
                </a:rPr>
                <a:t>Pre-</a:t>
              </a:r>
              <a:r>
                <a:rPr sz="1100" i="1" spc="-5" dirty="0" smtClean="0">
                  <a:latin typeface="Calibri"/>
                  <a:cs typeface="Calibri"/>
                </a:rPr>
                <a:t>S</a:t>
              </a:r>
              <a:r>
                <a:rPr sz="1100" i="1" spc="-15" dirty="0" smtClean="0">
                  <a:latin typeface="Calibri"/>
                  <a:cs typeface="Calibri"/>
                </a:rPr>
                <a:t>t</a:t>
              </a:r>
              <a:r>
                <a:rPr sz="1100" i="1" spc="-5" dirty="0" smtClean="0">
                  <a:latin typeface="Calibri"/>
                  <a:cs typeface="Calibri"/>
                </a:rPr>
                <a:t>o</a:t>
              </a:r>
              <a:r>
                <a:rPr sz="1100" i="1" dirty="0" smtClean="0">
                  <a:latin typeface="Calibri"/>
                  <a:cs typeface="Calibri"/>
                </a:rPr>
                <a:t>rm</a:t>
              </a:r>
              <a:endParaRPr sz="1100" i="1" dirty="0">
                <a:latin typeface="Calibri"/>
                <a:cs typeface="Calibri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640101" y="4377535"/>
            <a:ext cx="224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/>
              <a:t>BUYOUT</a:t>
            </a:r>
          </a:p>
          <a:p>
            <a:pPr algn="ctr"/>
            <a:r>
              <a:rPr lang="en-US" sz="1000" b="1" i="1" dirty="0"/>
              <a:t>Coastal A Flood Zone </a:t>
            </a:r>
          </a:p>
          <a:p>
            <a:pPr algn="ctr"/>
            <a:r>
              <a:rPr lang="en-US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598 Beach 43</a:t>
            </a:r>
            <a:r>
              <a:rPr lang="en-US" sz="8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Street</a:t>
            </a: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Edgemere, Staten Island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648200" y="876300"/>
            <a:ext cx="2137847" cy="4180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827638" y="876300"/>
            <a:ext cx="2137847" cy="4180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648200" y="5121136"/>
            <a:ext cx="4111719" cy="1642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37681"/>
            <a:ext cx="9144000" cy="404464"/>
          </a:xfrm>
          <a:noFill/>
        </p:spPr>
        <p:txBody>
          <a:bodyPr>
            <a:noAutofit/>
          </a:bodyPr>
          <a:lstStyle/>
          <a:p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SANDY RECOVERY HIRING PLAN</a:t>
            </a:r>
            <a:endParaRPr lang="en-US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851379"/>
              </p:ext>
            </p:extLst>
          </p:nvPr>
        </p:nvGraphicFramePr>
        <p:xfrm>
          <a:off x="4039317" y="1317348"/>
          <a:ext cx="4876802" cy="498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144"/>
                <a:gridCol w="2839658"/>
              </a:tblGrid>
              <a:tr h="34733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Goals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Results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58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Contractors to employ twenty percent (20%) Sandy-impacted residents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23% of trades workers are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Sandy-impacted residents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38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NYC/HUD funded Sandy Workforce1 Centers to match job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opportunities with Sandy impacted residents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1,600 Sandy‐impacted New Yorkers found jobs</a:t>
                      </a:r>
                    </a:p>
                    <a:p>
                      <a:pPr algn="ctr"/>
                      <a:endParaRPr lang="en-US" sz="16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1,110 Sandy‐impacted </a:t>
                      </a:r>
                    </a:p>
                    <a:p>
                      <a:pPr algn="ctr"/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Yorkers worked for </a:t>
                      </a:r>
                    </a:p>
                    <a:p>
                      <a:pPr algn="ctr"/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Build It 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46146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NYC funded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an initial 100 Sandy-impacted residents through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pre-apprenticeship programs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 Sandy‐impacted </a:t>
                      </a:r>
                    </a:p>
                    <a:p>
                      <a:pPr algn="ctr"/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Yorkers are</a:t>
                      </a:r>
                    </a:p>
                    <a:p>
                      <a:pPr algn="ctr"/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working as apprentices</a:t>
                      </a:r>
                      <a:endParaRPr lang="en-US" sz="1600" b="1" i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8120" y="2708041"/>
            <a:ext cx="1651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rgbClr val="000000"/>
                </a:solidFill>
                <a:ea typeface="MS Mincho"/>
                <a:cs typeface="Times New Roman"/>
              </a:rPr>
              <a:t>Jamel Dickerson</a:t>
            </a:r>
          </a:p>
          <a:p>
            <a:pPr algn="ctr"/>
            <a:r>
              <a:rPr lang="en-US" sz="1000" i="1" dirty="0">
                <a:solidFill>
                  <a:srgbClr val="000000"/>
                </a:solidFill>
                <a:ea typeface="MS Mincho"/>
                <a:cs typeface="Times New Roman"/>
              </a:rPr>
              <a:t>Carpenter, NYC District Council of Carpenters</a:t>
            </a:r>
          </a:p>
          <a:p>
            <a:pPr algn="ctr"/>
            <a:r>
              <a:rPr lang="en-US" sz="1000" i="1" dirty="0">
                <a:solidFill>
                  <a:srgbClr val="000000"/>
                </a:solidFill>
                <a:ea typeface="MS Mincho"/>
                <a:cs typeface="Times New Roman"/>
              </a:rPr>
              <a:t>Far Rockaway, Queens </a:t>
            </a:r>
          </a:p>
          <a:p>
            <a:pPr algn="ctr"/>
            <a:r>
              <a:rPr lang="en-US" sz="1000" i="1" dirty="0">
                <a:solidFill>
                  <a:srgbClr val="000000"/>
                </a:solidFill>
                <a:ea typeface="MS Mincho"/>
                <a:cs typeface="Times New Roman"/>
              </a:rPr>
              <a:t>Edward J. Malloy Initiative for Construction </a:t>
            </a:r>
            <a:r>
              <a:rPr lang="en-US" sz="1000" i="1" dirty="0" smtClean="0">
                <a:solidFill>
                  <a:srgbClr val="000000"/>
                </a:solidFill>
                <a:ea typeface="MS Mincho"/>
                <a:cs typeface="Times New Roman"/>
              </a:rPr>
              <a:t>Skills</a:t>
            </a:r>
            <a:r>
              <a:rPr lang="en-US" sz="1000" i="1" dirty="0">
                <a:solidFill>
                  <a:srgbClr val="000000"/>
                </a:solidFill>
                <a:ea typeface="MS Mincho"/>
                <a:cs typeface="Times New Roman"/>
              </a:rPr>
              <a:t> </a:t>
            </a:r>
          </a:p>
        </p:txBody>
      </p:sp>
      <p:pic>
        <p:nvPicPr>
          <p:cNvPr id="12" name="Picture 11" descr="\\MSCSCNETAPP001B.csc.nycnet\recovery_user_data$\apeterson_rec\My Documents\My Pictures\20170224_113546_0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t="12817" r="44144" b="55792"/>
          <a:stretch/>
        </p:blipFill>
        <p:spPr bwMode="auto">
          <a:xfrm>
            <a:off x="1686061" y="3805351"/>
            <a:ext cx="2244842" cy="24977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918" y="5441350"/>
            <a:ext cx="17274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000000"/>
                </a:solidFill>
                <a:ea typeface="MS Mincho"/>
                <a:cs typeface="Times New Roman"/>
              </a:rPr>
              <a:t>Linda </a:t>
            </a:r>
            <a:r>
              <a:rPr lang="en-US" sz="1000" i="1" dirty="0">
                <a:solidFill>
                  <a:srgbClr val="000000"/>
                </a:solidFill>
                <a:ea typeface="MS Mincho"/>
                <a:cs typeface="Times New Roman"/>
              </a:rPr>
              <a:t>Ramirez-Gonzalez</a:t>
            </a:r>
            <a:endParaRPr lang="en-US" sz="1050" dirty="0">
              <a:latin typeface="Times New Roman"/>
              <a:ea typeface="MS Mincho"/>
            </a:endParaRPr>
          </a:p>
          <a:p>
            <a:pPr algn="ctr"/>
            <a:r>
              <a:rPr lang="en-US" sz="1000" i="1" dirty="0">
                <a:solidFill>
                  <a:srgbClr val="000000"/>
                </a:solidFill>
                <a:ea typeface="MS Mincho"/>
                <a:cs typeface="Times New Roman"/>
              </a:rPr>
              <a:t>Laborer, </a:t>
            </a:r>
            <a:r>
              <a:rPr lang="en-US" sz="1000" i="1" dirty="0" smtClean="0">
                <a:solidFill>
                  <a:srgbClr val="000000"/>
                </a:solidFill>
                <a:ea typeface="MS Mincho"/>
                <a:cs typeface="Times New Roman"/>
              </a:rPr>
              <a:t>Laborers</a:t>
            </a:r>
            <a:r>
              <a:rPr lang="en-US" sz="1000" i="1" dirty="0">
                <a:solidFill>
                  <a:srgbClr val="000000"/>
                </a:solidFill>
                <a:ea typeface="MS Mincho"/>
                <a:cs typeface="Times New Roman"/>
              </a:rPr>
              <a:t>' Local 79</a:t>
            </a:r>
            <a:endParaRPr lang="en-US" sz="1050" dirty="0">
              <a:latin typeface="Times New Roman"/>
              <a:ea typeface="MS Mincho"/>
            </a:endParaRPr>
          </a:p>
          <a:p>
            <a:pPr algn="ctr"/>
            <a:r>
              <a:rPr lang="en-US" sz="1000" i="1" dirty="0">
                <a:solidFill>
                  <a:srgbClr val="000000"/>
                </a:solidFill>
                <a:ea typeface="MS Mincho"/>
                <a:cs typeface="Times New Roman"/>
              </a:rPr>
              <a:t>Staten Island</a:t>
            </a:r>
            <a:endParaRPr lang="en-US" sz="1050" dirty="0">
              <a:latin typeface="Times New Roman"/>
              <a:ea typeface="MS Mincho"/>
            </a:endParaRPr>
          </a:p>
          <a:p>
            <a:pPr algn="ctr"/>
            <a:r>
              <a:rPr lang="en-US" sz="1000" i="1" dirty="0">
                <a:solidFill>
                  <a:srgbClr val="000000"/>
                </a:solidFill>
                <a:ea typeface="Times New Roman"/>
                <a:cs typeface="Times New Roman"/>
              </a:rPr>
              <a:t>Nontraditional Employment for Women (NEW</a:t>
            </a:r>
            <a:r>
              <a:rPr lang="en-US" sz="10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)</a:t>
            </a:r>
            <a:r>
              <a:rPr lang="en-US" sz="1000" i="1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endParaRPr lang="en-US" sz="105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17106" b="4950"/>
          <a:stretch/>
        </p:blipFill>
        <p:spPr>
          <a:xfrm>
            <a:off x="1686061" y="1266080"/>
            <a:ext cx="2236723" cy="24517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399" y="504876"/>
            <a:ext cx="8839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cap="small" dirty="0" smtClean="0">
                <a:solidFill>
                  <a:srgbClr val="FD7D2F"/>
                </a:solidFill>
                <a:latin typeface="Calibri"/>
                <a:ea typeface="Times New Roman"/>
                <a:cs typeface="Times New Roman"/>
              </a:rPr>
              <a:t>“Words </a:t>
            </a:r>
            <a:r>
              <a:rPr lang="en-US" sz="1600" b="1" cap="small" dirty="0">
                <a:solidFill>
                  <a:srgbClr val="FD7D2F"/>
                </a:solidFill>
                <a:latin typeface="Calibri"/>
                <a:ea typeface="Times New Roman"/>
                <a:cs typeface="Times New Roman"/>
              </a:rPr>
              <a:t>can’t even describe how I’m </a:t>
            </a:r>
            <a:r>
              <a:rPr lang="en-US" sz="1600" b="1" cap="small" dirty="0" smtClean="0">
                <a:solidFill>
                  <a:srgbClr val="FD7D2F"/>
                </a:solidFill>
                <a:latin typeface="Calibri"/>
                <a:ea typeface="Times New Roman"/>
                <a:cs typeface="Times New Roman"/>
              </a:rPr>
              <a:t>feeling. To </a:t>
            </a:r>
            <a:r>
              <a:rPr lang="en-US" sz="1600" b="1" cap="small" dirty="0">
                <a:solidFill>
                  <a:srgbClr val="FD7D2F"/>
                </a:solidFill>
                <a:latin typeface="Calibri"/>
                <a:ea typeface="Times New Roman"/>
                <a:cs typeface="Times New Roman"/>
              </a:rPr>
              <a:t>have the opportunity to join the carpenters union because of Sandy and </a:t>
            </a:r>
            <a:r>
              <a:rPr lang="en-US" sz="1600" b="1" cap="small" dirty="0" smtClean="0">
                <a:solidFill>
                  <a:srgbClr val="FD7D2F"/>
                </a:solidFill>
                <a:latin typeface="Calibri"/>
                <a:ea typeface="Times New Roman"/>
                <a:cs typeface="Times New Roman"/>
              </a:rPr>
              <a:t>stay </a:t>
            </a:r>
            <a:r>
              <a:rPr lang="en-US" sz="1600" b="1" cap="small" dirty="0">
                <a:solidFill>
                  <a:srgbClr val="FD7D2F"/>
                </a:solidFill>
                <a:latin typeface="Calibri"/>
                <a:ea typeface="Times New Roman"/>
                <a:cs typeface="Times New Roman"/>
              </a:rPr>
              <a:t>in my neighborhood and </a:t>
            </a:r>
            <a:r>
              <a:rPr lang="en-US" sz="1600" b="1" cap="small" dirty="0" smtClean="0">
                <a:solidFill>
                  <a:srgbClr val="FD7D2F"/>
                </a:solidFill>
                <a:latin typeface="Calibri"/>
                <a:ea typeface="Times New Roman"/>
                <a:cs typeface="Times New Roman"/>
              </a:rPr>
              <a:t>rebuild </a:t>
            </a:r>
            <a:r>
              <a:rPr lang="en-US" sz="1600" b="1" cap="small" dirty="0">
                <a:solidFill>
                  <a:srgbClr val="FD7D2F"/>
                </a:solidFill>
                <a:latin typeface="Calibri"/>
                <a:ea typeface="Times New Roman"/>
                <a:cs typeface="Times New Roman"/>
              </a:rPr>
              <a:t>the community, </a:t>
            </a:r>
            <a:r>
              <a:rPr lang="en-US" sz="1600" b="1" cap="small" dirty="0" smtClean="0">
                <a:solidFill>
                  <a:srgbClr val="FD7D2F"/>
                </a:solidFill>
                <a:latin typeface="Calibri"/>
                <a:ea typeface="Times New Roman"/>
                <a:cs typeface="Times New Roman"/>
              </a:rPr>
              <a:t>makes </a:t>
            </a:r>
            <a:r>
              <a:rPr lang="en-US" sz="1600" b="1" cap="small" dirty="0">
                <a:solidFill>
                  <a:srgbClr val="FD7D2F"/>
                </a:solidFill>
                <a:latin typeface="Calibri"/>
                <a:ea typeface="Times New Roman"/>
                <a:cs typeface="Times New Roman"/>
              </a:rPr>
              <a:t>it all worth it</a:t>
            </a:r>
            <a:r>
              <a:rPr lang="en-US" sz="1600" b="1" cap="small" dirty="0" smtClean="0">
                <a:solidFill>
                  <a:srgbClr val="FD7D2F"/>
                </a:solidFill>
                <a:latin typeface="Calibri"/>
                <a:ea typeface="Times New Roman"/>
                <a:cs typeface="Times New Roman"/>
              </a:rPr>
              <a:t>.” 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7079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HCYi5RgUGn4ri4EGxkJ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11132</TotalTime>
  <Words>577</Words>
  <Application>Microsoft Office PowerPoint</Application>
  <PresentationFormat>On-screen Show (4:3)</PresentationFormat>
  <Paragraphs>139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HURRICANE SANDY</vt:lpstr>
      <vt:lpstr>PowerPoint Presentation</vt:lpstr>
      <vt:lpstr>PowerPoint Presentation</vt:lpstr>
      <vt:lpstr>PowerPoint Presentation</vt:lpstr>
      <vt:lpstr>PowerPoint Presentation</vt:lpstr>
      <vt:lpstr>SANDY RECOVERY HIRING PLAN</vt:lpstr>
    </vt:vector>
  </TitlesOfParts>
  <Company>DOITT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Wylde, Samuel (Recovery)</dc:creator>
  <cp:lastModifiedBy>Peterson, Amy</cp:lastModifiedBy>
  <cp:revision>435</cp:revision>
  <cp:lastPrinted>2017-09-13T15:13:20Z</cp:lastPrinted>
  <dcterms:created xsi:type="dcterms:W3CDTF">2016-01-13T17:52:31Z</dcterms:created>
  <dcterms:modified xsi:type="dcterms:W3CDTF">2018-03-29T17:21:58Z</dcterms:modified>
</cp:coreProperties>
</file>