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0"/>
  </p:notesMasterIdLst>
  <p:handoutMasterIdLst>
    <p:handoutMasterId r:id="rId51"/>
  </p:handoutMasterIdLst>
  <p:sldIdLst>
    <p:sldId id="324" r:id="rId4"/>
    <p:sldId id="310" r:id="rId5"/>
    <p:sldId id="257" r:id="rId6"/>
    <p:sldId id="325" r:id="rId7"/>
    <p:sldId id="326" r:id="rId8"/>
    <p:sldId id="294" r:id="rId9"/>
    <p:sldId id="292" r:id="rId10"/>
    <p:sldId id="293" r:id="rId11"/>
    <p:sldId id="262" r:id="rId12"/>
    <p:sldId id="327" r:id="rId13"/>
    <p:sldId id="268" r:id="rId14"/>
    <p:sldId id="328" r:id="rId15"/>
    <p:sldId id="311" r:id="rId16"/>
    <p:sldId id="267" r:id="rId17"/>
    <p:sldId id="329" r:id="rId18"/>
    <p:sldId id="331" r:id="rId19"/>
    <p:sldId id="275" r:id="rId20"/>
    <p:sldId id="276" r:id="rId21"/>
    <p:sldId id="330" r:id="rId22"/>
    <p:sldId id="332" r:id="rId23"/>
    <p:sldId id="320" r:id="rId24"/>
    <p:sldId id="286" r:id="rId25"/>
    <p:sldId id="321" r:id="rId26"/>
    <p:sldId id="287" r:id="rId27"/>
    <p:sldId id="322" r:id="rId28"/>
    <p:sldId id="323" r:id="rId29"/>
    <p:sldId id="279" r:id="rId30"/>
    <p:sldId id="269" r:id="rId31"/>
    <p:sldId id="334" r:id="rId32"/>
    <p:sldId id="280" r:id="rId33"/>
    <p:sldId id="281" r:id="rId34"/>
    <p:sldId id="338" r:id="rId35"/>
    <p:sldId id="314" r:id="rId36"/>
    <p:sldId id="315" r:id="rId37"/>
    <p:sldId id="316" r:id="rId38"/>
    <p:sldId id="313" r:id="rId39"/>
    <p:sldId id="317" r:id="rId40"/>
    <p:sldId id="318" r:id="rId41"/>
    <p:sldId id="319" r:id="rId42"/>
    <p:sldId id="282" r:id="rId43"/>
    <p:sldId id="285" r:id="rId44"/>
    <p:sldId id="336" r:id="rId45"/>
    <p:sldId id="337" r:id="rId46"/>
    <p:sldId id="312" r:id="rId47"/>
    <p:sldId id="339" r:id="rId48"/>
    <p:sldId id="33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LaShaunte" initials="M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67" autoAdjust="0"/>
  </p:normalViewPr>
  <p:slideViewPr>
    <p:cSldViewPr snapToGrid="0">
      <p:cViewPr varScale="1">
        <p:scale>
          <a:sx n="89" d="100"/>
          <a:sy n="89" d="100"/>
        </p:scale>
        <p:origin x="-1008" y="-102"/>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19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70644" cy="481877"/>
          </a:xfrm>
          <a:prstGeom prst="rect">
            <a:avLst/>
          </a:prstGeom>
        </p:spPr>
        <p:txBody>
          <a:bodyPr vert="horz" lIns="95394" tIns="47697" rIns="95394" bIns="47697" rtlCol="0"/>
          <a:lstStyle>
            <a:lvl1pPr algn="l">
              <a:defRPr sz="1300"/>
            </a:lvl1pPr>
          </a:lstStyle>
          <a:p>
            <a:r>
              <a:rPr lang="en-US" dirty="0" smtClean="0"/>
              <a:t>2015 GOHSEP OEP Director’s Conference</a:t>
            </a:r>
            <a:endParaRPr lang="en-US" dirty="0"/>
          </a:p>
        </p:txBody>
      </p:sp>
      <p:sp>
        <p:nvSpPr>
          <p:cNvPr id="3" name="Date Placeholder 2"/>
          <p:cNvSpPr>
            <a:spLocks noGrp="1"/>
          </p:cNvSpPr>
          <p:nvPr>
            <p:ph type="dt" sz="quarter" idx="1"/>
          </p:nvPr>
        </p:nvSpPr>
        <p:spPr>
          <a:xfrm>
            <a:off x="4142890" y="1"/>
            <a:ext cx="3170644" cy="481877"/>
          </a:xfrm>
          <a:prstGeom prst="rect">
            <a:avLst/>
          </a:prstGeom>
        </p:spPr>
        <p:txBody>
          <a:bodyPr vert="horz" lIns="95394" tIns="47697" rIns="95394" bIns="47697" rtlCol="0"/>
          <a:lstStyle>
            <a:lvl1pPr algn="r">
              <a:defRPr sz="1300"/>
            </a:lvl1pPr>
          </a:lstStyle>
          <a:p>
            <a:r>
              <a:rPr lang="en-US" dirty="0" smtClean="0"/>
              <a:t>Uniform Guidance, 2 </a:t>
            </a:r>
            <a:r>
              <a:rPr lang="en-US" dirty="0"/>
              <a:t>CFR 200 “Super </a:t>
            </a:r>
            <a:r>
              <a:rPr lang="en-US" dirty="0" smtClean="0"/>
              <a:t>Circular,” Procurement &amp; Documentation</a:t>
            </a:r>
            <a:endParaRPr lang="en-US" dirty="0"/>
          </a:p>
        </p:txBody>
      </p:sp>
      <p:sp>
        <p:nvSpPr>
          <p:cNvPr id="4" name="Footer Placeholder 3"/>
          <p:cNvSpPr>
            <a:spLocks noGrp="1"/>
          </p:cNvSpPr>
          <p:nvPr>
            <p:ph type="ftr" sz="quarter" idx="2"/>
          </p:nvPr>
        </p:nvSpPr>
        <p:spPr>
          <a:xfrm>
            <a:off x="3" y="9119326"/>
            <a:ext cx="3170644" cy="481877"/>
          </a:xfrm>
          <a:prstGeom prst="rect">
            <a:avLst/>
          </a:prstGeom>
        </p:spPr>
        <p:txBody>
          <a:bodyPr vert="horz" lIns="95394" tIns="47697" rIns="95394" bIns="4769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2890" y="9119326"/>
            <a:ext cx="3170644" cy="481877"/>
          </a:xfrm>
          <a:prstGeom prst="rect">
            <a:avLst/>
          </a:prstGeom>
        </p:spPr>
        <p:txBody>
          <a:bodyPr vert="horz" lIns="95394" tIns="47697" rIns="95394" bIns="47697" rtlCol="0" anchor="b"/>
          <a:lstStyle>
            <a:lvl1pPr algn="r">
              <a:defRPr sz="1300"/>
            </a:lvl1pPr>
          </a:lstStyle>
          <a:p>
            <a:fld id="{5A9EF7F7-B81D-46E5-8FE7-0E379474E91E}"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592" y="15982"/>
            <a:ext cx="724348" cy="707183"/>
          </a:xfrm>
          <a:prstGeom prst="rect">
            <a:avLst/>
          </a:prstGeom>
        </p:spPr>
      </p:pic>
    </p:spTree>
    <p:extLst>
      <p:ext uri="{BB962C8B-B14F-4D97-AF65-F5344CB8AC3E}">
        <p14:creationId xmlns:p14="http://schemas.microsoft.com/office/powerpoint/2010/main" val="181959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1730"/>
          </a:xfrm>
          <a:prstGeom prst="rect">
            <a:avLst/>
          </a:prstGeom>
        </p:spPr>
        <p:txBody>
          <a:bodyPr vert="horz" lIns="96502" tIns="48250" rIns="96502" bIns="48250" rtlCol="0"/>
          <a:lstStyle>
            <a:lvl1pPr algn="l">
              <a:defRPr sz="1300"/>
            </a:lvl1pPr>
          </a:lstStyle>
          <a:p>
            <a:r>
              <a:rPr lang="en-US" dirty="0" smtClean="0"/>
              <a:t>2015 OEP Director’s Conference</a:t>
            </a:r>
            <a:endParaRPr lang="en-US" dirty="0"/>
          </a:p>
        </p:txBody>
      </p:sp>
      <p:sp>
        <p:nvSpPr>
          <p:cNvPr id="3" name="Date Placeholder 2"/>
          <p:cNvSpPr>
            <a:spLocks noGrp="1"/>
          </p:cNvSpPr>
          <p:nvPr>
            <p:ph type="dt" idx="1"/>
          </p:nvPr>
        </p:nvSpPr>
        <p:spPr>
          <a:xfrm>
            <a:off x="4143590" y="2"/>
            <a:ext cx="3169920" cy="481730"/>
          </a:xfrm>
          <a:prstGeom prst="rect">
            <a:avLst/>
          </a:prstGeom>
        </p:spPr>
        <p:txBody>
          <a:bodyPr vert="horz" lIns="96502" tIns="48250" rIns="96502" bIns="48250" rtlCol="0"/>
          <a:lstStyle>
            <a:lvl1pPr algn="r">
              <a:defRPr sz="1300"/>
            </a:lvl1pPr>
          </a:lstStyle>
          <a:p>
            <a:r>
              <a:rPr lang="en-US" dirty="0" smtClean="0"/>
              <a:t>Uniform Guidance, 2 CFR 200 “Super Circular,” Procurement &amp; Documentation</a:t>
            </a:r>
          </a:p>
        </p:txBody>
      </p:sp>
      <p:sp>
        <p:nvSpPr>
          <p:cNvPr id="4" name="Slide Image Placeholder 3"/>
          <p:cNvSpPr>
            <a:spLocks noGrp="1" noRot="1" noChangeAspect="1"/>
          </p:cNvSpPr>
          <p:nvPr>
            <p:ph type="sldImg" idx="2"/>
          </p:nvPr>
        </p:nvSpPr>
        <p:spPr>
          <a:xfrm>
            <a:off x="1520825" y="1166840"/>
            <a:ext cx="4283075" cy="3212306"/>
          </a:xfrm>
          <a:prstGeom prst="rect">
            <a:avLst/>
          </a:prstGeom>
          <a:noFill/>
          <a:ln w="12700">
            <a:solidFill>
              <a:prstClr val="black"/>
            </a:solidFill>
          </a:ln>
        </p:spPr>
        <p:txBody>
          <a:bodyPr vert="horz" lIns="96502" tIns="48250" rIns="96502" bIns="48250" rtlCol="0" anchor="ctr"/>
          <a:lstStyle/>
          <a:p>
            <a:endParaRPr lang="en-US" dirty="0"/>
          </a:p>
        </p:txBody>
      </p:sp>
      <p:sp>
        <p:nvSpPr>
          <p:cNvPr id="5" name="Notes Placeholder 4"/>
          <p:cNvSpPr>
            <a:spLocks noGrp="1"/>
          </p:cNvSpPr>
          <p:nvPr>
            <p:ph type="body" sz="quarter" idx="3"/>
          </p:nvPr>
        </p:nvSpPr>
        <p:spPr>
          <a:xfrm>
            <a:off x="139700" y="4533901"/>
            <a:ext cx="7061200" cy="4585576"/>
          </a:xfrm>
          <a:prstGeom prst="rect">
            <a:avLst/>
          </a:prstGeom>
        </p:spPr>
        <p:txBody>
          <a:bodyPr vert="horz" lIns="96502" tIns="48250" rIns="96502" bIns="4825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9119477"/>
            <a:ext cx="3169920" cy="481727"/>
          </a:xfrm>
          <a:prstGeom prst="rect">
            <a:avLst/>
          </a:prstGeom>
        </p:spPr>
        <p:txBody>
          <a:bodyPr vert="horz" lIns="96502" tIns="48250" rIns="96502" bIns="4825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0" y="9119477"/>
            <a:ext cx="3169920" cy="481727"/>
          </a:xfrm>
          <a:prstGeom prst="rect">
            <a:avLst/>
          </a:prstGeom>
        </p:spPr>
        <p:txBody>
          <a:bodyPr vert="horz" lIns="96502" tIns="48250" rIns="96502" bIns="48250" rtlCol="0" anchor="b"/>
          <a:lstStyle>
            <a:lvl1pPr algn="r">
              <a:defRPr sz="1300"/>
            </a:lvl1pPr>
          </a:lstStyle>
          <a:p>
            <a:fld id="{3FA777F8-E0FB-4478-8B1D-766DD57D944F}"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592" y="15982"/>
            <a:ext cx="724348" cy="707183"/>
          </a:xfrm>
          <a:prstGeom prst="rect">
            <a:avLst/>
          </a:prstGeom>
        </p:spPr>
      </p:pic>
    </p:spTree>
    <p:extLst>
      <p:ext uri="{BB962C8B-B14F-4D97-AF65-F5344CB8AC3E}">
        <p14:creationId xmlns:p14="http://schemas.microsoft.com/office/powerpoint/2010/main" val="32969434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183E0-83A0-4B60-9B22-EBEA5E163979}" type="slidenum">
              <a:rPr lang="en-US" smtClean="0"/>
              <a:pPr/>
              <a:t>1</a:t>
            </a:fld>
            <a:endParaRPr lang="en-US" dirty="0"/>
          </a:p>
        </p:txBody>
      </p:sp>
    </p:spTree>
    <p:extLst>
      <p:ext uri="{BB962C8B-B14F-4D97-AF65-F5344CB8AC3E}">
        <p14:creationId xmlns:p14="http://schemas.microsoft.com/office/powerpoint/2010/main" val="326555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10</a:t>
            </a:fld>
            <a:endParaRPr lang="en-US" dirty="0"/>
          </a:p>
        </p:txBody>
      </p:sp>
    </p:spTree>
    <p:extLst>
      <p:ext uri="{BB962C8B-B14F-4D97-AF65-F5344CB8AC3E}">
        <p14:creationId xmlns:p14="http://schemas.microsoft.com/office/powerpoint/2010/main" val="386982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11</a:t>
            </a:fld>
            <a:endParaRPr lang="en-US" dirty="0"/>
          </a:p>
        </p:txBody>
      </p:sp>
    </p:spTree>
    <p:extLst>
      <p:ext uri="{BB962C8B-B14F-4D97-AF65-F5344CB8AC3E}">
        <p14:creationId xmlns:p14="http://schemas.microsoft.com/office/powerpoint/2010/main" val="8165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12</a:t>
            </a:fld>
            <a:endParaRPr lang="en-US" dirty="0"/>
          </a:p>
        </p:txBody>
      </p:sp>
    </p:spTree>
    <p:extLst>
      <p:ext uri="{BB962C8B-B14F-4D97-AF65-F5344CB8AC3E}">
        <p14:creationId xmlns:p14="http://schemas.microsoft.com/office/powerpoint/2010/main" val="319218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 longer referred to as grantee/</a:t>
            </a:r>
            <a:r>
              <a:rPr lang="en-US" sz="1400" baseline="0" dirty="0" smtClean="0"/>
              <a:t> sub grantee</a:t>
            </a:r>
            <a:r>
              <a:rPr lang="en-US" sz="1400" baseline="0" dirty="0"/>
              <a:t> </a:t>
            </a:r>
            <a:r>
              <a:rPr lang="en-US" sz="1400" baseline="0" dirty="0" smtClean="0"/>
              <a:t>OR grant/sub grant</a:t>
            </a:r>
          </a:p>
          <a:p>
            <a:endParaRPr lang="en-US" sz="1400" baseline="0" dirty="0" smtClean="0"/>
          </a:p>
          <a:p>
            <a:r>
              <a:rPr lang="en-US" sz="1400" b="1" baseline="0" dirty="0" smtClean="0"/>
              <a:t>200.69. Non-Federal Entity (NFE)- </a:t>
            </a:r>
            <a:r>
              <a:rPr lang="en-US" sz="1400" baseline="0" dirty="0" smtClean="0"/>
              <a:t>means a state, local government, Indian tribe, institution of higher education (IHE), or non-profit organization</a:t>
            </a:r>
          </a:p>
          <a:p>
            <a:endParaRPr lang="en-US" sz="1400" baseline="0" dirty="0" smtClean="0"/>
          </a:p>
          <a:p>
            <a:r>
              <a:rPr lang="en-US" sz="1400" b="1" baseline="0" dirty="0" smtClean="0"/>
              <a:t>200.74. Pass-through entity- </a:t>
            </a:r>
            <a:r>
              <a:rPr lang="en-US" sz="1400" baseline="0" dirty="0" smtClean="0"/>
              <a:t>means a NFE that provides a sub award to a sub recipient to carry out part of a Fed. </a:t>
            </a:r>
            <a:r>
              <a:rPr lang="en-US" sz="1400" baseline="0" dirty="0" err="1" smtClean="0"/>
              <a:t>Prog</a:t>
            </a:r>
            <a:r>
              <a:rPr lang="en-US" sz="1400" baseline="0" dirty="0" smtClean="0"/>
              <a:t>.</a:t>
            </a:r>
          </a:p>
          <a:p>
            <a:endParaRPr lang="en-US" sz="1400" baseline="0" dirty="0" smtClean="0"/>
          </a:p>
          <a:p>
            <a:r>
              <a:rPr lang="en-US" sz="1400" b="1" baseline="0" dirty="0" smtClean="0"/>
              <a:t>200.86. Recipient- </a:t>
            </a:r>
            <a:r>
              <a:rPr lang="en-US" sz="1400" baseline="0" dirty="0" smtClean="0"/>
              <a:t>means a NFE that receives a Federal award </a:t>
            </a:r>
            <a:r>
              <a:rPr lang="en-US" sz="1400" u="sng" baseline="0" dirty="0" smtClean="0"/>
              <a:t>directly</a:t>
            </a:r>
            <a:r>
              <a:rPr lang="en-US" sz="1400" baseline="0" dirty="0" smtClean="0"/>
              <a:t> from a Federal awarding agency</a:t>
            </a:r>
          </a:p>
          <a:p>
            <a:endParaRPr lang="en-US" sz="1400" baseline="0" dirty="0" smtClean="0"/>
          </a:p>
          <a:p>
            <a:r>
              <a:rPr lang="en-US" sz="1400" b="1" baseline="0" dirty="0" smtClean="0"/>
              <a:t>200.93. Sub recipient- </a:t>
            </a:r>
            <a:r>
              <a:rPr lang="en-US" sz="1400" baseline="0" dirty="0" smtClean="0"/>
              <a:t>means a NFE that receives a sub award from a PTE to carry out part of a Fed. </a:t>
            </a:r>
            <a:r>
              <a:rPr lang="en-US" sz="1400" baseline="0" dirty="0" err="1" smtClean="0"/>
              <a:t>Prog</a:t>
            </a:r>
            <a:r>
              <a:rPr lang="en-US" sz="1400" baseline="0" dirty="0" smtClean="0"/>
              <a:t>. (not an individual)</a:t>
            </a:r>
          </a:p>
        </p:txBody>
      </p:sp>
      <p:sp>
        <p:nvSpPr>
          <p:cNvPr id="4" name="Slide Number Placeholder 3"/>
          <p:cNvSpPr>
            <a:spLocks noGrp="1"/>
          </p:cNvSpPr>
          <p:nvPr>
            <p:ph type="sldNum" sz="quarter" idx="10"/>
          </p:nvPr>
        </p:nvSpPr>
        <p:spPr/>
        <p:txBody>
          <a:bodyPr/>
          <a:lstStyle/>
          <a:p>
            <a:fld id="{3FA777F8-E0FB-4478-8B1D-766DD57D944F}" type="slidenum">
              <a:rPr lang="en-US" smtClean="0"/>
              <a:pPr/>
              <a:t>13</a:t>
            </a:fld>
            <a:endParaRPr lang="en-US" dirty="0"/>
          </a:p>
        </p:txBody>
      </p:sp>
    </p:spTree>
    <p:extLst>
      <p:ext uri="{BB962C8B-B14F-4D97-AF65-F5344CB8AC3E}">
        <p14:creationId xmlns:p14="http://schemas.microsoft.com/office/powerpoint/2010/main" val="241122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Two new requirements that strengthen oversight: </a:t>
            </a:r>
          </a:p>
          <a:p>
            <a:endParaRPr lang="en-US" sz="1400" dirty="0"/>
          </a:p>
          <a:p>
            <a:pPr lvl="0"/>
            <a:r>
              <a:rPr lang="en-US" sz="1400" u="sng" dirty="0"/>
              <a:t>200.112, Conflict of interest (partly new)</a:t>
            </a:r>
          </a:p>
          <a:p>
            <a:pPr marL="115164" lvl="1"/>
            <a:r>
              <a:rPr lang="en-US" sz="1400" dirty="0"/>
              <a:t>1. The Federal awarding agency must now </a:t>
            </a:r>
            <a:r>
              <a:rPr lang="en-US" sz="1400" u="sng" dirty="0"/>
              <a:t>establish conflict of interest policies </a:t>
            </a:r>
            <a:r>
              <a:rPr lang="en-US" sz="1400" dirty="0"/>
              <a:t>for their Federal awards  </a:t>
            </a:r>
          </a:p>
          <a:p>
            <a:pPr marL="115164" lvl="1"/>
            <a:r>
              <a:rPr lang="en-US" sz="1400" dirty="0"/>
              <a:t>2. The NFE must disclose in writing any  </a:t>
            </a:r>
            <a:r>
              <a:rPr lang="en-US" sz="1400" u="sng" dirty="0"/>
              <a:t>potential conflict of interest</a:t>
            </a:r>
            <a:r>
              <a:rPr lang="en-US" sz="1400" dirty="0"/>
              <a:t> </a:t>
            </a:r>
            <a:r>
              <a:rPr lang="en-US" sz="1400" b="1" i="1" dirty="0"/>
              <a:t>within five days </a:t>
            </a:r>
            <a:r>
              <a:rPr lang="en-US" sz="1400" dirty="0"/>
              <a:t>to the Federal awarding  agency (or PTE) in accordance with applicable Federal awarding agency policy (5 days per FEMA Info bulletin No. 400 on 12/23/14)</a:t>
            </a:r>
          </a:p>
          <a:p>
            <a:pPr lvl="0"/>
            <a:endParaRPr lang="en-US" sz="1400" u="sng" dirty="0"/>
          </a:p>
          <a:p>
            <a:pPr lvl="0"/>
            <a:r>
              <a:rPr lang="en-US" sz="1400" u="sng" dirty="0"/>
              <a:t>200.113, Mandatory disclosures </a:t>
            </a:r>
          </a:p>
          <a:p>
            <a:pPr marL="115164" lvl="1"/>
            <a:r>
              <a:rPr lang="en-US" sz="1400" dirty="0"/>
              <a:t>Non-Federal entities (and applicants) </a:t>
            </a:r>
            <a:r>
              <a:rPr lang="en-US" sz="1400" u="sng" dirty="0"/>
              <a:t>must disclose in writing </a:t>
            </a:r>
            <a:r>
              <a:rPr lang="en-US" sz="1400" dirty="0"/>
              <a:t>all </a:t>
            </a:r>
            <a:r>
              <a:rPr lang="en-US" sz="1400" u="sng" dirty="0"/>
              <a:t>violations</a:t>
            </a:r>
            <a:r>
              <a:rPr lang="en-US" sz="1400" dirty="0"/>
              <a:t> </a:t>
            </a:r>
            <a:r>
              <a:rPr lang="en-US" sz="1400" u="sng" dirty="0"/>
              <a:t>of</a:t>
            </a:r>
            <a:r>
              <a:rPr lang="en-US" sz="1400" dirty="0"/>
              <a:t> Federal criminal </a:t>
            </a:r>
            <a:r>
              <a:rPr lang="en-US" sz="1400" u="sng" dirty="0"/>
              <a:t>law</a:t>
            </a:r>
            <a:r>
              <a:rPr lang="en-US" sz="1400" dirty="0"/>
              <a:t> involving fraud, bribery, or gratuity violations potentially affecting the Federal award</a:t>
            </a:r>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14</a:t>
            </a:fld>
            <a:endParaRPr lang="en-US" dirty="0"/>
          </a:p>
        </p:txBody>
      </p:sp>
    </p:spTree>
    <p:extLst>
      <p:ext uri="{BB962C8B-B14F-4D97-AF65-F5344CB8AC3E}">
        <p14:creationId xmlns:p14="http://schemas.microsoft.com/office/powerpoint/2010/main" val="288875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Risk </a:t>
            </a:r>
            <a:r>
              <a:rPr lang="en-US" sz="1400" b="1" dirty="0"/>
              <a:t>review of applications and imposition of Specific Conditions </a:t>
            </a:r>
            <a:endParaRPr lang="en-US" sz="1400" dirty="0"/>
          </a:p>
          <a:p>
            <a:r>
              <a:rPr lang="en-US" sz="1400" dirty="0" smtClean="0"/>
              <a:t>- Pass-through </a:t>
            </a:r>
            <a:r>
              <a:rPr lang="en-US" sz="1400" dirty="0"/>
              <a:t>entities who make </a:t>
            </a:r>
            <a:r>
              <a:rPr lang="en-US" sz="1400" dirty="0" err="1"/>
              <a:t>subawards</a:t>
            </a:r>
            <a:r>
              <a:rPr lang="en-US" sz="1400" dirty="0"/>
              <a:t> must conduct a risk assessment prior to making awards. </a:t>
            </a:r>
          </a:p>
          <a:p>
            <a:endParaRPr lang="en-US" sz="1400" dirty="0"/>
          </a:p>
          <a:p>
            <a:r>
              <a:rPr lang="en-US" sz="1400" dirty="0" smtClean="0"/>
              <a:t>- For </a:t>
            </a:r>
            <a:r>
              <a:rPr lang="en-US" sz="1400" dirty="0"/>
              <a:t>all </a:t>
            </a:r>
            <a:r>
              <a:rPr lang="en-US" sz="1400" dirty="0" err="1"/>
              <a:t>subawards</a:t>
            </a:r>
            <a:r>
              <a:rPr lang="en-US" sz="1400" dirty="0"/>
              <a:t>, pass-through entities must evaluate the applicant’s risk of noncompliance with Federal statutes, regulations, and the terms of the </a:t>
            </a:r>
            <a:r>
              <a:rPr lang="en-US" sz="1400" dirty="0" err="1"/>
              <a:t>subaward</a:t>
            </a:r>
            <a:r>
              <a:rPr lang="en-US" sz="1400" dirty="0"/>
              <a:t> before making the award. Factors that the pass-through entity may consider in doing this risk analysis can be found at 2 </a:t>
            </a:r>
            <a:r>
              <a:rPr lang="en-US" sz="1400" dirty="0" err="1"/>
              <a:t>C.F.R</a:t>
            </a:r>
            <a:r>
              <a:rPr lang="en-US" sz="1400" dirty="0"/>
              <a:t>. §200.331. </a:t>
            </a:r>
          </a:p>
          <a:p>
            <a:endParaRPr lang="en-US" sz="1400" dirty="0"/>
          </a:p>
          <a:p>
            <a:r>
              <a:rPr lang="en-US" sz="1400" dirty="0" smtClean="0"/>
              <a:t>- If </a:t>
            </a:r>
            <a:r>
              <a:rPr lang="en-US" sz="1400" dirty="0"/>
              <a:t>risk is identified, FEMA or the pass-through entity may add specific conditions to the award. </a:t>
            </a:r>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15</a:t>
            </a:fld>
            <a:endParaRPr lang="en-US" dirty="0"/>
          </a:p>
        </p:txBody>
      </p:sp>
    </p:spTree>
    <p:extLst>
      <p:ext uri="{BB962C8B-B14F-4D97-AF65-F5344CB8AC3E}">
        <p14:creationId xmlns:p14="http://schemas.microsoft.com/office/powerpoint/2010/main" val="254364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Risk review of applications and imposition of Specific Conditions </a:t>
            </a:r>
            <a:endParaRPr lang="en-US" sz="1400" dirty="0"/>
          </a:p>
          <a:p>
            <a:r>
              <a:rPr lang="en-US" sz="1400" dirty="0"/>
              <a:t>- Pass-through entities who make </a:t>
            </a:r>
            <a:r>
              <a:rPr lang="en-US" sz="1400" dirty="0" err="1"/>
              <a:t>subawards</a:t>
            </a:r>
            <a:r>
              <a:rPr lang="en-US" sz="1400" dirty="0"/>
              <a:t> must conduct a risk assessment prior to making awards. </a:t>
            </a:r>
          </a:p>
          <a:p>
            <a:endParaRPr lang="en-US" sz="1400" dirty="0"/>
          </a:p>
          <a:p>
            <a:r>
              <a:rPr lang="en-US" sz="1400" dirty="0"/>
              <a:t>- For all </a:t>
            </a:r>
            <a:r>
              <a:rPr lang="en-US" sz="1400" dirty="0" err="1"/>
              <a:t>subawards</a:t>
            </a:r>
            <a:r>
              <a:rPr lang="en-US" sz="1400" dirty="0"/>
              <a:t>, pass-through entities must evaluate the applicant’s risk of noncompliance with Federal statutes, regulations, and the terms of the </a:t>
            </a:r>
            <a:r>
              <a:rPr lang="en-US" sz="1400" dirty="0" err="1"/>
              <a:t>subaward</a:t>
            </a:r>
            <a:r>
              <a:rPr lang="en-US" sz="1400" dirty="0"/>
              <a:t> before making the award. Factors that the pass-through entity may consider in doing this risk analysis can be found at 2 </a:t>
            </a:r>
            <a:r>
              <a:rPr lang="en-US" sz="1400" dirty="0" err="1"/>
              <a:t>C.F.R</a:t>
            </a:r>
            <a:r>
              <a:rPr lang="en-US" sz="1400" dirty="0"/>
              <a:t>. §200.331. </a:t>
            </a:r>
          </a:p>
          <a:p>
            <a:endParaRPr lang="en-US" sz="1400" dirty="0"/>
          </a:p>
          <a:p>
            <a:r>
              <a:rPr lang="en-US" sz="1400" dirty="0"/>
              <a:t>- If risk is identified, FEMA or the pass-through entity may add specific conditions to the award. </a:t>
            </a:r>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16</a:t>
            </a:fld>
            <a:endParaRPr lang="en-US" dirty="0"/>
          </a:p>
        </p:txBody>
      </p:sp>
    </p:spTree>
    <p:extLst>
      <p:ext uri="{BB962C8B-B14F-4D97-AF65-F5344CB8AC3E}">
        <p14:creationId xmlns:p14="http://schemas.microsoft.com/office/powerpoint/2010/main" val="334275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72" defTabSz="953942">
              <a:defRPr/>
            </a:pPr>
            <a:r>
              <a:rPr lang="en-US" sz="1400" u="sng" dirty="0"/>
              <a:t>200.203, Notices of funding opportunities</a:t>
            </a:r>
          </a:p>
          <a:p>
            <a:pPr marL="238415" indent="-238486" defTabSz="953942">
              <a:buFontTx/>
              <a:buAutoNum type="arabicPeriod"/>
              <a:defRPr/>
            </a:pPr>
            <a:r>
              <a:rPr lang="en-US" sz="1400" dirty="0"/>
              <a:t>Federal awarding agencies must announce specific funding opportunities by posting a public notice on the OMB-designated government-wide Web site</a:t>
            </a:r>
          </a:p>
          <a:p>
            <a:pPr marL="238415" indent="-238486" defTabSz="953942">
              <a:buFontTx/>
              <a:buAutoNum type="arabicPeriod"/>
              <a:defRPr/>
            </a:pPr>
            <a:r>
              <a:rPr lang="en-US" sz="1400" dirty="0"/>
              <a:t>Specifies a set of six data elements that must be included in the public notice</a:t>
            </a:r>
          </a:p>
          <a:p>
            <a:pPr marL="238415" indent="-238486" defTabSz="953942">
              <a:buFontTx/>
              <a:buAutoNum type="arabicPeriod"/>
              <a:defRPr/>
            </a:pPr>
            <a:r>
              <a:rPr lang="en-US" sz="1400" dirty="0"/>
              <a:t>Full Text of Funding Opportunities identifies </a:t>
            </a:r>
            <a:r>
              <a:rPr lang="en-US" sz="1400" b="1" dirty="0"/>
              <a:t>required information </a:t>
            </a:r>
            <a:r>
              <a:rPr lang="en-US" sz="1400" dirty="0"/>
              <a:t>that must be included in the full text of each Federal funding opportunity &amp; </a:t>
            </a:r>
            <a:r>
              <a:rPr lang="en-US" sz="1400" b="1" dirty="0"/>
              <a:t>Detailed instructions </a:t>
            </a:r>
            <a:r>
              <a:rPr lang="en-US" sz="1400" dirty="0"/>
              <a:t>for the full text of the notice of funding opportunity.</a:t>
            </a:r>
          </a:p>
          <a:p>
            <a:pPr lvl="0"/>
            <a:r>
              <a:rPr lang="en-US" sz="1400" dirty="0"/>
              <a:t>4. Establishes </a:t>
            </a:r>
            <a:r>
              <a:rPr lang="en-US" sz="1400" b="1" dirty="0"/>
              <a:t>minimum timeframes </a:t>
            </a:r>
            <a:r>
              <a:rPr lang="en-US" sz="1400" dirty="0"/>
              <a:t>Federal awarding agencies must generally make all funding opportunities available for application</a:t>
            </a:r>
          </a:p>
          <a:p>
            <a:pPr lvl="1"/>
            <a:endParaRPr lang="en-US" sz="1400" dirty="0"/>
          </a:p>
          <a:p>
            <a:pPr defTabSz="953942">
              <a:defRPr/>
            </a:pPr>
            <a:r>
              <a:rPr lang="en-US" sz="1400" b="1" u="sng" dirty="0"/>
              <a:t>NEW! </a:t>
            </a:r>
            <a:r>
              <a:rPr lang="en-US" sz="1400" u="sng" dirty="0"/>
              <a:t>200.205, Federal agency review of risk</a:t>
            </a:r>
            <a:r>
              <a:rPr lang="en-US" sz="1400" dirty="0"/>
              <a:t> (Formerly in 13.12 but no longer </a:t>
            </a:r>
            <a:r>
              <a:rPr lang="en-US" sz="1400" b="1" dirty="0"/>
              <a:t>optional</a:t>
            </a:r>
            <a:r>
              <a:rPr lang="en-US" sz="1400" dirty="0"/>
              <a:t>)</a:t>
            </a:r>
            <a:endParaRPr lang="en-US" sz="1400" u="sng" dirty="0"/>
          </a:p>
          <a:p>
            <a:r>
              <a:rPr lang="en-US" sz="1400" dirty="0"/>
              <a:t>New language </a:t>
            </a:r>
            <a:r>
              <a:rPr lang="en-US" sz="1400" b="1" dirty="0"/>
              <a:t>requires </a:t>
            </a:r>
            <a:r>
              <a:rPr lang="en-US" sz="1400" dirty="0"/>
              <a:t>Federal agencies PTEs to review the risk associated with a potential recipient prior to making an award (including by making better use of available audit information where appropriate). </a:t>
            </a:r>
            <a:endParaRPr lang="en-US" sz="1400" u="sng" dirty="0"/>
          </a:p>
          <a:p>
            <a:pPr marL="476900" indent="-476970" defTabSz="953942">
              <a:buFontTx/>
              <a:buAutoNum type="arabicPeriod"/>
              <a:defRPr/>
            </a:pPr>
            <a:r>
              <a:rPr lang="en-US" sz="1400" dirty="0"/>
              <a:t>Federal awarding agencies must have a framework for evaluating the risks posed by applicants prior to receipt of a federal award</a:t>
            </a:r>
          </a:p>
          <a:p>
            <a:pPr marL="476900" indent="-476970" defTabSz="953942">
              <a:buFontTx/>
              <a:buAutoNum type="arabicPeriod"/>
              <a:defRPr/>
            </a:pPr>
            <a:r>
              <a:rPr lang="en-US" sz="1400" dirty="0"/>
              <a:t>Must utilize government wide repositories of eligibility qualification or financial integrity information such as Dun and Bradstreet and “Do Not Pay”. See also 2 CFR 180 Suspension and Debarment regulations</a:t>
            </a:r>
          </a:p>
          <a:p>
            <a:pPr marL="476900" indent="-476970" defTabSz="953942">
              <a:buFontTx/>
              <a:buAutoNum type="arabicPeriod"/>
              <a:defRPr/>
            </a:pPr>
            <a:r>
              <a:rPr lang="en-US" sz="1400" dirty="0"/>
              <a:t>Can use:</a:t>
            </a:r>
          </a:p>
          <a:p>
            <a:pPr marL="1013492" lvl="1" indent="-536592" defTabSz="953942">
              <a:buFont typeface="+mj-lt"/>
              <a:buAutoNum type="romanLcPeriod"/>
              <a:defRPr/>
            </a:pPr>
            <a:r>
              <a:rPr lang="en-US" sz="1400" dirty="0"/>
              <a:t>history of performance i.e. applicant’s record of managing a Fed award when a prior recipient of Fed awards including but not limited to: timeliness of compliance w/applicable reporting requirements, conformance to the terms and conditions of previous Fed. awards, and </a:t>
            </a:r>
          </a:p>
          <a:p>
            <a:pPr marL="1013492" lvl="1" indent="-536592" defTabSz="953942">
              <a:buFont typeface="+mj-lt"/>
              <a:buAutoNum type="romanLcPeriod"/>
              <a:defRPr/>
            </a:pPr>
            <a:r>
              <a:rPr lang="en-US" sz="1400" dirty="0"/>
              <a:t>audit findings</a:t>
            </a:r>
          </a:p>
          <a:p>
            <a:pPr lvl="1"/>
            <a:endParaRPr lang="en-US" sz="1400" dirty="0"/>
          </a:p>
          <a:p>
            <a:pPr indent="-72" defTabSz="953942">
              <a:defRPr/>
            </a:pPr>
            <a:r>
              <a:rPr lang="en-US" sz="1400" u="sng" dirty="0"/>
              <a:t>200.206, Standard application requirements</a:t>
            </a:r>
          </a:p>
          <a:p>
            <a:pPr lvl="0"/>
            <a:r>
              <a:rPr lang="en-US" sz="1400" dirty="0"/>
              <a:t>Standardizes OMB-approved application and collections process</a:t>
            </a:r>
          </a:p>
          <a:p>
            <a:pPr lvl="0"/>
            <a:endParaRPr lang="en-US" sz="1400" dirty="0"/>
          </a:p>
          <a:p>
            <a:pPr indent="-72" defTabSz="953942">
              <a:defRPr/>
            </a:pPr>
            <a:r>
              <a:rPr lang="en-US" sz="1400" u="sng" dirty="0"/>
              <a:t>200.210, Information contained in a federal award</a:t>
            </a:r>
          </a:p>
          <a:p>
            <a:pPr indent="-72" defTabSz="953942">
              <a:defRPr/>
            </a:pPr>
            <a:r>
              <a:rPr lang="en-US" sz="1400" dirty="0"/>
              <a:t>Provides a standard set of 15 data elements which must be provided in all Federal </a:t>
            </a:r>
            <a:r>
              <a:rPr lang="en-US" sz="1400" dirty="0" smtClean="0"/>
              <a:t>awards</a:t>
            </a:r>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17</a:t>
            </a:fld>
            <a:endParaRPr lang="en-US" dirty="0"/>
          </a:p>
        </p:txBody>
      </p:sp>
    </p:spTree>
    <p:extLst>
      <p:ext uri="{BB962C8B-B14F-4D97-AF65-F5344CB8AC3E}">
        <p14:creationId xmlns:p14="http://schemas.microsoft.com/office/powerpoint/2010/main" val="133025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42">
              <a:defRPr/>
            </a:pPr>
            <a:r>
              <a:rPr lang="en-US" sz="1400" b="1" u="sng" dirty="0"/>
              <a:t>STANDARDS FOR FINANCIAL AND PROGRAM MANAGEMENT (300-309)</a:t>
            </a:r>
          </a:p>
          <a:p>
            <a:pPr defTabSz="953942">
              <a:defRPr/>
            </a:pPr>
            <a:r>
              <a:rPr lang="en-US" sz="1400" dirty="0"/>
              <a:t>(Same as Part 13 but…..more robust guidance)</a:t>
            </a:r>
          </a:p>
          <a:p>
            <a:pPr defTabSz="953942">
              <a:defRPr/>
            </a:pPr>
            <a:endParaRPr lang="en-US" sz="1400" dirty="0"/>
          </a:p>
          <a:p>
            <a:pPr defTabSz="953942">
              <a:defRPr/>
            </a:pPr>
            <a:r>
              <a:rPr lang="en-US" sz="1400" u="sng" dirty="0"/>
              <a:t>200.301: Performance Management (partly new)</a:t>
            </a:r>
          </a:p>
          <a:p>
            <a:pPr defTabSz="953942">
              <a:defRPr/>
            </a:pPr>
            <a:r>
              <a:rPr lang="en-US" sz="1400" dirty="0"/>
              <a:t>Provides more robust guidance to Federal agencies and intended to ensure </a:t>
            </a:r>
            <a:r>
              <a:rPr lang="en-US" sz="1400" b="1" dirty="0"/>
              <a:t>clear performance goals</a:t>
            </a:r>
            <a:r>
              <a:rPr lang="en-US" sz="1400" dirty="0"/>
              <a:t>, indicators, and milestones for pass-through entities and recipients</a:t>
            </a:r>
          </a:p>
          <a:p>
            <a:pPr defTabSz="953942">
              <a:defRPr/>
            </a:pPr>
            <a:endParaRPr lang="en-US" sz="1400" u="sng" dirty="0"/>
          </a:p>
          <a:p>
            <a:pPr defTabSz="953942">
              <a:defRPr/>
            </a:pPr>
            <a:r>
              <a:rPr lang="en-US" sz="1400" u="sng" dirty="0"/>
              <a:t>200.303: Internal Controls (partly new)</a:t>
            </a:r>
          </a:p>
          <a:p>
            <a:pPr defTabSz="953942">
              <a:defRPr/>
            </a:pPr>
            <a:r>
              <a:rPr lang="en-US" sz="1400" dirty="0"/>
              <a:t>Requires NFEs to take reasonable measures to safeguard PII or other sensitive information</a:t>
            </a:r>
          </a:p>
          <a:p>
            <a:pPr defTabSz="953942">
              <a:defRPr/>
            </a:pPr>
            <a:endParaRPr lang="en-US" sz="1400" u="sng" dirty="0"/>
          </a:p>
          <a:p>
            <a:pPr defTabSz="953942">
              <a:defRPr/>
            </a:pPr>
            <a:r>
              <a:rPr lang="en-US" sz="1400" u="sng" dirty="0"/>
              <a:t>200.305: Payments (partly new)</a:t>
            </a:r>
          </a:p>
          <a:p>
            <a:pPr marL="238486" indent="-238486" defTabSz="953942">
              <a:buFontTx/>
              <a:buAutoNum type="arabicPeriod"/>
              <a:defRPr/>
            </a:pPr>
            <a:r>
              <a:rPr lang="en-US" sz="1400" dirty="0"/>
              <a:t>Allows recipients to pay interest earned on Federal funds annually to the Department of Health and Human Services, rather than “promptly” to each Federal awarding agency.</a:t>
            </a:r>
          </a:p>
          <a:p>
            <a:pPr marL="238486" indent="-238486" defTabSz="953942">
              <a:buFontTx/>
              <a:buAutoNum type="arabicPeriod"/>
              <a:defRPr/>
            </a:pPr>
            <a:r>
              <a:rPr lang="en-US" sz="1400" dirty="0"/>
              <a:t>Interest amounts up to $500 per year may be retained by the non-federal entity for administrative expenses</a:t>
            </a:r>
          </a:p>
          <a:p>
            <a:pPr marL="238486" indent="-238486" defTabSz="953942">
              <a:buFontTx/>
              <a:buAutoNum type="arabicPeriod"/>
              <a:defRPr/>
            </a:pPr>
            <a:r>
              <a:rPr lang="en-US" sz="1400" dirty="0"/>
              <a:t>Allows one single depository account</a:t>
            </a:r>
            <a:endParaRPr lang="en-US" sz="1400" b="1" dirty="0"/>
          </a:p>
          <a:p>
            <a:pPr lvl="1"/>
            <a:endParaRPr lang="en-US" sz="1400" u="sng" dirty="0"/>
          </a:p>
          <a:p>
            <a:r>
              <a:rPr lang="en-US" sz="1400" u="sng" dirty="0"/>
              <a:t>200.307. Program Income:</a:t>
            </a:r>
            <a:r>
              <a:rPr lang="en-US" sz="1400" b="1" dirty="0"/>
              <a:t/>
            </a:r>
            <a:br>
              <a:rPr lang="en-US" sz="1400" b="1" dirty="0"/>
            </a:br>
            <a:r>
              <a:rPr lang="en-US" sz="1400" dirty="0"/>
              <a:t>More robust guidance and allows NFE to negotiate agreements re: appropriate uses of income earned after the period of performance as part of the grant closeout process (no change otherwise)</a:t>
            </a:r>
          </a:p>
          <a:p>
            <a:endParaRPr lang="en-US" sz="1400" b="1" dirty="0"/>
          </a:p>
          <a:p>
            <a:r>
              <a:rPr lang="en-US" sz="1400" b="1" dirty="0"/>
              <a:t>NEW! </a:t>
            </a:r>
            <a:r>
              <a:rPr lang="en-US" sz="1400" u="sng" dirty="0"/>
              <a:t>200.309: Period of Performance</a:t>
            </a:r>
          </a:p>
          <a:p>
            <a:r>
              <a:rPr lang="en-US" sz="1400" dirty="0"/>
              <a:t>Can only charge allowable costs incurred during the period of performance and as otherwise authorized by the federal awarding agency or PTE</a:t>
            </a:r>
          </a:p>
        </p:txBody>
      </p:sp>
      <p:sp>
        <p:nvSpPr>
          <p:cNvPr id="4" name="Slide Number Placeholder 3"/>
          <p:cNvSpPr>
            <a:spLocks noGrp="1"/>
          </p:cNvSpPr>
          <p:nvPr>
            <p:ph type="sldNum" sz="quarter" idx="10"/>
          </p:nvPr>
        </p:nvSpPr>
        <p:spPr/>
        <p:txBody>
          <a:bodyPr/>
          <a:lstStyle/>
          <a:p>
            <a:fld id="{3FA777F8-E0FB-4478-8B1D-766DD57D944F}" type="slidenum">
              <a:rPr lang="en-US" smtClean="0"/>
              <a:pPr/>
              <a:t>18</a:t>
            </a:fld>
            <a:endParaRPr lang="en-US" dirty="0"/>
          </a:p>
        </p:txBody>
      </p:sp>
    </p:spTree>
    <p:extLst>
      <p:ext uri="{BB962C8B-B14F-4D97-AF65-F5344CB8AC3E}">
        <p14:creationId xmlns:p14="http://schemas.microsoft.com/office/powerpoint/2010/main" val="97019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r>
              <a:rPr lang="en-US" sz="1400" b="1" dirty="0"/>
              <a:t>PROPERTY STANDARDS (310-316), Mostly </a:t>
            </a:r>
            <a:r>
              <a:rPr lang="en-US" sz="1400" dirty="0"/>
              <a:t>unchanged but more robust guidance</a:t>
            </a:r>
          </a:p>
          <a:p>
            <a:endParaRPr lang="en-US" sz="1400" b="1" dirty="0"/>
          </a:p>
          <a:p>
            <a:r>
              <a:rPr lang="en-US" sz="1400" u="sng" dirty="0"/>
              <a:t>200.313, Equipment (</a:t>
            </a:r>
            <a:r>
              <a:rPr lang="en-US" sz="1400" dirty="0"/>
              <a:t>No substantive changes).</a:t>
            </a:r>
          </a:p>
          <a:p>
            <a:r>
              <a:rPr lang="en-US" sz="1400" dirty="0"/>
              <a:t>Ensures that the non-Federal entity maintains an equipment inventory system to show an effective system of controls exists to account for and track equipment that has been acquired with Federal funds. </a:t>
            </a:r>
          </a:p>
          <a:p>
            <a:pPr defTabSz="953942">
              <a:defRPr/>
            </a:pPr>
            <a:endParaRPr lang="en-US" sz="1400" u="sng" dirty="0"/>
          </a:p>
          <a:p>
            <a:pPr defTabSz="953942">
              <a:defRPr/>
            </a:pPr>
            <a:r>
              <a:rPr lang="en-US" sz="1400" u="sng" dirty="0"/>
              <a:t>200.314. Supplies (</a:t>
            </a:r>
            <a:r>
              <a:rPr lang="en-US" sz="1400" dirty="0"/>
              <a:t>Unchanged- more robust guidance)</a:t>
            </a:r>
          </a:p>
          <a:p>
            <a:pPr algn="just" defTabSz="953942">
              <a:defRPr/>
            </a:pPr>
            <a:endParaRPr lang="en-US" sz="1400" dirty="0"/>
          </a:p>
          <a:p>
            <a:pPr>
              <a:tabLst>
                <a:tab pos="1609777" algn="l"/>
              </a:tabLst>
            </a:pPr>
            <a:r>
              <a:rPr lang="en-US" sz="1400" u="sng" dirty="0"/>
              <a:t>200.315. Intangible property</a:t>
            </a:r>
          </a:p>
          <a:p>
            <a:pPr>
              <a:tabLst>
                <a:tab pos="1609777" algn="l"/>
              </a:tabLst>
            </a:pPr>
            <a:r>
              <a:rPr lang="en-US" sz="1400" dirty="0"/>
              <a:t>Provides same property rights as tangible property</a:t>
            </a:r>
          </a:p>
          <a:p>
            <a:pPr>
              <a:tabLst>
                <a:tab pos="1609777" algn="l"/>
              </a:tabLst>
            </a:pPr>
            <a:r>
              <a:rPr lang="en-US" sz="1400" dirty="0"/>
              <a:t>Fed’s have right to use (Same as 13.34)</a:t>
            </a:r>
          </a:p>
          <a:p>
            <a:pPr>
              <a:tabLst>
                <a:tab pos="1609777" algn="l"/>
              </a:tabLst>
            </a:pPr>
            <a:endParaRPr lang="en-US" sz="1400" dirty="0"/>
          </a:p>
          <a:p>
            <a:pPr>
              <a:tabLst>
                <a:tab pos="1609777" algn="l"/>
              </a:tabLst>
            </a:pPr>
            <a:r>
              <a:rPr lang="en-US" sz="1400" u="sng" dirty="0"/>
              <a:t>200.316. Property trust relationship</a:t>
            </a:r>
          </a:p>
          <a:p>
            <a:pPr algn="just" defTabSz="953942">
              <a:defRPr/>
            </a:pPr>
            <a:r>
              <a:rPr lang="en-US" sz="1400" dirty="0"/>
              <a:t>No change from 13.20(b)(3) duty to safeguard prop. and 13.31(b) use for originally authorized purpose</a:t>
            </a:r>
          </a:p>
        </p:txBody>
      </p:sp>
      <p:sp>
        <p:nvSpPr>
          <p:cNvPr id="4" name="Slide Number Placeholder 3"/>
          <p:cNvSpPr>
            <a:spLocks noGrp="1"/>
          </p:cNvSpPr>
          <p:nvPr>
            <p:ph type="sldNum" sz="quarter" idx="10"/>
          </p:nvPr>
        </p:nvSpPr>
        <p:spPr/>
        <p:txBody>
          <a:bodyPr/>
          <a:lstStyle/>
          <a:p>
            <a:fld id="{3FA777F8-E0FB-4478-8B1D-766DD57D944F}" type="slidenum">
              <a:rPr lang="en-US" smtClean="0"/>
              <a:pPr/>
              <a:t>19</a:t>
            </a:fld>
            <a:endParaRPr lang="en-US" dirty="0"/>
          </a:p>
        </p:txBody>
      </p:sp>
    </p:spTree>
    <p:extLst>
      <p:ext uri="{BB962C8B-B14F-4D97-AF65-F5344CB8AC3E}">
        <p14:creationId xmlns:p14="http://schemas.microsoft.com/office/powerpoint/2010/main" val="340495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2</a:t>
            </a:fld>
            <a:endParaRPr lang="en-US" dirty="0"/>
          </a:p>
        </p:txBody>
      </p:sp>
    </p:spTree>
    <p:extLst>
      <p:ext uri="{BB962C8B-B14F-4D97-AF65-F5344CB8AC3E}">
        <p14:creationId xmlns:p14="http://schemas.microsoft.com/office/powerpoint/2010/main" val="326372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u="sng" dirty="0"/>
              <a:t>200.318(j). General procurement Standards:</a:t>
            </a:r>
          </a:p>
          <a:p>
            <a:pPr defTabSz="953942">
              <a:defRPr/>
            </a:pPr>
            <a:r>
              <a:rPr lang="en-US" sz="1400" b="1" dirty="0"/>
              <a:t>NEW Time and materials definitional formula</a:t>
            </a:r>
            <a:r>
              <a:rPr lang="en-US" sz="1400" dirty="0"/>
              <a:t>. How would this “high degree” of “oversight” be documented???</a:t>
            </a:r>
          </a:p>
          <a:p>
            <a:pPr lvl="1"/>
            <a:endParaRPr lang="en-US" sz="20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20</a:t>
            </a:fld>
            <a:endParaRPr lang="en-US" dirty="0"/>
          </a:p>
        </p:txBody>
      </p:sp>
    </p:spTree>
    <p:extLst>
      <p:ext uri="{BB962C8B-B14F-4D97-AF65-F5344CB8AC3E}">
        <p14:creationId xmlns:p14="http://schemas.microsoft.com/office/powerpoint/2010/main" val="340495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u="sng" dirty="0"/>
              <a:t>200.318(c)(2) General Procurement Standards:</a:t>
            </a:r>
          </a:p>
          <a:p>
            <a:pPr defTabSz="953942">
              <a:defRPr/>
            </a:pPr>
            <a:r>
              <a:rPr lang="en-US" sz="1400" dirty="0"/>
              <a:t>NFEs use own documented procurement procedures but Federal rules govern whenever conflict w/State/Local law.</a:t>
            </a:r>
          </a:p>
          <a:p>
            <a:pPr defTabSz="953942">
              <a:defRPr/>
            </a:pPr>
            <a:r>
              <a:rPr lang="en-US" sz="1400" b="1" dirty="0"/>
              <a:t>New provision </a:t>
            </a:r>
            <a:r>
              <a:rPr lang="en-US" sz="1400" dirty="0"/>
              <a:t>adding “organizational conflict of interest” (</a:t>
            </a:r>
            <a:r>
              <a:rPr lang="en-US" sz="1400" i="1" dirty="0"/>
              <a:t>See also 200.112. Conflict of Interest)</a:t>
            </a:r>
          </a:p>
          <a:p>
            <a:pPr defTabSz="953942">
              <a:defRPr/>
            </a:pPr>
            <a:r>
              <a:rPr lang="en-US" sz="1400" dirty="0"/>
              <a:t>Protects the integrity of procurements under federal awards and sub awards</a:t>
            </a:r>
            <a:endParaRPr lang="en-US" sz="1400" u="sng"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21</a:t>
            </a:fld>
            <a:endParaRPr lang="en-US" dirty="0"/>
          </a:p>
        </p:txBody>
      </p:sp>
    </p:spTree>
    <p:extLst>
      <p:ext uri="{BB962C8B-B14F-4D97-AF65-F5344CB8AC3E}">
        <p14:creationId xmlns:p14="http://schemas.microsoft.com/office/powerpoint/2010/main" val="329579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endParaRPr lang="en-US" sz="2100" u="sng" dirty="0"/>
          </a:p>
          <a:p>
            <a:pPr defTabSz="953942">
              <a:defRPr/>
            </a:pPr>
            <a:endParaRPr lang="en-US" sz="2100" dirty="0"/>
          </a:p>
          <a:p>
            <a:pPr lvl="1"/>
            <a:endParaRPr lang="en-US" sz="20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22</a:t>
            </a:fld>
            <a:endParaRPr lang="en-US" dirty="0"/>
          </a:p>
        </p:txBody>
      </p:sp>
    </p:spTree>
    <p:extLst>
      <p:ext uri="{BB962C8B-B14F-4D97-AF65-F5344CB8AC3E}">
        <p14:creationId xmlns:p14="http://schemas.microsoft.com/office/powerpoint/2010/main" val="2441139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r>
              <a:rPr lang="en-US" sz="1400" u="sng" dirty="0"/>
              <a:t>200.320,  Methods of procurement to be followed</a:t>
            </a:r>
          </a:p>
          <a:p>
            <a:r>
              <a:rPr lang="en-US" sz="1400" dirty="0"/>
              <a:t>The non-Federal entity must use one of the 5 methods:</a:t>
            </a:r>
          </a:p>
          <a:p>
            <a:pPr lvl="1"/>
            <a:r>
              <a:rPr lang="en-US" sz="1400" dirty="0"/>
              <a:t>(1) Micro-purchases for acquisition of supplies or services if aggregate amount does not exceed $3,000 [</a:t>
            </a:r>
            <a:r>
              <a:rPr lang="en-US" sz="1400" b="1" dirty="0"/>
              <a:t>New method</a:t>
            </a:r>
            <a:r>
              <a:rPr lang="en-US" sz="1400" dirty="0"/>
              <a:t>]</a:t>
            </a:r>
          </a:p>
          <a:p>
            <a:pPr lvl="1"/>
            <a:r>
              <a:rPr lang="en-US" sz="1400" dirty="0"/>
              <a:t>	- Micro purchase may be awarded without soliciting competitive quotations if the non-Federal entity  considers the price to be reasonable </a:t>
            </a:r>
          </a:p>
          <a:p>
            <a:pPr lvl="1"/>
            <a:r>
              <a:rPr lang="en-US" sz="1400" dirty="0"/>
              <a:t>(2) Small purchase procedures</a:t>
            </a:r>
          </a:p>
          <a:p>
            <a:pPr lvl="1"/>
            <a:r>
              <a:rPr lang="en-US" sz="1400" dirty="0"/>
              <a:t>(3) Sealed bids (formal advertising)</a:t>
            </a:r>
          </a:p>
          <a:p>
            <a:pPr lvl="1"/>
            <a:r>
              <a:rPr lang="en-US" sz="1400" dirty="0"/>
              <a:t>(4) Competitive proposals</a:t>
            </a:r>
          </a:p>
          <a:p>
            <a:pPr lvl="1"/>
            <a:r>
              <a:rPr lang="en-US" sz="1400" dirty="0"/>
              <a:t>(5) Noncompetitive </a:t>
            </a:r>
            <a:r>
              <a:rPr lang="en-US" sz="1400" dirty="0" smtClean="0"/>
              <a:t>proposals</a:t>
            </a:r>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23</a:t>
            </a:fld>
            <a:endParaRPr lang="en-US" dirty="0"/>
          </a:p>
        </p:txBody>
      </p:sp>
    </p:spTree>
    <p:extLst>
      <p:ext uri="{BB962C8B-B14F-4D97-AF65-F5344CB8AC3E}">
        <p14:creationId xmlns:p14="http://schemas.microsoft.com/office/powerpoint/2010/main" val="312212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u="sng" dirty="0"/>
              <a:t>200.321 Contracting with small and minority businesses, women’s business enterprises, and labor surplus area firms.</a:t>
            </a:r>
            <a:endParaRPr lang="en-US" sz="1400" dirty="0"/>
          </a:p>
          <a:p>
            <a:pPr defTabSz="953942">
              <a:defRPr/>
            </a:pPr>
            <a:r>
              <a:rPr lang="en-US" sz="1400" dirty="0"/>
              <a:t>Divide total requirements when “economically feasible” into smaller tasks or quantities to permit maximum participation</a:t>
            </a:r>
          </a:p>
          <a:p>
            <a:pPr defTabSz="953942">
              <a:defRPr/>
            </a:pPr>
            <a:r>
              <a:rPr lang="en-US" sz="1400" dirty="0"/>
              <a:t>“Economically”=thrifty. “Feasible”= achievable/capable of being accomplished</a:t>
            </a:r>
          </a:p>
          <a:p>
            <a:pPr defTabSz="953942">
              <a:defRPr/>
            </a:pPr>
            <a:endParaRPr lang="en-US" sz="1400" dirty="0"/>
          </a:p>
          <a:p>
            <a:pPr defTabSz="953942">
              <a:defRPr/>
            </a:pPr>
            <a:r>
              <a:rPr lang="en-US" sz="1400" u="sng" dirty="0"/>
              <a:t>200.322. Procurement of recovered materials</a:t>
            </a:r>
          </a:p>
          <a:p>
            <a:pPr defTabSz="953942">
              <a:defRPr/>
            </a:pPr>
            <a:r>
              <a:rPr lang="en-US" sz="1400" b="1" dirty="0"/>
              <a:t>NEW! </a:t>
            </a:r>
            <a:r>
              <a:rPr lang="en-US" sz="1400" dirty="0"/>
              <a:t>Adds new requirement to comply w/EPA contracting guidelines for contracts in excess of $10K</a:t>
            </a:r>
          </a:p>
          <a:p>
            <a:pPr defTabSz="953942">
              <a:defRPr/>
            </a:pPr>
            <a:endParaRPr lang="en-US" sz="1400" dirty="0"/>
          </a:p>
          <a:p>
            <a:pPr defTabSz="953942">
              <a:defRPr/>
            </a:pPr>
            <a:r>
              <a:rPr lang="en-US" sz="1400" dirty="0"/>
              <a:t>http://www.rurdev.usda.gov/SupportDocuments/TX_CF_Clean%20Water%20Act.pdf </a:t>
            </a:r>
          </a:p>
        </p:txBody>
      </p:sp>
      <p:sp>
        <p:nvSpPr>
          <p:cNvPr id="4" name="Slide Number Placeholder 3"/>
          <p:cNvSpPr>
            <a:spLocks noGrp="1"/>
          </p:cNvSpPr>
          <p:nvPr>
            <p:ph type="sldNum" sz="quarter" idx="10"/>
          </p:nvPr>
        </p:nvSpPr>
        <p:spPr/>
        <p:txBody>
          <a:bodyPr/>
          <a:lstStyle/>
          <a:p>
            <a:fld id="{3FA777F8-E0FB-4478-8B1D-766DD57D944F}" type="slidenum">
              <a:rPr lang="en-US" smtClean="0"/>
              <a:pPr/>
              <a:t>24</a:t>
            </a:fld>
            <a:endParaRPr lang="en-US" dirty="0"/>
          </a:p>
        </p:txBody>
      </p:sp>
    </p:spTree>
    <p:extLst>
      <p:ext uri="{BB962C8B-B14F-4D97-AF65-F5344CB8AC3E}">
        <p14:creationId xmlns:p14="http://schemas.microsoft.com/office/powerpoint/2010/main" val="1780134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u="sng" dirty="0"/>
              <a:t>200.323. Contract cost and price:</a:t>
            </a:r>
          </a:p>
          <a:p>
            <a:pPr defTabSz="953942">
              <a:defRPr/>
            </a:pPr>
            <a:r>
              <a:rPr lang="en-US" sz="1400" dirty="0"/>
              <a:t>Unchanged- still must:</a:t>
            </a:r>
          </a:p>
          <a:p>
            <a:pPr marL="476970" indent="-476970" defTabSz="953942">
              <a:buFontTx/>
              <a:buAutoNum type="arabicPeriod"/>
              <a:defRPr/>
            </a:pPr>
            <a:r>
              <a:rPr lang="en-US" sz="1400" dirty="0"/>
              <a:t>perform cost or price analysis</a:t>
            </a:r>
          </a:p>
          <a:p>
            <a:pPr marL="476970" indent="-476970" defTabSz="953942">
              <a:buFontTx/>
              <a:buAutoNum type="arabicPeriod"/>
              <a:defRPr/>
            </a:pPr>
            <a:r>
              <a:rPr lang="en-US" sz="1400" dirty="0"/>
              <a:t>Negotiate fair and reasonable profit</a:t>
            </a:r>
          </a:p>
          <a:p>
            <a:pPr marL="476970" indent="-476970" defTabSz="953942">
              <a:buFontTx/>
              <a:buAutoNum type="arabicPeriod"/>
              <a:defRPr/>
            </a:pPr>
            <a:r>
              <a:rPr lang="en-US" sz="1400" dirty="0"/>
              <a:t>Not contract for costs + % of construction costs method of contracting</a:t>
            </a:r>
          </a:p>
          <a:p>
            <a:pPr defTabSz="953942">
              <a:defRPr/>
            </a:pPr>
            <a:endParaRPr lang="en-US" sz="1400" u="sng" dirty="0"/>
          </a:p>
          <a:p>
            <a:pPr defTabSz="953942">
              <a:defRPr/>
            </a:pPr>
            <a:r>
              <a:rPr lang="en-US" sz="1400" u="sng" dirty="0"/>
              <a:t>200.324. Federal awarding agency or pass-through entity review</a:t>
            </a:r>
            <a:r>
              <a:rPr lang="en-US" sz="1400" dirty="0"/>
              <a:t> (</a:t>
            </a:r>
            <a:r>
              <a:rPr lang="en-US" sz="1400" b="1" dirty="0"/>
              <a:t>substance unchanged</a:t>
            </a:r>
            <a:r>
              <a:rPr lang="en-US" sz="1400" dirty="0"/>
              <a:t>)</a:t>
            </a:r>
            <a:endParaRPr lang="en-US" sz="1400" u="sng" dirty="0"/>
          </a:p>
          <a:p>
            <a:pPr defTabSz="953942">
              <a:defRPr/>
            </a:pPr>
            <a:r>
              <a:rPr lang="en-US" sz="1400" b="1" dirty="0"/>
              <a:t>New</a:t>
            </a:r>
            <a:r>
              <a:rPr lang="en-US" sz="1400" dirty="0"/>
              <a:t> language added, however, which permits </a:t>
            </a:r>
            <a:r>
              <a:rPr lang="en-US" sz="1400" b="1" dirty="0"/>
              <a:t>PTEs (States</a:t>
            </a:r>
            <a:r>
              <a:rPr lang="en-US" sz="1400" dirty="0"/>
              <a:t>) to conduct pre-award reviews of technical specifications on proposed procurements i.e. RFP, ITB, </a:t>
            </a:r>
            <a:r>
              <a:rPr lang="en-US" sz="1400" dirty="0" err="1"/>
              <a:t>etc</a:t>
            </a:r>
            <a:r>
              <a:rPr lang="en-US" sz="1400" dirty="0"/>
              <a:t> when procurement non-compliant</a:t>
            </a:r>
          </a:p>
          <a:p>
            <a:pPr defTabSz="953942">
              <a:defRPr/>
            </a:pPr>
            <a:endParaRPr lang="en-US" sz="1400" dirty="0"/>
          </a:p>
          <a:p>
            <a:pPr defTabSz="953942">
              <a:defRPr/>
            </a:pPr>
            <a:r>
              <a:rPr lang="en-US" sz="1400" u="sng" dirty="0"/>
              <a:t>200.325. Bonding Requirements </a:t>
            </a:r>
            <a:r>
              <a:rPr lang="en-US" sz="1400" dirty="0"/>
              <a:t>(substance unchanged)</a:t>
            </a:r>
          </a:p>
          <a:p>
            <a:pPr defTabSz="953942">
              <a:defRPr/>
            </a:pPr>
            <a:r>
              <a:rPr lang="en-US" sz="1400" dirty="0"/>
              <a:t>Bid guarantee 5%</a:t>
            </a:r>
          </a:p>
          <a:p>
            <a:pPr defTabSz="953942">
              <a:defRPr/>
            </a:pPr>
            <a:r>
              <a:rPr lang="en-US" sz="1400" dirty="0"/>
              <a:t>Performance bond 100%</a:t>
            </a:r>
          </a:p>
          <a:p>
            <a:pPr defTabSz="953942">
              <a:defRPr/>
            </a:pPr>
            <a:r>
              <a:rPr lang="en-US" sz="1400" dirty="0"/>
              <a:t>Payment bond 100%</a:t>
            </a:r>
          </a:p>
          <a:p>
            <a:pPr defTabSz="953942">
              <a:defRPr/>
            </a:pPr>
            <a:endParaRPr lang="en-US" sz="1400" dirty="0"/>
          </a:p>
          <a:p>
            <a:pPr defTabSz="953942">
              <a:defRPr/>
            </a:pPr>
            <a:r>
              <a:rPr lang="en-US" sz="1400" u="sng" dirty="0"/>
              <a:t>200.326. Contract provisions </a:t>
            </a:r>
          </a:p>
          <a:p>
            <a:pPr defTabSz="953942">
              <a:defRPr/>
            </a:pPr>
            <a:r>
              <a:rPr lang="en-US" sz="1400" dirty="0"/>
              <a:t>removed to Appendix II (substance </a:t>
            </a:r>
            <a:r>
              <a:rPr lang="en-US" sz="1400" dirty="0" smtClean="0"/>
              <a:t>unchanged)</a:t>
            </a:r>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25</a:t>
            </a:fld>
            <a:endParaRPr lang="en-US" dirty="0"/>
          </a:p>
        </p:txBody>
      </p:sp>
    </p:spTree>
    <p:extLst>
      <p:ext uri="{BB962C8B-B14F-4D97-AF65-F5344CB8AC3E}">
        <p14:creationId xmlns:p14="http://schemas.microsoft.com/office/powerpoint/2010/main" val="4139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b="1" dirty="0"/>
              <a:t>PERFORMANCE &amp; FINANCIAL MONITORING &amp; REPORTING</a:t>
            </a:r>
          </a:p>
          <a:p>
            <a:pPr defTabSz="953942">
              <a:defRPr/>
            </a:pPr>
            <a:endParaRPr lang="en-US" sz="1400" b="1" dirty="0"/>
          </a:p>
          <a:p>
            <a:pPr defTabSz="953942">
              <a:defRPr/>
            </a:pPr>
            <a:r>
              <a:rPr lang="en-US" sz="1400" u="sng" dirty="0"/>
              <a:t>200.327, Financial Reporting</a:t>
            </a:r>
            <a:r>
              <a:rPr lang="en-US" sz="1400" dirty="0"/>
              <a:t> (</a:t>
            </a:r>
            <a:r>
              <a:rPr lang="en-US" sz="1400" b="1" dirty="0"/>
              <a:t>no substantive changes from 13.41</a:t>
            </a:r>
            <a:r>
              <a:rPr lang="en-US" sz="1400" dirty="0"/>
              <a:t>)</a:t>
            </a:r>
          </a:p>
          <a:p>
            <a:pPr defTabSz="953942">
              <a:defRPr/>
            </a:pPr>
            <a:r>
              <a:rPr lang="en-US" sz="1400" dirty="0"/>
              <a:t>44 CFR 13.12(b)(3) already permitted the Federal awarding agency to require more frequent reporting where necessary for the effective monitoring of the Federal award as could significantly affect program outcomes. </a:t>
            </a:r>
          </a:p>
          <a:p>
            <a:pPr defTabSz="953942">
              <a:defRPr/>
            </a:pPr>
            <a:endParaRPr lang="en-US" sz="1400" dirty="0"/>
          </a:p>
          <a:p>
            <a:pPr defTabSz="953942">
              <a:defRPr/>
            </a:pPr>
            <a:r>
              <a:rPr lang="en-US" sz="1400" u="sng" dirty="0"/>
              <a:t>200.328. Monitoring and reporting program performance</a:t>
            </a:r>
            <a:r>
              <a:rPr lang="en-US" sz="1400" dirty="0"/>
              <a:t> (</a:t>
            </a:r>
            <a:r>
              <a:rPr lang="en-US" sz="1400" b="1" dirty="0"/>
              <a:t>no substantive changes from 13.40</a:t>
            </a:r>
            <a:r>
              <a:rPr lang="en-US" sz="1400" dirty="0"/>
              <a:t>)</a:t>
            </a:r>
          </a:p>
          <a:p>
            <a:pPr defTabSz="953942">
              <a:defRPr/>
            </a:pPr>
            <a:endParaRPr lang="en-US" sz="1400" dirty="0"/>
          </a:p>
          <a:p>
            <a:pPr defTabSz="953942">
              <a:defRPr/>
            </a:pPr>
            <a:endParaRPr lang="en-US" sz="1400" u="sng" dirty="0"/>
          </a:p>
          <a:p>
            <a:pPr defTabSz="953942">
              <a:defRPr/>
            </a:pPr>
            <a:endParaRPr lang="en-US" sz="1400" dirty="0"/>
          </a:p>
          <a:p>
            <a:pPr lvl="1"/>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26</a:t>
            </a:fld>
            <a:endParaRPr lang="en-US" dirty="0"/>
          </a:p>
        </p:txBody>
      </p:sp>
    </p:spTree>
    <p:extLst>
      <p:ext uri="{BB962C8B-B14F-4D97-AF65-F5344CB8AC3E}">
        <p14:creationId xmlns:p14="http://schemas.microsoft.com/office/powerpoint/2010/main" val="4044800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3942">
              <a:defRPr/>
            </a:pPr>
            <a:r>
              <a:rPr lang="en-US" sz="1400" u="sng" dirty="0"/>
              <a:t>200.329, Reporting on Real Property</a:t>
            </a:r>
          </a:p>
          <a:p>
            <a:pPr defTabSz="953942">
              <a:defRPr/>
            </a:pPr>
            <a:r>
              <a:rPr lang="en-US" sz="1400" dirty="0"/>
              <a:t>Must submit </a:t>
            </a:r>
            <a:r>
              <a:rPr lang="en-US" sz="1400" b="1" dirty="0"/>
              <a:t>annual reports </a:t>
            </a:r>
            <a:r>
              <a:rPr lang="en-US" sz="1400" dirty="0"/>
              <a:t>on status of immovable/real property acquired with federal grant funds (fed. Gov’t retains an interest)</a:t>
            </a:r>
          </a:p>
          <a:p>
            <a:pPr defTabSz="953942">
              <a:defRPr/>
            </a:pPr>
            <a:endParaRPr lang="en-US" sz="1400" u="sng" dirty="0"/>
          </a:p>
          <a:p>
            <a:pPr defTabSz="953942">
              <a:defRPr/>
            </a:pPr>
            <a:endParaRPr lang="en-US" sz="1400" u="sng" dirty="0"/>
          </a:p>
          <a:p>
            <a:pPr defTabSz="953942">
              <a:defRPr/>
            </a:pPr>
            <a:r>
              <a:rPr lang="en-US" sz="1400" u="sng" dirty="0"/>
              <a:t>200.331, Requirements for pass-through entities</a:t>
            </a:r>
            <a:endParaRPr lang="en-US" sz="1400" dirty="0"/>
          </a:p>
          <a:p>
            <a:pPr defTabSz="953942">
              <a:defRPr/>
            </a:pPr>
            <a:r>
              <a:rPr lang="en-US" sz="1400" dirty="0"/>
              <a:t>1. Slightly varied requirements for pass-through entity with additional responsibility to make risk evaluations and any necessary adjustments to the pass-through entity’s records based on reviews and audits of </a:t>
            </a:r>
            <a:r>
              <a:rPr lang="en-US" sz="1400" dirty="0" err="1"/>
              <a:t>subrecipients</a:t>
            </a:r>
            <a:r>
              <a:rPr lang="en-US" sz="1400" dirty="0"/>
              <a:t> and consider actions to address </a:t>
            </a:r>
            <a:r>
              <a:rPr lang="en-US" sz="1400" dirty="0" err="1"/>
              <a:t>subrecipient</a:t>
            </a:r>
            <a:r>
              <a:rPr lang="en-US" sz="1400" dirty="0"/>
              <a:t> noncompliance</a:t>
            </a:r>
          </a:p>
          <a:p>
            <a:pPr defTabSz="953942">
              <a:defRPr/>
            </a:pPr>
            <a:r>
              <a:rPr lang="en-US" sz="1400" dirty="0"/>
              <a:t>2. Specifies information which must be identified to </a:t>
            </a:r>
            <a:r>
              <a:rPr lang="en-US" sz="1400" dirty="0" err="1"/>
              <a:t>subrecipient</a:t>
            </a:r>
            <a:r>
              <a:rPr lang="en-US" sz="1400" dirty="0"/>
              <a:t> at time of award and put in the </a:t>
            </a:r>
            <a:r>
              <a:rPr lang="en-US" sz="1400" dirty="0" err="1"/>
              <a:t>subaward</a:t>
            </a:r>
            <a:r>
              <a:rPr lang="en-US" sz="1400" dirty="0"/>
              <a:t> (and when changes are made to the </a:t>
            </a:r>
            <a:r>
              <a:rPr lang="en-US" sz="1400" dirty="0" err="1"/>
              <a:t>subaward</a:t>
            </a:r>
            <a:r>
              <a:rPr lang="en-US" sz="1400" dirty="0"/>
              <a:t>) </a:t>
            </a:r>
          </a:p>
          <a:p>
            <a:pPr defTabSz="953942">
              <a:defRPr/>
            </a:pPr>
            <a:r>
              <a:rPr lang="en-US" sz="1400" dirty="0"/>
              <a:t>3. Same audit review </a:t>
            </a:r>
          </a:p>
          <a:p>
            <a:pPr defTabSz="953942">
              <a:defRPr/>
            </a:pPr>
            <a:endParaRPr lang="en-US" sz="1400" dirty="0"/>
          </a:p>
          <a:p>
            <a:pPr defTabSz="953942">
              <a:defRPr/>
            </a:pPr>
            <a:r>
              <a:rPr lang="en-US" sz="1400" u="sng" dirty="0"/>
              <a:t>200.338-342: Remedies for noncompliance</a:t>
            </a:r>
            <a:r>
              <a:rPr lang="en-US" sz="1400" dirty="0"/>
              <a:t> (</a:t>
            </a:r>
            <a:r>
              <a:rPr lang="en-US" sz="1400" b="1" dirty="0"/>
              <a:t>partly new</a:t>
            </a:r>
            <a:r>
              <a:rPr lang="en-US" sz="1400" dirty="0"/>
              <a:t>)</a:t>
            </a:r>
            <a:endParaRPr lang="en-US" sz="1400" u="sng" dirty="0"/>
          </a:p>
          <a:p>
            <a:pPr defTabSz="953942">
              <a:defRPr/>
            </a:pPr>
            <a:r>
              <a:rPr lang="en-US" sz="1400" b="1" dirty="0"/>
              <a:t>NEW! </a:t>
            </a:r>
            <a:r>
              <a:rPr lang="en-US" sz="1400" u="sng" dirty="0"/>
              <a:t>Adds</a:t>
            </a:r>
            <a:r>
              <a:rPr lang="en-US" sz="1400" dirty="0"/>
              <a:t> actions that may be taken by the pass-through entity, not just by the Federal awarding agency and follow-up requirements </a:t>
            </a:r>
          </a:p>
          <a:p>
            <a:pPr defTabSz="953942">
              <a:defRPr/>
            </a:pPr>
            <a:r>
              <a:rPr lang="en-US" sz="1400" dirty="0"/>
              <a:t>Provides Federal agencies with strong remedies to address non-compliance</a:t>
            </a:r>
          </a:p>
          <a:p>
            <a:pPr defTabSz="953942">
              <a:defRPr/>
            </a:pPr>
            <a:endParaRPr lang="en-US" sz="1400" dirty="0"/>
          </a:p>
          <a:p>
            <a:pPr defTabSz="953942">
              <a:defRPr/>
            </a:pPr>
            <a:r>
              <a:rPr lang="en-US" sz="1400" u="sng" dirty="0"/>
              <a:t>200.343</a:t>
            </a:r>
            <a:r>
              <a:rPr lang="en-US" sz="1400" dirty="0"/>
              <a:t>:</a:t>
            </a:r>
            <a:r>
              <a:rPr lang="en-US" sz="1400" u="sng" dirty="0"/>
              <a:t> Closeout</a:t>
            </a:r>
          </a:p>
          <a:p>
            <a:pPr defTabSz="953942">
              <a:defRPr/>
            </a:pPr>
            <a:r>
              <a:rPr lang="en-US" sz="1400" u="sng" dirty="0"/>
              <a:t>Expressly</a:t>
            </a:r>
            <a:r>
              <a:rPr lang="en-US" sz="1400" dirty="0"/>
              <a:t> provides one year (12 months) for close out.</a:t>
            </a:r>
            <a:endParaRPr lang="en-US" sz="1400" u="sng" dirty="0"/>
          </a:p>
          <a:p>
            <a:pPr defTabSz="953942">
              <a:defRPr/>
            </a:pPr>
            <a:endParaRPr lang="en-US" sz="1400" dirty="0"/>
          </a:p>
          <a:p>
            <a:pPr lvl="1"/>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27</a:t>
            </a:fld>
            <a:endParaRPr lang="en-US" dirty="0"/>
          </a:p>
        </p:txBody>
      </p:sp>
    </p:spTree>
    <p:extLst>
      <p:ext uri="{BB962C8B-B14F-4D97-AF65-F5344CB8AC3E}">
        <p14:creationId xmlns:p14="http://schemas.microsoft.com/office/powerpoint/2010/main" val="877087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Too diverse a suite of federal assistance programs to delve into</a:t>
            </a:r>
          </a:p>
          <a:p>
            <a:r>
              <a:rPr lang="en-US" sz="1400" dirty="0"/>
              <a:t>According to the COFAR the significant changes were to these cost principles</a:t>
            </a:r>
          </a:p>
          <a:p>
            <a:endParaRPr lang="en-US" sz="1400" dirty="0"/>
          </a:p>
          <a:p>
            <a:r>
              <a:rPr lang="en-US" sz="1400" dirty="0"/>
              <a:t>New de minimis rate of 10%</a:t>
            </a:r>
          </a:p>
          <a:p>
            <a:r>
              <a:rPr lang="en-US" sz="1400" b="1" dirty="0"/>
              <a:t>200.428 Collections of Improper Payments (NEW)</a:t>
            </a:r>
          </a:p>
          <a:p>
            <a:r>
              <a:rPr lang="en-US" sz="1400" dirty="0"/>
              <a:t>The costs incurred by a non-Federal entity to recover improper payments are allowable as either direct or indirect costs, as appropriate.</a:t>
            </a:r>
          </a:p>
          <a:p>
            <a:endParaRPr lang="en-US" sz="1400" dirty="0"/>
          </a:p>
          <a:p>
            <a:r>
              <a:rPr lang="en-US" sz="1400" b="1" u="sng" dirty="0"/>
              <a:t>Family-friendly policies (NEW)</a:t>
            </a:r>
            <a:r>
              <a:rPr lang="en-US" sz="1400" b="1" dirty="0"/>
              <a:t>:</a:t>
            </a:r>
          </a:p>
          <a:p>
            <a:r>
              <a:rPr lang="en-US" sz="1400" b="1" dirty="0"/>
              <a:t>200.432. Conferences- </a:t>
            </a:r>
            <a:r>
              <a:rPr lang="en-US" sz="1400" dirty="0"/>
              <a:t>Personnel policies that allow employees to balance their personal responsibilities while maintaining successful careers i.e. easing dependent care costs</a:t>
            </a:r>
          </a:p>
          <a:p>
            <a:endParaRPr lang="en-US" sz="1400" dirty="0"/>
          </a:p>
          <a:p>
            <a:r>
              <a:rPr lang="en-US" sz="1400" b="1" dirty="0"/>
              <a:t>200.474. Travel costs </a:t>
            </a:r>
            <a:r>
              <a:rPr lang="en-US" sz="1400" dirty="0"/>
              <a:t>- Travel costs that allow temporary dependent care costs during travel to conferences is now allowable</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28</a:t>
            </a:fld>
            <a:endParaRPr lang="en-US" dirty="0"/>
          </a:p>
        </p:txBody>
      </p:sp>
    </p:spTree>
    <p:extLst>
      <p:ext uri="{BB962C8B-B14F-4D97-AF65-F5344CB8AC3E}">
        <p14:creationId xmlns:p14="http://schemas.microsoft.com/office/powerpoint/2010/main" val="1482239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a:t>
            </a:r>
            <a:r>
              <a:rPr lang="en-US" baseline="0" dirty="0" smtClean="0"/>
              <a:t> d</a:t>
            </a:r>
            <a:r>
              <a:rPr lang="en-US" dirty="0" smtClean="0"/>
              <a:t>iverse a suite of federal assistance programs to delve into</a:t>
            </a:r>
          </a:p>
          <a:p>
            <a:r>
              <a:rPr lang="en-US" dirty="0" smtClean="0"/>
              <a:t>According</a:t>
            </a:r>
            <a:r>
              <a:rPr lang="en-US" baseline="0" dirty="0" smtClean="0"/>
              <a:t> to the COFAR the significant changes were to these cost principles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29</a:t>
            </a:fld>
            <a:endParaRPr lang="en-US" dirty="0"/>
          </a:p>
        </p:txBody>
      </p:sp>
    </p:spTree>
    <p:extLst>
      <p:ext uri="{BB962C8B-B14F-4D97-AF65-F5344CB8AC3E}">
        <p14:creationId xmlns:p14="http://schemas.microsoft.com/office/powerpoint/2010/main" val="148223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3</a:t>
            </a:fld>
            <a:endParaRPr lang="en-US" dirty="0"/>
          </a:p>
        </p:txBody>
      </p:sp>
    </p:spTree>
    <p:extLst>
      <p:ext uri="{BB962C8B-B14F-4D97-AF65-F5344CB8AC3E}">
        <p14:creationId xmlns:p14="http://schemas.microsoft.com/office/powerpoint/2010/main" val="962450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Basic Structure of Single Audit Process Unchanged</a:t>
            </a:r>
          </a:p>
          <a:p>
            <a:r>
              <a:rPr lang="en-US" sz="1400" u="sng" dirty="0"/>
              <a:t>Still have</a:t>
            </a:r>
            <a:r>
              <a:rPr lang="en-US" sz="1400" dirty="0"/>
              <a:t>:</a:t>
            </a:r>
          </a:p>
          <a:p>
            <a:r>
              <a:rPr lang="en-US" sz="1400" dirty="0"/>
              <a:t>Auditee prepares financial statements &amp; SEFA(200.510).</a:t>
            </a:r>
          </a:p>
          <a:p>
            <a:r>
              <a:rPr lang="en-US" sz="1400" dirty="0"/>
              <a:t>Audit  follow-up &amp; corrective action(200.511 &amp; 200.521). </a:t>
            </a:r>
          </a:p>
          <a:p>
            <a:r>
              <a:rPr lang="en-US" sz="1400" dirty="0"/>
              <a:t>9 month due date (set in law) (200.512(a)).</a:t>
            </a:r>
          </a:p>
          <a:p>
            <a:r>
              <a:rPr lang="en-US" sz="1400" dirty="0"/>
              <a:t>Reporting  to Federal Audit Clearinghouse (200.512) etc</a:t>
            </a:r>
          </a:p>
          <a:p>
            <a:endParaRPr lang="en-US" sz="1400" dirty="0"/>
          </a:p>
          <a:p>
            <a:r>
              <a:rPr lang="en-US" sz="1400" dirty="0"/>
              <a:t>BUT:</a:t>
            </a:r>
          </a:p>
          <a:p>
            <a:endParaRPr lang="en-US" sz="1400" dirty="0"/>
          </a:p>
          <a:p>
            <a:r>
              <a:rPr lang="en-US" sz="1400" dirty="0"/>
              <a:t>Raising the threshold would allow Federal agencies to focus their audit resolution resources on the findings that put higher amounts of taxpayer dollars at risk, thus better mitigating overall risks of waste, fraud, and abuse across the government</a:t>
            </a:r>
          </a:p>
          <a:p>
            <a:endParaRPr lang="en-US" sz="1400" dirty="0"/>
          </a:p>
          <a:p>
            <a:pPr defTabSz="953942">
              <a:defRPr/>
            </a:pPr>
            <a:r>
              <a:rPr lang="en-US" sz="1400" u="sng" dirty="0"/>
              <a:t>Strengthens agency use of the single audit process.</a:t>
            </a:r>
          </a:p>
          <a:p>
            <a:r>
              <a:rPr lang="en-US" sz="1400" dirty="0"/>
              <a:t>FAC Repository of Record for Reporting Packages</a:t>
            </a:r>
          </a:p>
          <a:p>
            <a:r>
              <a:rPr lang="en-US" sz="1400" dirty="0"/>
              <a:t>Federal agencies, pass-through entities, and others obtain copies by accessing FAC website.</a:t>
            </a:r>
          </a:p>
          <a:p>
            <a:r>
              <a:rPr lang="en-US" sz="1400" dirty="0"/>
              <a:t>Subrecipient only required to submit report to FAC and no longer required to submit to pass-through entity.</a:t>
            </a:r>
          </a:p>
          <a:p>
            <a:r>
              <a:rPr lang="en-US" sz="1400" dirty="0"/>
              <a:t>Pass-through entity no longer required to retain copy of subrecipient report as available on the Web.</a:t>
            </a:r>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30</a:t>
            </a:fld>
            <a:endParaRPr lang="en-US" dirty="0"/>
          </a:p>
        </p:txBody>
      </p:sp>
    </p:spTree>
    <p:extLst>
      <p:ext uri="{BB962C8B-B14F-4D97-AF65-F5344CB8AC3E}">
        <p14:creationId xmlns:p14="http://schemas.microsoft.com/office/powerpoint/2010/main" val="1012626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Increases the threshold for reporting known and likely questioned costs from $10,000 to $25,000 (200.516(a)(3) &amp; (4)).</a:t>
            </a:r>
          </a:p>
          <a:p>
            <a:r>
              <a:rPr lang="en-US" sz="1400" dirty="0" smtClean="0"/>
              <a:t>Requires that questioned costs be identified by CFDA number and applicable award number (200.516(b)(6)).</a:t>
            </a:r>
          </a:p>
          <a:p>
            <a:r>
              <a:rPr lang="en-US" sz="1400" dirty="0" smtClean="0"/>
              <a:t>Requires Identification of whether audit finding is a repeat from the immediately prior audit and if so the prior year audit finding number  (200.516(b)(8)). ****Avoids redundancy*********</a:t>
            </a:r>
          </a:p>
          <a:p>
            <a:r>
              <a:rPr lang="en-US" sz="1400" dirty="0" smtClean="0"/>
              <a:t>Provides that audit finding numbers be in the format prescribed by the data collection form (200.516(c)).</a:t>
            </a:r>
          </a:p>
        </p:txBody>
      </p:sp>
      <p:sp>
        <p:nvSpPr>
          <p:cNvPr id="4" name="Slide Number Placeholder 3"/>
          <p:cNvSpPr>
            <a:spLocks noGrp="1"/>
          </p:cNvSpPr>
          <p:nvPr>
            <p:ph type="sldNum" sz="quarter" idx="10"/>
          </p:nvPr>
        </p:nvSpPr>
        <p:spPr/>
        <p:txBody>
          <a:bodyPr/>
          <a:lstStyle/>
          <a:p>
            <a:fld id="{3FA777F8-E0FB-4478-8B1D-766DD57D944F}" type="slidenum">
              <a:rPr lang="en-US" smtClean="0"/>
              <a:pPr/>
              <a:t>31</a:t>
            </a:fld>
            <a:endParaRPr lang="en-US" dirty="0"/>
          </a:p>
        </p:txBody>
      </p:sp>
    </p:spTree>
    <p:extLst>
      <p:ext uri="{BB962C8B-B14F-4D97-AF65-F5344CB8AC3E}">
        <p14:creationId xmlns:p14="http://schemas.microsoft.com/office/powerpoint/2010/main" val="1164313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32</a:t>
            </a:fld>
            <a:endParaRPr lang="en-US" dirty="0"/>
          </a:p>
        </p:txBody>
      </p:sp>
    </p:spTree>
    <p:extLst>
      <p:ext uri="{BB962C8B-B14F-4D97-AF65-F5344CB8AC3E}">
        <p14:creationId xmlns:p14="http://schemas.microsoft.com/office/powerpoint/2010/main" val="3164939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r>
              <a:rPr lang="en-US" sz="1400" u="sng" dirty="0"/>
              <a:t>200.320,  Methods of procurement to be followed</a:t>
            </a:r>
          </a:p>
          <a:p>
            <a:r>
              <a:rPr lang="en-US" sz="1400" dirty="0"/>
              <a:t>The non-Federal entity must use one of the 5 methods:</a:t>
            </a:r>
          </a:p>
          <a:p>
            <a:pPr lvl="1"/>
            <a:r>
              <a:rPr lang="en-US" sz="1400" dirty="0"/>
              <a:t>(1) Micro-purchases for acquisition of supplies or services if aggregate amount does not exceed $3,000 [</a:t>
            </a:r>
            <a:r>
              <a:rPr lang="en-US" sz="1400" b="1" dirty="0"/>
              <a:t>New method</a:t>
            </a:r>
            <a:r>
              <a:rPr lang="en-US" sz="1400" dirty="0"/>
              <a:t>]</a:t>
            </a:r>
          </a:p>
          <a:p>
            <a:pPr lvl="1"/>
            <a:r>
              <a:rPr lang="en-US" sz="1400" dirty="0"/>
              <a:t>	- Micro purchase may be awarded without soliciting competitive quotations if the non-Federal entity  considers the price to be reasonable </a:t>
            </a:r>
          </a:p>
          <a:p>
            <a:pPr lvl="1"/>
            <a:r>
              <a:rPr lang="en-US" sz="1400" dirty="0"/>
              <a:t>(2) Small purchase procedures</a:t>
            </a:r>
          </a:p>
          <a:p>
            <a:pPr lvl="1"/>
            <a:r>
              <a:rPr lang="en-US" sz="1400" dirty="0"/>
              <a:t>(3) Sealed bids (formal advertising)</a:t>
            </a:r>
          </a:p>
          <a:p>
            <a:pPr lvl="1"/>
            <a:r>
              <a:rPr lang="en-US" sz="1400" dirty="0"/>
              <a:t>(4) Competitive proposals</a:t>
            </a:r>
          </a:p>
          <a:p>
            <a:pPr lvl="1"/>
            <a:r>
              <a:rPr lang="en-US" sz="1400" dirty="0"/>
              <a:t>(5) Noncompetitive proposals </a:t>
            </a:r>
          </a:p>
          <a:p>
            <a:pPr defTabSz="953942">
              <a:defRPr/>
            </a:pPr>
            <a:endParaRPr lang="en-US" sz="1400" dirty="0"/>
          </a:p>
          <a:p>
            <a:pPr defTabSz="953942">
              <a:defRPr/>
            </a:pPr>
            <a:r>
              <a:rPr lang="en-US" sz="1400" dirty="0"/>
              <a:t>Follow your contract. Do not exceed the scope of your contracts </a:t>
            </a:r>
          </a:p>
          <a:p>
            <a:pPr defTabSz="953942">
              <a:defRPr/>
            </a:pPr>
            <a:endParaRPr lang="en-US" sz="1400" dirty="0"/>
          </a:p>
          <a:p>
            <a:pPr defTabSz="953942">
              <a:defRPr/>
            </a:pPr>
            <a:r>
              <a:rPr lang="en-US" sz="1400" dirty="0"/>
              <a:t>*****The higher the aggregate dollar value the higher the competition standard******</a:t>
            </a:r>
          </a:p>
          <a:p>
            <a:pPr defTabSz="953942">
              <a:defRPr/>
            </a:pPr>
            <a:endParaRPr lang="en-US" sz="1400" b="1"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33</a:t>
            </a:fld>
            <a:endParaRPr lang="en-US" dirty="0"/>
          </a:p>
        </p:txBody>
      </p:sp>
    </p:spTree>
    <p:extLst>
      <p:ext uri="{BB962C8B-B14F-4D97-AF65-F5344CB8AC3E}">
        <p14:creationId xmlns:p14="http://schemas.microsoft.com/office/powerpoint/2010/main" val="518503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(1) Micro-purchases for acquisition of supplies or services if aggregate amount does not exceed $3,000 [</a:t>
            </a:r>
            <a:r>
              <a:rPr lang="en-US" sz="1400" b="1" dirty="0"/>
              <a:t>New method</a:t>
            </a:r>
            <a:r>
              <a:rPr lang="en-US" sz="1400" dirty="0"/>
              <a:t>]</a:t>
            </a:r>
          </a:p>
          <a:p>
            <a:pPr lvl="0"/>
            <a:r>
              <a:rPr lang="en-US" sz="1400" dirty="0"/>
              <a:t>Micropurchase may be awarded without soliciting competitive quotations if the non-Federal entity  considers the price to be reasonable </a:t>
            </a:r>
          </a:p>
          <a:p>
            <a:pPr defTabSz="953942">
              <a:defRPr/>
            </a:pPr>
            <a:endParaRPr lang="en-US" sz="1400" dirty="0"/>
          </a:p>
          <a:p>
            <a:pPr defTabSz="953942">
              <a:defRPr/>
            </a:pPr>
            <a:r>
              <a:rPr lang="en-US" sz="1400" dirty="0"/>
              <a:t>The non-Federal entity must, to the extent practicable, distribute these purchases equitable among qualified suppliers. Meaning "rotate" among qualified suppliers if they offer the same rates.</a:t>
            </a:r>
          </a:p>
          <a:p>
            <a:pPr defTabSz="953942">
              <a:defRPr/>
            </a:pPr>
            <a:endParaRPr lang="en-US" sz="1400" dirty="0"/>
          </a:p>
          <a:p>
            <a:pPr defTabSz="953942">
              <a:defRPr/>
            </a:pPr>
            <a:r>
              <a:rPr lang="en-US" sz="1400" u="sng" dirty="0"/>
              <a:t>No word yet on</a:t>
            </a:r>
            <a:r>
              <a:rPr lang="en-US" sz="1400" dirty="0"/>
              <a:t>:</a:t>
            </a:r>
          </a:p>
          <a:p>
            <a:pPr defTabSz="953942">
              <a:defRPr/>
            </a:pPr>
            <a:r>
              <a:rPr lang="en-US" sz="1400" dirty="0"/>
              <a:t>Impact on procurement card policies? the increases in time/burden to document/ complete a procurement action? any impact on productivity?</a:t>
            </a:r>
          </a:p>
        </p:txBody>
      </p:sp>
      <p:sp>
        <p:nvSpPr>
          <p:cNvPr id="4" name="Slide Number Placeholder 3"/>
          <p:cNvSpPr>
            <a:spLocks noGrp="1"/>
          </p:cNvSpPr>
          <p:nvPr>
            <p:ph type="sldNum" sz="quarter" idx="10"/>
          </p:nvPr>
        </p:nvSpPr>
        <p:spPr/>
        <p:txBody>
          <a:bodyPr/>
          <a:lstStyle/>
          <a:p>
            <a:fld id="{3FA777F8-E0FB-4478-8B1D-766DD57D944F}" type="slidenum">
              <a:rPr lang="en-US" smtClean="0"/>
              <a:pPr/>
              <a:t>34</a:t>
            </a:fld>
            <a:endParaRPr lang="en-US" dirty="0"/>
          </a:p>
        </p:txBody>
      </p:sp>
    </p:spTree>
    <p:extLst>
      <p:ext uri="{BB962C8B-B14F-4D97-AF65-F5344CB8AC3E}">
        <p14:creationId xmlns:p14="http://schemas.microsoft.com/office/powerpoint/2010/main" val="3160226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t>(2) Small purchase procedures</a:t>
            </a:r>
          </a:p>
          <a:p>
            <a:pPr defTabSz="953942">
              <a:defRPr/>
            </a:pPr>
            <a:r>
              <a:rPr lang="en-US" sz="1400" dirty="0"/>
              <a:t>$3,000.00-$100,000.00 (old awards)</a:t>
            </a:r>
          </a:p>
          <a:p>
            <a:pPr defTabSz="953942">
              <a:defRPr/>
            </a:pPr>
            <a:endParaRPr lang="en-US" sz="1400" dirty="0"/>
          </a:p>
          <a:p>
            <a:pPr defTabSz="953942">
              <a:defRPr/>
            </a:pPr>
            <a:r>
              <a:rPr lang="en-US" sz="1400" dirty="0"/>
              <a:t>or </a:t>
            </a:r>
          </a:p>
          <a:p>
            <a:pPr defTabSz="953942">
              <a:defRPr/>
            </a:pPr>
            <a:endParaRPr lang="en-US" sz="1400" dirty="0"/>
          </a:p>
          <a:p>
            <a:pPr defTabSz="953942">
              <a:defRPr/>
            </a:pPr>
            <a:r>
              <a:rPr lang="en-US" sz="1400" dirty="0"/>
              <a:t>$3,000.00-$150,000.00 (new awards)</a:t>
            </a:r>
          </a:p>
        </p:txBody>
      </p:sp>
      <p:sp>
        <p:nvSpPr>
          <p:cNvPr id="4" name="Slide Number Placeholder 3"/>
          <p:cNvSpPr>
            <a:spLocks noGrp="1"/>
          </p:cNvSpPr>
          <p:nvPr>
            <p:ph type="sldNum" sz="quarter" idx="10"/>
          </p:nvPr>
        </p:nvSpPr>
        <p:spPr/>
        <p:txBody>
          <a:bodyPr/>
          <a:lstStyle/>
          <a:p>
            <a:fld id="{3FA777F8-E0FB-4478-8B1D-766DD57D944F}" type="slidenum">
              <a:rPr lang="en-US" smtClean="0"/>
              <a:pPr/>
              <a:t>35</a:t>
            </a:fld>
            <a:endParaRPr lang="en-US" dirty="0"/>
          </a:p>
        </p:txBody>
      </p:sp>
    </p:spTree>
    <p:extLst>
      <p:ext uri="{BB962C8B-B14F-4D97-AF65-F5344CB8AC3E}">
        <p14:creationId xmlns:p14="http://schemas.microsoft.com/office/powerpoint/2010/main" val="3701576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(3) Sealed bids (formal advertising)</a:t>
            </a:r>
          </a:p>
          <a:p>
            <a:pPr defTabSz="953942">
              <a:defRPr/>
            </a:pPr>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36</a:t>
            </a:fld>
            <a:endParaRPr lang="en-US" dirty="0"/>
          </a:p>
        </p:txBody>
      </p:sp>
    </p:spTree>
    <p:extLst>
      <p:ext uri="{BB962C8B-B14F-4D97-AF65-F5344CB8AC3E}">
        <p14:creationId xmlns:p14="http://schemas.microsoft.com/office/powerpoint/2010/main" val="2709345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smtClean="0"/>
              <a:t>(4) Competitive proposals</a:t>
            </a:r>
            <a:r>
              <a:rPr lang="en-US" sz="1400" baseline="0" dirty="0" smtClean="0"/>
              <a:t> </a:t>
            </a:r>
            <a:r>
              <a:rPr lang="en-US" sz="1400" dirty="0" smtClean="0"/>
              <a:t>**REMINDERS**</a:t>
            </a:r>
          </a:p>
          <a:p>
            <a:pPr defTabSz="953942">
              <a:defRPr/>
            </a:pPr>
            <a:endParaRPr lang="en-US" sz="1400" dirty="0"/>
          </a:p>
          <a:p>
            <a:r>
              <a:rPr lang="en-US" sz="1400" dirty="0"/>
              <a:t>Still have to identify all evaluation factors and their relative importance in publicized proposal.</a:t>
            </a:r>
          </a:p>
          <a:p>
            <a:pPr defTabSz="953942">
              <a:defRPr/>
            </a:pPr>
            <a:endParaRPr lang="en-US" sz="1400" dirty="0"/>
          </a:p>
          <a:p>
            <a:pPr defTabSz="953942">
              <a:defRPr/>
            </a:pPr>
            <a:r>
              <a:rPr lang="en-US" sz="1400" dirty="0"/>
              <a:t>Still need written method for conducting technical evaluations of the proposals received and for selecting recipients</a:t>
            </a:r>
          </a:p>
          <a:p>
            <a:pPr defTabSz="953942">
              <a:defRPr/>
            </a:pPr>
            <a:endParaRPr lang="en-US" sz="1400" dirty="0"/>
          </a:p>
          <a:p>
            <a:pPr defTabSz="953942">
              <a:defRPr/>
            </a:pPr>
            <a:r>
              <a:rPr lang="en-US" sz="1400" dirty="0"/>
              <a:t>Still cannot use RFQ to purchase non-A&amp;E/other types of services even though A/E firms are a potential source to perform the proposed effort</a:t>
            </a:r>
          </a:p>
        </p:txBody>
      </p:sp>
      <p:sp>
        <p:nvSpPr>
          <p:cNvPr id="4" name="Slide Number Placeholder 3"/>
          <p:cNvSpPr>
            <a:spLocks noGrp="1"/>
          </p:cNvSpPr>
          <p:nvPr>
            <p:ph type="sldNum" sz="quarter" idx="10"/>
          </p:nvPr>
        </p:nvSpPr>
        <p:spPr/>
        <p:txBody>
          <a:bodyPr/>
          <a:lstStyle/>
          <a:p>
            <a:fld id="{3FA777F8-E0FB-4478-8B1D-766DD57D944F}" type="slidenum">
              <a:rPr lang="en-US" smtClean="0"/>
              <a:pPr/>
              <a:t>37</a:t>
            </a:fld>
            <a:endParaRPr lang="en-US" dirty="0"/>
          </a:p>
        </p:txBody>
      </p:sp>
    </p:spTree>
    <p:extLst>
      <p:ext uri="{BB962C8B-B14F-4D97-AF65-F5344CB8AC3E}">
        <p14:creationId xmlns:p14="http://schemas.microsoft.com/office/powerpoint/2010/main" val="1696939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(4) Competitive proposals</a:t>
            </a:r>
          </a:p>
        </p:txBody>
      </p:sp>
      <p:sp>
        <p:nvSpPr>
          <p:cNvPr id="4" name="Slide Number Placeholder 3"/>
          <p:cNvSpPr>
            <a:spLocks noGrp="1"/>
          </p:cNvSpPr>
          <p:nvPr>
            <p:ph type="sldNum" sz="quarter" idx="10"/>
          </p:nvPr>
        </p:nvSpPr>
        <p:spPr/>
        <p:txBody>
          <a:bodyPr/>
          <a:lstStyle/>
          <a:p>
            <a:fld id="{3FA777F8-E0FB-4478-8B1D-766DD57D944F}" type="slidenum">
              <a:rPr lang="en-US" smtClean="0"/>
              <a:pPr/>
              <a:t>38</a:t>
            </a:fld>
            <a:endParaRPr lang="en-US" dirty="0"/>
          </a:p>
        </p:txBody>
      </p:sp>
    </p:spTree>
    <p:extLst>
      <p:ext uri="{BB962C8B-B14F-4D97-AF65-F5344CB8AC3E}">
        <p14:creationId xmlns:p14="http://schemas.microsoft.com/office/powerpoint/2010/main" val="2720158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42">
              <a:defRPr/>
            </a:pPr>
            <a:r>
              <a:rPr lang="en-US" sz="1400" u="sng" dirty="0"/>
              <a:t>(5) Noncompetitive proposals </a:t>
            </a:r>
          </a:p>
          <a:p>
            <a:pPr defTabSz="953942">
              <a:defRPr/>
            </a:pPr>
            <a:r>
              <a:rPr lang="en-US" sz="1400" dirty="0"/>
              <a:t>Revised to clarify that solicitation of a proposal from only one source </a:t>
            </a:r>
          </a:p>
          <a:p>
            <a:pPr defTabSz="953942">
              <a:defRPr/>
            </a:pPr>
            <a:r>
              <a:rPr lang="en-US" sz="1400" b="1" dirty="0"/>
              <a:t>New! </a:t>
            </a:r>
            <a:r>
              <a:rPr lang="en-US" sz="1400" dirty="0"/>
              <a:t>Authorizes pass-through entity to approve sole source in response to a written request from the NFE</a:t>
            </a:r>
            <a:endParaRPr lang="en-US" sz="1400" b="1" dirty="0"/>
          </a:p>
          <a:p>
            <a:pPr defTabSz="953942">
              <a:defRPr/>
            </a:pPr>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39</a:t>
            </a:fld>
            <a:endParaRPr lang="en-US" dirty="0"/>
          </a:p>
        </p:txBody>
      </p:sp>
    </p:spTree>
    <p:extLst>
      <p:ext uri="{BB962C8B-B14F-4D97-AF65-F5344CB8AC3E}">
        <p14:creationId xmlns:p14="http://schemas.microsoft.com/office/powerpoint/2010/main" val="144858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4</a:t>
            </a:fld>
            <a:endParaRPr lang="en-US" dirty="0"/>
          </a:p>
        </p:txBody>
      </p:sp>
    </p:spTree>
    <p:extLst>
      <p:ext uri="{BB962C8B-B14F-4D97-AF65-F5344CB8AC3E}">
        <p14:creationId xmlns:p14="http://schemas.microsoft.com/office/powerpoint/2010/main" val="2769249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40</a:t>
            </a:fld>
            <a:endParaRPr lang="en-US" dirty="0"/>
          </a:p>
        </p:txBody>
      </p:sp>
    </p:spTree>
    <p:extLst>
      <p:ext uri="{BB962C8B-B14F-4D97-AF65-F5344CB8AC3E}">
        <p14:creationId xmlns:p14="http://schemas.microsoft.com/office/powerpoint/2010/main" val="3782040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Comply</a:t>
            </a:r>
            <a:r>
              <a:rPr lang="en-US" baseline="0" dirty="0" smtClean="0"/>
              <a:t> with written policies, even your own:</a:t>
            </a:r>
          </a:p>
          <a:p>
            <a:r>
              <a:rPr lang="en-US" baseline="0" dirty="0" smtClean="0"/>
              <a:t>Follow your own written policies.</a:t>
            </a:r>
          </a:p>
        </p:txBody>
      </p:sp>
      <p:sp>
        <p:nvSpPr>
          <p:cNvPr id="4" name="Slide Number Placeholder 3"/>
          <p:cNvSpPr>
            <a:spLocks noGrp="1"/>
          </p:cNvSpPr>
          <p:nvPr>
            <p:ph type="sldNum" sz="quarter" idx="10"/>
          </p:nvPr>
        </p:nvSpPr>
        <p:spPr/>
        <p:txBody>
          <a:bodyPr/>
          <a:lstStyle/>
          <a:p>
            <a:fld id="{3FA777F8-E0FB-4478-8B1D-766DD57D944F}" type="slidenum">
              <a:rPr lang="en-US" smtClean="0"/>
              <a:pPr/>
              <a:t>41</a:t>
            </a:fld>
            <a:endParaRPr lang="en-US" dirty="0"/>
          </a:p>
        </p:txBody>
      </p:sp>
    </p:spTree>
    <p:extLst>
      <p:ext uri="{BB962C8B-B14F-4D97-AF65-F5344CB8AC3E}">
        <p14:creationId xmlns:p14="http://schemas.microsoft.com/office/powerpoint/2010/main" val="2295495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http://www.gpo.gov/fdsys/pkg/CFR-2014-title2-vol1/pdf/CFR-2014-title2-vol1-subtitleA.pdf </a:t>
            </a:r>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42</a:t>
            </a:fld>
            <a:endParaRPr lang="en-US" dirty="0"/>
          </a:p>
        </p:txBody>
      </p:sp>
    </p:spTree>
    <p:extLst>
      <p:ext uri="{BB962C8B-B14F-4D97-AF65-F5344CB8AC3E}">
        <p14:creationId xmlns:p14="http://schemas.microsoft.com/office/powerpoint/2010/main" val="4088587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1166813"/>
            <a:ext cx="4283075" cy="3213100"/>
          </a:xfrm>
        </p:spPr>
      </p:sp>
      <p:sp>
        <p:nvSpPr>
          <p:cNvPr id="3" name="Notes Placeholder 2"/>
          <p:cNvSpPr>
            <a:spLocks noGrp="1"/>
          </p:cNvSpPr>
          <p:nvPr>
            <p:ph type="body" idx="1"/>
          </p:nvPr>
        </p:nvSpPr>
        <p:spPr/>
        <p:txBody>
          <a:bodyPr/>
          <a:lstStyle/>
          <a:p>
            <a:pPr defTabSz="954085"/>
            <a:r>
              <a:rPr lang="en-US" dirty="0" smtClean="0"/>
              <a:t>Awareness</a:t>
            </a:r>
          </a:p>
        </p:txBody>
      </p:sp>
      <p:sp>
        <p:nvSpPr>
          <p:cNvPr id="4" name="Slide Number Placeholder 3"/>
          <p:cNvSpPr>
            <a:spLocks noGrp="1"/>
          </p:cNvSpPr>
          <p:nvPr>
            <p:ph type="sldNum" sz="quarter" idx="10"/>
          </p:nvPr>
        </p:nvSpPr>
        <p:spPr/>
        <p:txBody>
          <a:bodyPr/>
          <a:lstStyle/>
          <a:p>
            <a:fld id="{3FA777F8-E0FB-4478-8B1D-766DD57D944F}" type="slidenum">
              <a:rPr lang="en-US" smtClean="0"/>
              <a:pPr/>
              <a:t>43</a:t>
            </a:fld>
            <a:endParaRPr lang="en-US" dirty="0"/>
          </a:p>
        </p:txBody>
      </p:sp>
    </p:spTree>
    <p:extLst>
      <p:ext uri="{BB962C8B-B14F-4D97-AF65-F5344CB8AC3E}">
        <p14:creationId xmlns:p14="http://schemas.microsoft.com/office/powerpoint/2010/main" val="2459905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44</a:t>
            </a:fld>
            <a:endParaRPr lang="en-US" dirty="0"/>
          </a:p>
        </p:txBody>
      </p:sp>
    </p:spTree>
    <p:extLst>
      <p:ext uri="{BB962C8B-B14F-4D97-AF65-F5344CB8AC3E}">
        <p14:creationId xmlns:p14="http://schemas.microsoft.com/office/powerpoint/2010/main" val="3996761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45</a:t>
            </a:fld>
            <a:endParaRPr lang="en-US" dirty="0"/>
          </a:p>
        </p:txBody>
      </p:sp>
    </p:spTree>
    <p:extLst>
      <p:ext uri="{BB962C8B-B14F-4D97-AF65-F5344CB8AC3E}">
        <p14:creationId xmlns:p14="http://schemas.microsoft.com/office/powerpoint/2010/main" val="1231402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46</a:t>
            </a:fld>
            <a:endParaRPr lang="en-US" dirty="0"/>
          </a:p>
        </p:txBody>
      </p:sp>
    </p:spTree>
    <p:extLst>
      <p:ext uri="{BB962C8B-B14F-4D97-AF65-F5344CB8AC3E}">
        <p14:creationId xmlns:p14="http://schemas.microsoft.com/office/powerpoint/2010/main" val="402466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777F8-E0FB-4478-8B1D-766DD57D944F}" type="slidenum">
              <a:rPr lang="en-US" smtClean="0"/>
              <a:pPr/>
              <a:t>5</a:t>
            </a:fld>
            <a:endParaRPr lang="en-US" dirty="0"/>
          </a:p>
        </p:txBody>
      </p:sp>
    </p:spTree>
    <p:extLst>
      <p:ext uri="{BB962C8B-B14F-4D97-AF65-F5344CB8AC3E}">
        <p14:creationId xmlns:p14="http://schemas.microsoft.com/office/powerpoint/2010/main" val="254590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Supersession</a:t>
            </a:r>
            <a:endParaRPr lang="en-US" sz="1400" baseline="0" dirty="0" smtClean="0"/>
          </a:p>
          <a:p>
            <a:endParaRPr lang="en-US" sz="1400" baseline="0" dirty="0" smtClean="0"/>
          </a:p>
          <a:p>
            <a:r>
              <a:rPr lang="en-US" sz="1400" baseline="0" dirty="0" smtClean="0"/>
              <a:t>Will no longer refer to OMB Circulars except to the extent of previous grants</a:t>
            </a:r>
          </a:p>
          <a:p>
            <a:endParaRPr lang="en-US" sz="1400"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6</a:t>
            </a:fld>
            <a:endParaRPr lang="en-US" dirty="0"/>
          </a:p>
        </p:txBody>
      </p:sp>
    </p:spTree>
    <p:extLst>
      <p:ext uri="{BB962C8B-B14F-4D97-AF65-F5344CB8AC3E}">
        <p14:creationId xmlns:p14="http://schemas.microsoft.com/office/powerpoint/2010/main" val="27583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 substantive programmatic changes:</a:t>
            </a:r>
          </a:p>
          <a:p>
            <a:endParaRPr lang="en-US" sz="1400" dirty="0"/>
          </a:p>
          <a:p>
            <a:r>
              <a:rPr lang="en-US" sz="1400" dirty="0"/>
              <a:t>Eligibility criteria for Homeland Security Grant Program; Emergency Management Performance Grants Program; Tribal Homeland Security Grant Program; National Earthquake Hazard Reduction Program; National Dam Safety Program; and other non-disaster grants</a:t>
            </a:r>
          </a:p>
        </p:txBody>
      </p:sp>
      <p:sp>
        <p:nvSpPr>
          <p:cNvPr id="4" name="Slide Number Placeholder 3"/>
          <p:cNvSpPr>
            <a:spLocks noGrp="1"/>
          </p:cNvSpPr>
          <p:nvPr>
            <p:ph type="sldNum" sz="quarter" idx="10"/>
          </p:nvPr>
        </p:nvSpPr>
        <p:spPr/>
        <p:txBody>
          <a:bodyPr/>
          <a:lstStyle/>
          <a:p>
            <a:fld id="{3FA777F8-E0FB-4478-8B1D-766DD57D944F}" type="slidenum">
              <a:rPr lang="en-US" smtClean="0"/>
              <a:pPr/>
              <a:t>7</a:t>
            </a:fld>
            <a:endParaRPr lang="en-US" dirty="0"/>
          </a:p>
        </p:txBody>
      </p:sp>
    </p:spTree>
    <p:extLst>
      <p:ext uri="{BB962C8B-B14F-4D97-AF65-F5344CB8AC3E}">
        <p14:creationId xmlns:p14="http://schemas.microsoft.com/office/powerpoint/2010/main" val="65172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Appendix I contains a list of information </a:t>
            </a:r>
            <a:r>
              <a:rPr lang="en-US" b="1" i="1" dirty="0" smtClean="0"/>
              <a:t>required</a:t>
            </a:r>
            <a:r>
              <a:rPr lang="en-US" i="1" baseline="0" dirty="0" smtClean="0"/>
              <a:t> </a:t>
            </a:r>
            <a:r>
              <a:rPr lang="en-US" i="0" baseline="0" dirty="0" smtClean="0"/>
              <a:t>to be included in the Notice of Funding Opportunity, </a:t>
            </a:r>
            <a:r>
              <a:rPr lang="en-US" dirty="0" smtClean="0"/>
              <a:t>Hav</a:t>
            </a:r>
            <a:r>
              <a:rPr lang="en-US" baseline="0" dirty="0" smtClean="0"/>
              <a:t>e yet to see what a FEMA Notice of Funding Opportunity will look like.</a:t>
            </a:r>
          </a:p>
          <a:p>
            <a:endParaRPr lang="en-US" baseline="0" dirty="0" smtClean="0"/>
          </a:p>
          <a:p>
            <a:r>
              <a:rPr lang="en-US" baseline="0" dirty="0" smtClean="0"/>
              <a:t>First </a:t>
            </a:r>
            <a:r>
              <a:rPr lang="en-US" baseline="0" dirty="0" err="1" smtClean="0"/>
              <a:t>FOA</a:t>
            </a:r>
            <a:r>
              <a:rPr lang="en-US" baseline="0" dirty="0" smtClean="0"/>
              <a:t>, will probably be the 2015 Homeland Security grant programs.</a:t>
            </a:r>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8</a:t>
            </a:fld>
            <a:endParaRPr lang="en-US" dirty="0"/>
          </a:p>
        </p:txBody>
      </p:sp>
    </p:spTree>
    <p:extLst>
      <p:ext uri="{BB962C8B-B14F-4D97-AF65-F5344CB8AC3E}">
        <p14:creationId xmlns:p14="http://schemas.microsoft.com/office/powerpoint/2010/main" val="215938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777F8-E0FB-4478-8B1D-766DD57D944F}" type="slidenum">
              <a:rPr lang="en-US" smtClean="0"/>
              <a:pPr/>
              <a:t>9</a:t>
            </a:fld>
            <a:endParaRPr lang="en-US" dirty="0"/>
          </a:p>
        </p:txBody>
      </p:sp>
    </p:spTree>
    <p:extLst>
      <p:ext uri="{BB962C8B-B14F-4D97-AF65-F5344CB8AC3E}">
        <p14:creationId xmlns:p14="http://schemas.microsoft.com/office/powerpoint/2010/main" val="2266889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317692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156200" y="190500"/>
            <a:ext cx="3670300" cy="703590"/>
          </a:xfrm>
          <a:prstGeom prst="rect">
            <a:avLst/>
          </a:prstGeom>
        </p:spPr>
        <p:txBody>
          <a:bodyPr/>
          <a:lstStyle/>
          <a:p>
            <a:pPr defTabSz="457200"/>
            <a:fld id="{A1FCC955-EDC8-C641-B7EE-09FB459102F8}"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871697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BGGOHSEP_PPT_7-10-14_v11_930a.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27098" cy="6858000"/>
          </a:xfrm>
          <a:prstGeom prst="rect">
            <a:avLst/>
          </a:prstGeom>
        </p:spPr>
      </p:pic>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0"/>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0" y="190500"/>
            <a:ext cx="3670300" cy="703590"/>
          </a:xfrm>
          <a:prstGeom prst="rect">
            <a:avLst/>
          </a:prstGeom>
        </p:spPr>
        <p:txBody>
          <a:bodyPr vert="horz" lIns="91440" tIns="45720" rIns="91440" bIns="45720" rtlCol="0" anchor="ctr"/>
          <a:lstStyle>
            <a:lvl1pPr algn="r">
              <a:defRPr sz="1200">
                <a:solidFill>
                  <a:srgbClr val="800000"/>
                </a:solidFill>
              </a:defRPr>
            </a:lvl1pPr>
          </a:lstStyle>
          <a:p>
            <a:fld id="{A1FCC955-EDC8-C641-B7EE-09FB459102F8}" type="slidenum">
              <a:rPr lang="en-US" smtClean="0"/>
              <a:pPr/>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endParaRPr lang="en-US" dirty="0"/>
          </a:p>
        </p:txBody>
      </p:sp>
      <p:sp>
        <p:nvSpPr>
          <p:cNvPr id="9" name="TextBox 8"/>
          <p:cNvSpPr txBox="1"/>
          <p:nvPr userDrawn="1"/>
        </p:nvSpPr>
        <p:spPr>
          <a:xfrm>
            <a:off x="3987800" y="957590"/>
            <a:ext cx="4934523" cy="276999"/>
          </a:xfrm>
          <a:prstGeom prst="rect">
            <a:avLst/>
          </a:prstGeom>
          <a:noFill/>
        </p:spPr>
        <p:txBody>
          <a:bodyPr wrap="square" rtlCol="0">
            <a:spAutoFit/>
          </a:bodyPr>
          <a:lstStyle/>
          <a:p>
            <a:pPr algn="r"/>
            <a:r>
              <a:rPr lang="en-US" sz="1200" b="1" dirty="0" smtClean="0">
                <a:solidFill>
                  <a:srgbClr val="595959"/>
                </a:solidFill>
              </a:rPr>
              <a:t>Prepare + Prevent + Respond</a:t>
            </a:r>
            <a:r>
              <a:rPr lang="en-US" sz="1200" b="1" baseline="0" dirty="0" smtClean="0">
                <a:solidFill>
                  <a:srgbClr val="595959"/>
                </a:solidFill>
              </a:rPr>
              <a:t> + Recover + Mitigate</a:t>
            </a:r>
            <a:endParaRPr lang="en-US" sz="1200" b="1" dirty="0">
              <a:solidFill>
                <a:srgbClr val="595959"/>
              </a:solidFill>
            </a:endParaRPr>
          </a:p>
        </p:txBody>
      </p:sp>
      <p:pic>
        <p:nvPicPr>
          <p:cNvPr id="7" name="Picture 6" descr="gohseplogo_distr-0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56200" y="109379"/>
            <a:ext cx="889307" cy="901700"/>
          </a:xfrm>
          <a:prstGeom prst="rect">
            <a:avLst/>
          </a:prstGeom>
        </p:spPr>
      </p:pic>
    </p:spTree>
    <p:extLst>
      <p:ext uri="{BB962C8B-B14F-4D97-AF65-F5344CB8AC3E}">
        <p14:creationId xmlns:p14="http://schemas.microsoft.com/office/powerpoint/2010/main" val="2580565603"/>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ecfr.gov/cgi-bin/text-idx?tpl=/ecfrbrowse/Title02/2cfr200_main_02.tpl" TargetMode="External"/><Relationship Id="rId7" Type="http://schemas.openxmlformats.org/officeDocument/2006/relationships/hyperlink" Target="http://www.fema.gov/grant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cfo.gov/cofar/" TargetMode="External"/><Relationship Id="rId5" Type="http://schemas.openxmlformats.org/officeDocument/2006/relationships/hyperlink" Target="http://www.whitehouse.gov/omb/grants_docs" TargetMode="External"/><Relationship Id="rId4" Type="http://schemas.openxmlformats.org/officeDocument/2006/relationships/hyperlink" Target="http://www.gpo.gov/fdsys/pkg/FR-2014-12-19/pdf/2014-28697.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L:\Graphics\__la_mer____11___by_figueline-d5hk4kv.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Graphics\735a01e67c09edc9b61e8027c4c0a733-d59ig3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76" t="22349" r="8027"/>
          <a:stretch/>
        </p:blipFill>
        <p:spPr bwMode="auto">
          <a:xfrm>
            <a:off x="0" y="-163904"/>
            <a:ext cx="9153197" cy="5330694"/>
          </a:xfrm>
          <a:prstGeom prst="rect">
            <a:avLst/>
          </a:prstGeom>
          <a:noFill/>
          <a:effectLst>
            <a:glow>
              <a:schemeClr val="accent1">
                <a:alpha val="37000"/>
              </a:schemeClr>
            </a:glow>
            <a:softEdge rad="1143000"/>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365060"/>
            <a:ext cx="9144000" cy="4256140"/>
            <a:chOff x="0" y="1266879"/>
            <a:chExt cx="9144000" cy="4256140"/>
          </a:xfrm>
        </p:grpSpPr>
        <p:pic>
          <p:nvPicPr>
            <p:cNvPr id="47" name="Picture 2" descr="L:\Graphics\__la_mer____11___by_figueline-d5hk4kv.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7361" b="19227"/>
            <a:stretch/>
          </p:blipFill>
          <p:spPr bwMode="auto">
            <a:xfrm>
              <a:off x="0" y="1276885"/>
              <a:ext cx="9144000" cy="415982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p:cNvSpPr txBox="1">
              <a:spLocks noChangeArrowheads="1"/>
            </p:cNvSpPr>
            <p:nvPr/>
          </p:nvSpPr>
          <p:spPr>
            <a:xfrm>
              <a:off x="0" y="5009180"/>
              <a:ext cx="9144000" cy="513839"/>
            </a:xfrm>
            <a:prstGeom prst="rect">
              <a:avLst/>
            </a:prstGeom>
            <a:solidFill>
              <a:schemeClr val="tx1">
                <a:lumMod val="65000"/>
                <a:lumOff val="35000"/>
              </a:schemeClr>
            </a:solidFill>
            <a:ln>
              <a:noFill/>
            </a:ln>
            <a:effectLst>
              <a:outerShdw blurRad="50800" dist="38100" dir="16200000" rotWithShape="0">
                <a:prstClr val="black">
                  <a:alpha val="40000"/>
                </a:prstClr>
              </a:outerShdw>
            </a:effectLst>
          </p:spPr>
          <p:txBody>
            <a:bodyPr lIns="92075" tIns="46038" rIns="92075" bIns="46038"/>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0" u="none" strike="noStrike" kern="0" cap="none" spc="300" normalizeH="0" baseline="0" noProof="0" dirty="0">
                <a:ln>
                  <a:noFill/>
                </a:ln>
                <a:solidFill>
                  <a:schemeClr val="bg1">
                    <a:lumMod val="75000"/>
                  </a:schemeClr>
                </a:solidFill>
                <a:effectLst/>
                <a:uLnTx/>
                <a:uFillTx/>
                <a:latin typeface="+mj-lt"/>
                <a:ea typeface="+mj-ea"/>
                <a:cs typeface="+mj-cs"/>
              </a:endParaRPr>
            </a:p>
          </p:txBody>
        </p:sp>
        <p:sp>
          <p:nvSpPr>
            <p:cNvPr id="18" name="Rectangle 4"/>
            <p:cNvSpPr txBox="1">
              <a:spLocks noChangeArrowheads="1"/>
            </p:cNvSpPr>
            <p:nvPr/>
          </p:nvSpPr>
          <p:spPr>
            <a:xfrm>
              <a:off x="0" y="1266879"/>
              <a:ext cx="9144000" cy="982502"/>
            </a:xfrm>
            <a:prstGeom prst="rect">
              <a:avLst/>
            </a:prstGeom>
            <a:solidFill>
              <a:schemeClr val="tx1">
                <a:lumMod val="65000"/>
                <a:lumOff val="35000"/>
              </a:schemeClr>
            </a:solidFill>
            <a:ln>
              <a:noFill/>
            </a:ln>
            <a:effectLst>
              <a:outerShdw blurRad="50800" dist="38100" dir="5400000" algn="t" rotWithShape="0">
                <a:prstClr val="black">
                  <a:alpha val="40000"/>
                </a:prstClr>
              </a:outerShdw>
            </a:effectLst>
          </p:spPr>
          <p:txBody>
            <a:bodyPr lIns="0" tIns="0" rIns="0" b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0" u="none" strike="noStrike" kern="0" cap="none" normalizeH="0" baseline="0" noProof="0" dirty="0">
                <a:ln>
                  <a:noFill/>
                </a:ln>
                <a:solidFill>
                  <a:schemeClr val="bg1">
                    <a:lumMod val="85000"/>
                  </a:schemeClr>
                </a:solidFill>
                <a:effectLst/>
                <a:uLnTx/>
                <a:uFillTx/>
                <a:latin typeface="+mj-lt"/>
                <a:ea typeface="+mj-ea"/>
                <a:cs typeface="+mj-cs"/>
              </a:endParaRPr>
            </a:p>
          </p:txBody>
        </p:sp>
      </p:grpSp>
      <p:sp>
        <p:nvSpPr>
          <p:cNvPr id="24" name="Rectangle 23"/>
          <p:cNvSpPr/>
          <p:nvPr/>
        </p:nvSpPr>
        <p:spPr>
          <a:xfrm>
            <a:off x="185599" y="1301112"/>
            <a:ext cx="9144000" cy="707886"/>
          </a:xfrm>
          <a:prstGeom prst="rect">
            <a:avLst/>
          </a:prstGeom>
        </p:spPr>
        <p:txBody>
          <a:bodyPr wrap="square">
            <a:spAutoFit/>
          </a:bodyPr>
          <a:lstStyle/>
          <a:p>
            <a:r>
              <a:rPr lang="en-US" sz="4000" cap="small" spc="-270" dirty="0">
                <a:solidFill>
                  <a:schemeClr val="bg1">
                    <a:lumMod val="85000"/>
                  </a:schemeClr>
                </a:solidFill>
              </a:rPr>
              <a:t>Annual GOHSEP </a:t>
            </a:r>
            <a:r>
              <a:rPr lang="en-US" sz="4000" cap="small" spc="-270" dirty="0" smtClean="0">
                <a:solidFill>
                  <a:schemeClr val="bg1">
                    <a:lumMod val="85000"/>
                  </a:schemeClr>
                </a:solidFill>
              </a:rPr>
              <a:t>Conference</a:t>
            </a:r>
            <a:endParaRPr lang="en-US" sz="4000" spc="-270" dirty="0">
              <a:solidFill>
                <a:schemeClr val="bg1">
                  <a:lumMod val="85000"/>
                </a:schemeClr>
              </a:solidFill>
            </a:endParaRPr>
          </a:p>
        </p:txBody>
      </p:sp>
      <p:sp>
        <p:nvSpPr>
          <p:cNvPr id="25" name="Rectangle 24"/>
          <p:cNvSpPr/>
          <p:nvPr/>
        </p:nvSpPr>
        <p:spPr>
          <a:xfrm>
            <a:off x="168272" y="1890897"/>
            <a:ext cx="8414266" cy="437171"/>
          </a:xfrm>
          <a:prstGeom prst="rect">
            <a:avLst/>
          </a:prstGeom>
        </p:spPr>
        <p:txBody>
          <a:bodyPr wrap="square">
            <a:spAutoFit/>
          </a:bodyPr>
          <a:lstStyle/>
          <a:p>
            <a:pPr>
              <a:lnSpc>
                <a:spcPts val="2600"/>
              </a:lnSpc>
            </a:pPr>
            <a:r>
              <a:rPr lang="en-US" sz="2800" cap="small" dirty="0">
                <a:solidFill>
                  <a:schemeClr val="bg1">
                    <a:lumMod val="85000"/>
                  </a:schemeClr>
                </a:solidFill>
              </a:rPr>
              <a:t>OHSEP </a:t>
            </a:r>
            <a:r>
              <a:rPr lang="en-US" sz="2800" dirty="0">
                <a:solidFill>
                  <a:schemeClr val="bg1">
                    <a:lumMod val="85000"/>
                  </a:schemeClr>
                </a:solidFill>
              </a:rPr>
              <a:t>Directors</a:t>
            </a:r>
            <a:r>
              <a:rPr lang="en-US" sz="2800" cap="small" dirty="0">
                <a:solidFill>
                  <a:schemeClr val="bg1">
                    <a:lumMod val="85000"/>
                  </a:schemeClr>
                </a:solidFill>
              </a:rPr>
              <a:t> + LEPA </a:t>
            </a:r>
            <a:r>
              <a:rPr lang="en-US" sz="2800" cap="small" dirty="0" smtClean="0">
                <a:solidFill>
                  <a:schemeClr val="bg1">
                    <a:lumMod val="85000"/>
                  </a:schemeClr>
                </a:solidFill>
              </a:rPr>
              <a:t>+ </a:t>
            </a:r>
            <a:r>
              <a:rPr lang="en-US" sz="2800" cap="small" dirty="0">
                <a:solidFill>
                  <a:schemeClr val="bg1">
                    <a:lumMod val="85000"/>
                  </a:schemeClr>
                </a:solidFill>
              </a:rPr>
              <a:t>LEPC </a:t>
            </a:r>
            <a:r>
              <a:rPr lang="en-US" sz="2800" cap="small" dirty="0" smtClean="0">
                <a:solidFill>
                  <a:schemeClr val="bg1">
                    <a:lumMod val="85000"/>
                  </a:schemeClr>
                </a:solidFill>
              </a:rPr>
              <a:t>Members</a:t>
            </a:r>
            <a:endParaRPr lang="en-US" sz="2800" dirty="0">
              <a:solidFill>
                <a:schemeClr val="bg1">
                  <a:lumMod val="85000"/>
                </a:schemeClr>
              </a:solidFill>
            </a:endParaRPr>
          </a:p>
        </p:txBody>
      </p:sp>
      <p:sp>
        <p:nvSpPr>
          <p:cNvPr id="2" name="Rectangle 1"/>
          <p:cNvSpPr/>
          <p:nvPr/>
        </p:nvSpPr>
        <p:spPr>
          <a:xfrm>
            <a:off x="1" y="2523599"/>
            <a:ext cx="9153196" cy="1785104"/>
          </a:xfrm>
          <a:prstGeom prst="rect">
            <a:avLst/>
          </a:prstGeom>
        </p:spPr>
        <p:txBody>
          <a:bodyPr wrap="square">
            <a:spAutoFit/>
          </a:bodyPr>
          <a:lstStyle/>
          <a:p>
            <a:pPr algn="ctr">
              <a:lnSpc>
                <a:spcPts val="6600"/>
              </a:lnSpc>
            </a:pPr>
            <a:r>
              <a:rPr lang="en-US" sz="5400" b="1" spc="-300" dirty="0" smtClean="0">
                <a:solidFill>
                  <a:srgbClr val="686868"/>
                </a:solidFill>
              </a:rPr>
              <a:t>Uniform Guidance, 2 </a:t>
            </a:r>
            <a:r>
              <a:rPr lang="en-US" sz="5400" b="1" spc="-300" dirty="0" err="1" smtClean="0">
                <a:solidFill>
                  <a:srgbClr val="686868"/>
                </a:solidFill>
              </a:rPr>
              <a:t>C.F.R</a:t>
            </a:r>
            <a:r>
              <a:rPr lang="en-US" sz="5400" b="1" spc="-300" dirty="0" smtClean="0">
                <a:solidFill>
                  <a:srgbClr val="686868"/>
                </a:solidFill>
              </a:rPr>
              <a:t>. 200 – Procurement &amp; Documentation</a:t>
            </a:r>
            <a:endParaRPr lang="en-US" sz="5400" b="1" spc="-300" dirty="0">
              <a:solidFill>
                <a:srgbClr val="686868"/>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7599" y="3936887"/>
            <a:ext cx="4246179" cy="1312455"/>
          </a:xfrm>
          <a:prstGeom prst="rect">
            <a:avLst/>
          </a:prstGeom>
        </p:spPr>
      </p:pic>
    </p:spTree>
    <p:extLst>
      <p:ext uri="{BB962C8B-B14F-4D97-AF65-F5344CB8AC3E}">
        <p14:creationId xmlns:p14="http://schemas.microsoft.com/office/powerpoint/2010/main" val="3938429087"/>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5775" y="2225185"/>
            <a:ext cx="8048625" cy="2503205"/>
          </a:xfrm>
        </p:spPr>
        <p:txBody>
          <a:bodyPr>
            <a:noAutofit/>
          </a:bodyPr>
          <a:lstStyle/>
          <a:p>
            <a:pPr algn="ctr"/>
            <a:r>
              <a:rPr lang="en-US" sz="5400" dirty="0" smtClean="0"/>
              <a:t>The Super Circular contains </a:t>
            </a:r>
            <a:r>
              <a:rPr lang="en-US" sz="5400" b="1" dirty="0" smtClean="0">
                <a:solidFill>
                  <a:srgbClr val="800000"/>
                </a:solidFill>
              </a:rPr>
              <a:t>substantive changes </a:t>
            </a:r>
            <a:r>
              <a:rPr lang="en-US" sz="5400" dirty="0" smtClean="0"/>
              <a:t>– </a:t>
            </a:r>
            <a:r>
              <a:rPr lang="en-US" sz="5400" b="1" dirty="0" smtClean="0"/>
              <a:t>review it carefully</a:t>
            </a:r>
            <a:r>
              <a:rPr lang="en-US" sz="5400" dirty="0" smtClean="0"/>
              <a:t>.</a:t>
            </a:r>
            <a:endParaRPr lang="en-US" sz="5400" dirty="0"/>
          </a:p>
        </p:txBody>
      </p:sp>
    </p:spTree>
    <p:extLst>
      <p:ext uri="{BB962C8B-B14F-4D97-AF65-F5344CB8AC3E}">
        <p14:creationId xmlns:p14="http://schemas.microsoft.com/office/powerpoint/2010/main" val="25206391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Major Changes</a:t>
            </a:r>
            <a:endParaRPr lang="en-US" dirty="0"/>
          </a:p>
        </p:txBody>
      </p:sp>
      <p:sp>
        <p:nvSpPr>
          <p:cNvPr id="3" name="Content Placeholder 2"/>
          <p:cNvSpPr>
            <a:spLocks noGrp="1"/>
          </p:cNvSpPr>
          <p:nvPr>
            <p:ph idx="1"/>
          </p:nvPr>
        </p:nvSpPr>
        <p:spPr>
          <a:xfrm>
            <a:off x="457200" y="2266950"/>
            <a:ext cx="8686800" cy="3711489"/>
          </a:xfrm>
        </p:spPr>
        <p:txBody>
          <a:bodyPr>
            <a:normAutofit fontScale="85000" lnSpcReduction="20000"/>
          </a:bodyPr>
          <a:lstStyle/>
          <a:p>
            <a:r>
              <a:rPr lang="en-US" dirty="0" smtClean="0"/>
              <a:t>The </a:t>
            </a:r>
            <a:r>
              <a:rPr lang="en-US" dirty="0"/>
              <a:t>Super Circular consists of </a:t>
            </a:r>
            <a:r>
              <a:rPr lang="en-US" b="1" dirty="0"/>
              <a:t>6 different subparts </a:t>
            </a:r>
            <a:r>
              <a:rPr lang="en-US" dirty="0"/>
              <a:t>and </a:t>
            </a:r>
            <a:r>
              <a:rPr lang="en-US" b="1" dirty="0"/>
              <a:t>11 appendices</a:t>
            </a:r>
            <a:r>
              <a:rPr lang="en-US" dirty="0"/>
              <a:t>: </a:t>
            </a:r>
          </a:p>
          <a:p>
            <a:pPr lvl="1">
              <a:buFont typeface="Courier New" panose="02070309020205020404" pitchFamily="49" charset="0"/>
              <a:buChar char="o"/>
            </a:pPr>
            <a:r>
              <a:rPr lang="en-US" b="1" dirty="0" smtClean="0"/>
              <a:t>Subpart A:	</a:t>
            </a:r>
            <a:r>
              <a:rPr lang="en-US" dirty="0" smtClean="0"/>
              <a:t>Acronyms </a:t>
            </a:r>
            <a:r>
              <a:rPr lang="en-US" dirty="0"/>
              <a:t>and Definitions </a:t>
            </a:r>
          </a:p>
          <a:p>
            <a:pPr lvl="1">
              <a:buFont typeface="Courier New" panose="02070309020205020404" pitchFamily="49" charset="0"/>
              <a:buChar char="o"/>
            </a:pPr>
            <a:r>
              <a:rPr lang="en-US" b="1" dirty="0" smtClean="0"/>
              <a:t>Subpart B:	</a:t>
            </a:r>
            <a:r>
              <a:rPr lang="en-US" dirty="0" smtClean="0"/>
              <a:t>General </a:t>
            </a:r>
            <a:r>
              <a:rPr lang="en-US" dirty="0"/>
              <a:t>Provisions </a:t>
            </a:r>
          </a:p>
          <a:p>
            <a:pPr lvl="1">
              <a:buFont typeface="Courier New" panose="02070309020205020404" pitchFamily="49" charset="0"/>
              <a:buChar char="o"/>
            </a:pPr>
            <a:r>
              <a:rPr lang="en-US" b="1" dirty="0" smtClean="0"/>
              <a:t>Subpart C:	</a:t>
            </a:r>
            <a:r>
              <a:rPr lang="en-US" dirty="0" smtClean="0"/>
              <a:t>Pre-Federal </a:t>
            </a:r>
            <a:r>
              <a:rPr lang="en-US" dirty="0"/>
              <a:t>Award Requirements and </a:t>
            </a:r>
            <a:r>
              <a:rPr lang="en-US" dirty="0" smtClean="0"/>
              <a:t>						Contents </a:t>
            </a:r>
            <a:r>
              <a:rPr lang="en-US" dirty="0"/>
              <a:t>of Federal Awards </a:t>
            </a:r>
          </a:p>
          <a:p>
            <a:pPr lvl="1">
              <a:buFont typeface="Courier New" panose="02070309020205020404" pitchFamily="49" charset="0"/>
              <a:buChar char="o"/>
            </a:pPr>
            <a:r>
              <a:rPr lang="en-US" b="1" dirty="0" smtClean="0"/>
              <a:t>Subpart D:	</a:t>
            </a:r>
            <a:r>
              <a:rPr lang="en-US" dirty="0" smtClean="0"/>
              <a:t>Post-Federal </a:t>
            </a:r>
            <a:r>
              <a:rPr lang="en-US" dirty="0"/>
              <a:t>Award Requirements Standards </a:t>
            </a:r>
            <a:r>
              <a:rPr lang="en-US" dirty="0" smtClean="0"/>
              <a:t>				for </a:t>
            </a:r>
            <a:r>
              <a:rPr lang="en-US" dirty="0"/>
              <a:t>Financial </a:t>
            </a:r>
            <a:r>
              <a:rPr lang="en-US" dirty="0" smtClean="0"/>
              <a:t>and </a:t>
            </a:r>
            <a:r>
              <a:rPr lang="en-US" dirty="0"/>
              <a:t>Program Management </a:t>
            </a:r>
          </a:p>
          <a:p>
            <a:pPr lvl="1">
              <a:buFont typeface="Courier New" panose="02070309020205020404" pitchFamily="49" charset="0"/>
              <a:buChar char="o"/>
            </a:pPr>
            <a:r>
              <a:rPr lang="en-US" b="1" dirty="0" smtClean="0"/>
              <a:t>Subpart E:	</a:t>
            </a:r>
            <a:r>
              <a:rPr lang="en-US" dirty="0" smtClean="0"/>
              <a:t>Cost </a:t>
            </a:r>
            <a:r>
              <a:rPr lang="en-US" dirty="0"/>
              <a:t>Principles </a:t>
            </a:r>
          </a:p>
          <a:p>
            <a:pPr lvl="1">
              <a:buFont typeface="Courier New" panose="02070309020205020404" pitchFamily="49" charset="0"/>
              <a:buChar char="o"/>
            </a:pPr>
            <a:r>
              <a:rPr lang="en-US" b="1" dirty="0" smtClean="0"/>
              <a:t>Subpart F:	</a:t>
            </a:r>
            <a:r>
              <a:rPr lang="en-US" dirty="0" smtClean="0"/>
              <a:t>Audit Requirements</a:t>
            </a:r>
            <a:endParaRPr lang="en-US" dirty="0"/>
          </a:p>
        </p:txBody>
      </p:sp>
    </p:spTree>
    <p:extLst>
      <p:ext uri="{BB962C8B-B14F-4D97-AF65-F5344CB8AC3E}">
        <p14:creationId xmlns:p14="http://schemas.microsoft.com/office/powerpoint/2010/main" val="10172317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Major Changes</a:t>
            </a:r>
            <a:endParaRPr lang="en-US" dirty="0"/>
          </a:p>
        </p:txBody>
      </p:sp>
      <p:sp>
        <p:nvSpPr>
          <p:cNvPr id="3" name="Content Placeholder 2"/>
          <p:cNvSpPr>
            <a:spLocks noGrp="1"/>
          </p:cNvSpPr>
          <p:nvPr>
            <p:ph idx="1"/>
          </p:nvPr>
        </p:nvSpPr>
        <p:spPr>
          <a:xfrm>
            <a:off x="457200" y="2314222"/>
            <a:ext cx="8229600" cy="3664217"/>
          </a:xfrm>
        </p:spPr>
        <p:txBody>
          <a:bodyPr>
            <a:normAutofit/>
          </a:bodyPr>
          <a:lstStyle/>
          <a:p>
            <a:pPr marL="225425" indent="0">
              <a:buNone/>
            </a:pPr>
            <a:r>
              <a:rPr lang="en-US" b="1" dirty="0"/>
              <a:t>200.1 – </a:t>
            </a:r>
            <a:r>
              <a:rPr lang="en-US" b="1" dirty="0" smtClean="0"/>
              <a:t>200.99: </a:t>
            </a:r>
            <a:r>
              <a:rPr lang="en-US" b="1" dirty="0"/>
              <a:t>Definitions</a:t>
            </a:r>
          </a:p>
          <a:p>
            <a:r>
              <a:rPr lang="en-US" dirty="0"/>
              <a:t>The </a:t>
            </a:r>
            <a:r>
              <a:rPr lang="en-US" dirty="0" smtClean="0"/>
              <a:t>definitions are indexed because they are listed </a:t>
            </a:r>
            <a:r>
              <a:rPr lang="en-US" dirty="0"/>
              <a:t>in separate sections </a:t>
            </a:r>
            <a:endParaRPr lang="en-US" dirty="0" smtClean="0"/>
          </a:p>
          <a:p>
            <a:r>
              <a:rPr lang="en-US" dirty="0" smtClean="0"/>
              <a:t>Terms </a:t>
            </a:r>
            <a:r>
              <a:rPr lang="en-US" dirty="0"/>
              <a:t>are broad to encompass </a:t>
            </a:r>
            <a:endParaRPr lang="en-US" dirty="0" smtClean="0"/>
          </a:p>
          <a:p>
            <a:pPr lvl="1"/>
            <a:r>
              <a:rPr lang="en-US" b="1" dirty="0" smtClean="0"/>
              <a:t>all requirements </a:t>
            </a:r>
            <a:r>
              <a:rPr lang="en-US" dirty="0"/>
              <a:t>(administrative, cost principles, audit) and </a:t>
            </a:r>
            <a:endParaRPr lang="en-US" dirty="0" smtClean="0"/>
          </a:p>
          <a:p>
            <a:pPr lvl="1"/>
            <a:r>
              <a:rPr lang="en-US" b="1" dirty="0" smtClean="0"/>
              <a:t>all </a:t>
            </a:r>
            <a:r>
              <a:rPr lang="en-US" b="1" dirty="0"/>
              <a:t>types of entities </a:t>
            </a:r>
            <a:r>
              <a:rPr lang="en-US" dirty="0"/>
              <a:t>receiving Federal </a:t>
            </a:r>
            <a:r>
              <a:rPr lang="en-US" dirty="0" smtClean="0"/>
              <a:t>awards</a:t>
            </a:r>
            <a:endParaRPr lang="en-US" dirty="0"/>
          </a:p>
        </p:txBody>
      </p:sp>
    </p:spTree>
    <p:extLst>
      <p:ext uri="{BB962C8B-B14F-4D97-AF65-F5344CB8AC3E}">
        <p14:creationId xmlns:p14="http://schemas.microsoft.com/office/powerpoint/2010/main" val="1561545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082034"/>
            <a:ext cx="8229600" cy="903004"/>
          </a:xfrm>
        </p:spPr>
        <p:txBody>
          <a:bodyPr/>
          <a:lstStyle/>
          <a:p>
            <a:r>
              <a:rPr lang="en-US" dirty="0" smtClean="0"/>
              <a:t>Major Changes</a:t>
            </a:r>
            <a:endParaRPr lang="en-US" dirty="0"/>
          </a:p>
        </p:txBody>
      </p:sp>
      <p:sp>
        <p:nvSpPr>
          <p:cNvPr id="3" name="Content Placeholder 2"/>
          <p:cNvSpPr>
            <a:spLocks noGrp="1"/>
          </p:cNvSpPr>
          <p:nvPr>
            <p:ph idx="1"/>
          </p:nvPr>
        </p:nvSpPr>
        <p:spPr>
          <a:xfrm>
            <a:off x="225778" y="2677198"/>
            <a:ext cx="4911302" cy="3874327"/>
          </a:xfrm>
        </p:spPr>
        <p:txBody>
          <a:bodyPr>
            <a:noAutofit/>
          </a:bodyPr>
          <a:lstStyle/>
          <a:p>
            <a:r>
              <a:rPr lang="en-US" dirty="0"/>
              <a:t>Recipient</a:t>
            </a:r>
          </a:p>
          <a:p>
            <a:r>
              <a:rPr lang="en-US" dirty="0"/>
              <a:t>Sub recipient</a:t>
            </a:r>
          </a:p>
          <a:p>
            <a:r>
              <a:rPr lang="en-US" dirty="0"/>
              <a:t>Pass-through Entity (</a:t>
            </a:r>
            <a:r>
              <a:rPr lang="en-US" dirty="0" err="1"/>
              <a:t>PTE</a:t>
            </a:r>
            <a:r>
              <a:rPr lang="en-US" dirty="0"/>
              <a:t>)</a:t>
            </a:r>
          </a:p>
          <a:p>
            <a:r>
              <a:rPr lang="en-US" dirty="0" smtClean="0"/>
              <a:t>Non-Federal Entity (NFE)</a:t>
            </a:r>
          </a:p>
          <a:p>
            <a:r>
              <a:rPr lang="en-US" dirty="0" smtClean="0"/>
              <a:t>Federal Award</a:t>
            </a:r>
          </a:p>
          <a:p>
            <a:r>
              <a:rPr lang="en-US" dirty="0" smtClean="0"/>
              <a:t>Federal Award Date</a:t>
            </a:r>
          </a:p>
        </p:txBody>
      </p:sp>
      <p:sp>
        <p:nvSpPr>
          <p:cNvPr id="5" name="Content Placeholder 2"/>
          <p:cNvSpPr txBox="1">
            <a:spLocks/>
          </p:cNvSpPr>
          <p:nvPr/>
        </p:nvSpPr>
        <p:spPr>
          <a:xfrm>
            <a:off x="5048035" y="2677198"/>
            <a:ext cx="3808289" cy="3874327"/>
          </a:xfrm>
          <a:prstGeom prst="rect">
            <a:avLst/>
          </a:prstGeom>
        </p:spPr>
        <p:txBody>
          <a:bodyPr vert="horz" lIns="91440" tIns="45720" rIns="91440" bIns="45720" rtlCol="0">
            <a:normAutofit/>
          </a:bodyPr>
          <a:lst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Federal Financial Assistance</a:t>
            </a:r>
          </a:p>
          <a:p>
            <a:r>
              <a:rPr lang="en-US" dirty="0" smtClean="0"/>
              <a:t>Fixed Amount Awards</a:t>
            </a:r>
          </a:p>
          <a:p>
            <a:r>
              <a:rPr lang="en-US" dirty="0" smtClean="0"/>
              <a:t>Performance Goal</a:t>
            </a:r>
          </a:p>
          <a:p>
            <a:r>
              <a:rPr lang="en-US" dirty="0" smtClean="0"/>
              <a:t>Period of Performance</a:t>
            </a:r>
            <a:endParaRPr lang="en-US" dirty="0"/>
          </a:p>
        </p:txBody>
      </p:sp>
      <p:sp>
        <p:nvSpPr>
          <p:cNvPr id="2" name="TextBox 1"/>
          <p:cNvSpPr txBox="1"/>
          <p:nvPr/>
        </p:nvSpPr>
        <p:spPr>
          <a:xfrm>
            <a:off x="529119" y="1906016"/>
            <a:ext cx="8327205" cy="584775"/>
          </a:xfrm>
          <a:prstGeom prst="rect">
            <a:avLst/>
          </a:prstGeom>
          <a:noFill/>
        </p:spPr>
        <p:txBody>
          <a:bodyPr wrap="square" rtlCol="0">
            <a:spAutoFit/>
          </a:bodyPr>
          <a:lstStyle/>
          <a:p>
            <a:r>
              <a:rPr lang="en-US" sz="3200" b="1" dirty="0">
                <a:solidFill>
                  <a:srgbClr val="595959"/>
                </a:solidFill>
              </a:rPr>
              <a:t>200.1 – </a:t>
            </a:r>
            <a:r>
              <a:rPr lang="en-US" sz="3200" b="1" dirty="0" smtClean="0">
                <a:solidFill>
                  <a:srgbClr val="595959"/>
                </a:solidFill>
              </a:rPr>
              <a:t>200.99: Definitions</a:t>
            </a:r>
            <a:endParaRPr lang="en-US" sz="3200" b="1" dirty="0">
              <a:solidFill>
                <a:srgbClr val="595959"/>
              </a:solidFill>
            </a:endParaRPr>
          </a:p>
        </p:txBody>
      </p:sp>
    </p:spTree>
    <p:extLst>
      <p:ext uri="{BB962C8B-B14F-4D97-AF65-F5344CB8AC3E}">
        <p14:creationId xmlns:p14="http://schemas.microsoft.com/office/powerpoint/2010/main" val="11425004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New 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a:xfrm>
            <a:off x="457200" y="2321588"/>
            <a:ext cx="8229600" cy="4209841"/>
          </a:xfrm>
        </p:spPr>
        <p:txBody>
          <a:bodyPr>
            <a:normAutofit fontScale="85000" lnSpcReduction="10000"/>
          </a:bodyPr>
          <a:lstStyle/>
          <a:p>
            <a:pPr marL="225425" indent="0">
              <a:buNone/>
            </a:pPr>
            <a:r>
              <a:rPr lang="en-US" b="1" dirty="0" smtClean="0"/>
              <a:t>General Provisions</a:t>
            </a:r>
          </a:p>
          <a:p>
            <a:r>
              <a:rPr lang="en-US" b="1" dirty="0" smtClean="0"/>
              <a:t>200.112</a:t>
            </a:r>
            <a:r>
              <a:rPr lang="en-US" dirty="0" smtClean="0"/>
              <a:t>:  </a:t>
            </a:r>
            <a:r>
              <a:rPr lang="en-US" b="1" dirty="0" smtClean="0"/>
              <a:t>Conflict </a:t>
            </a:r>
            <a:r>
              <a:rPr lang="en-US" b="1" dirty="0"/>
              <a:t>of I</a:t>
            </a:r>
            <a:r>
              <a:rPr lang="en-US" b="1" dirty="0" smtClean="0"/>
              <a:t>nterest</a:t>
            </a:r>
          </a:p>
          <a:p>
            <a:pPr lvl="1"/>
            <a:r>
              <a:rPr lang="en-US" dirty="0" smtClean="0"/>
              <a:t>Recipients </a:t>
            </a:r>
            <a:r>
              <a:rPr lang="en-US" dirty="0"/>
              <a:t>and </a:t>
            </a:r>
            <a:r>
              <a:rPr lang="en-US" dirty="0" err="1"/>
              <a:t>subrecipients</a:t>
            </a:r>
            <a:r>
              <a:rPr lang="en-US" dirty="0"/>
              <a:t> must disclose, in writing to FEMA or its pass-through entity, any </a:t>
            </a:r>
            <a:r>
              <a:rPr lang="en-US" b="1" dirty="0">
                <a:solidFill>
                  <a:srgbClr val="800000"/>
                </a:solidFill>
              </a:rPr>
              <a:t>potential conflict of interest</a:t>
            </a:r>
            <a:r>
              <a:rPr lang="en-US" dirty="0">
                <a:solidFill>
                  <a:srgbClr val="800000"/>
                </a:solidFill>
              </a:rPr>
              <a:t> </a:t>
            </a:r>
            <a:r>
              <a:rPr lang="en-US" dirty="0"/>
              <a:t>in the Federal award’s lifecycle. </a:t>
            </a:r>
            <a:r>
              <a:rPr lang="en-US" dirty="0" smtClean="0"/>
              <a:t> </a:t>
            </a:r>
          </a:p>
          <a:p>
            <a:r>
              <a:rPr lang="en-US" b="1" dirty="0" smtClean="0"/>
              <a:t>200.113:  Mandatory Disclosures</a:t>
            </a:r>
          </a:p>
          <a:p>
            <a:pPr lvl="1"/>
            <a:r>
              <a:rPr lang="en-US" dirty="0" smtClean="0"/>
              <a:t>Recipients </a:t>
            </a:r>
            <a:r>
              <a:rPr lang="en-US" dirty="0"/>
              <a:t>and </a:t>
            </a:r>
            <a:r>
              <a:rPr lang="en-US" dirty="0" err="1"/>
              <a:t>subrecipients</a:t>
            </a:r>
            <a:r>
              <a:rPr lang="en-US" dirty="0"/>
              <a:t> must disclose, in a timely manner and in writing to FEMA or the pass-through entity, all </a:t>
            </a:r>
            <a:r>
              <a:rPr lang="en-US" b="1" dirty="0">
                <a:solidFill>
                  <a:srgbClr val="800000"/>
                </a:solidFill>
              </a:rPr>
              <a:t>violations of Federal criminal law </a:t>
            </a:r>
            <a:r>
              <a:rPr lang="en-US" dirty="0"/>
              <a:t>involving fraud, bribery, or gratuity potentially affecting the Federal award. </a:t>
            </a:r>
            <a:r>
              <a:rPr lang="en-US" dirty="0" smtClean="0"/>
              <a:t> </a:t>
            </a:r>
            <a:endParaRPr lang="en-US" dirty="0"/>
          </a:p>
        </p:txBody>
      </p:sp>
      <p:grpSp>
        <p:nvGrpSpPr>
          <p:cNvPr id="10" name="Group 9"/>
          <p:cNvGrpSpPr/>
          <p:nvPr/>
        </p:nvGrpSpPr>
        <p:grpSpPr>
          <a:xfrm rot="21323777">
            <a:off x="200848" y="1145509"/>
            <a:ext cx="994901" cy="1286608"/>
            <a:chOff x="-1" y="5039833"/>
            <a:chExt cx="552893" cy="648586"/>
          </a:xfrm>
        </p:grpSpPr>
        <p:sp>
          <p:nvSpPr>
            <p:cNvPr id="11" name="Explosion 1 10"/>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154937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 presetClass="entr" presetSubtype="0" fill="hold" nodeType="afterEffect">
                                  <p:stCondLst>
                                    <p:cond delay="1000"/>
                                  </p:stCondLst>
                                  <p:childTnLst>
                                    <p:set>
                                      <p:cBhvr>
                                        <p:cTn id="29" dur="1" fill="hold">
                                          <p:stCondLst>
                                            <p:cond delay="1999"/>
                                          </p:stCondLst>
                                        </p:cTn>
                                        <p:tgtEl>
                                          <p:spTgt spid="10"/>
                                        </p:tgtEl>
                                        <p:attrNameLst>
                                          <p:attrName>style.visibility</p:attrName>
                                        </p:attrNameLst>
                                      </p:cBhvr>
                                      <p:to>
                                        <p:strVal val="visible"/>
                                      </p:to>
                                    </p:set>
                                  </p:childTnLst>
                                </p:cTn>
                              </p:par>
                            </p:childTnLst>
                          </p:cTn>
                        </p:par>
                        <p:par>
                          <p:cTn id="30" fill="hold">
                            <p:stCondLst>
                              <p:cond delay="5000"/>
                            </p:stCondLst>
                            <p:childTnLst>
                              <p:par>
                                <p:cTn id="31" presetID="6" presetClass="emph" presetSubtype="0" repeatCount="indefinite" fill="hold" nodeType="afterEffect">
                                  <p:stCondLst>
                                    <p:cond delay="1000"/>
                                  </p:stCondLst>
                                  <p:childTnLst>
                                    <p:animScale>
                                      <p:cBhvr>
                                        <p:cTn id="3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New 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a:xfrm>
            <a:off x="457200" y="2461846"/>
            <a:ext cx="8404578" cy="4069583"/>
          </a:xfrm>
        </p:spPr>
        <p:txBody>
          <a:bodyPr>
            <a:normAutofit fontScale="77500" lnSpcReduction="20000"/>
          </a:bodyPr>
          <a:lstStyle/>
          <a:p>
            <a:pPr marL="225425" indent="0">
              <a:buNone/>
            </a:pPr>
            <a:r>
              <a:rPr lang="en-US" b="1" dirty="0" smtClean="0"/>
              <a:t>Specific </a:t>
            </a:r>
            <a:r>
              <a:rPr lang="en-US" b="1" dirty="0"/>
              <a:t>Requirements for Pass-Through Entities </a:t>
            </a:r>
            <a:endParaRPr lang="en-US" dirty="0"/>
          </a:p>
          <a:p>
            <a:r>
              <a:rPr lang="en-US" i="1" dirty="0"/>
              <a:t>Pass-through entity </a:t>
            </a:r>
            <a:r>
              <a:rPr lang="en-US" dirty="0"/>
              <a:t>is a new term– It is a recipient that provides a </a:t>
            </a:r>
            <a:r>
              <a:rPr lang="en-US" i="1" dirty="0" err="1"/>
              <a:t>subaward</a:t>
            </a:r>
            <a:r>
              <a:rPr lang="en-US" i="1" dirty="0"/>
              <a:t> </a:t>
            </a:r>
            <a:r>
              <a:rPr lang="en-US" dirty="0"/>
              <a:t>to a </a:t>
            </a:r>
            <a:r>
              <a:rPr lang="en-US" i="1" dirty="0" err="1"/>
              <a:t>subrecipient</a:t>
            </a:r>
            <a:r>
              <a:rPr lang="en-US" i="1" dirty="0"/>
              <a:t> </a:t>
            </a:r>
            <a:r>
              <a:rPr lang="en-US" dirty="0"/>
              <a:t>to carry out part of a Federal program. </a:t>
            </a:r>
          </a:p>
          <a:p>
            <a:r>
              <a:rPr lang="en-US" dirty="0"/>
              <a:t>Some of the requirements for pass-through entities include (</a:t>
            </a:r>
            <a:r>
              <a:rPr lang="en-US" i="1" dirty="0"/>
              <a:t>See </a:t>
            </a:r>
            <a:r>
              <a:rPr lang="en-US" dirty="0"/>
              <a:t>2 C.F.R. </a:t>
            </a:r>
            <a:r>
              <a:rPr lang="en-US" dirty="0" smtClean="0"/>
              <a:t>200.331</a:t>
            </a:r>
            <a:r>
              <a:rPr lang="en-US" dirty="0"/>
              <a:t>): </a:t>
            </a:r>
          </a:p>
          <a:p>
            <a:pPr lvl="1"/>
            <a:r>
              <a:rPr lang="en-US" dirty="0" smtClean="0"/>
              <a:t>Identifying </a:t>
            </a:r>
            <a:r>
              <a:rPr lang="en-US" dirty="0"/>
              <a:t>specific information in its </a:t>
            </a:r>
            <a:r>
              <a:rPr lang="en-US" dirty="0" err="1"/>
              <a:t>subawards</a:t>
            </a:r>
            <a:r>
              <a:rPr lang="en-US" dirty="0"/>
              <a:t> to </a:t>
            </a:r>
            <a:r>
              <a:rPr lang="en-US" dirty="0" err="1"/>
              <a:t>subrecipients</a:t>
            </a:r>
            <a:r>
              <a:rPr lang="en-US" dirty="0"/>
              <a:t>. </a:t>
            </a:r>
          </a:p>
          <a:p>
            <a:pPr lvl="1"/>
            <a:r>
              <a:rPr lang="en-US" dirty="0" smtClean="0"/>
              <a:t>Performing </a:t>
            </a:r>
            <a:r>
              <a:rPr lang="en-US" dirty="0"/>
              <a:t>a risk assessment for </a:t>
            </a:r>
            <a:r>
              <a:rPr lang="en-US" dirty="0" err="1"/>
              <a:t>subrecipients</a:t>
            </a:r>
            <a:r>
              <a:rPr lang="en-US" dirty="0"/>
              <a:t> prior to award. </a:t>
            </a:r>
          </a:p>
          <a:p>
            <a:pPr lvl="1"/>
            <a:r>
              <a:rPr lang="en-US" dirty="0" smtClean="0"/>
              <a:t>Conducting </a:t>
            </a:r>
            <a:r>
              <a:rPr lang="en-US" dirty="0"/>
              <a:t>required monitoring of </a:t>
            </a:r>
            <a:r>
              <a:rPr lang="en-US" dirty="0" err="1"/>
              <a:t>subawards</a:t>
            </a:r>
            <a:r>
              <a:rPr lang="en-US" dirty="0"/>
              <a:t>. </a:t>
            </a:r>
          </a:p>
          <a:p>
            <a:pPr lvl="1"/>
            <a:r>
              <a:rPr lang="en-US" dirty="0" smtClean="0"/>
              <a:t>Completing </a:t>
            </a:r>
            <a:r>
              <a:rPr lang="en-US" dirty="0" err="1"/>
              <a:t>subaward</a:t>
            </a:r>
            <a:r>
              <a:rPr lang="en-US" dirty="0"/>
              <a:t> close-out activities per 2 </a:t>
            </a:r>
            <a:r>
              <a:rPr lang="en-US" dirty="0" smtClean="0"/>
              <a:t>C.F.R. 200.343</a:t>
            </a:r>
            <a:r>
              <a:rPr lang="en-US" dirty="0"/>
              <a:t>. </a:t>
            </a:r>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198403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New 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a:xfrm>
            <a:off x="457200" y="2461846"/>
            <a:ext cx="8229600" cy="4069583"/>
          </a:xfrm>
        </p:spPr>
        <p:txBody>
          <a:bodyPr>
            <a:normAutofit fontScale="77500" lnSpcReduction="20000"/>
          </a:bodyPr>
          <a:lstStyle/>
          <a:p>
            <a:pPr marL="225425" indent="0">
              <a:buNone/>
            </a:pPr>
            <a:r>
              <a:rPr lang="en-US" b="1" dirty="0" smtClean="0"/>
              <a:t>Risk </a:t>
            </a:r>
            <a:r>
              <a:rPr lang="en-US" b="1" dirty="0"/>
              <a:t>review of applications and imposition of Specific Conditions </a:t>
            </a:r>
            <a:endParaRPr lang="en-US" dirty="0"/>
          </a:p>
          <a:p>
            <a:r>
              <a:rPr lang="en-US" dirty="0" smtClean="0"/>
              <a:t>Pass-through </a:t>
            </a:r>
            <a:r>
              <a:rPr lang="en-US" dirty="0"/>
              <a:t>entities who make </a:t>
            </a:r>
            <a:r>
              <a:rPr lang="en-US" dirty="0" err="1"/>
              <a:t>subawards</a:t>
            </a:r>
            <a:r>
              <a:rPr lang="en-US" dirty="0"/>
              <a:t> </a:t>
            </a:r>
            <a:r>
              <a:rPr lang="en-US" b="1" dirty="0"/>
              <a:t>must </a:t>
            </a:r>
            <a:r>
              <a:rPr lang="en-US" dirty="0"/>
              <a:t>conduct a </a:t>
            </a:r>
            <a:r>
              <a:rPr lang="en-US" b="1" dirty="0"/>
              <a:t>risk assessment </a:t>
            </a:r>
            <a:r>
              <a:rPr lang="en-US" b="1" dirty="0">
                <a:solidFill>
                  <a:srgbClr val="800000"/>
                </a:solidFill>
              </a:rPr>
              <a:t>prior to </a:t>
            </a:r>
            <a:r>
              <a:rPr lang="en-US" dirty="0"/>
              <a:t>making awards. </a:t>
            </a:r>
          </a:p>
          <a:p>
            <a:r>
              <a:rPr lang="en-US" dirty="0" smtClean="0"/>
              <a:t>For </a:t>
            </a:r>
            <a:r>
              <a:rPr lang="en-US" dirty="0"/>
              <a:t>all </a:t>
            </a:r>
            <a:r>
              <a:rPr lang="en-US" dirty="0" err="1"/>
              <a:t>subawards</a:t>
            </a:r>
            <a:r>
              <a:rPr lang="en-US" dirty="0"/>
              <a:t>, pass-through entities must evaluate the applicant’s risk of noncompliance with Federal statutes, regulations, and the terms of the </a:t>
            </a:r>
            <a:r>
              <a:rPr lang="en-US" dirty="0" err="1"/>
              <a:t>subaward</a:t>
            </a:r>
            <a:r>
              <a:rPr lang="en-US" dirty="0"/>
              <a:t> before making the award. Factors that the pass-through entity may consider in doing this risk analysis can be found at </a:t>
            </a:r>
            <a:r>
              <a:rPr lang="en-US" b="1" dirty="0" smtClean="0"/>
              <a:t>200.331</a:t>
            </a:r>
            <a:r>
              <a:rPr lang="en-US" dirty="0"/>
              <a:t>. </a:t>
            </a:r>
          </a:p>
          <a:p>
            <a:r>
              <a:rPr lang="en-US" dirty="0" smtClean="0"/>
              <a:t>If </a:t>
            </a:r>
            <a:r>
              <a:rPr lang="en-US" dirty="0"/>
              <a:t>risk is identified, FEMA or the pass-through entity may add </a:t>
            </a:r>
            <a:r>
              <a:rPr lang="en-US" b="1" dirty="0"/>
              <a:t>specific conditions </a:t>
            </a:r>
            <a:r>
              <a:rPr lang="en-US" dirty="0"/>
              <a:t>to the award</a:t>
            </a:r>
            <a:r>
              <a:rPr lang="en-US" dirty="0" smtClean="0"/>
              <a:t>.</a:t>
            </a:r>
            <a:endParaRPr lang="en-US" dirty="0"/>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1912190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p:txBody>
          <a:bodyPr>
            <a:normAutofit/>
          </a:bodyPr>
          <a:lstStyle/>
          <a:p>
            <a:pPr marL="225425" indent="0">
              <a:buNone/>
            </a:pPr>
            <a:r>
              <a:rPr lang="en-US" b="1" dirty="0" smtClean="0"/>
              <a:t>Pre-Federal Award Info</a:t>
            </a:r>
          </a:p>
          <a:p>
            <a:r>
              <a:rPr lang="en-US" b="1" dirty="0" smtClean="0"/>
              <a:t>200.203</a:t>
            </a:r>
            <a:r>
              <a:rPr lang="en-US" dirty="0" smtClean="0"/>
              <a:t>:  Notices </a:t>
            </a:r>
            <a:r>
              <a:rPr lang="en-US" dirty="0"/>
              <a:t>of funding opportunities</a:t>
            </a:r>
          </a:p>
          <a:p>
            <a:r>
              <a:rPr lang="en-US" b="1" dirty="0"/>
              <a:t>200.205</a:t>
            </a:r>
            <a:r>
              <a:rPr lang="en-US" dirty="0" smtClean="0"/>
              <a:t>:  Federal agency review of risk</a:t>
            </a:r>
          </a:p>
          <a:p>
            <a:r>
              <a:rPr lang="en-US" b="1" dirty="0"/>
              <a:t>200.206</a:t>
            </a:r>
            <a:r>
              <a:rPr lang="en-US" dirty="0" smtClean="0"/>
              <a:t>:  Standard </a:t>
            </a:r>
            <a:r>
              <a:rPr lang="en-US" dirty="0"/>
              <a:t>application requirements</a:t>
            </a:r>
          </a:p>
          <a:p>
            <a:r>
              <a:rPr lang="en-US" b="1" dirty="0"/>
              <a:t>200.210</a:t>
            </a:r>
            <a:r>
              <a:rPr lang="en-US" dirty="0" smtClean="0"/>
              <a:t>:  Information </a:t>
            </a:r>
            <a:r>
              <a:rPr lang="en-US" dirty="0"/>
              <a:t>contained in a federal </a:t>
            </a:r>
            <a:r>
              <a:rPr lang="en-US" dirty="0" smtClean="0"/>
              <a:t>					award</a:t>
            </a:r>
            <a:endParaRPr lang="en-US" dirty="0"/>
          </a:p>
        </p:txBody>
      </p:sp>
      <p:grpSp>
        <p:nvGrpSpPr>
          <p:cNvPr id="13" name="Group 12"/>
          <p:cNvGrpSpPr/>
          <p:nvPr/>
        </p:nvGrpSpPr>
        <p:grpSpPr>
          <a:xfrm rot="21323777">
            <a:off x="36112" y="3531199"/>
            <a:ext cx="903569" cy="936189"/>
            <a:chOff x="-1" y="5039833"/>
            <a:chExt cx="566222" cy="648586"/>
          </a:xfrm>
        </p:grpSpPr>
        <p:sp>
          <p:nvSpPr>
            <p:cNvPr id="14" name="Explosion 1 13"/>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7307" y="5228228"/>
              <a:ext cx="518914" cy="277194"/>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577581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1999"/>
                                          </p:stCondLst>
                                        </p:cTn>
                                        <p:tgtEl>
                                          <p:spTgt spid="13"/>
                                        </p:tgtEl>
                                        <p:attrNameLst>
                                          <p:attrName>style.visibility</p:attrName>
                                        </p:attrNameLst>
                                      </p:cBhvr>
                                      <p:to>
                                        <p:strVal val="visible"/>
                                      </p:to>
                                    </p:set>
                                  </p:childTnLst>
                                </p:cTn>
                              </p:par>
                            </p:childTnLst>
                          </p:cTn>
                        </p:par>
                        <p:par>
                          <p:cTn id="18" fill="hold">
                            <p:stCondLst>
                              <p:cond delay="4000"/>
                            </p:stCondLst>
                            <p:childTnLst>
                              <p:par>
                                <p:cTn id="19" presetID="6" presetClass="emph" presetSubtype="0" repeatCount="indefinite" fill="hold" nodeType="afterEffect">
                                  <p:stCondLst>
                                    <p:cond delay="0"/>
                                  </p:stCondLst>
                                  <p:childTnLst>
                                    <p:animScale>
                                      <p:cBhvr>
                                        <p:cTn id="20" dur="2000" fill="hold"/>
                                        <p:tgtEl>
                                          <p:spTgt spid="13"/>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p:txBody>
          <a:bodyPr>
            <a:normAutofit/>
          </a:bodyPr>
          <a:lstStyle/>
          <a:p>
            <a:pPr marL="225425" indent="0">
              <a:buNone/>
            </a:pPr>
            <a:r>
              <a:rPr lang="en-US" b="1" dirty="0" smtClean="0"/>
              <a:t>Post-Federal Award Info</a:t>
            </a:r>
          </a:p>
          <a:p>
            <a:pPr>
              <a:tabLst>
                <a:tab pos="1543050" algn="l"/>
              </a:tabLst>
            </a:pPr>
            <a:r>
              <a:rPr lang="en-US" b="1" dirty="0"/>
              <a:t>200.301</a:t>
            </a:r>
            <a:r>
              <a:rPr lang="en-US" dirty="0" smtClean="0"/>
              <a:t>: </a:t>
            </a:r>
            <a:r>
              <a:rPr lang="en-US" dirty="0"/>
              <a:t>	Performance management</a:t>
            </a:r>
          </a:p>
          <a:p>
            <a:pPr>
              <a:tabLst>
                <a:tab pos="1543050" algn="l"/>
              </a:tabLst>
            </a:pPr>
            <a:r>
              <a:rPr lang="en-US" b="1" dirty="0"/>
              <a:t>200.303</a:t>
            </a:r>
            <a:r>
              <a:rPr lang="en-US" dirty="0" smtClean="0"/>
              <a:t>: </a:t>
            </a:r>
            <a:r>
              <a:rPr lang="en-US" dirty="0"/>
              <a:t>	Internal controls</a:t>
            </a:r>
          </a:p>
          <a:p>
            <a:pPr>
              <a:tabLst>
                <a:tab pos="1543050" algn="l"/>
              </a:tabLst>
            </a:pPr>
            <a:r>
              <a:rPr lang="en-US" b="1" dirty="0"/>
              <a:t>200.305</a:t>
            </a:r>
            <a:r>
              <a:rPr lang="en-US" dirty="0" smtClean="0"/>
              <a:t>: </a:t>
            </a:r>
            <a:r>
              <a:rPr lang="en-US" dirty="0"/>
              <a:t>	</a:t>
            </a:r>
            <a:r>
              <a:rPr lang="en-US" dirty="0" smtClean="0"/>
              <a:t>Payments</a:t>
            </a:r>
            <a:endParaRPr lang="en-US" dirty="0"/>
          </a:p>
          <a:p>
            <a:pPr>
              <a:tabLst>
                <a:tab pos="1543050" algn="l"/>
              </a:tabLst>
            </a:pPr>
            <a:r>
              <a:rPr lang="en-US" b="1" dirty="0"/>
              <a:t>200.307</a:t>
            </a:r>
            <a:r>
              <a:rPr lang="en-US" dirty="0" smtClean="0"/>
              <a:t>: </a:t>
            </a:r>
            <a:r>
              <a:rPr lang="en-US" dirty="0"/>
              <a:t>	</a:t>
            </a:r>
            <a:r>
              <a:rPr lang="en-US" dirty="0" smtClean="0"/>
              <a:t>Program Income</a:t>
            </a:r>
            <a:endParaRPr lang="en-US" dirty="0"/>
          </a:p>
          <a:p>
            <a:pPr>
              <a:tabLst>
                <a:tab pos="1543050" algn="l"/>
              </a:tabLst>
            </a:pPr>
            <a:r>
              <a:rPr lang="en-US" b="1" dirty="0"/>
              <a:t>200.309</a:t>
            </a:r>
            <a:r>
              <a:rPr lang="en-US" dirty="0" smtClean="0"/>
              <a:t>: </a:t>
            </a:r>
            <a:r>
              <a:rPr lang="en-US" dirty="0"/>
              <a:t>	</a:t>
            </a:r>
            <a:r>
              <a:rPr lang="en-US" dirty="0" smtClean="0"/>
              <a:t>Period </a:t>
            </a:r>
            <a:r>
              <a:rPr lang="en-US" dirty="0"/>
              <a:t>of </a:t>
            </a:r>
            <a:r>
              <a:rPr lang="en-US" dirty="0" smtClean="0"/>
              <a:t>performance</a:t>
            </a:r>
            <a:endParaRPr lang="en-US" dirty="0"/>
          </a:p>
        </p:txBody>
      </p:sp>
      <p:grpSp>
        <p:nvGrpSpPr>
          <p:cNvPr id="22" name="Group 21"/>
          <p:cNvGrpSpPr/>
          <p:nvPr/>
        </p:nvGrpSpPr>
        <p:grpSpPr>
          <a:xfrm rot="21323777">
            <a:off x="200848" y="1145509"/>
            <a:ext cx="994901" cy="1286608"/>
            <a:chOff x="-1" y="5039833"/>
            <a:chExt cx="552893" cy="648586"/>
          </a:xfrm>
        </p:grpSpPr>
        <p:sp>
          <p:nvSpPr>
            <p:cNvPr id="23" name="Explosion 1 22"/>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1641871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1" presetClass="entr" presetSubtype="0" fill="hold" nodeType="afterEffect">
                                  <p:stCondLst>
                                    <p:cond delay="1000"/>
                                  </p:stCondLst>
                                  <p:childTnLst>
                                    <p:set>
                                      <p:cBhvr>
                                        <p:cTn id="35" dur="1" fill="hold">
                                          <p:stCondLst>
                                            <p:cond delay="1999"/>
                                          </p:stCondLst>
                                        </p:cTn>
                                        <p:tgtEl>
                                          <p:spTgt spid="22"/>
                                        </p:tgtEl>
                                        <p:attrNameLst>
                                          <p:attrName>style.visibility</p:attrName>
                                        </p:attrNameLst>
                                      </p:cBhvr>
                                      <p:to>
                                        <p:strVal val="visible"/>
                                      </p:to>
                                    </p:set>
                                  </p:childTnLst>
                                </p:cTn>
                              </p:par>
                            </p:childTnLst>
                          </p:cTn>
                        </p:par>
                        <p:par>
                          <p:cTn id="36" fill="hold">
                            <p:stCondLst>
                              <p:cond delay="5000"/>
                            </p:stCondLst>
                            <p:childTnLst>
                              <p:par>
                                <p:cTn id="37" presetID="6" presetClass="emph" presetSubtype="0" repeatCount="indefinite" fill="hold" nodeType="afterEffect">
                                  <p:stCondLst>
                                    <p:cond delay="1000"/>
                                  </p:stCondLst>
                                  <p:childTnLst>
                                    <p:animScale>
                                      <p:cBhvr>
                                        <p:cTn id="38"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a:xfrm>
            <a:off x="457200" y="2411604"/>
            <a:ext cx="8425543" cy="4029390"/>
          </a:xfrm>
        </p:spPr>
        <p:txBody>
          <a:bodyPr>
            <a:normAutofit/>
          </a:bodyPr>
          <a:lstStyle/>
          <a:p>
            <a:pPr marL="225425" indent="0">
              <a:buNone/>
            </a:pPr>
            <a:r>
              <a:rPr lang="en-US" b="1" dirty="0"/>
              <a:t>Post-Federal Award </a:t>
            </a:r>
            <a:r>
              <a:rPr lang="en-US" b="1" dirty="0" smtClean="0"/>
              <a:t>Info</a:t>
            </a:r>
            <a:endParaRPr lang="en-US" b="1" dirty="0"/>
          </a:p>
          <a:p>
            <a:r>
              <a:rPr lang="en-US" b="1" dirty="0"/>
              <a:t>200.310 – </a:t>
            </a:r>
            <a:r>
              <a:rPr lang="en-US" b="1" dirty="0" smtClean="0"/>
              <a:t>200.316</a:t>
            </a:r>
            <a:r>
              <a:rPr lang="en-US" dirty="0" smtClean="0"/>
              <a:t>:  Property Standards</a:t>
            </a:r>
          </a:p>
          <a:p>
            <a:pPr lvl="1">
              <a:tabLst>
                <a:tab pos="1543050" algn="l"/>
              </a:tabLst>
            </a:pPr>
            <a:r>
              <a:rPr lang="en-US" sz="3200" b="1" dirty="0"/>
              <a:t>200.313</a:t>
            </a:r>
            <a:r>
              <a:rPr lang="en-US" sz="3200" dirty="0"/>
              <a:t>:  Equipment</a:t>
            </a:r>
          </a:p>
          <a:p>
            <a:pPr lvl="1">
              <a:tabLst>
                <a:tab pos="1543050" algn="l"/>
              </a:tabLst>
            </a:pPr>
            <a:r>
              <a:rPr lang="en-US" sz="3200" b="1" dirty="0"/>
              <a:t>200.314</a:t>
            </a:r>
            <a:r>
              <a:rPr lang="en-US" sz="3200" dirty="0"/>
              <a:t>:  Supplies</a:t>
            </a:r>
          </a:p>
          <a:p>
            <a:pPr lvl="1">
              <a:tabLst>
                <a:tab pos="1543050" algn="l"/>
              </a:tabLst>
            </a:pPr>
            <a:r>
              <a:rPr lang="en-US" sz="3200" b="1" dirty="0"/>
              <a:t>200.315</a:t>
            </a:r>
            <a:r>
              <a:rPr lang="en-US" sz="3200" dirty="0"/>
              <a:t>:  Intangible </a:t>
            </a:r>
            <a:r>
              <a:rPr lang="en-US" sz="3200" dirty="0" smtClean="0"/>
              <a:t>property</a:t>
            </a:r>
          </a:p>
          <a:p>
            <a:pPr lvl="1">
              <a:tabLst>
                <a:tab pos="1543050" algn="l"/>
              </a:tabLst>
            </a:pPr>
            <a:r>
              <a:rPr lang="en-US" sz="3200" b="1" dirty="0"/>
              <a:t>200.316</a:t>
            </a:r>
            <a:r>
              <a:rPr lang="en-US" sz="3200" dirty="0"/>
              <a:t>:  Property trust </a:t>
            </a:r>
            <a:r>
              <a:rPr lang="en-US" sz="3200" dirty="0" smtClean="0"/>
              <a:t>relationship</a:t>
            </a:r>
            <a:endParaRPr lang="en-US" sz="3200" dirty="0"/>
          </a:p>
        </p:txBody>
      </p:sp>
    </p:spTree>
    <p:extLst>
      <p:ext uri="{BB962C8B-B14F-4D97-AF65-F5344CB8AC3E}">
        <p14:creationId xmlns:p14="http://schemas.microsoft.com/office/powerpoint/2010/main" val="3023355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the new “Super Circular” or Uniform Guidance, 2 C.F.R. 200?</a:t>
            </a:r>
          </a:p>
          <a:p>
            <a:r>
              <a:rPr lang="en-US" dirty="0" smtClean="0"/>
              <a:t>Major Changes</a:t>
            </a:r>
          </a:p>
          <a:p>
            <a:pPr lvl="1"/>
            <a:r>
              <a:rPr lang="en-US" dirty="0" smtClean="0"/>
              <a:t>Uniform Grant Administrative Requirements</a:t>
            </a:r>
          </a:p>
          <a:p>
            <a:pPr lvl="1"/>
            <a:r>
              <a:rPr lang="en-US" dirty="0" smtClean="0"/>
              <a:t>Cost Principles</a:t>
            </a:r>
          </a:p>
          <a:p>
            <a:pPr lvl="1"/>
            <a:r>
              <a:rPr lang="en-US" dirty="0" smtClean="0"/>
              <a:t>Audit</a:t>
            </a:r>
          </a:p>
          <a:p>
            <a:r>
              <a:rPr lang="en-US" dirty="0" smtClean="0"/>
              <a:t>Procurement &amp; Documentation</a:t>
            </a:r>
          </a:p>
          <a:p>
            <a:r>
              <a:rPr lang="en-US" dirty="0" smtClean="0"/>
              <a:t>Resources</a:t>
            </a:r>
            <a:endParaRPr lang="en-US" dirty="0"/>
          </a:p>
        </p:txBody>
      </p:sp>
    </p:spTree>
    <p:extLst>
      <p:ext uri="{BB962C8B-B14F-4D97-AF65-F5344CB8AC3E}">
        <p14:creationId xmlns:p14="http://schemas.microsoft.com/office/powerpoint/2010/main" val="2561132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Administrative</a:t>
            </a:r>
            <a:br>
              <a:rPr lang="en-US" dirty="0" smtClean="0"/>
            </a:br>
            <a:r>
              <a:rPr lang="en-US" dirty="0" smtClean="0"/>
              <a:t>Grant Requirements</a:t>
            </a:r>
            <a:endParaRPr lang="en-US" dirty="0"/>
          </a:p>
        </p:txBody>
      </p:sp>
      <p:sp>
        <p:nvSpPr>
          <p:cNvPr id="3" name="Content Placeholder 2"/>
          <p:cNvSpPr>
            <a:spLocks noGrp="1"/>
          </p:cNvSpPr>
          <p:nvPr>
            <p:ph idx="1"/>
          </p:nvPr>
        </p:nvSpPr>
        <p:spPr>
          <a:xfrm>
            <a:off x="1517300" y="2552700"/>
            <a:ext cx="7626699" cy="3888294"/>
          </a:xfrm>
        </p:spPr>
        <p:txBody>
          <a:bodyPr>
            <a:normAutofit fontScale="92500"/>
          </a:bodyPr>
          <a:lstStyle/>
          <a:p>
            <a:pPr marL="225425" indent="0">
              <a:buNone/>
            </a:pPr>
            <a:r>
              <a:rPr lang="en-US" sz="3500" b="1" dirty="0"/>
              <a:t>Post-Federal Award </a:t>
            </a:r>
            <a:r>
              <a:rPr lang="en-US" sz="3500" b="1" dirty="0" smtClean="0"/>
              <a:t>Info</a:t>
            </a:r>
            <a:endParaRPr lang="en-US" sz="2200" b="1" dirty="0"/>
          </a:p>
          <a:p>
            <a:r>
              <a:rPr lang="fr-FR" b="1" dirty="0" smtClean="0"/>
              <a:t>200.317 </a:t>
            </a:r>
            <a:r>
              <a:rPr lang="fr-FR" b="1" dirty="0"/>
              <a:t>– </a:t>
            </a:r>
            <a:r>
              <a:rPr lang="fr-FR" b="1" dirty="0" smtClean="0"/>
              <a:t>200.326</a:t>
            </a:r>
            <a:r>
              <a:rPr lang="fr-FR" dirty="0" smtClean="0"/>
              <a:t>: Procurement Standards</a:t>
            </a:r>
          </a:p>
          <a:p>
            <a:pPr lvl="1">
              <a:tabLst>
                <a:tab pos="1543050" algn="l"/>
              </a:tabLst>
            </a:pPr>
            <a:r>
              <a:rPr lang="en-US" b="1" dirty="0"/>
              <a:t>200.318</a:t>
            </a:r>
            <a:r>
              <a:rPr lang="en-US" dirty="0"/>
              <a:t>: General Procurement Standards</a:t>
            </a:r>
          </a:p>
          <a:p>
            <a:pPr lvl="2">
              <a:tabLst>
                <a:tab pos="1543050" algn="l"/>
              </a:tabLst>
            </a:pPr>
            <a:r>
              <a:rPr lang="en-US" dirty="0"/>
              <a:t>Comply with </a:t>
            </a:r>
            <a:r>
              <a:rPr lang="en-US" b="1" dirty="0"/>
              <a:t>documented</a:t>
            </a:r>
            <a:r>
              <a:rPr lang="en-US" dirty="0"/>
              <a:t> procedures in place</a:t>
            </a:r>
          </a:p>
          <a:p>
            <a:pPr lvl="2">
              <a:buClr>
                <a:srgbClr val="595959"/>
              </a:buClr>
              <a:tabLst>
                <a:tab pos="1543050" algn="l"/>
              </a:tabLst>
            </a:pPr>
            <a:r>
              <a:rPr lang="en-US" b="1" dirty="0" smtClean="0">
                <a:solidFill>
                  <a:srgbClr val="800000"/>
                </a:solidFill>
              </a:rPr>
              <a:t>Open </a:t>
            </a:r>
            <a:r>
              <a:rPr lang="en-US" b="1" dirty="0">
                <a:solidFill>
                  <a:srgbClr val="800000"/>
                </a:solidFill>
              </a:rPr>
              <a:t>competition </a:t>
            </a:r>
            <a:r>
              <a:rPr lang="en-US" dirty="0"/>
              <a:t>(to the extent required by each method)</a:t>
            </a:r>
          </a:p>
          <a:p>
            <a:pPr lvl="2">
              <a:buClr>
                <a:srgbClr val="595959"/>
              </a:buClr>
              <a:tabLst>
                <a:tab pos="1543050" algn="l"/>
              </a:tabLst>
            </a:pPr>
            <a:r>
              <a:rPr lang="en-US" b="1" dirty="0">
                <a:solidFill>
                  <a:srgbClr val="800000"/>
                </a:solidFill>
              </a:rPr>
              <a:t>Proper documentation </a:t>
            </a:r>
            <a:r>
              <a:rPr lang="en-US" dirty="0"/>
              <a:t>for each </a:t>
            </a:r>
            <a:r>
              <a:rPr lang="en-US" dirty="0" smtClean="0"/>
              <a:t>purchase</a:t>
            </a:r>
            <a:endParaRPr lang="en-US" dirty="0"/>
          </a:p>
        </p:txBody>
      </p:sp>
      <p:sp>
        <p:nvSpPr>
          <p:cNvPr id="2" name="TextBox 1"/>
          <p:cNvSpPr txBox="1"/>
          <p:nvPr/>
        </p:nvSpPr>
        <p:spPr>
          <a:xfrm>
            <a:off x="120580" y="2469709"/>
            <a:ext cx="1537397" cy="4093428"/>
          </a:xfrm>
          <a:prstGeom prst="rect">
            <a:avLst/>
          </a:prstGeom>
          <a:solidFill>
            <a:schemeClr val="accent2">
              <a:lumMod val="60000"/>
              <a:lumOff val="40000"/>
            </a:schemeClr>
          </a:solidFill>
          <a:ln w="38100" cmpd="tri">
            <a:solidFill>
              <a:srgbClr val="800000"/>
            </a:solidFill>
          </a:ln>
        </p:spPr>
        <p:txBody>
          <a:bodyPr wrap="square" rtlCol="0">
            <a:spAutoFit/>
          </a:bodyPr>
          <a:lstStyle/>
          <a:p>
            <a:r>
              <a:rPr lang="en-US" sz="2000" dirty="0" smtClean="0"/>
              <a:t>While </a:t>
            </a:r>
            <a:r>
              <a:rPr lang="en-US" sz="2000" dirty="0"/>
              <a:t>not completely new, some of the following categories contain </a:t>
            </a:r>
            <a:r>
              <a:rPr lang="en-US" sz="2000" b="1" dirty="0"/>
              <a:t>important changes </a:t>
            </a:r>
            <a:r>
              <a:rPr lang="en-US" sz="2000" dirty="0"/>
              <a:t>that you should review for more information. </a:t>
            </a:r>
          </a:p>
        </p:txBody>
      </p:sp>
    </p:spTree>
    <p:extLst>
      <p:ext uri="{BB962C8B-B14F-4D97-AF65-F5344CB8AC3E}">
        <p14:creationId xmlns:p14="http://schemas.microsoft.com/office/powerpoint/2010/main" val="3023355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8" y="2424844"/>
            <a:ext cx="8502775" cy="4082281"/>
          </a:xfrm>
        </p:spPr>
        <p:txBody>
          <a:bodyPr>
            <a:normAutofit fontScale="92500" lnSpcReduction="10000"/>
          </a:bodyPr>
          <a:lstStyle/>
          <a:p>
            <a:pPr marL="225425" indent="0">
              <a:buNone/>
            </a:pPr>
            <a:r>
              <a:rPr lang="en-US" b="1" dirty="0" smtClean="0"/>
              <a:t>Post-Federal Award Info</a:t>
            </a:r>
            <a:endParaRPr lang="en-US" sz="2200" b="1" dirty="0" smtClean="0"/>
          </a:p>
          <a:p>
            <a:pPr>
              <a:tabLst>
                <a:tab pos="1543050" algn="l"/>
              </a:tabLst>
            </a:pPr>
            <a:r>
              <a:rPr lang="en-US" b="1" dirty="0" smtClean="0"/>
              <a:t>200.318</a:t>
            </a:r>
            <a:r>
              <a:rPr lang="en-US" dirty="0" smtClean="0"/>
              <a:t>: General Procurement Standards </a:t>
            </a:r>
          </a:p>
          <a:p>
            <a:pPr lvl="1">
              <a:tabLst>
                <a:tab pos="1543050" algn="l"/>
              </a:tabLst>
            </a:pPr>
            <a:r>
              <a:rPr lang="en-US" dirty="0" smtClean="0"/>
              <a:t>“</a:t>
            </a:r>
            <a:r>
              <a:rPr lang="en-US" dirty="0"/>
              <a:t>Conflict of </a:t>
            </a:r>
            <a:r>
              <a:rPr lang="en-US" dirty="0" smtClean="0"/>
              <a:t>Interest</a:t>
            </a:r>
            <a:r>
              <a:rPr lang="en-US" dirty="0"/>
              <a:t>” </a:t>
            </a:r>
          </a:p>
          <a:p>
            <a:pPr lvl="2">
              <a:buClr>
                <a:srgbClr val="595959"/>
              </a:buClr>
              <a:tabLst>
                <a:tab pos="1543050" algn="l"/>
              </a:tabLst>
            </a:pPr>
            <a:r>
              <a:rPr lang="en-US" b="1" dirty="0" smtClean="0">
                <a:solidFill>
                  <a:srgbClr val="800000"/>
                </a:solidFill>
              </a:rPr>
              <a:t>Must establish conflict of interest policies</a:t>
            </a:r>
          </a:p>
          <a:p>
            <a:pPr lvl="3">
              <a:buFont typeface="Wingdings" panose="05000000000000000000" pitchFamily="2" charset="2"/>
              <a:buChar char="§"/>
              <a:tabLst>
                <a:tab pos="1543050" algn="l"/>
              </a:tabLst>
            </a:pPr>
            <a:r>
              <a:rPr lang="en-US" sz="3000" dirty="0" smtClean="0"/>
              <a:t> Entity- NFE’s </a:t>
            </a:r>
            <a:r>
              <a:rPr lang="en-US" sz="3000" dirty="0"/>
              <a:t>own </a:t>
            </a:r>
            <a:r>
              <a:rPr lang="en-US" sz="3000" dirty="0" smtClean="0"/>
              <a:t>employees &amp; family, etc.</a:t>
            </a:r>
            <a:endParaRPr lang="en-US" sz="3000" dirty="0"/>
          </a:p>
          <a:p>
            <a:pPr lvl="3">
              <a:buFont typeface="Wingdings" panose="05000000000000000000" pitchFamily="2" charset="2"/>
              <a:buChar char="§"/>
              <a:tabLst>
                <a:tab pos="1543050" algn="l"/>
              </a:tabLst>
            </a:pPr>
            <a:r>
              <a:rPr lang="en-US" sz="3000" dirty="0" smtClean="0"/>
              <a:t> Organizational-parent</a:t>
            </a:r>
            <a:r>
              <a:rPr lang="en-US" sz="3000" dirty="0"/>
              <a:t>, affiliate or </a:t>
            </a:r>
            <a:r>
              <a:rPr lang="en-US" sz="3000" dirty="0" smtClean="0"/>
              <a:t> subsidiary </a:t>
            </a:r>
            <a:r>
              <a:rPr lang="en-US" sz="3000" dirty="0"/>
              <a:t>organization </a:t>
            </a:r>
          </a:p>
          <a:p>
            <a:pPr lvl="2">
              <a:buClr>
                <a:srgbClr val="595959"/>
              </a:buClr>
              <a:tabLst>
                <a:tab pos="1543050" algn="l"/>
              </a:tabLst>
            </a:pPr>
            <a:r>
              <a:rPr lang="en-US" b="1" dirty="0" smtClean="0">
                <a:solidFill>
                  <a:srgbClr val="800000"/>
                </a:solidFill>
              </a:rPr>
              <a:t>Must disclose in writing any potential conflicts of interest</a:t>
            </a:r>
            <a:endParaRPr lang="en-US" dirty="0" smtClean="0">
              <a:solidFill>
                <a:srgbClr val="800000"/>
              </a:solidFill>
            </a:endParaRPr>
          </a:p>
        </p:txBody>
      </p:sp>
      <p:grpSp>
        <p:nvGrpSpPr>
          <p:cNvPr id="2" name="Group 1"/>
          <p:cNvGrpSpPr/>
          <p:nvPr/>
        </p:nvGrpSpPr>
        <p:grpSpPr>
          <a:xfrm>
            <a:off x="1670070" y="4580128"/>
            <a:ext cx="552895" cy="648586"/>
            <a:chOff x="765544" y="4423145"/>
            <a:chExt cx="552895" cy="648586"/>
          </a:xfrm>
        </p:grpSpPr>
        <p:sp>
          <p:nvSpPr>
            <p:cNvPr id="5" name="Explosion 1 4"/>
            <p:cNvSpPr/>
            <p:nvPr/>
          </p:nvSpPr>
          <p:spPr>
            <a:xfrm>
              <a:off x="765544" y="4423145"/>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5545" y="4608938"/>
              <a:ext cx="552894" cy="276999"/>
            </a:xfrm>
            <a:prstGeom prst="rect">
              <a:avLst/>
            </a:prstGeom>
            <a:noFill/>
          </p:spPr>
          <p:txBody>
            <a:bodyPr wrap="square" rtlCol="0">
              <a:spAutoFit/>
            </a:bodyPr>
            <a:lstStyle/>
            <a:p>
              <a:r>
                <a:rPr lang="en-US" sz="1200" dirty="0" smtClean="0">
                  <a:solidFill>
                    <a:schemeClr val="accent6">
                      <a:lumMod val="20000"/>
                      <a:lumOff val="80000"/>
                    </a:schemeClr>
                  </a:solidFill>
                </a:rPr>
                <a:t>NEW!</a:t>
              </a:r>
              <a:endParaRPr lang="en-US" sz="1200" dirty="0">
                <a:solidFill>
                  <a:schemeClr val="accent6">
                    <a:lumMod val="20000"/>
                    <a:lumOff val="80000"/>
                  </a:schemeClr>
                </a:solidFill>
              </a:endParaRPr>
            </a:p>
          </p:txBody>
        </p:sp>
      </p:grpSp>
      <p:grpSp>
        <p:nvGrpSpPr>
          <p:cNvPr id="4" name="Group 3"/>
          <p:cNvGrpSpPr/>
          <p:nvPr/>
        </p:nvGrpSpPr>
        <p:grpSpPr>
          <a:xfrm>
            <a:off x="1207845" y="5450062"/>
            <a:ext cx="552895" cy="648586"/>
            <a:chOff x="340241" y="5372238"/>
            <a:chExt cx="552895" cy="648586"/>
          </a:xfrm>
        </p:grpSpPr>
        <p:sp>
          <p:nvSpPr>
            <p:cNvPr id="9" name="Explosion 1 8"/>
            <p:cNvSpPr/>
            <p:nvPr/>
          </p:nvSpPr>
          <p:spPr>
            <a:xfrm>
              <a:off x="340241" y="5372238"/>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40242" y="5558031"/>
              <a:ext cx="552894" cy="276999"/>
            </a:xfrm>
            <a:prstGeom prst="rect">
              <a:avLst/>
            </a:prstGeom>
            <a:noFill/>
          </p:spPr>
          <p:txBody>
            <a:bodyPr wrap="square" rtlCol="0">
              <a:spAutoFit/>
            </a:bodyPr>
            <a:lstStyle/>
            <a:p>
              <a:r>
                <a:rPr lang="en-US" sz="1200" dirty="0" smtClean="0">
                  <a:solidFill>
                    <a:schemeClr val="accent6">
                      <a:lumMod val="20000"/>
                      <a:lumOff val="80000"/>
                    </a:schemeClr>
                  </a:solidFill>
                </a:rPr>
                <a:t>NEW!</a:t>
              </a:r>
              <a:endParaRPr lang="en-US" sz="1200" dirty="0">
                <a:solidFill>
                  <a:schemeClr val="accent6">
                    <a:lumMod val="20000"/>
                    <a:lumOff val="80000"/>
                  </a:schemeClr>
                </a:solidFill>
              </a:endParaRPr>
            </a:p>
          </p:txBody>
        </p:sp>
      </p:grpSp>
      <p:grpSp>
        <p:nvGrpSpPr>
          <p:cNvPr id="11" name="Group 10"/>
          <p:cNvGrpSpPr/>
          <p:nvPr/>
        </p:nvGrpSpPr>
        <p:grpSpPr>
          <a:xfrm rot="21323777">
            <a:off x="200848" y="1145509"/>
            <a:ext cx="994901" cy="1286608"/>
            <a:chOff x="-1" y="5039833"/>
            <a:chExt cx="552893" cy="648586"/>
          </a:xfrm>
        </p:grpSpPr>
        <p:sp>
          <p:nvSpPr>
            <p:cNvPr id="12" name="Explosion 1 11"/>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
        <p:nvSpPr>
          <p:cNvPr id="15" name="Title 5"/>
          <p:cNvSpPr>
            <a:spLocks noGrp="1"/>
          </p:cNvSpPr>
          <p:nvPr>
            <p:ph type="title"/>
          </p:nvPr>
        </p:nvSpPr>
        <p:spPr>
          <a:xfrm>
            <a:off x="457200" y="1295400"/>
            <a:ext cx="8229600" cy="903004"/>
          </a:xfrm>
        </p:spPr>
        <p:txBody>
          <a:bodyPr>
            <a:normAutofit fontScale="90000"/>
          </a:bodyPr>
          <a:lstStyle/>
          <a:p>
            <a:r>
              <a:rPr lang="en-US" dirty="0" smtClean="0"/>
              <a:t>New Administrative</a:t>
            </a:r>
            <a:br>
              <a:rPr lang="en-US" dirty="0" smtClean="0"/>
            </a:br>
            <a:r>
              <a:rPr lang="en-US" dirty="0" smtClean="0"/>
              <a:t>Grant Requirements</a:t>
            </a:r>
            <a:endParaRPr lang="en-US" dirty="0"/>
          </a:p>
        </p:txBody>
      </p:sp>
    </p:spTree>
    <p:extLst>
      <p:ext uri="{BB962C8B-B14F-4D97-AF65-F5344CB8AC3E}">
        <p14:creationId xmlns:p14="http://schemas.microsoft.com/office/powerpoint/2010/main" val="1797517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2000"/>
                                  </p:stCondLst>
                                  <p:childTnLst>
                                    <p:set>
                                      <p:cBhvr>
                                        <p:cTn id="34" dur="1" fill="hold">
                                          <p:stCondLst>
                                            <p:cond delay="1999"/>
                                          </p:stCondLst>
                                        </p:cTn>
                                        <p:tgtEl>
                                          <p:spTgt spid="2"/>
                                        </p:tgtEl>
                                        <p:attrNameLst>
                                          <p:attrName>style.visibility</p:attrName>
                                        </p:attrNameLst>
                                      </p:cBhvr>
                                      <p:to>
                                        <p:strVal val="visible"/>
                                      </p:to>
                                    </p:set>
                                  </p:childTnLst>
                                </p:cTn>
                              </p:par>
                            </p:childTnLst>
                          </p:cTn>
                        </p:par>
                        <p:par>
                          <p:cTn id="35" fill="hold">
                            <p:stCondLst>
                              <p:cond delay="4000"/>
                            </p:stCondLst>
                            <p:childTnLst>
                              <p:par>
                                <p:cTn id="36" presetID="6" presetClass="emph" presetSubtype="0" repeatCount="indefinite" fill="hold" nodeType="afterEffect">
                                  <p:stCondLst>
                                    <p:cond delay="0"/>
                                  </p:stCondLst>
                                  <p:childTnLst>
                                    <p:animScale>
                                      <p:cBhvr>
                                        <p:cTn id="37" dur="2000" fill="hold"/>
                                        <p:tgtEl>
                                          <p:spTgt spid="2"/>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100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44" presetID="1" presetClass="entr" presetSubtype="0" fill="hold" nodeType="withEffect">
                                  <p:stCondLst>
                                    <p:cond delay="2000"/>
                                  </p:stCondLst>
                                  <p:childTnLst>
                                    <p:set>
                                      <p:cBhvr>
                                        <p:cTn id="45" dur="1" fill="hold">
                                          <p:stCondLst>
                                            <p:cond delay="1999"/>
                                          </p:stCondLst>
                                        </p:cTn>
                                        <p:tgtEl>
                                          <p:spTgt spid="4"/>
                                        </p:tgtEl>
                                        <p:attrNameLst>
                                          <p:attrName>style.visibility</p:attrName>
                                        </p:attrNameLst>
                                      </p:cBhvr>
                                      <p:to>
                                        <p:strVal val="visible"/>
                                      </p:to>
                                    </p:set>
                                  </p:childTnLst>
                                </p:cTn>
                              </p:par>
                              <p:par>
                                <p:cTn id="46" presetID="6" presetClass="emph" presetSubtype="0" repeatCount="indefinite" fill="hold" nodeType="withEffect">
                                  <p:stCondLst>
                                    <p:cond delay="2000"/>
                                  </p:stCondLst>
                                  <p:childTnLst>
                                    <p:animScale>
                                      <p:cBhvr>
                                        <p:cTn id="47" dur="2000" fill="hold"/>
                                        <p:tgtEl>
                                          <p:spTgt spid="4"/>
                                        </p:tgtEl>
                                      </p:cBhvr>
                                      <p:by x="150000" y="150000"/>
                                    </p:animScale>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1999"/>
                                          </p:stCondLst>
                                        </p:cTn>
                                        <p:tgtEl>
                                          <p:spTgt spid="11"/>
                                        </p:tgtEl>
                                        <p:attrNameLst>
                                          <p:attrName>style.visibility</p:attrName>
                                        </p:attrNameLst>
                                      </p:cBhvr>
                                      <p:to>
                                        <p:strVal val="visible"/>
                                      </p:to>
                                    </p:set>
                                  </p:childTnLst>
                                </p:cTn>
                              </p:par>
                            </p:childTnLst>
                          </p:cTn>
                        </p:par>
                        <p:par>
                          <p:cTn id="51" fill="hold">
                            <p:stCondLst>
                              <p:cond delay="7000"/>
                            </p:stCondLst>
                            <p:childTnLst>
                              <p:par>
                                <p:cTn id="52" presetID="6" presetClass="emph" presetSubtype="0" repeatCount="indefinite" fill="hold" nodeType="afterEffect">
                                  <p:stCondLst>
                                    <p:cond delay="1000"/>
                                  </p:stCondLst>
                                  <p:childTnLst>
                                    <p:animScale>
                                      <p:cBhvr>
                                        <p:cTn id="53"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1556"/>
            <a:ext cx="8229600" cy="3839756"/>
          </a:xfrm>
        </p:spPr>
        <p:txBody>
          <a:bodyPr>
            <a:normAutofit/>
          </a:bodyPr>
          <a:lstStyle/>
          <a:p>
            <a:pPr marL="225425" lvl="0" indent="0">
              <a:buNone/>
            </a:pPr>
            <a:r>
              <a:rPr lang="en-US" b="1" dirty="0"/>
              <a:t>Post-Federal Award </a:t>
            </a:r>
            <a:r>
              <a:rPr lang="en-US" b="1" dirty="0" smtClean="0"/>
              <a:t>Info</a:t>
            </a:r>
            <a:endParaRPr lang="en-US" b="1" dirty="0"/>
          </a:p>
          <a:p>
            <a:pPr>
              <a:tabLst>
                <a:tab pos="1543050" algn="l"/>
              </a:tabLst>
            </a:pPr>
            <a:r>
              <a:rPr lang="en-US" b="1" dirty="0" smtClean="0"/>
              <a:t>200.319</a:t>
            </a:r>
            <a:r>
              <a:rPr lang="en-US" dirty="0" smtClean="0"/>
              <a:t>: Competition</a:t>
            </a:r>
          </a:p>
          <a:p>
            <a:pPr lvl="1">
              <a:tabLst>
                <a:tab pos="1543050" algn="l"/>
              </a:tabLst>
            </a:pPr>
            <a:r>
              <a:rPr lang="en-US" dirty="0" smtClean="0"/>
              <a:t>Full and open</a:t>
            </a:r>
          </a:p>
          <a:p>
            <a:pPr lvl="1">
              <a:tabLst>
                <a:tab pos="1543050" algn="l"/>
              </a:tabLst>
            </a:pPr>
            <a:r>
              <a:rPr lang="en-US" dirty="0" smtClean="0"/>
              <a:t>Avoid restrictions i.e. specifying “brand name”</a:t>
            </a:r>
          </a:p>
          <a:p>
            <a:pPr lvl="1">
              <a:tabLst>
                <a:tab pos="1543050" algn="l"/>
              </a:tabLst>
            </a:pPr>
            <a:r>
              <a:rPr lang="en-US" dirty="0" smtClean="0"/>
              <a:t>Have written </a:t>
            </a:r>
            <a:r>
              <a:rPr lang="en-US" dirty="0"/>
              <a:t>procedures for </a:t>
            </a:r>
            <a:r>
              <a:rPr lang="en-US" dirty="0" smtClean="0"/>
              <a:t>procurement transactions</a:t>
            </a:r>
          </a:p>
        </p:txBody>
      </p:sp>
      <p:pic>
        <p:nvPicPr>
          <p:cNvPr id="8" name="Picture 7" descr="1815 under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701" y="4780975"/>
            <a:ext cx="3174261" cy="414024"/>
          </a:xfrm>
          <a:prstGeom prst="rect">
            <a:avLst/>
          </a:prstGeom>
        </p:spPr>
      </p:pic>
      <p:sp>
        <p:nvSpPr>
          <p:cNvPr id="9" name="Title 5"/>
          <p:cNvSpPr>
            <a:spLocks noGrp="1"/>
          </p:cNvSpPr>
          <p:nvPr>
            <p:ph type="title"/>
          </p:nvPr>
        </p:nvSpPr>
        <p:spPr>
          <a:xfrm>
            <a:off x="457200" y="1295400"/>
            <a:ext cx="8229600" cy="903004"/>
          </a:xfrm>
        </p:spPr>
        <p:txBody>
          <a:bodyPr>
            <a:normAutofit fontScale="90000"/>
          </a:bodyPr>
          <a:lstStyle/>
          <a:p>
            <a:r>
              <a:rPr lang="en-US" dirty="0" smtClean="0"/>
              <a:t>New Administrative</a:t>
            </a:r>
            <a:br>
              <a:rPr lang="en-US" dirty="0" smtClean="0"/>
            </a:br>
            <a:r>
              <a:rPr lang="en-US" dirty="0" smtClean="0"/>
              <a:t>Grant Requirements</a:t>
            </a:r>
            <a:endParaRPr lang="en-US" dirty="0"/>
          </a:p>
        </p:txBody>
      </p:sp>
      <p:grpSp>
        <p:nvGrpSpPr>
          <p:cNvPr id="10" name="Group 9"/>
          <p:cNvGrpSpPr/>
          <p:nvPr/>
        </p:nvGrpSpPr>
        <p:grpSpPr>
          <a:xfrm rot="21323777">
            <a:off x="200848" y="1145509"/>
            <a:ext cx="994901" cy="1286608"/>
            <a:chOff x="-1" y="5039833"/>
            <a:chExt cx="552893" cy="648586"/>
          </a:xfrm>
        </p:grpSpPr>
        <p:sp>
          <p:nvSpPr>
            <p:cNvPr id="11" name="Explosion 1 10"/>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687962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999"/>
                                          </p:stCondLst>
                                        </p:cTn>
                                        <p:tgtEl>
                                          <p:spTgt spid="10"/>
                                        </p:tgtEl>
                                        <p:attrNameLst>
                                          <p:attrName>style.visibility</p:attrName>
                                        </p:attrNameLst>
                                      </p:cBhvr>
                                      <p:to>
                                        <p:strVal val="visible"/>
                                      </p:to>
                                    </p:set>
                                  </p:childTnLst>
                                </p:cTn>
                              </p:par>
                            </p:childTnLst>
                          </p:cTn>
                        </p:par>
                        <p:par>
                          <p:cTn id="7" fill="hold">
                            <p:stCondLst>
                              <p:cond delay="2000"/>
                            </p:stCondLst>
                            <p:childTnLst>
                              <p:par>
                                <p:cTn id="8" presetID="6" presetClass="emph" presetSubtype="0" repeatCount="indefinite" fill="hold" nodeType="afterEffect">
                                  <p:stCondLst>
                                    <p:cond delay="0"/>
                                  </p:stCondLst>
                                  <p:childTnLst>
                                    <p:animScale>
                                      <p:cBhvr>
                                        <p:cTn id="9" dur="2000" fill="hold"/>
                                        <p:tgtEl>
                                          <p:spTgt spid="10"/>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753d32ef-77d2-4af7-8489-97fbfc49e326" descr="F8C3CAF0-B272-4F70-8917-B465717E0B3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787" y="1690575"/>
            <a:ext cx="7458097" cy="48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922" y="1505909"/>
            <a:ext cx="3955311" cy="369332"/>
          </a:xfrm>
          <a:prstGeom prst="rect">
            <a:avLst/>
          </a:prstGeom>
          <a:noFill/>
        </p:spPr>
        <p:txBody>
          <a:bodyPr wrap="square" rtlCol="0">
            <a:spAutoFit/>
          </a:bodyPr>
          <a:lstStyle/>
          <a:p>
            <a:r>
              <a:rPr lang="en-US" b="1" dirty="0" smtClean="0">
                <a:solidFill>
                  <a:srgbClr val="800000"/>
                </a:solidFill>
              </a:rPr>
              <a:t>Procurement “Claw” Sec. 200.320</a:t>
            </a:r>
            <a:endParaRPr lang="en-US" b="1" dirty="0">
              <a:solidFill>
                <a:srgbClr val="800000"/>
              </a:solidFill>
            </a:endParaRPr>
          </a:p>
        </p:txBody>
      </p:sp>
      <p:sp>
        <p:nvSpPr>
          <p:cNvPr id="8" name="Title 5"/>
          <p:cNvSpPr>
            <a:spLocks noGrp="1"/>
          </p:cNvSpPr>
          <p:nvPr>
            <p:ph type="title"/>
          </p:nvPr>
        </p:nvSpPr>
        <p:spPr>
          <a:xfrm>
            <a:off x="457200" y="1295400"/>
            <a:ext cx="8229600" cy="903004"/>
          </a:xfrm>
        </p:spPr>
        <p:txBody>
          <a:bodyPr>
            <a:normAutofit/>
          </a:bodyPr>
          <a:lstStyle/>
          <a:p>
            <a:r>
              <a:rPr lang="en-US" dirty="0" smtClean="0"/>
              <a:t>Procurement</a:t>
            </a:r>
            <a:endParaRPr lang="en-US" dirty="0"/>
          </a:p>
        </p:txBody>
      </p:sp>
    </p:spTree>
    <p:extLst>
      <p:ext uri="{BB962C8B-B14F-4D97-AF65-F5344CB8AC3E}">
        <p14:creationId xmlns:p14="http://schemas.microsoft.com/office/powerpoint/2010/main" val="42398682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93" y="2573965"/>
            <a:ext cx="8686800" cy="3425739"/>
          </a:xfrm>
        </p:spPr>
        <p:txBody>
          <a:bodyPr>
            <a:normAutofit/>
          </a:bodyPr>
          <a:lstStyle/>
          <a:p>
            <a:pPr marL="225425" lvl="0" indent="0">
              <a:buNone/>
            </a:pPr>
            <a:r>
              <a:rPr lang="en-US" b="1" dirty="0"/>
              <a:t>Post-Federal Award </a:t>
            </a:r>
            <a:r>
              <a:rPr lang="en-US" b="1" dirty="0" smtClean="0"/>
              <a:t>Info</a:t>
            </a:r>
            <a:endParaRPr lang="en-US" sz="2000" b="1" dirty="0"/>
          </a:p>
          <a:p>
            <a:pPr>
              <a:spcBef>
                <a:spcPts val="0"/>
              </a:spcBef>
              <a:tabLst>
                <a:tab pos="1543050" algn="l"/>
              </a:tabLst>
            </a:pPr>
            <a:r>
              <a:rPr lang="en-US" b="1" dirty="0" smtClean="0"/>
              <a:t>200.321</a:t>
            </a:r>
            <a:r>
              <a:rPr lang="en-US" dirty="0" smtClean="0"/>
              <a:t>:  	</a:t>
            </a:r>
            <a:r>
              <a:rPr lang="en-US" dirty="0"/>
              <a:t>Contracting with small </a:t>
            </a:r>
            <a:r>
              <a:rPr lang="en-US" dirty="0" smtClean="0"/>
              <a:t>&amp; minority 				businesses</a:t>
            </a:r>
            <a:r>
              <a:rPr lang="en-US" dirty="0"/>
              <a:t>, women’s </a:t>
            </a:r>
            <a:r>
              <a:rPr lang="en-US" dirty="0" smtClean="0"/>
              <a:t>business 					enterprises</a:t>
            </a:r>
            <a:r>
              <a:rPr lang="en-US" dirty="0"/>
              <a:t>, </a:t>
            </a:r>
            <a:r>
              <a:rPr lang="en-US" dirty="0" smtClean="0"/>
              <a:t>&amp; </a:t>
            </a:r>
            <a:r>
              <a:rPr lang="en-US" dirty="0"/>
              <a:t>labor </a:t>
            </a:r>
            <a:r>
              <a:rPr lang="en-US" dirty="0" smtClean="0"/>
              <a:t>surplus area 				firms.</a:t>
            </a:r>
          </a:p>
          <a:p>
            <a:pPr>
              <a:tabLst>
                <a:tab pos="1543050" algn="l"/>
              </a:tabLst>
            </a:pPr>
            <a:r>
              <a:rPr lang="en-US" b="1" dirty="0" smtClean="0"/>
              <a:t>200.322</a:t>
            </a:r>
            <a:r>
              <a:rPr lang="en-US" dirty="0" smtClean="0"/>
              <a:t>:  	Procurement of recovered materials</a:t>
            </a:r>
            <a:endParaRPr lang="en-US" dirty="0"/>
          </a:p>
        </p:txBody>
      </p:sp>
      <p:grpSp>
        <p:nvGrpSpPr>
          <p:cNvPr id="8" name="Group 7"/>
          <p:cNvGrpSpPr/>
          <p:nvPr/>
        </p:nvGrpSpPr>
        <p:grpSpPr>
          <a:xfrm>
            <a:off x="241042" y="4953837"/>
            <a:ext cx="803987" cy="845115"/>
            <a:chOff x="765544" y="4423145"/>
            <a:chExt cx="631867" cy="648586"/>
          </a:xfrm>
        </p:grpSpPr>
        <p:sp>
          <p:nvSpPr>
            <p:cNvPr id="9" name="Explosion 1 8"/>
            <p:cNvSpPr/>
            <p:nvPr/>
          </p:nvSpPr>
          <p:spPr>
            <a:xfrm>
              <a:off x="765544" y="4423145"/>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44517" y="4632073"/>
              <a:ext cx="552894" cy="276999"/>
            </a:xfrm>
            <a:prstGeom prst="rect">
              <a:avLst/>
            </a:prstGeom>
            <a:noFill/>
          </p:spPr>
          <p:txBody>
            <a:bodyPr wrap="square" rtlCol="0">
              <a:spAutoFit/>
            </a:bodyPr>
            <a:lstStyle/>
            <a:p>
              <a:r>
                <a:rPr lang="en-US" sz="1200" dirty="0" smtClean="0">
                  <a:solidFill>
                    <a:schemeClr val="accent6">
                      <a:lumMod val="20000"/>
                      <a:lumOff val="80000"/>
                    </a:schemeClr>
                  </a:solidFill>
                </a:rPr>
                <a:t>NEW!</a:t>
              </a:r>
              <a:endParaRPr lang="en-US" sz="1200" dirty="0">
                <a:solidFill>
                  <a:schemeClr val="accent6">
                    <a:lumMod val="20000"/>
                    <a:lumOff val="80000"/>
                  </a:schemeClr>
                </a:solidFill>
              </a:endParaRPr>
            </a:p>
          </p:txBody>
        </p:sp>
      </p:grpSp>
      <p:sp>
        <p:nvSpPr>
          <p:cNvPr id="11" name="Title 5"/>
          <p:cNvSpPr>
            <a:spLocks noGrp="1"/>
          </p:cNvSpPr>
          <p:nvPr>
            <p:ph type="title"/>
          </p:nvPr>
        </p:nvSpPr>
        <p:spPr>
          <a:xfrm>
            <a:off x="457200" y="1295400"/>
            <a:ext cx="8229600" cy="903004"/>
          </a:xfrm>
        </p:spPr>
        <p:txBody>
          <a:bodyPr>
            <a:normAutofit fontScale="90000"/>
          </a:bodyPr>
          <a:lstStyle/>
          <a:p>
            <a:r>
              <a:rPr lang="en-US" dirty="0" smtClean="0"/>
              <a:t>New Administrative</a:t>
            </a:r>
            <a:br>
              <a:rPr lang="en-US" dirty="0" smtClean="0"/>
            </a:br>
            <a:r>
              <a:rPr lang="en-US" dirty="0" smtClean="0"/>
              <a:t>Grant Requirements</a:t>
            </a:r>
            <a:endParaRPr lang="en-US" dirty="0"/>
          </a:p>
        </p:txBody>
      </p:sp>
      <p:grpSp>
        <p:nvGrpSpPr>
          <p:cNvPr id="12" name="Group 11"/>
          <p:cNvGrpSpPr/>
          <p:nvPr/>
        </p:nvGrpSpPr>
        <p:grpSpPr>
          <a:xfrm rot="21323777">
            <a:off x="200848" y="1145509"/>
            <a:ext cx="994901" cy="1286608"/>
            <a:chOff x="-1" y="5039833"/>
            <a:chExt cx="552893" cy="648586"/>
          </a:xfrm>
        </p:grpSpPr>
        <p:sp>
          <p:nvSpPr>
            <p:cNvPr id="13" name="Explosion 1 12"/>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4262055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2000"/>
                                  </p:stCondLst>
                                  <p:childTnLst>
                                    <p:set>
                                      <p:cBhvr>
                                        <p:cTn id="16" dur="1" fill="hold">
                                          <p:stCondLst>
                                            <p:cond delay="1999"/>
                                          </p:stCondLst>
                                        </p:cTn>
                                        <p:tgtEl>
                                          <p:spTgt spid="8"/>
                                        </p:tgtEl>
                                        <p:attrNameLst>
                                          <p:attrName>style.visibility</p:attrName>
                                        </p:attrNameLst>
                                      </p:cBhvr>
                                      <p:to>
                                        <p:strVal val="visible"/>
                                      </p:to>
                                    </p:set>
                                  </p:childTnLst>
                                </p:cTn>
                              </p:par>
                            </p:childTnLst>
                          </p:cTn>
                        </p:par>
                        <p:par>
                          <p:cTn id="17" fill="hold">
                            <p:stCondLst>
                              <p:cond delay="4000"/>
                            </p:stCondLst>
                            <p:childTnLst>
                              <p:par>
                                <p:cTn id="18" presetID="6" presetClass="emph" presetSubtype="0" repeatCount="indefinite" fill="hold" nodeType="afterEffect">
                                  <p:stCondLst>
                                    <p:cond delay="0"/>
                                  </p:stCondLst>
                                  <p:childTnLst>
                                    <p:animScale>
                                      <p:cBhvr>
                                        <p:cTn id="19" dur="2000" fill="hold"/>
                                        <p:tgtEl>
                                          <p:spTgt spid="8"/>
                                        </p:tgtEl>
                                      </p:cBhvr>
                                      <p:by x="150000" y="150000"/>
                                    </p:animScale>
                                  </p:childTnLst>
                                </p:cTn>
                              </p:par>
                            </p:childTnLst>
                          </p:cTn>
                        </p:par>
                        <p:par>
                          <p:cTn id="20" fill="hold">
                            <p:stCondLst>
                              <p:cond delay="6000"/>
                            </p:stCondLst>
                            <p:childTnLst>
                              <p:par>
                                <p:cTn id="21" presetID="1" presetClass="entr" presetSubtype="0" fill="hold" nodeType="afterEffect">
                                  <p:stCondLst>
                                    <p:cond delay="1000"/>
                                  </p:stCondLst>
                                  <p:childTnLst>
                                    <p:set>
                                      <p:cBhvr>
                                        <p:cTn id="22" dur="1" fill="hold">
                                          <p:stCondLst>
                                            <p:cond delay="1999"/>
                                          </p:stCondLst>
                                        </p:cTn>
                                        <p:tgtEl>
                                          <p:spTgt spid="12"/>
                                        </p:tgtEl>
                                        <p:attrNameLst>
                                          <p:attrName>style.visibility</p:attrName>
                                        </p:attrNameLst>
                                      </p:cBhvr>
                                      <p:to>
                                        <p:strVal val="visible"/>
                                      </p:to>
                                    </p:set>
                                  </p:childTnLst>
                                </p:cTn>
                              </p:par>
                            </p:childTnLst>
                          </p:cTn>
                        </p:par>
                        <p:par>
                          <p:cTn id="23" fill="hold">
                            <p:stCondLst>
                              <p:cond delay="9000"/>
                            </p:stCondLst>
                            <p:childTnLst>
                              <p:par>
                                <p:cTn id="24" presetID="6" presetClass="emph" presetSubtype="0" repeatCount="indefinite" fill="hold" nodeType="afterEffect">
                                  <p:stCondLst>
                                    <p:cond delay="1000"/>
                                  </p:stCondLst>
                                  <p:childTnLst>
                                    <p:animScale>
                                      <p:cBhvr>
                                        <p:cTn id="25"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25425" lvl="0" indent="0">
              <a:buNone/>
            </a:pPr>
            <a:r>
              <a:rPr lang="en-US" b="1" dirty="0"/>
              <a:t>Post-Federal Award </a:t>
            </a:r>
            <a:r>
              <a:rPr lang="en-US" b="1" dirty="0" smtClean="0"/>
              <a:t>Info</a:t>
            </a:r>
            <a:endParaRPr lang="en-US" sz="2000" b="1" dirty="0"/>
          </a:p>
          <a:p>
            <a:pPr>
              <a:tabLst>
                <a:tab pos="1543050" algn="l"/>
              </a:tabLst>
            </a:pPr>
            <a:r>
              <a:rPr lang="en-US" u="sng" dirty="0" smtClean="0"/>
              <a:t>200.323</a:t>
            </a:r>
            <a:r>
              <a:rPr lang="en-US" dirty="0" smtClean="0"/>
              <a:t>:  	Contract cost and price</a:t>
            </a:r>
            <a:endParaRPr lang="en-US" dirty="0"/>
          </a:p>
          <a:p>
            <a:pPr>
              <a:tabLst>
                <a:tab pos="1543050" algn="l"/>
              </a:tabLst>
            </a:pPr>
            <a:r>
              <a:rPr lang="en-US" u="sng" dirty="0" smtClean="0"/>
              <a:t>200.324</a:t>
            </a:r>
            <a:r>
              <a:rPr lang="en-US" dirty="0" smtClean="0"/>
              <a:t>:  	Federal awarding agency or pass-				through entity review</a:t>
            </a:r>
          </a:p>
          <a:p>
            <a:pPr>
              <a:tabLst>
                <a:tab pos="1543050" algn="l"/>
              </a:tabLst>
            </a:pPr>
            <a:r>
              <a:rPr lang="en-US" u="sng" dirty="0" smtClean="0"/>
              <a:t>200.325</a:t>
            </a:r>
            <a:r>
              <a:rPr lang="en-US" dirty="0" smtClean="0"/>
              <a:t>:	Bonding requirements</a:t>
            </a:r>
          </a:p>
          <a:p>
            <a:pPr>
              <a:tabLst>
                <a:tab pos="1543050" algn="l"/>
              </a:tabLst>
            </a:pPr>
            <a:r>
              <a:rPr lang="en-US" u="sng" dirty="0" smtClean="0"/>
              <a:t>200.326</a:t>
            </a:r>
            <a:r>
              <a:rPr lang="en-US" dirty="0" smtClean="0"/>
              <a:t>:	Contract provisions (App. II)</a:t>
            </a:r>
            <a:endParaRPr lang="en-US" dirty="0"/>
          </a:p>
        </p:txBody>
      </p:sp>
      <p:grpSp>
        <p:nvGrpSpPr>
          <p:cNvPr id="5" name="Group 4"/>
          <p:cNvGrpSpPr/>
          <p:nvPr/>
        </p:nvGrpSpPr>
        <p:grpSpPr>
          <a:xfrm>
            <a:off x="289012" y="3637079"/>
            <a:ext cx="552895" cy="648586"/>
            <a:chOff x="765544" y="4423145"/>
            <a:chExt cx="552895" cy="648586"/>
          </a:xfrm>
        </p:grpSpPr>
        <p:sp>
          <p:nvSpPr>
            <p:cNvPr id="8" name="Explosion 1 7"/>
            <p:cNvSpPr/>
            <p:nvPr/>
          </p:nvSpPr>
          <p:spPr>
            <a:xfrm>
              <a:off x="765544" y="4423145"/>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5545" y="4608938"/>
              <a:ext cx="552894" cy="276999"/>
            </a:xfrm>
            <a:prstGeom prst="rect">
              <a:avLst/>
            </a:prstGeom>
            <a:noFill/>
          </p:spPr>
          <p:txBody>
            <a:bodyPr wrap="square" rtlCol="0">
              <a:spAutoFit/>
            </a:bodyPr>
            <a:lstStyle/>
            <a:p>
              <a:r>
                <a:rPr lang="en-US" sz="1200" dirty="0" smtClean="0">
                  <a:solidFill>
                    <a:schemeClr val="accent6">
                      <a:lumMod val="20000"/>
                      <a:lumOff val="80000"/>
                    </a:schemeClr>
                  </a:solidFill>
                </a:rPr>
                <a:t>NEW!</a:t>
              </a:r>
              <a:endParaRPr lang="en-US" sz="1200" dirty="0">
                <a:solidFill>
                  <a:schemeClr val="accent6">
                    <a:lumMod val="20000"/>
                    <a:lumOff val="80000"/>
                  </a:schemeClr>
                </a:solidFill>
              </a:endParaRPr>
            </a:p>
          </p:txBody>
        </p:sp>
      </p:grpSp>
      <p:sp>
        <p:nvSpPr>
          <p:cNvPr id="10" name="Title 5"/>
          <p:cNvSpPr>
            <a:spLocks noGrp="1"/>
          </p:cNvSpPr>
          <p:nvPr>
            <p:ph type="title"/>
          </p:nvPr>
        </p:nvSpPr>
        <p:spPr>
          <a:xfrm>
            <a:off x="457200" y="1295400"/>
            <a:ext cx="8229600" cy="903004"/>
          </a:xfrm>
        </p:spPr>
        <p:txBody>
          <a:bodyPr>
            <a:normAutofit fontScale="90000"/>
          </a:bodyPr>
          <a:lstStyle/>
          <a:p>
            <a:r>
              <a:rPr lang="en-US" dirty="0" smtClean="0"/>
              <a:t>New Administrative</a:t>
            </a:r>
            <a:br>
              <a:rPr lang="en-US" dirty="0" smtClean="0"/>
            </a:br>
            <a:r>
              <a:rPr lang="en-US" dirty="0" smtClean="0"/>
              <a:t>Grant Requirements</a:t>
            </a:r>
            <a:endParaRPr lang="en-US" dirty="0"/>
          </a:p>
        </p:txBody>
      </p:sp>
      <p:grpSp>
        <p:nvGrpSpPr>
          <p:cNvPr id="11" name="Group 10"/>
          <p:cNvGrpSpPr/>
          <p:nvPr/>
        </p:nvGrpSpPr>
        <p:grpSpPr>
          <a:xfrm rot="21323777">
            <a:off x="200848" y="1145509"/>
            <a:ext cx="994901" cy="1286608"/>
            <a:chOff x="-1" y="5039833"/>
            <a:chExt cx="552893" cy="648586"/>
          </a:xfrm>
        </p:grpSpPr>
        <p:sp>
          <p:nvSpPr>
            <p:cNvPr id="12" name="Explosion 1 11"/>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4016501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1000"/>
                                  </p:stCondLst>
                                  <p:childTnLst>
                                    <p:set>
                                      <p:cBhvr>
                                        <p:cTn id="16" dur="1" fill="hold">
                                          <p:stCondLst>
                                            <p:cond delay="1999"/>
                                          </p:stCondLst>
                                        </p:cTn>
                                        <p:tgtEl>
                                          <p:spTgt spid="5"/>
                                        </p:tgtEl>
                                        <p:attrNameLst>
                                          <p:attrName>style.visibility</p:attrName>
                                        </p:attrNameLst>
                                      </p:cBhvr>
                                      <p:to>
                                        <p:strVal val="visible"/>
                                      </p:to>
                                    </p:set>
                                  </p:childTnLst>
                                </p:cTn>
                              </p:par>
                            </p:childTnLst>
                          </p:cTn>
                        </p:par>
                        <p:par>
                          <p:cTn id="17" fill="hold">
                            <p:stCondLst>
                              <p:cond delay="3000"/>
                            </p:stCondLst>
                            <p:childTnLst>
                              <p:par>
                                <p:cTn id="18" presetID="6" presetClass="emph" presetSubtype="0" repeatCount="indefinite" fill="hold" nodeType="afterEffect">
                                  <p:stCondLst>
                                    <p:cond delay="1000"/>
                                  </p:stCondLst>
                                  <p:childTnLst>
                                    <p:animScale>
                                      <p:cBhvr>
                                        <p:cTn id="19" dur="2000" fill="hold"/>
                                        <p:tgtEl>
                                          <p:spTgt spid="5"/>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 presetClass="entr" presetSubtype="0" fill="hold" nodeType="afterEffect">
                                  <p:stCondLst>
                                    <p:cond delay="1000"/>
                                  </p:stCondLst>
                                  <p:childTnLst>
                                    <p:set>
                                      <p:cBhvr>
                                        <p:cTn id="34" dur="1" fill="hold">
                                          <p:stCondLst>
                                            <p:cond delay="1999"/>
                                          </p:stCondLst>
                                        </p:cTn>
                                        <p:tgtEl>
                                          <p:spTgt spid="11"/>
                                        </p:tgtEl>
                                        <p:attrNameLst>
                                          <p:attrName>style.visibility</p:attrName>
                                        </p:attrNameLst>
                                      </p:cBhvr>
                                      <p:to>
                                        <p:strVal val="visible"/>
                                      </p:to>
                                    </p:set>
                                  </p:childTnLst>
                                </p:cTn>
                              </p:par>
                            </p:childTnLst>
                          </p:cTn>
                        </p:par>
                        <p:par>
                          <p:cTn id="35" fill="hold">
                            <p:stCondLst>
                              <p:cond delay="5000"/>
                            </p:stCondLst>
                            <p:childTnLst>
                              <p:par>
                                <p:cTn id="36" presetID="6" presetClass="emph" presetSubtype="0" repeatCount="indefinite" fill="hold" nodeType="afterEffect">
                                  <p:stCondLst>
                                    <p:cond delay="1000"/>
                                  </p:stCondLst>
                                  <p:childTnLst>
                                    <p:animScale>
                                      <p:cBhvr>
                                        <p:cTn id="37"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25425" indent="0">
              <a:buNone/>
            </a:pPr>
            <a:r>
              <a:rPr lang="en-US" b="1" dirty="0"/>
              <a:t>Post-Federal Award </a:t>
            </a:r>
            <a:r>
              <a:rPr lang="en-US" b="1" dirty="0" smtClean="0"/>
              <a:t>Info</a:t>
            </a:r>
            <a:endParaRPr lang="en-US" sz="2000" b="1" dirty="0"/>
          </a:p>
          <a:p>
            <a:pPr>
              <a:tabLst>
                <a:tab pos="1543050" algn="l"/>
              </a:tabLst>
            </a:pPr>
            <a:r>
              <a:rPr lang="en-US" b="1" dirty="0" smtClean="0"/>
              <a:t>200.327</a:t>
            </a:r>
            <a:r>
              <a:rPr lang="en-US" dirty="0" smtClean="0"/>
              <a:t>:  	Financial </a:t>
            </a:r>
            <a:r>
              <a:rPr lang="en-US" dirty="0"/>
              <a:t>reporting</a:t>
            </a:r>
          </a:p>
          <a:p>
            <a:pPr>
              <a:tabLst>
                <a:tab pos="1543050" algn="l"/>
              </a:tabLst>
            </a:pPr>
            <a:r>
              <a:rPr lang="en-US" b="1" dirty="0" smtClean="0"/>
              <a:t>200.328</a:t>
            </a:r>
            <a:r>
              <a:rPr lang="en-US" dirty="0" smtClean="0"/>
              <a:t>:  	Monitoring </a:t>
            </a:r>
            <a:r>
              <a:rPr lang="en-US" dirty="0"/>
              <a:t>and reporting program </a:t>
            </a:r>
            <a:r>
              <a:rPr lang="en-US" dirty="0" smtClean="0"/>
              <a:t>			performance</a:t>
            </a:r>
            <a:endParaRPr lang="en-US" dirty="0"/>
          </a:p>
        </p:txBody>
      </p:sp>
      <p:sp>
        <p:nvSpPr>
          <p:cNvPr id="8" name="Title 5"/>
          <p:cNvSpPr>
            <a:spLocks noGrp="1"/>
          </p:cNvSpPr>
          <p:nvPr>
            <p:ph type="title"/>
          </p:nvPr>
        </p:nvSpPr>
        <p:spPr>
          <a:xfrm>
            <a:off x="457200" y="1295400"/>
            <a:ext cx="8229600" cy="903004"/>
          </a:xfrm>
        </p:spPr>
        <p:txBody>
          <a:bodyPr>
            <a:normAutofit fontScale="90000"/>
          </a:bodyPr>
          <a:lstStyle/>
          <a:p>
            <a:r>
              <a:rPr lang="en-US" dirty="0" smtClean="0"/>
              <a:t>Administrative</a:t>
            </a:r>
            <a:br>
              <a:rPr lang="en-US" dirty="0" smtClean="0"/>
            </a:br>
            <a:r>
              <a:rPr lang="en-US" dirty="0" smtClean="0"/>
              <a:t>Grant Requirements</a:t>
            </a:r>
            <a:endParaRPr lang="en-US" dirty="0"/>
          </a:p>
        </p:txBody>
      </p:sp>
    </p:spTree>
    <p:extLst>
      <p:ext uri="{BB962C8B-B14F-4D97-AF65-F5344CB8AC3E}">
        <p14:creationId xmlns:p14="http://schemas.microsoft.com/office/powerpoint/2010/main" val="4081002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kern="600" dirty="0" smtClean="0"/>
              <a:t>New Administrative </a:t>
            </a:r>
            <a:br>
              <a:rPr lang="en-US" kern="600" dirty="0" smtClean="0"/>
            </a:br>
            <a:r>
              <a:rPr lang="en-US" kern="600" dirty="0" smtClean="0"/>
              <a:t>Grant Requirements</a:t>
            </a:r>
            <a:endParaRPr lang="en-US" kern="600" dirty="0"/>
          </a:p>
        </p:txBody>
      </p:sp>
      <p:sp>
        <p:nvSpPr>
          <p:cNvPr id="3" name="Content Placeholder 2"/>
          <p:cNvSpPr>
            <a:spLocks noGrp="1"/>
          </p:cNvSpPr>
          <p:nvPr>
            <p:ph idx="1"/>
          </p:nvPr>
        </p:nvSpPr>
        <p:spPr>
          <a:xfrm>
            <a:off x="457200" y="2552700"/>
            <a:ext cx="8229600" cy="3754315"/>
          </a:xfrm>
        </p:spPr>
        <p:txBody>
          <a:bodyPr>
            <a:normAutofit fontScale="85000" lnSpcReduction="20000"/>
          </a:bodyPr>
          <a:lstStyle/>
          <a:p>
            <a:pPr marL="225425" indent="0">
              <a:buNone/>
            </a:pPr>
            <a:r>
              <a:rPr lang="en-US" b="1" dirty="0"/>
              <a:t>Post-Federal Award </a:t>
            </a:r>
            <a:r>
              <a:rPr lang="en-US" b="1" dirty="0" smtClean="0"/>
              <a:t>Info</a:t>
            </a:r>
            <a:endParaRPr lang="en-US" sz="2400" b="1" dirty="0"/>
          </a:p>
          <a:p>
            <a:pPr>
              <a:tabLst>
                <a:tab pos="1543050" algn="l"/>
              </a:tabLst>
            </a:pPr>
            <a:r>
              <a:rPr lang="en-US" b="1" dirty="0" smtClean="0"/>
              <a:t>200.329</a:t>
            </a:r>
            <a:r>
              <a:rPr lang="en-US" dirty="0" smtClean="0"/>
              <a:t>: 	    Reporting </a:t>
            </a:r>
            <a:r>
              <a:rPr lang="en-US" dirty="0"/>
              <a:t>on real property</a:t>
            </a:r>
          </a:p>
          <a:p>
            <a:pPr>
              <a:tabLst>
                <a:tab pos="1543050" algn="l"/>
              </a:tabLst>
            </a:pPr>
            <a:r>
              <a:rPr lang="en-US" b="1" dirty="0"/>
              <a:t>200.330-332</a:t>
            </a:r>
            <a:r>
              <a:rPr lang="en-US" dirty="0" smtClean="0"/>
              <a:t>:  Sub-recipient </a:t>
            </a:r>
            <a:r>
              <a:rPr lang="en-US" dirty="0"/>
              <a:t>monitoring &amp; </a:t>
            </a:r>
            <a:r>
              <a:rPr lang="en-US" dirty="0" smtClean="0"/>
              <a:t>						    management</a:t>
            </a:r>
            <a:endParaRPr lang="en-US" dirty="0"/>
          </a:p>
          <a:p>
            <a:pPr>
              <a:tabLst>
                <a:tab pos="1543050" algn="l"/>
              </a:tabLst>
            </a:pPr>
            <a:r>
              <a:rPr lang="en-US" b="1" dirty="0"/>
              <a:t>200.333</a:t>
            </a:r>
            <a:r>
              <a:rPr lang="en-US" dirty="0" smtClean="0"/>
              <a:t>: 	    Retention </a:t>
            </a:r>
            <a:r>
              <a:rPr lang="en-US" dirty="0"/>
              <a:t>requirements for records</a:t>
            </a:r>
          </a:p>
          <a:p>
            <a:pPr>
              <a:tabLst>
                <a:tab pos="1543050" algn="l"/>
              </a:tabLst>
            </a:pPr>
            <a:r>
              <a:rPr lang="en-US" b="1" dirty="0"/>
              <a:t>200.335</a:t>
            </a:r>
            <a:r>
              <a:rPr lang="en-US" dirty="0" smtClean="0"/>
              <a:t>: 	    Methods </a:t>
            </a:r>
            <a:r>
              <a:rPr lang="en-US" dirty="0"/>
              <a:t>for collection, </a:t>
            </a:r>
            <a:r>
              <a:rPr lang="en-US" dirty="0" smtClean="0"/>
              <a:t>transmission 				    and storage of information</a:t>
            </a:r>
          </a:p>
          <a:p>
            <a:pPr>
              <a:tabLst>
                <a:tab pos="1543050" algn="l"/>
              </a:tabLst>
            </a:pPr>
            <a:r>
              <a:rPr lang="en-US" b="1" dirty="0" smtClean="0"/>
              <a:t>200.338-342</a:t>
            </a:r>
            <a:r>
              <a:rPr lang="en-US" dirty="0" smtClean="0"/>
              <a:t>:  Remedies </a:t>
            </a:r>
            <a:r>
              <a:rPr lang="en-US" dirty="0"/>
              <a:t>for noncompliance</a:t>
            </a:r>
          </a:p>
          <a:p>
            <a:pPr>
              <a:tabLst>
                <a:tab pos="1543050" algn="l"/>
              </a:tabLst>
            </a:pPr>
            <a:r>
              <a:rPr lang="en-US" b="1" dirty="0"/>
              <a:t>200.343</a:t>
            </a:r>
            <a:r>
              <a:rPr lang="en-US" dirty="0" smtClean="0"/>
              <a:t>:</a:t>
            </a:r>
            <a:r>
              <a:rPr lang="en-US" dirty="0"/>
              <a:t>	</a:t>
            </a:r>
            <a:r>
              <a:rPr lang="en-US" dirty="0" smtClean="0"/>
              <a:t>    Closeout</a:t>
            </a:r>
            <a:endParaRPr lang="en-US" dirty="0"/>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3989238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1999"/>
                                          </p:stCondLst>
                                        </p:cTn>
                                        <p:tgtEl>
                                          <p:spTgt spid="5"/>
                                        </p:tgtEl>
                                        <p:attrNameLst>
                                          <p:attrName>style.visibility</p:attrName>
                                        </p:attrNameLst>
                                      </p:cBhvr>
                                      <p:to>
                                        <p:strVal val="visible"/>
                                      </p:to>
                                    </p:set>
                                  </p:childTnLst>
                                </p:cTn>
                              </p:par>
                            </p:childTnLst>
                          </p:cTn>
                        </p:par>
                        <p:par>
                          <p:cTn id="42" fill="hold">
                            <p:stCondLst>
                              <p:cond delay="5000"/>
                            </p:stCondLst>
                            <p:childTnLst>
                              <p:par>
                                <p:cTn id="43" presetID="6" presetClass="emph" presetSubtype="0" repeatCount="indefinite" fill="hold" nodeType="afterEffect">
                                  <p:stCondLst>
                                    <p:cond delay="1000"/>
                                  </p:stCondLst>
                                  <p:childTnLst>
                                    <p:animScale>
                                      <p:cBhvr>
                                        <p:cTn id="4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Cost Principles</a:t>
            </a:r>
            <a:endParaRPr lang="en-US" dirty="0"/>
          </a:p>
        </p:txBody>
      </p:sp>
      <p:sp>
        <p:nvSpPr>
          <p:cNvPr id="3" name="Content Placeholder 2"/>
          <p:cNvSpPr>
            <a:spLocks noGrp="1"/>
          </p:cNvSpPr>
          <p:nvPr>
            <p:ph idx="1"/>
          </p:nvPr>
        </p:nvSpPr>
        <p:spPr>
          <a:xfrm>
            <a:off x="457200" y="2391508"/>
            <a:ext cx="8229600" cy="4069582"/>
          </a:xfrm>
        </p:spPr>
        <p:txBody>
          <a:bodyPr>
            <a:normAutofit fontScale="92500" lnSpcReduction="20000"/>
          </a:bodyPr>
          <a:lstStyle/>
          <a:p>
            <a:pPr marL="225425" indent="0">
              <a:buNone/>
            </a:pPr>
            <a:r>
              <a:rPr lang="en-US" b="1" dirty="0" smtClean="0"/>
              <a:t>Guidance </a:t>
            </a:r>
            <a:r>
              <a:rPr lang="en-US" b="1" dirty="0"/>
              <a:t>on allowable costs, </a:t>
            </a:r>
            <a:r>
              <a:rPr lang="en-US" b="1" dirty="0" smtClean="0"/>
              <a:t>including</a:t>
            </a:r>
            <a:r>
              <a:rPr lang="en-US" dirty="0" smtClean="0"/>
              <a:t>: </a:t>
            </a:r>
            <a:endParaRPr lang="en-US" dirty="0"/>
          </a:p>
          <a:p>
            <a:r>
              <a:rPr lang="en-US" dirty="0" smtClean="0"/>
              <a:t>Reasonable </a:t>
            </a:r>
            <a:r>
              <a:rPr lang="en-US" dirty="0"/>
              <a:t>costs </a:t>
            </a:r>
          </a:p>
          <a:p>
            <a:r>
              <a:rPr lang="en-US" dirty="0" smtClean="0"/>
              <a:t>Allocable </a:t>
            </a:r>
            <a:r>
              <a:rPr lang="en-US" dirty="0"/>
              <a:t>costs </a:t>
            </a:r>
          </a:p>
          <a:p>
            <a:r>
              <a:rPr lang="en-US" dirty="0" smtClean="0"/>
              <a:t>Direct </a:t>
            </a:r>
            <a:r>
              <a:rPr lang="en-US" dirty="0"/>
              <a:t>and indirect costs </a:t>
            </a:r>
          </a:p>
          <a:p>
            <a:r>
              <a:rPr lang="en-US" dirty="0" smtClean="0"/>
              <a:t>Special </a:t>
            </a:r>
            <a:r>
              <a:rPr lang="en-US" dirty="0"/>
              <a:t>considerations for governments and tribes </a:t>
            </a:r>
            <a:endParaRPr lang="en-US" dirty="0" smtClean="0"/>
          </a:p>
          <a:p>
            <a:r>
              <a:rPr lang="en-US" dirty="0"/>
              <a:t>Audit services </a:t>
            </a:r>
          </a:p>
          <a:p>
            <a:r>
              <a:rPr lang="en-US" dirty="0"/>
              <a:t>Contributions and donations </a:t>
            </a:r>
          </a:p>
          <a:p>
            <a:r>
              <a:rPr lang="en-US" dirty="0"/>
              <a:t>Pre-award </a:t>
            </a:r>
            <a:r>
              <a:rPr lang="en-US" dirty="0" smtClean="0"/>
              <a:t>costs</a:t>
            </a:r>
            <a:endParaRPr lang="en-US" dirty="0"/>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2497564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5"/>
                                        </p:tgtEl>
                                      </p:cBhvr>
                                      <p:by x="150000" y="150000"/>
                                    </p:animScale>
                                  </p:childTnLst>
                                </p:cTn>
                              </p:par>
                              <p:par>
                                <p:cTn id="10" presetID="3" presetClass="entr" presetSubtype="10" fill="hold" grpId="0"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1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Cost Principles</a:t>
            </a:r>
            <a:endParaRPr lang="en-US" dirty="0"/>
          </a:p>
        </p:txBody>
      </p:sp>
      <p:sp>
        <p:nvSpPr>
          <p:cNvPr id="3" name="Content Placeholder 2"/>
          <p:cNvSpPr>
            <a:spLocks noGrp="1"/>
          </p:cNvSpPr>
          <p:nvPr>
            <p:ph idx="1"/>
          </p:nvPr>
        </p:nvSpPr>
        <p:spPr>
          <a:xfrm>
            <a:off x="457200" y="2391508"/>
            <a:ext cx="8229600" cy="4069582"/>
          </a:xfrm>
        </p:spPr>
        <p:txBody>
          <a:bodyPr>
            <a:normAutofit/>
          </a:bodyPr>
          <a:lstStyle/>
          <a:p>
            <a:r>
              <a:rPr lang="en-US" dirty="0" smtClean="0"/>
              <a:t>All </a:t>
            </a:r>
            <a:r>
              <a:rPr lang="en-US" dirty="0"/>
              <a:t>recipients and </a:t>
            </a:r>
            <a:r>
              <a:rPr lang="en-US" dirty="0" err="1"/>
              <a:t>subrecipients</a:t>
            </a:r>
            <a:r>
              <a:rPr lang="en-US" dirty="0"/>
              <a:t> will now follow the </a:t>
            </a:r>
            <a:r>
              <a:rPr lang="en-US" b="1" dirty="0">
                <a:solidFill>
                  <a:srgbClr val="800000"/>
                </a:solidFill>
              </a:rPr>
              <a:t>same set of cost principles </a:t>
            </a:r>
            <a:r>
              <a:rPr lang="en-US" dirty="0"/>
              <a:t>located at </a:t>
            </a:r>
            <a:r>
              <a:rPr lang="en-US" b="1" dirty="0" smtClean="0"/>
              <a:t>2 </a:t>
            </a:r>
            <a:r>
              <a:rPr lang="en-US" b="1" dirty="0"/>
              <a:t>C.F.R. Part 200, Subpart E</a:t>
            </a:r>
            <a:r>
              <a:rPr lang="en-US" dirty="0"/>
              <a:t>. </a:t>
            </a:r>
            <a:endParaRPr lang="en-US" dirty="0" smtClean="0"/>
          </a:p>
          <a:p>
            <a:pPr marL="225425" indent="0">
              <a:buNone/>
            </a:pPr>
            <a:endParaRPr lang="en-US" dirty="0"/>
          </a:p>
          <a:p>
            <a:r>
              <a:rPr lang="en-US" dirty="0" smtClean="0"/>
              <a:t>Hospitals </a:t>
            </a:r>
            <a:r>
              <a:rPr lang="en-US" dirty="0"/>
              <a:t>are </a:t>
            </a:r>
            <a:r>
              <a:rPr lang="en-US" b="1" dirty="0"/>
              <a:t>excepted </a:t>
            </a:r>
            <a:r>
              <a:rPr lang="en-US" dirty="0"/>
              <a:t>from the new cost principles and will continue to follow </a:t>
            </a:r>
            <a:r>
              <a:rPr lang="en-US" dirty="0" smtClean="0"/>
              <a:t>          </a:t>
            </a:r>
            <a:r>
              <a:rPr lang="en-US" b="1" dirty="0" smtClean="0"/>
              <a:t>45 </a:t>
            </a:r>
            <a:r>
              <a:rPr lang="en-US" b="1" dirty="0"/>
              <a:t>C.F.R. Part 74</a:t>
            </a:r>
            <a:r>
              <a:rPr lang="en-US" dirty="0"/>
              <a:t>. </a:t>
            </a:r>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2497564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Page to Fed Reg. Vol 78 No. 248 Part III [OMB].pdf"/>
          <p:cNvPicPr>
            <a:picLocks noChangeAspect="1"/>
          </p:cNvPicPr>
          <p:nvPr/>
        </p:nvPicPr>
        <p:blipFill rotWithShape="1">
          <a:blip r:embed="rId3" cstate="print">
            <a:extLst>
              <a:ext uri="{28A0092B-C50C-407E-A947-70E740481C1C}">
                <a14:useLocalDpi xmlns:a14="http://schemas.microsoft.com/office/drawing/2010/main" val="0"/>
              </a:ext>
            </a:extLst>
          </a:blip>
          <a:srcRect l="244" t="-312" r="-1518" b="290"/>
          <a:stretch/>
        </p:blipFill>
        <p:spPr>
          <a:xfrm rot="20849960">
            <a:off x="590502" y="1123094"/>
            <a:ext cx="3967967" cy="5071520"/>
          </a:xfrm>
          <a:prstGeom prst="rect">
            <a:avLst/>
          </a:prstGeom>
          <a:solidFill>
            <a:schemeClr val="bg1"/>
          </a:solidFill>
          <a:ln>
            <a:solidFill>
              <a:schemeClr val="bg1">
                <a:lumMod val="50000"/>
              </a:schemeClr>
            </a:solidFill>
          </a:ln>
          <a:effectLst>
            <a:glow rad="101600">
              <a:srgbClr val="002060">
                <a:alpha val="40000"/>
              </a:srgbClr>
            </a:glow>
          </a:effectLst>
          <a:scene3d>
            <a:camera prst="orthographicFront"/>
            <a:lightRig rig="threePt" dir="t"/>
          </a:scene3d>
          <a:sp3d>
            <a:bevelT/>
          </a:sp3d>
        </p:spPr>
      </p:pic>
      <p:sp>
        <p:nvSpPr>
          <p:cNvPr id="6" name="Title 5"/>
          <p:cNvSpPr>
            <a:spLocks noGrp="1"/>
          </p:cNvSpPr>
          <p:nvPr>
            <p:ph type="title"/>
          </p:nvPr>
        </p:nvSpPr>
        <p:spPr/>
        <p:txBody>
          <a:bodyPr/>
          <a:lstStyle/>
          <a:p>
            <a:r>
              <a:rPr lang="en-US" dirty="0" smtClean="0"/>
              <a:t>New Guidance</a:t>
            </a:r>
            <a:endParaRPr lang="en-US" dirty="0"/>
          </a:p>
        </p:txBody>
      </p:sp>
      <p:sp>
        <p:nvSpPr>
          <p:cNvPr id="3" name="Content Placeholder 2"/>
          <p:cNvSpPr>
            <a:spLocks noGrp="1"/>
          </p:cNvSpPr>
          <p:nvPr>
            <p:ph idx="1"/>
          </p:nvPr>
        </p:nvSpPr>
        <p:spPr>
          <a:xfrm>
            <a:off x="4572000" y="2198404"/>
            <a:ext cx="4466492" cy="3780035"/>
          </a:xfrm>
        </p:spPr>
        <p:txBody>
          <a:bodyPr>
            <a:normAutofit fontScale="92500" lnSpcReduction="10000"/>
          </a:bodyPr>
          <a:lstStyle/>
          <a:p>
            <a:r>
              <a:rPr lang="en-US" dirty="0"/>
              <a:t>2 CFR Chapter I, and Chapter II, </a:t>
            </a:r>
            <a:r>
              <a:rPr lang="en-US" dirty="0" smtClean="0"/>
              <a:t>Parts 200</a:t>
            </a:r>
            <a:r>
              <a:rPr lang="en-US" dirty="0"/>
              <a:t>, 215, 220, 225, and 230</a:t>
            </a:r>
          </a:p>
          <a:p>
            <a:r>
              <a:rPr lang="en-US" dirty="0"/>
              <a:t>Uniform Administrative </a:t>
            </a:r>
            <a:r>
              <a:rPr lang="en-US" dirty="0" smtClean="0"/>
              <a:t>Requirements, Cost </a:t>
            </a:r>
            <a:r>
              <a:rPr lang="en-US" dirty="0"/>
              <a:t>Principles, and </a:t>
            </a:r>
            <a:r>
              <a:rPr lang="en-US" dirty="0" smtClean="0"/>
              <a:t>Audit Requirements </a:t>
            </a:r>
            <a:r>
              <a:rPr lang="en-US" dirty="0"/>
              <a:t>for Federal </a:t>
            </a:r>
            <a:r>
              <a:rPr lang="en-US" dirty="0" smtClean="0"/>
              <a:t>Awards</a:t>
            </a:r>
          </a:p>
        </p:txBody>
      </p:sp>
    </p:spTree>
    <p:extLst>
      <p:ext uri="{BB962C8B-B14F-4D97-AF65-F5344CB8AC3E}">
        <p14:creationId xmlns:p14="http://schemas.microsoft.com/office/powerpoint/2010/main" val="93387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67809"/>
            <a:ext cx="8229600" cy="903004"/>
          </a:xfrm>
        </p:spPr>
        <p:txBody>
          <a:bodyPr/>
          <a:lstStyle/>
          <a:p>
            <a:r>
              <a:rPr lang="en-US" dirty="0" smtClean="0"/>
              <a:t>New Audit Requirements</a:t>
            </a:r>
            <a:endParaRPr lang="en-US" dirty="0"/>
          </a:p>
        </p:txBody>
      </p:sp>
      <p:sp>
        <p:nvSpPr>
          <p:cNvPr id="3" name="Content Placeholder 2"/>
          <p:cNvSpPr>
            <a:spLocks noGrp="1"/>
          </p:cNvSpPr>
          <p:nvPr>
            <p:ph idx="1"/>
          </p:nvPr>
        </p:nvSpPr>
        <p:spPr>
          <a:xfrm>
            <a:off x="562708" y="2484996"/>
            <a:ext cx="8124092" cy="4056481"/>
          </a:xfrm>
        </p:spPr>
        <p:txBody>
          <a:bodyPr>
            <a:normAutofit fontScale="77500" lnSpcReduction="20000"/>
          </a:bodyPr>
          <a:lstStyle/>
          <a:p>
            <a:pPr marL="225425" indent="0">
              <a:buNone/>
            </a:pPr>
            <a:r>
              <a:rPr lang="en-US" b="1" dirty="0" smtClean="0"/>
              <a:t>2 </a:t>
            </a:r>
            <a:r>
              <a:rPr lang="en-US" b="1" dirty="0" err="1"/>
              <a:t>C.F.R</a:t>
            </a:r>
            <a:r>
              <a:rPr lang="en-US" b="1" dirty="0"/>
              <a:t>. Part 200, Subpart F on Single Audit Act Audits</a:t>
            </a:r>
            <a:r>
              <a:rPr lang="en-US" dirty="0"/>
              <a:t>: </a:t>
            </a:r>
          </a:p>
          <a:p>
            <a:pPr>
              <a:spcAft>
                <a:spcPts val="600"/>
              </a:spcAft>
            </a:pPr>
            <a:r>
              <a:rPr lang="en-US" dirty="0" smtClean="0"/>
              <a:t>A </a:t>
            </a:r>
            <a:r>
              <a:rPr lang="en-US" dirty="0"/>
              <a:t>non-Federal entity that </a:t>
            </a:r>
            <a:r>
              <a:rPr lang="en-US" sz="3100" b="1" dirty="0"/>
              <a:t>expends </a:t>
            </a:r>
            <a:r>
              <a:rPr lang="en-US" sz="4200" b="1" i="1" dirty="0">
                <a:solidFill>
                  <a:srgbClr val="800000"/>
                </a:solidFill>
              </a:rPr>
              <a:t>$750,000 </a:t>
            </a:r>
            <a:r>
              <a:rPr lang="en-US" sz="3100" b="1" dirty="0"/>
              <a:t>or more during the non-Federal entity’s fiscal year</a:t>
            </a:r>
            <a:r>
              <a:rPr lang="en-US" b="1" dirty="0">
                <a:solidFill>
                  <a:schemeClr val="tx1">
                    <a:lumMod val="75000"/>
                    <a:lumOff val="25000"/>
                  </a:schemeClr>
                </a:solidFill>
              </a:rPr>
              <a:t> </a:t>
            </a:r>
            <a:r>
              <a:rPr lang="en-US" dirty="0" smtClean="0"/>
              <a:t>in ALL </a:t>
            </a:r>
            <a:r>
              <a:rPr lang="en-US" dirty="0"/>
              <a:t>Federal awards must have a single or program-specific audit conducted for that year. </a:t>
            </a:r>
            <a:endParaRPr lang="en-US" dirty="0" smtClean="0"/>
          </a:p>
          <a:p>
            <a:r>
              <a:rPr lang="en-US" dirty="0" smtClean="0"/>
              <a:t>Effective </a:t>
            </a:r>
            <a:r>
              <a:rPr lang="en-US" dirty="0"/>
              <a:t>Date for Audit Requirements: </a:t>
            </a:r>
            <a:endParaRPr lang="en-US" dirty="0" smtClean="0"/>
          </a:p>
          <a:p>
            <a:pPr lvl="1"/>
            <a:r>
              <a:rPr lang="en-US" dirty="0" smtClean="0"/>
              <a:t>Recipient </a:t>
            </a:r>
            <a:r>
              <a:rPr lang="en-US" dirty="0"/>
              <a:t>and </a:t>
            </a:r>
            <a:r>
              <a:rPr lang="en-US" dirty="0" err="1"/>
              <a:t>subrecipient</a:t>
            </a:r>
            <a:r>
              <a:rPr lang="en-US" dirty="0"/>
              <a:t> fiscal years </a:t>
            </a:r>
            <a:r>
              <a:rPr lang="en-US" b="1" dirty="0"/>
              <a:t>beginning on or after December 26, 2014</a:t>
            </a:r>
            <a:r>
              <a:rPr lang="en-US" dirty="0"/>
              <a:t>. </a:t>
            </a:r>
          </a:p>
          <a:p>
            <a:r>
              <a:rPr lang="en-US" b="1" i="1" dirty="0" smtClean="0"/>
              <a:t>This </a:t>
            </a:r>
            <a:r>
              <a:rPr lang="en-US" b="1" i="1" dirty="0"/>
              <a:t>is the only subpart in 2 </a:t>
            </a:r>
            <a:r>
              <a:rPr lang="en-US" b="1" i="1" dirty="0" err="1"/>
              <a:t>C.F.R</a:t>
            </a:r>
            <a:r>
              <a:rPr lang="en-US" b="1" i="1" dirty="0"/>
              <a:t>. Part 200 that will apply to FEMA awards, regardless of whether FEMA made the award before or after December 26, 2014</a:t>
            </a:r>
            <a:r>
              <a:rPr lang="en-US" dirty="0"/>
              <a:t>. </a:t>
            </a:r>
            <a:endParaRPr lang="en-US" dirty="0" smtClean="0"/>
          </a:p>
        </p:txBody>
      </p:sp>
      <p:pic>
        <p:nvPicPr>
          <p:cNvPr id="8" name="Picture 7" descr="1815 under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349" y="3486778"/>
            <a:ext cx="625344" cy="221064"/>
          </a:xfrm>
          <a:prstGeom prst="rect">
            <a:avLst/>
          </a:prstGeom>
        </p:spPr>
      </p:pic>
      <p:grpSp>
        <p:nvGrpSpPr>
          <p:cNvPr id="9" name="Group 8"/>
          <p:cNvGrpSpPr/>
          <p:nvPr/>
        </p:nvGrpSpPr>
        <p:grpSpPr>
          <a:xfrm rot="21323777">
            <a:off x="200848" y="1145509"/>
            <a:ext cx="994901" cy="1286608"/>
            <a:chOff x="-1" y="5039833"/>
            <a:chExt cx="552893" cy="648586"/>
          </a:xfrm>
        </p:grpSpPr>
        <p:sp>
          <p:nvSpPr>
            <p:cNvPr id="10" name="Explosion 1 9"/>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2590325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9"/>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9"/>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Audit Requirements</a:t>
            </a:r>
            <a:endParaRPr lang="en-US" dirty="0"/>
          </a:p>
        </p:txBody>
      </p:sp>
      <p:sp>
        <p:nvSpPr>
          <p:cNvPr id="3" name="Content Placeholder 2"/>
          <p:cNvSpPr>
            <a:spLocks noGrp="1"/>
          </p:cNvSpPr>
          <p:nvPr>
            <p:ph idx="1"/>
          </p:nvPr>
        </p:nvSpPr>
        <p:spPr>
          <a:xfrm>
            <a:off x="663190" y="2386146"/>
            <a:ext cx="8023609" cy="4024701"/>
          </a:xfrm>
        </p:spPr>
        <p:txBody>
          <a:bodyPr>
            <a:normAutofit fontScale="85000" lnSpcReduction="10000"/>
          </a:bodyPr>
          <a:lstStyle/>
          <a:p>
            <a:pPr marL="225425" indent="0">
              <a:buNone/>
            </a:pPr>
            <a:r>
              <a:rPr lang="en-US" b="1" dirty="0" smtClean="0"/>
              <a:t>Audit Findings</a:t>
            </a:r>
          </a:p>
          <a:p>
            <a:r>
              <a:rPr lang="en-US" dirty="0" smtClean="0"/>
              <a:t>Increases </a:t>
            </a:r>
            <a:r>
              <a:rPr lang="en-US" dirty="0"/>
              <a:t>the threshold for reporting known and likely questioned costs from $10,000 to $25,000 </a:t>
            </a:r>
            <a:r>
              <a:rPr lang="en-US" sz="2300" dirty="0"/>
              <a:t>(200.516(a)(3) &amp; (4)).</a:t>
            </a:r>
          </a:p>
          <a:p>
            <a:r>
              <a:rPr lang="en-US" dirty="0"/>
              <a:t>Requires that questioned costs be identified by CFDA number and applicable award number </a:t>
            </a:r>
            <a:r>
              <a:rPr lang="en-US" sz="2300" dirty="0"/>
              <a:t>(200.516(b)(6)).</a:t>
            </a:r>
          </a:p>
          <a:p>
            <a:r>
              <a:rPr lang="en-US" dirty="0"/>
              <a:t>Requires Identification of whether audit finding is a repeat from the immediately prior audit and if so the prior year audit finding </a:t>
            </a:r>
            <a:r>
              <a:rPr lang="en-US" dirty="0" smtClean="0"/>
              <a:t>number </a:t>
            </a:r>
            <a:r>
              <a:rPr lang="en-US" sz="2300" dirty="0" smtClean="0"/>
              <a:t>(200.516(b</a:t>
            </a:r>
            <a:r>
              <a:rPr lang="en-US" sz="2300" dirty="0"/>
              <a:t>)(8</a:t>
            </a:r>
            <a:r>
              <a:rPr lang="en-US" sz="2300" dirty="0" smtClean="0"/>
              <a:t>)).</a:t>
            </a:r>
            <a:endParaRPr lang="en-US" sz="2300" dirty="0"/>
          </a:p>
        </p:txBody>
      </p:sp>
      <p:grpSp>
        <p:nvGrpSpPr>
          <p:cNvPr id="5" name="Group 4"/>
          <p:cNvGrpSpPr/>
          <p:nvPr/>
        </p:nvGrpSpPr>
        <p:grpSpPr>
          <a:xfrm rot="21323777">
            <a:off x="200848" y="1145509"/>
            <a:ext cx="994901" cy="1286608"/>
            <a:chOff x="-1" y="5039833"/>
            <a:chExt cx="552893" cy="648586"/>
          </a:xfrm>
        </p:grpSpPr>
        <p:sp>
          <p:nvSpPr>
            <p:cNvPr id="8" name="Explosion 1 7"/>
            <p:cNvSpPr/>
            <p:nvPr/>
          </p:nvSpPr>
          <p:spPr>
            <a:xfrm>
              <a:off x="-1" y="5039833"/>
              <a:ext cx="552893" cy="648586"/>
            </a:xfrm>
            <a:prstGeom prst="irregularSeal1">
              <a:avLst/>
            </a:prstGeom>
            <a:solidFill>
              <a:schemeClr val="accent2">
                <a:lumMod val="7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800" y="5247670"/>
              <a:ext cx="460756" cy="201698"/>
            </a:xfrm>
            <a:prstGeom prst="rect">
              <a:avLst/>
            </a:prstGeom>
            <a:noFill/>
          </p:spPr>
          <p:txBody>
            <a:bodyPr wrap="square" rtlCol="0">
              <a:spAutoFit/>
            </a:bodyPr>
            <a:lstStyle/>
            <a:p>
              <a:r>
                <a:rPr lang="en-US" sz="2000" dirty="0" smtClean="0">
                  <a:solidFill>
                    <a:schemeClr val="accent6">
                      <a:lumMod val="20000"/>
                      <a:lumOff val="80000"/>
                    </a:schemeClr>
                  </a:solidFill>
                </a:rPr>
                <a:t>NEW!</a:t>
              </a:r>
              <a:endParaRPr lang="en-US" sz="2000" dirty="0">
                <a:solidFill>
                  <a:schemeClr val="accent6">
                    <a:lumMod val="20000"/>
                    <a:lumOff val="80000"/>
                  </a:schemeClr>
                </a:solidFill>
              </a:endParaRPr>
            </a:p>
          </p:txBody>
        </p:sp>
      </p:grpSp>
    </p:spTree>
    <p:extLst>
      <p:ext uri="{BB962C8B-B14F-4D97-AF65-F5344CB8AC3E}">
        <p14:creationId xmlns:p14="http://schemas.microsoft.com/office/powerpoint/2010/main" val="3140865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5"/>
                                        </p:tgtEl>
                                        <p:attrNameLst>
                                          <p:attrName>style.visibility</p:attrName>
                                        </p:attrNameLst>
                                      </p:cBhvr>
                                      <p:to>
                                        <p:strVal val="visible"/>
                                      </p:to>
                                    </p:set>
                                  </p:childTnLst>
                                </p:cTn>
                              </p:par>
                            </p:childTnLst>
                          </p:cTn>
                        </p:par>
                        <p:par>
                          <p:cTn id="7" fill="hold">
                            <p:stCondLst>
                              <p:cond delay="3000"/>
                            </p:stCondLst>
                            <p:childTnLst>
                              <p:par>
                                <p:cTn id="8" presetID="6" presetClass="emph" presetSubtype="0" repeatCount="indefinite" fill="hold" nodeType="afterEffect">
                                  <p:stCondLst>
                                    <p:cond delay="100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6" y="2913185"/>
            <a:ext cx="7511143" cy="903004"/>
          </a:xfrm>
        </p:spPr>
        <p:txBody>
          <a:bodyPr>
            <a:noAutofit/>
          </a:bodyPr>
          <a:lstStyle/>
          <a:p>
            <a:pPr algn="ctr"/>
            <a:r>
              <a:rPr lang="en-US" sz="8000" dirty="0" smtClean="0"/>
              <a:t>Procurement &amp; Documentation…a deep dive</a:t>
            </a:r>
            <a:endParaRPr lang="en-US" sz="8000" b="1" dirty="0"/>
          </a:p>
        </p:txBody>
      </p:sp>
    </p:spTree>
    <p:extLst>
      <p:ext uri="{BB962C8B-B14F-4D97-AF65-F5344CB8AC3E}">
        <p14:creationId xmlns:p14="http://schemas.microsoft.com/office/powerpoint/2010/main" val="3387085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156903"/>
            <a:ext cx="8229600" cy="903004"/>
          </a:xfrm>
        </p:spPr>
        <p:txBody>
          <a:bodyPr/>
          <a:lstStyle/>
          <a:p>
            <a:r>
              <a:rPr lang="en-US" dirty="0" smtClean="0"/>
              <a:t>Procurement</a:t>
            </a:r>
            <a:endParaRPr lang="en-US" dirty="0"/>
          </a:p>
        </p:txBody>
      </p:sp>
      <p:pic>
        <p:nvPicPr>
          <p:cNvPr id="3074" name="753d32ef-77d2-4af7-8489-97fbfc49e326" descr="F8C3CAF0-B272-4F70-8917-B465717E0B3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657" y="1690575"/>
            <a:ext cx="7277227" cy="490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1309" y="1690575"/>
            <a:ext cx="3955311" cy="369332"/>
          </a:xfrm>
          <a:prstGeom prst="rect">
            <a:avLst/>
          </a:prstGeom>
          <a:noFill/>
        </p:spPr>
        <p:txBody>
          <a:bodyPr wrap="square" rtlCol="0">
            <a:spAutoFit/>
          </a:bodyPr>
          <a:lstStyle/>
          <a:p>
            <a:r>
              <a:rPr lang="en-US" b="1" dirty="0" smtClean="0">
                <a:solidFill>
                  <a:srgbClr val="800000"/>
                </a:solidFill>
              </a:rPr>
              <a:t>Procurement “Claw” Sec. 200.320</a:t>
            </a:r>
            <a:endParaRPr lang="en-US" b="1" dirty="0">
              <a:solidFill>
                <a:srgbClr val="800000"/>
              </a:solidFill>
            </a:endParaRPr>
          </a:p>
        </p:txBody>
      </p:sp>
    </p:spTree>
    <p:extLst>
      <p:ext uri="{BB962C8B-B14F-4D97-AF65-F5344CB8AC3E}">
        <p14:creationId xmlns:p14="http://schemas.microsoft.com/office/powerpoint/2010/main" val="34112328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218876"/>
            <a:ext cx="8229600" cy="903004"/>
          </a:xfrm>
        </p:spPr>
        <p:txBody>
          <a:bodyPr/>
          <a:lstStyle/>
          <a:p>
            <a:r>
              <a:rPr lang="en-US" dirty="0" smtClean="0"/>
              <a:t>320. Methods of Procurement</a:t>
            </a:r>
            <a:endParaRPr lang="en-US" dirty="0"/>
          </a:p>
        </p:txBody>
      </p:sp>
      <p:sp>
        <p:nvSpPr>
          <p:cNvPr id="15" name="TextBox 14"/>
          <p:cNvSpPr txBox="1"/>
          <p:nvPr/>
        </p:nvSpPr>
        <p:spPr>
          <a:xfrm>
            <a:off x="2638426" y="2295525"/>
            <a:ext cx="6438900" cy="3431709"/>
          </a:xfrm>
          <a:prstGeom prst="rect">
            <a:avLst/>
          </a:prstGeom>
          <a:noFill/>
        </p:spPr>
        <p:txBody>
          <a:bodyPr wrap="square" rtlCol="0">
            <a:spAutoFit/>
          </a:bodyPr>
          <a:lstStyle/>
          <a:p>
            <a:pPr marL="225425" lvl="0" defTabSz="569913">
              <a:spcBef>
                <a:spcPts val="600"/>
              </a:spcBef>
            </a:pPr>
            <a:r>
              <a:rPr lang="en-US" sz="3200" b="1" u="sng" dirty="0" smtClean="0">
                <a:solidFill>
                  <a:srgbClr val="595959"/>
                </a:solidFill>
              </a:rPr>
              <a:t>Micro purchases</a:t>
            </a:r>
            <a:r>
              <a:rPr lang="en-US" sz="3200" b="1" dirty="0" smtClean="0">
                <a:solidFill>
                  <a:srgbClr val="595959"/>
                </a:solidFill>
              </a:rPr>
              <a:t>:</a:t>
            </a:r>
          </a:p>
          <a:p>
            <a:pPr marL="568325" lvl="0" indent="-342900" defTabSz="569913">
              <a:spcBef>
                <a:spcPts val="600"/>
              </a:spcBef>
              <a:buFont typeface="Arial"/>
              <a:buChar char="•"/>
            </a:pPr>
            <a:r>
              <a:rPr lang="en-US" sz="3200" dirty="0" smtClean="0">
                <a:solidFill>
                  <a:srgbClr val="595959"/>
                </a:solidFill>
              </a:rPr>
              <a:t>Aggregate amount &lt; $3,000.00</a:t>
            </a:r>
          </a:p>
          <a:p>
            <a:pPr marL="568325" lvl="0" indent="-342900" defTabSz="569913">
              <a:spcBef>
                <a:spcPts val="600"/>
              </a:spcBef>
              <a:buFont typeface="Arial"/>
              <a:buChar char="•"/>
            </a:pPr>
            <a:r>
              <a:rPr lang="en-US" sz="3200" dirty="0" smtClean="0">
                <a:solidFill>
                  <a:srgbClr val="595959"/>
                </a:solidFill>
              </a:rPr>
              <a:t>No quotations</a:t>
            </a:r>
          </a:p>
          <a:p>
            <a:pPr marL="568325" lvl="0" indent="-342900" defTabSz="569913">
              <a:spcBef>
                <a:spcPts val="600"/>
              </a:spcBef>
              <a:buFont typeface="Arial"/>
              <a:buChar char="•"/>
            </a:pPr>
            <a:r>
              <a:rPr lang="en-US" sz="3200" dirty="0" smtClean="0">
                <a:solidFill>
                  <a:srgbClr val="595959"/>
                </a:solidFill>
              </a:rPr>
              <a:t>Equitable distributions</a:t>
            </a:r>
          </a:p>
          <a:p>
            <a:pPr marL="568325" lvl="0" indent="-342900" defTabSz="569913">
              <a:spcBef>
                <a:spcPts val="600"/>
              </a:spcBef>
              <a:buClr>
                <a:srgbClr val="595959"/>
              </a:buClr>
              <a:buFont typeface="Arial"/>
              <a:buChar char="•"/>
            </a:pPr>
            <a:r>
              <a:rPr lang="en-US" sz="3200" b="1" dirty="0" smtClean="0">
                <a:solidFill>
                  <a:srgbClr val="800000"/>
                </a:solidFill>
              </a:rPr>
              <a:t>Reasonable </a:t>
            </a:r>
            <a:r>
              <a:rPr lang="en-US" sz="3200" dirty="0" smtClean="0">
                <a:solidFill>
                  <a:srgbClr val="595959"/>
                </a:solidFill>
              </a:rPr>
              <a:t>price</a:t>
            </a:r>
          </a:p>
          <a:p>
            <a:pPr marL="568325" lvl="0" indent="-342900" defTabSz="569913">
              <a:spcBef>
                <a:spcPts val="600"/>
              </a:spcBef>
              <a:buFont typeface="Arial"/>
              <a:buChar char="•"/>
            </a:pPr>
            <a:endParaRPr lang="en-US" sz="3200" dirty="0">
              <a:solidFill>
                <a:srgbClr val="595959"/>
              </a:solidFill>
            </a:endParaRPr>
          </a:p>
        </p:txBody>
      </p:sp>
      <p:pic>
        <p:nvPicPr>
          <p:cNvPr id="4098" name="90ca64e1-efbd-43ff-bc7d-630b69bd44a4" descr="D528AE29-0503-4ADC-BF4C-9BBB76B7BA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285" y="877739"/>
            <a:ext cx="3261457" cy="61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643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1000"/>
                                        <p:tgtEl>
                                          <p:spTgt spid="15">
                                            <p:txEl>
                                              <p:pRg st="4" end="4"/>
                                            </p:txEl>
                                          </p:spTgt>
                                        </p:tgtEl>
                                      </p:cBhvr>
                                    </p:animEffect>
                                    <p:anim calcmode="lin" valueType="num">
                                      <p:cBhvr>
                                        <p:cTn id="29"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211499"/>
            <a:ext cx="8229600" cy="903004"/>
          </a:xfrm>
        </p:spPr>
        <p:txBody>
          <a:bodyPr/>
          <a:lstStyle/>
          <a:p>
            <a:r>
              <a:rPr lang="en-US" dirty="0" smtClean="0"/>
              <a:t>320. Methods of Procurement</a:t>
            </a:r>
            <a:endParaRPr lang="en-US" dirty="0"/>
          </a:p>
        </p:txBody>
      </p:sp>
      <p:sp>
        <p:nvSpPr>
          <p:cNvPr id="15" name="TextBox 14"/>
          <p:cNvSpPr txBox="1"/>
          <p:nvPr/>
        </p:nvSpPr>
        <p:spPr>
          <a:xfrm>
            <a:off x="2488794" y="2165677"/>
            <a:ext cx="6750123" cy="3354765"/>
          </a:xfrm>
          <a:prstGeom prst="rect">
            <a:avLst/>
          </a:prstGeom>
          <a:noFill/>
        </p:spPr>
        <p:txBody>
          <a:bodyPr wrap="square" rtlCol="0">
            <a:spAutoFit/>
          </a:bodyPr>
          <a:lstStyle/>
          <a:p>
            <a:pPr marL="225425" lvl="0" defTabSz="569913">
              <a:spcBef>
                <a:spcPts val="600"/>
              </a:spcBef>
            </a:pPr>
            <a:r>
              <a:rPr lang="en-US" sz="3200" b="1" u="sng" dirty="0" smtClean="0">
                <a:solidFill>
                  <a:srgbClr val="595959"/>
                </a:solidFill>
              </a:rPr>
              <a:t>Small purchases</a:t>
            </a:r>
            <a:r>
              <a:rPr lang="en-US" sz="3200" b="1" dirty="0" smtClean="0">
                <a:solidFill>
                  <a:srgbClr val="595959"/>
                </a:solidFill>
              </a:rPr>
              <a:t>:</a:t>
            </a:r>
          </a:p>
          <a:p>
            <a:pPr marL="568325" lvl="0" indent="-342900" defTabSz="569913">
              <a:spcBef>
                <a:spcPts val="600"/>
              </a:spcBef>
              <a:buFont typeface="Arial"/>
              <a:buChar char="•"/>
            </a:pPr>
            <a:r>
              <a:rPr lang="en-US" sz="3200" dirty="0" smtClean="0">
                <a:solidFill>
                  <a:srgbClr val="595959"/>
                </a:solidFill>
              </a:rPr>
              <a:t>Aggregate amount= $3K- </a:t>
            </a:r>
            <a:r>
              <a:rPr lang="en-US" sz="3200" dirty="0">
                <a:solidFill>
                  <a:srgbClr val="595959"/>
                </a:solidFill>
              </a:rPr>
              <a:t>Simplified</a:t>
            </a:r>
          </a:p>
          <a:p>
            <a:pPr marL="225425" lvl="0" defTabSz="569913">
              <a:spcBef>
                <a:spcPts val="600"/>
              </a:spcBef>
            </a:pPr>
            <a:r>
              <a:rPr lang="en-US" sz="3200" dirty="0" smtClean="0">
                <a:solidFill>
                  <a:srgbClr val="595959"/>
                </a:solidFill>
              </a:rPr>
              <a:t>	Acquisition Threshold </a:t>
            </a:r>
            <a:r>
              <a:rPr lang="en-US" sz="3000" dirty="0" smtClean="0">
                <a:solidFill>
                  <a:srgbClr val="595959"/>
                </a:solidFill>
              </a:rPr>
              <a:t>($100K/$150K)</a:t>
            </a:r>
          </a:p>
          <a:p>
            <a:pPr marL="568325" lvl="0" indent="-342900" defTabSz="569913">
              <a:spcBef>
                <a:spcPts val="600"/>
              </a:spcBef>
              <a:buFont typeface="Arial"/>
              <a:buChar char="•"/>
            </a:pPr>
            <a:r>
              <a:rPr lang="en-US" sz="3200" b="1" dirty="0" smtClean="0">
                <a:solidFill>
                  <a:srgbClr val="595959"/>
                </a:solidFill>
              </a:rPr>
              <a:t>Three</a:t>
            </a:r>
            <a:r>
              <a:rPr lang="en-US" sz="3200" dirty="0" smtClean="0">
                <a:solidFill>
                  <a:srgbClr val="595959"/>
                </a:solidFill>
              </a:rPr>
              <a:t> quotes from (an </a:t>
            </a:r>
            <a:r>
              <a:rPr lang="en-US" sz="3200" dirty="0">
                <a:solidFill>
                  <a:srgbClr val="595959"/>
                </a:solidFill>
              </a:rPr>
              <a:t>adequate </a:t>
            </a:r>
            <a:r>
              <a:rPr lang="en-US" sz="3200" dirty="0" smtClean="0">
                <a:solidFill>
                  <a:srgbClr val="595959"/>
                </a:solidFill>
              </a:rPr>
              <a:t>number of) “qualified sources”</a:t>
            </a:r>
          </a:p>
          <a:p>
            <a:pPr marL="568325" indent="-342900" defTabSz="569913">
              <a:spcBef>
                <a:spcPts val="600"/>
              </a:spcBef>
              <a:buClr>
                <a:schemeClr val="tx1">
                  <a:lumMod val="75000"/>
                  <a:lumOff val="25000"/>
                </a:schemeClr>
              </a:buClr>
              <a:buFont typeface="Arial"/>
              <a:buChar char="•"/>
            </a:pPr>
            <a:r>
              <a:rPr lang="en-US" sz="3200" b="1" dirty="0">
                <a:solidFill>
                  <a:srgbClr val="800000"/>
                </a:solidFill>
              </a:rPr>
              <a:t>Reasonable</a:t>
            </a:r>
            <a:r>
              <a:rPr lang="en-US" sz="3200" b="1" dirty="0">
                <a:solidFill>
                  <a:srgbClr val="C00000"/>
                </a:solidFill>
              </a:rPr>
              <a:t> </a:t>
            </a:r>
            <a:r>
              <a:rPr lang="en-US" sz="3200" dirty="0" smtClean="0">
                <a:solidFill>
                  <a:srgbClr val="595959"/>
                </a:solidFill>
              </a:rPr>
              <a:t>costs</a:t>
            </a:r>
            <a:endParaRPr lang="en-US" sz="3200" dirty="0">
              <a:solidFill>
                <a:srgbClr val="595959"/>
              </a:solidFill>
            </a:endParaRPr>
          </a:p>
        </p:txBody>
      </p:sp>
      <p:pic>
        <p:nvPicPr>
          <p:cNvPr id="5123" name="19af5bd6-a3df-45e9-b6cd-d04a38658c3d" descr="DCB0C60E-518B-45E0-8081-88C8E6633EF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93" y="967563"/>
            <a:ext cx="3040912" cy="57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815 underli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203" y="4265599"/>
            <a:ext cx="1224685" cy="261259"/>
          </a:xfrm>
          <a:prstGeom prst="rect">
            <a:avLst/>
          </a:prstGeom>
        </p:spPr>
      </p:pic>
    </p:spTree>
    <p:extLst>
      <p:ext uri="{BB962C8B-B14F-4D97-AF65-F5344CB8AC3E}">
        <p14:creationId xmlns:p14="http://schemas.microsoft.com/office/powerpoint/2010/main" val="3738827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anim calcmode="lin" valueType="num">
                                      <p:cBhvr>
                                        <p:cTn id="1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000"/>
                                        <p:tgtEl>
                                          <p:spTgt spid="15">
                                            <p:txEl>
                                              <p:pRg st="3" end="3"/>
                                            </p:txEl>
                                          </p:spTgt>
                                        </p:tgtEl>
                                      </p:cBhvr>
                                    </p:animEffect>
                                    <p:anim calcmode="lin" valueType="num">
                                      <p:cBhvr>
                                        <p:cTn id="2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1000"/>
                                        <p:tgtEl>
                                          <p:spTgt spid="15">
                                            <p:txEl>
                                              <p:pRg st="4" end="4"/>
                                            </p:txEl>
                                          </p:spTgt>
                                        </p:tgtEl>
                                      </p:cBhvr>
                                    </p:animEffect>
                                    <p:anim calcmode="lin" valueType="num">
                                      <p:cBhvr>
                                        <p:cTn id="3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208829"/>
            <a:ext cx="8229600" cy="903004"/>
          </a:xfrm>
        </p:spPr>
        <p:txBody>
          <a:bodyPr/>
          <a:lstStyle/>
          <a:p>
            <a:r>
              <a:rPr lang="en-US" dirty="0" smtClean="0"/>
              <a:t>320. Methods of Procurement</a:t>
            </a:r>
            <a:endParaRPr lang="en-US" dirty="0"/>
          </a:p>
        </p:txBody>
      </p:sp>
      <p:sp>
        <p:nvSpPr>
          <p:cNvPr id="15" name="TextBox 14"/>
          <p:cNvSpPr txBox="1"/>
          <p:nvPr/>
        </p:nvSpPr>
        <p:spPr>
          <a:xfrm>
            <a:off x="2638426" y="2295525"/>
            <a:ext cx="6438900" cy="3354765"/>
          </a:xfrm>
          <a:prstGeom prst="rect">
            <a:avLst/>
          </a:prstGeom>
          <a:noFill/>
        </p:spPr>
        <p:txBody>
          <a:bodyPr wrap="square" rtlCol="0">
            <a:spAutoFit/>
          </a:bodyPr>
          <a:lstStyle/>
          <a:p>
            <a:pPr marL="225425" lvl="0" defTabSz="569913">
              <a:spcBef>
                <a:spcPts val="600"/>
              </a:spcBef>
            </a:pPr>
            <a:r>
              <a:rPr lang="en-US" sz="3200" b="1" u="sng" dirty="0" smtClean="0">
                <a:solidFill>
                  <a:srgbClr val="595959"/>
                </a:solidFill>
              </a:rPr>
              <a:t>Sealed Bids (formal advertising)</a:t>
            </a:r>
            <a:r>
              <a:rPr lang="en-US" sz="3200" b="1" dirty="0" smtClean="0">
                <a:solidFill>
                  <a:srgbClr val="595959"/>
                </a:solidFill>
              </a:rPr>
              <a:t>:</a:t>
            </a:r>
          </a:p>
          <a:p>
            <a:pPr marL="568325" lvl="0" indent="-342900" defTabSz="569913">
              <a:spcBef>
                <a:spcPts val="600"/>
              </a:spcBef>
              <a:buFont typeface="Arial"/>
              <a:buChar char="•"/>
            </a:pPr>
            <a:r>
              <a:rPr lang="en-US" sz="3200" dirty="0" smtClean="0">
                <a:solidFill>
                  <a:srgbClr val="595959"/>
                </a:solidFill>
              </a:rPr>
              <a:t>Two or more bidders</a:t>
            </a:r>
          </a:p>
          <a:p>
            <a:pPr marL="568325" lvl="0" indent="-342900" defTabSz="569913">
              <a:spcBef>
                <a:spcPts val="600"/>
              </a:spcBef>
              <a:buFont typeface="Arial"/>
              <a:buChar char="•"/>
            </a:pPr>
            <a:r>
              <a:rPr lang="en-US" sz="3200" dirty="0" smtClean="0">
                <a:solidFill>
                  <a:srgbClr val="595959"/>
                </a:solidFill>
              </a:rPr>
              <a:t>Firm fixed-price </a:t>
            </a:r>
            <a:r>
              <a:rPr lang="en-US" sz="3200" dirty="0">
                <a:solidFill>
                  <a:srgbClr val="595959"/>
                </a:solidFill>
              </a:rPr>
              <a:t>contract </a:t>
            </a:r>
            <a:r>
              <a:rPr lang="en-US" sz="3200" dirty="0" smtClean="0">
                <a:solidFill>
                  <a:srgbClr val="595959"/>
                </a:solidFill>
              </a:rPr>
              <a:t>award</a:t>
            </a:r>
          </a:p>
          <a:p>
            <a:pPr marL="568325" lvl="0" indent="-342900" defTabSz="569913">
              <a:spcBef>
                <a:spcPts val="600"/>
              </a:spcBef>
              <a:buFont typeface="Arial"/>
              <a:buChar char="•"/>
            </a:pPr>
            <a:r>
              <a:rPr lang="en-US" sz="3200" dirty="0" smtClean="0">
                <a:solidFill>
                  <a:srgbClr val="595959"/>
                </a:solidFill>
              </a:rPr>
              <a:t>Awarded to </a:t>
            </a:r>
            <a:r>
              <a:rPr lang="en-US" sz="3200" b="1" dirty="0" smtClean="0">
                <a:solidFill>
                  <a:srgbClr val="800000"/>
                </a:solidFill>
              </a:rPr>
              <a:t>lowest responsible </a:t>
            </a:r>
            <a:r>
              <a:rPr lang="en-US" sz="3200" dirty="0" smtClean="0">
                <a:solidFill>
                  <a:srgbClr val="595959"/>
                </a:solidFill>
              </a:rPr>
              <a:t>bidder</a:t>
            </a:r>
          </a:p>
          <a:p>
            <a:pPr marL="568325" indent="-342900" defTabSz="569913">
              <a:spcBef>
                <a:spcPts val="600"/>
              </a:spcBef>
              <a:buClr>
                <a:schemeClr val="tx1">
                  <a:lumMod val="75000"/>
                  <a:lumOff val="25000"/>
                </a:schemeClr>
              </a:buClr>
              <a:buFont typeface="Arial"/>
              <a:buChar char="•"/>
            </a:pPr>
            <a:r>
              <a:rPr lang="en-US" sz="3200" b="1" dirty="0">
                <a:solidFill>
                  <a:srgbClr val="800000"/>
                </a:solidFill>
              </a:rPr>
              <a:t>Reasonable </a:t>
            </a:r>
            <a:r>
              <a:rPr lang="en-US" sz="3200" dirty="0" smtClean="0">
                <a:solidFill>
                  <a:srgbClr val="595959"/>
                </a:solidFill>
              </a:rPr>
              <a:t>costs</a:t>
            </a:r>
            <a:endParaRPr lang="en-US" sz="3200" dirty="0">
              <a:solidFill>
                <a:srgbClr val="595959"/>
              </a:solidFill>
            </a:endParaRPr>
          </a:p>
        </p:txBody>
      </p:sp>
      <p:pic>
        <p:nvPicPr>
          <p:cNvPr id="2050" name="d722293b-daac-43cc-b1c4-e48168072baf" descr="555E22C4-35D5-4B85-B1A4-D42C1470E7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1899"/>
            <a:ext cx="25634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46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1000"/>
                                        <p:tgtEl>
                                          <p:spTgt spid="15">
                                            <p:txEl>
                                              <p:pRg st="4" end="4"/>
                                            </p:txEl>
                                          </p:spTgt>
                                        </p:tgtEl>
                                      </p:cBhvr>
                                    </p:animEffect>
                                    <p:anim calcmode="lin" valueType="num">
                                      <p:cBhvr>
                                        <p:cTn id="29"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245476"/>
            <a:ext cx="8229600" cy="903004"/>
          </a:xfrm>
        </p:spPr>
        <p:txBody>
          <a:bodyPr/>
          <a:lstStyle/>
          <a:p>
            <a:r>
              <a:rPr lang="en-US" dirty="0" smtClean="0"/>
              <a:t>320. Methods of Procurement</a:t>
            </a:r>
            <a:endParaRPr lang="en-US" dirty="0"/>
          </a:p>
        </p:txBody>
      </p:sp>
      <p:sp>
        <p:nvSpPr>
          <p:cNvPr id="15" name="TextBox 14"/>
          <p:cNvSpPr txBox="1"/>
          <p:nvPr/>
        </p:nvSpPr>
        <p:spPr>
          <a:xfrm>
            <a:off x="2254250" y="2295524"/>
            <a:ext cx="6889750" cy="4262705"/>
          </a:xfrm>
          <a:prstGeom prst="rect">
            <a:avLst/>
          </a:prstGeom>
          <a:noFill/>
        </p:spPr>
        <p:txBody>
          <a:bodyPr wrap="square" rtlCol="0">
            <a:spAutoFit/>
          </a:bodyPr>
          <a:lstStyle/>
          <a:p>
            <a:pPr marL="225425" lvl="0" defTabSz="569913">
              <a:spcBef>
                <a:spcPts val="600"/>
              </a:spcBef>
            </a:pPr>
            <a:r>
              <a:rPr lang="en-US" sz="3200" b="1" u="sng" dirty="0" smtClean="0">
                <a:solidFill>
                  <a:srgbClr val="595959"/>
                </a:solidFill>
              </a:rPr>
              <a:t>Competitive </a:t>
            </a:r>
            <a:r>
              <a:rPr lang="en-US" sz="3200" b="1" u="sng" dirty="0">
                <a:solidFill>
                  <a:srgbClr val="595959"/>
                </a:solidFill>
              </a:rPr>
              <a:t>proposals</a:t>
            </a:r>
            <a:r>
              <a:rPr lang="en-US" sz="3200" b="1" dirty="0" smtClean="0">
                <a:solidFill>
                  <a:srgbClr val="595959"/>
                </a:solidFill>
              </a:rPr>
              <a:t>:</a:t>
            </a:r>
          </a:p>
          <a:p>
            <a:pPr marL="568325" lvl="0" indent="-342900" defTabSz="569913">
              <a:spcBef>
                <a:spcPts val="600"/>
              </a:spcBef>
              <a:buFont typeface="Arial"/>
              <a:buChar char="•"/>
            </a:pPr>
            <a:r>
              <a:rPr lang="en-US" sz="3200" dirty="0" smtClean="0">
                <a:solidFill>
                  <a:srgbClr val="595959"/>
                </a:solidFill>
              </a:rPr>
              <a:t>Either </a:t>
            </a:r>
            <a:r>
              <a:rPr lang="en-US" sz="3200" dirty="0">
                <a:solidFill>
                  <a:srgbClr val="595959"/>
                </a:solidFill>
              </a:rPr>
              <a:t>a fixed price or </a:t>
            </a:r>
            <a:r>
              <a:rPr lang="en-US" sz="3200" dirty="0" smtClean="0">
                <a:solidFill>
                  <a:srgbClr val="595959"/>
                </a:solidFill>
              </a:rPr>
              <a:t>cost reimbursement type contract awarded</a:t>
            </a:r>
            <a:endParaRPr lang="en-US" sz="3200" dirty="0">
              <a:solidFill>
                <a:srgbClr val="595959"/>
              </a:solidFill>
            </a:endParaRPr>
          </a:p>
          <a:p>
            <a:pPr marL="568325" lvl="0" indent="-342900" defTabSz="569913">
              <a:spcBef>
                <a:spcPts val="600"/>
              </a:spcBef>
              <a:buFont typeface="Arial"/>
              <a:buChar char="•"/>
            </a:pPr>
            <a:r>
              <a:rPr lang="en-US" sz="3200" dirty="0" smtClean="0">
                <a:solidFill>
                  <a:srgbClr val="595959"/>
                </a:solidFill>
              </a:rPr>
              <a:t>At least two quotations</a:t>
            </a:r>
          </a:p>
          <a:p>
            <a:pPr marL="568325" lvl="0" indent="-342900" defTabSz="569913">
              <a:spcBef>
                <a:spcPts val="600"/>
              </a:spcBef>
              <a:buClr>
                <a:srgbClr val="595959"/>
              </a:buClr>
              <a:buFont typeface="Arial"/>
              <a:buChar char="•"/>
            </a:pPr>
            <a:r>
              <a:rPr lang="en-US" sz="3200" b="1" dirty="0" smtClean="0">
                <a:solidFill>
                  <a:srgbClr val="800000"/>
                </a:solidFill>
              </a:rPr>
              <a:t>Publicized</a:t>
            </a:r>
            <a:r>
              <a:rPr lang="en-US" sz="3200" dirty="0" smtClean="0">
                <a:solidFill>
                  <a:srgbClr val="595959"/>
                </a:solidFill>
              </a:rPr>
              <a:t> and solicited from an </a:t>
            </a:r>
            <a:r>
              <a:rPr lang="en-US" sz="3200" b="1" dirty="0" smtClean="0">
                <a:solidFill>
                  <a:srgbClr val="595959"/>
                </a:solidFill>
              </a:rPr>
              <a:t>adequate number </a:t>
            </a:r>
            <a:r>
              <a:rPr lang="en-US" sz="3200" dirty="0" smtClean="0">
                <a:solidFill>
                  <a:srgbClr val="595959"/>
                </a:solidFill>
              </a:rPr>
              <a:t>of qualified sources</a:t>
            </a:r>
          </a:p>
        </p:txBody>
      </p:sp>
      <p:pic>
        <p:nvPicPr>
          <p:cNvPr id="6146" name="a4748d05-14e3-43bf-a149-e987418ab498" descr="328620B3-DAFA-4123-B198-1D4EB16B44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82503"/>
            <a:ext cx="2658141" cy="582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916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004511"/>
            <a:ext cx="8229600" cy="836012"/>
          </a:xfrm>
        </p:spPr>
        <p:txBody>
          <a:bodyPr/>
          <a:lstStyle/>
          <a:p>
            <a:r>
              <a:rPr lang="en-US" dirty="0" smtClean="0"/>
              <a:t>320. Methods of Procurement</a:t>
            </a:r>
            <a:endParaRPr lang="en-US" dirty="0"/>
          </a:p>
        </p:txBody>
      </p:sp>
      <p:sp>
        <p:nvSpPr>
          <p:cNvPr id="15" name="TextBox 14"/>
          <p:cNvSpPr txBox="1"/>
          <p:nvPr/>
        </p:nvSpPr>
        <p:spPr>
          <a:xfrm>
            <a:off x="2254250" y="2295524"/>
            <a:ext cx="6889750" cy="3693319"/>
          </a:xfrm>
          <a:prstGeom prst="rect">
            <a:avLst/>
          </a:prstGeom>
          <a:noFill/>
        </p:spPr>
        <p:txBody>
          <a:bodyPr wrap="square" rtlCol="0">
            <a:spAutoFit/>
          </a:bodyPr>
          <a:lstStyle/>
          <a:p>
            <a:pPr marL="225425" lvl="0" defTabSz="569913">
              <a:spcBef>
                <a:spcPts val="600"/>
              </a:spcBef>
            </a:pPr>
            <a:r>
              <a:rPr lang="en-US" sz="3200" b="1" u="sng" dirty="0" smtClean="0">
                <a:solidFill>
                  <a:srgbClr val="595959"/>
                </a:solidFill>
              </a:rPr>
              <a:t>Competitive proposals</a:t>
            </a:r>
            <a:r>
              <a:rPr lang="en-US" sz="3200" b="1" dirty="0" smtClean="0">
                <a:solidFill>
                  <a:srgbClr val="595959"/>
                </a:solidFill>
              </a:rPr>
              <a:t> (cont’d):</a:t>
            </a:r>
          </a:p>
          <a:p>
            <a:pPr marL="568325" lvl="0" indent="-342900" defTabSz="569913">
              <a:spcBef>
                <a:spcPts val="600"/>
              </a:spcBef>
              <a:buFont typeface="Arial"/>
              <a:buChar char="•"/>
            </a:pPr>
            <a:r>
              <a:rPr lang="en-US" sz="3200" dirty="0">
                <a:solidFill>
                  <a:srgbClr val="595959"/>
                </a:solidFill>
              </a:rPr>
              <a:t>Contracts </a:t>
            </a:r>
            <a:r>
              <a:rPr lang="en-US" sz="3200" b="1" dirty="0">
                <a:solidFill>
                  <a:srgbClr val="595959"/>
                </a:solidFill>
              </a:rPr>
              <a:t>must</a:t>
            </a:r>
            <a:r>
              <a:rPr lang="en-US" sz="3200" dirty="0">
                <a:solidFill>
                  <a:srgbClr val="595959"/>
                </a:solidFill>
              </a:rPr>
              <a:t> be awarded to </a:t>
            </a:r>
            <a:r>
              <a:rPr lang="en-US" sz="3200" dirty="0" smtClean="0">
                <a:solidFill>
                  <a:srgbClr val="595959"/>
                </a:solidFill>
              </a:rPr>
              <a:t>the responsible </a:t>
            </a:r>
            <a:r>
              <a:rPr lang="en-US" sz="3200" dirty="0">
                <a:solidFill>
                  <a:srgbClr val="595959"/>
                </a:solidFill>
              </a:rPr>
              <a:t>firm whose proposal </a:t>
            </a:r>
            <a:r>
              <a:rPr lang="en-US" sz="3200" dirty="0" smtClean="0">
                <a:solidFill>
                  <a:srgbClr val="595959"/>
                </a:solidFill>
              </a:rPr>
              <a:t>is most </a:t>
            </a:r>
            <a:r>
              <a:rPr lang="en-US" sz="3200" dirty="0">
                <a:solidFill>
                  <a:srgbClr val="595959"/>
                </a:solidFill>
              </a:rPr>
              <a:t>advantageous to the </a:t>
            </a:r>
            <a:r>
              <a:rPr lang="en-US" sz="3200" dirty="0" smtClean="0">
                <a:solidFill>
                  <a:srgbClr val="595959"/>
                </a:solidFill>
              </a:rPr>
              <a:t>program, with </a:t>
            </a:r>
            <a:r>
              <a:rPr lang="en-US" sz="3200" b="1" dirty="0">
                <a:solidFill>
                  <a:srgbClr val="800000"/>
                </a:solidFill>
              </a:rPr>
              <a:t>price</a:t>
            </a:r>
            <a:r>
              <a:rPr lang="en-US" sz="3200" dirty="0">
                <a:solidFill>
                  <a:srgbClr val="595959"/>
                </a:solidFill>
              </a:rPr>
              <a:t> </a:t>
            </a:r>
            <a:r>
              <a:rPr lang="en-US" sz="3200" b="1" dirty="0">
                <a:solidFill>
                  <a:srgbClr val="800000"/>
                </a:solidFill>
              </a:rPr>
              <a:t>and</a:t>
            </a:r>
            <a:r>
              <a:rPr lang="en-US" sz="3200" dirty="0">
                <a:solidFill>
                  <a:srgbClr val="800000"/>
                </a:solidFill>
              </a:rPr>
              <a:t> </a:t>
            </a:r>
            <a:r>
              <a:rPr lang="en-US" sz="3200" b="1" dirty="0">
                <a:solidFill>
                  <a:srgbClr val="800000"/>
                </a:solidFill>
              </a:rPr>
              <a:t>other factors </a:t>
            </a:r>
            <a:r>
              <a:rPr lang="en-US" sz="3200" dirty="0">
                <a:solidFill>
                  <a:srgbClr val="595959"/>
                </a:solidFill>
              </a:rPr>
              <a:t>considered</a:t>
            </a:r>
            <a:r>
              <a:rPr lang="en-US" sz="3200" dirty="0" smtClean="0">
                <a:solidFill>
                  <a:srgbClr val="595959"/>
                </a:solidFill>
              </a:rPr>
              <a:t>;</a:t>
            </a:r>
          </a:p>
          <a:p>
            <a:pPr marL="568325" lvl="0" indent="-342900" defTabSz="569913">
              <a:spcBef>
                <a:spcPts val="600"/>
              </a:spcBef>
              <a:buClr>
                <a:srgbClr val="595959"/>
              </a:buClr>
              <a:buFont typeface="Arial"/>
              <a:buChar char="•"/>
            </a:pPr>
            <a:r>
              <a:rPr lang="en-US" sz="3200" b="1" dirty="0">
                <a:solidFill>
                  <a:srgbClr val="800000"/>
                </a:solidFill>
              </a:rPr>
              <a:t>Reasonable </a:t>
            </a:r>
            <a:r>
              <a:rPr lang="en-US" sz="3200" dirty="0" smtClean="0">
                <a:solidFill>
                  <a:srgbClr val="595959"/>
                </a:solidFill>
              </a:rPr>
              <a:t>price</a:t>
            </a:r>
            <a:endParaRPr lang="en-US" sz="3200" dirty="0">
              <a:solidFill>
                <a:srgbClr val="595959"/>
              </a:solidFill>
            </a:endParaRPr>
          </a:p>
        </p:txBody>
      </p:sp>
      <p:pic>
        <p:nvPicPr>
          <p:cNvPr id="7170" name="a4748d05-14e3-43bf-a149-e987418ab498" descr="328620B3-DAFA-4123-B198-1D4EB16B44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8707"/>
            <a:ext cx="2711302" cy="586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80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031528"/>
            <a:ext cx="8229600" cy="903004"/>
          </a:xfrm>
        </p:spPr>
        <p:txBody>
          <a:bodyPr/>
          <a:lstStyle/>
          <a:p>
            <a:r>
              <a:rPr lang="en-US" dirty="0" smtClean="0"/>
              <a:t>320. Methods of Procurement</a:t>
            </a:r>
            <a:endParaRPr lang="en-US" dirty="0"/>
          </a:p>
        </p:txBody>
      </p:sp>
      <p:sp>
        <p:nvSpPr>
          <p:cNvPr id="15" name="TextBox 14"/>
          <p:cNvSpPr txBox="1"/>
          <p:nvPr/>
        </p:nvSpPr>
        <p:spPr>
          <a:xfrm>
            <a:off x="2605298" y="1928575"/>
            <a:ext cx="6538702" cy="4201150"/>
          </a:xfrm>
          <a:prstGeom prst="rect">
            <a:avLst/>
          </a:prstGeom>
          <a:noFill/>
        </p:spPr>
        <p:txBody>
          <a:bodyPr wrap="square" rtlCol="0">
            <a:spAutoFit/>
          </a:bodyPr>
          <a:lstStyle/>
          <a:p>
            <a:pPr marL="225425" lvl="0" defTabSz="569913">
              <a:spcBef>
                <a:spcPts val="600"/>
              </a:spcBef>
            </a:pPr>
            <a:r>
              <a:rPr lang="en-US" sz="3150" b="1" u="sng" dirty="0" smtClean="0">
                <a:solidFill>
                  <a:srgbClr val="595959"/>
                </a:solidFill>
              </a:rPr>
              <a:t>Noncompetitive proposals</a:t>
            </a:r>
            <a:r>
              <a:rPr lang="en-US" sz="3150" b="1" dirty="0" smtClean="0">
                <a:solidFill>
                  <a:srgbClr val="595959"/>
                </a:solidFill>
              </a:rPr>
              <a:t>:</a:t>
            </a:r>
          </a:p>
          <a:p>
            <a:pPr marL="568325" lvl="0" indent="-342900" defTabSz="569913">
              <a:spcBef>
                <a:spcPts val="600"/>
              </a:spcBef>
              <a:buFont typeface="Arial"/>
              <a:buChar char="•"/>
            </a:pPr>
            <a:r>
              <a:rPr lang="en-US" sz="3150" dirty="0" smtClean="0">
                <a:solidFill>
                  <a:srgbClr val="595959"/>
                </a:solidFill>
              </a:rPr>
              <a:t>The </a:t>
            </a:r>
            <a:r>
              <a:rPr lang="en-US" sz="3150" dirty="0">
                <a:solidFill>
                  <a:srgbClr val="595959"/>
                </a:solidFill>
              </a:rPr>
              <a:t>item is available only from </a:t>
            </a:r>
            <a:r>
              <a:rPr lang="en-US" sz="3150" dirty="0" smtClean="0">
                <a:solidFill>
                  <a:srgbClr val="595959"/>
                </a:solidFill>
              </a:rPr>
              <a:t>a </a:t>
            </a:r>
            <a:r>
              <a:rPr lang="en-US" sz="3150" dirty="0">
                <a:solidFill>
                  <a:srgbClr val="595959"/>
                </a:solidFill>
              </a:rPr>
              <a:t>single source </a:t>
            </a:r>
            <a:r>
              <a:rPr lang="en-US" sz="3150" b="1" dirty="0">
                <a:solidFill>
                  <a:srgbClr val="800000"/>
                </a:solidFill>
              </a:rPr>
              <a:t>or</a:t>
            </a:r>
            <a:r>
              <a:rPr lang="en-US" sz="3150" dirty="0">
                <a:solidFill>
                  <a:srgbClr val="595959"/>
                </a:solidFill>
              </a:rPr>
              <a:t> </a:t>
            </a:r>
            <a:r>
              <a:rPr lang="en-US" sz="3150" dirty="0" smtClean="0">
                <a:solidFill>
                  <a:srgbClr val="595959"/>
                </a:solidFill>
              </a:rPr>
              <a:t>after </a:t>
            </a:r>
            <a:r>
              <a:rPr lang="en-US" sz="3150" dirty="0">
                <a:solidFill>
                  <a:srgbClr val="595959"/>
                </a:solidFill>
              </a:rPr>
              <a:t>solicitation of a number </a:t>
            </a:r>
            <a:r>
              <a:rPr lang="en-US" sz="3150" dirty="0" smtClean="0">
                <a:solidFill>
                  <a:srgbClr val="595959"/>
                </a:solidFill>
              </a:rPr>
              <a:t>of sources</a:t>
            </a:r>
            <a:r>
              <a:rPr lang="en-US" sz="3150" dirty="0">
                <a:solidFill>
                  <a:srgbClr val="595959"/>
                </a:solidFill>
              </a:rPr>
              <a:t>, competition is determined </a:t>
            </a:r>
            <a:r>
              <a:rPr lang="en-US" sz="3150" dirty="0" smtClean="0">
                <a:solidFill>
                  <a:srgbClr val="595959"/>
                </a:solidFill>
              </a:rPr>
              <a:t>inadequate.</a:t>
            </a:r>
          </a:p>
          <a:p>
            <a:pPr marL="568325" lvl="0" indent="-342900" defTabSz="569913">
              <a:spcBef>
                <a:spcPts val="600"/>
              </a:spcBef>
              <a:buFont typeface="Arial"/>
              <a:buChar char="•"/>
            </a:pPr>
            <a:r>
              <a:rPr lang="en-US" sz="3150" dirty="0" smtClean="0">
                <a:solidFill>
                  <a:srgbClr val="595959"/>
                </a:solidFill>
              </a:rPr>
              <a:t>To avoid delays due to public exigency/emergency </a:t>
            </a:r>
          </a:p>
          <a:p>
            <a:pPr marL="568325" lvl="0" indent="-342900" defTabSz="569913">
              <a:spcBef>
                <a:spcPts val="600"/>
              </a:spcBef>
              <a:buFont typeface="Arial"/>
              <a:buChar char="•"/>
            </a:pPr>
            <a:r>
              <a:rPr lang="en-US" sz="3150" dirty="0" smtClean="0">
                <a:solidFill>
                  <a:srgbClr val="595959"/>
                </a:solidFill>
              </a:rPr>
              <a:t>Express written authorization</a:t>
            </a:r>
            <a:endParaRPr lang="en-US" sz="3150" dirty="0">
              <a:solidFill>
                <a:srgbClr val="595959"/>
              </a:solidFill>
            </a:endParaRPr>
          </a:p>
        </p:txBody>
      </p:sp>
      <p:pic>
        <p:nvPicPr>
          <p:cNvPr id="8194" name="d909f7ec-ba27-4e00-8a30-0bed10355de4" descr="FEF4CE00-5B77-425A-9516-396BDEE0FA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2" y="1025571"/>
            <a:ext cx="3225724" cy="603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1815 underli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770" y="3270646"/>
            <a:ext cx="2442067" cy="353900"/>
          </a:xfrm>
          <a:prstGeom prst="rect">
            <a:avLst/>
          </a:prstGeom>
        </p:spPr>
      </p:pic>
      <p:pic>
        <p:nvPicPr>
          <p:cNvPr id="11" name="Picture 10" descr="1815 underli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686" y="4273490"/>
            <a:ext cx="2403776" cy="348351"/>
          </a:xfrm>
          <a:prstGeom prst="rect">
            <a:avLst/>
          </a:prstGeom>
        </p:spPr>
      </p:pic>
    </p:spTree>
    <p:extLst>
      <p:ext uri="{BB962C8B-B14F-4D97-AF65-F5344CB8AC3E}">
        <p14:creationId xmlns:p14="http://schemas.microsoft.com/office/powerpoint/2010/main" val="1329766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fade">
                                      <p:cBhvr>
                                        <p:cTn id="38" dur="1000"/>
                                        <p:tgtEl>
                                          <p:spTgt spid="15">
                                            <p:txEl>
                                              <p:pRg st="2" end="2"/>
                                            </p:txEl>
                                          </p:spTgt>
                                        </p:tgtEl>
                                      </p:cBhvr>
                                    </p:animEffect>
                                    <p:anim calcmode="lin" valueType="num">
                                      <p:cBhvr>
                                        <p:cTn id="3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1000"/>
                                        <p:tgtEl>
                                          <p:spTgt spid="15">
                                            <p:txEl>
                                              <p:pRg st="3" end="3"/>
                                            </p:txEl>
                                          </p:spTgt>
                                        </p:tgtEl>
                                      </p:cBhvr>
                                    </p:animEffect>
                                    <p:anim calcmode="lin" valueType="num">
                                      <p:cBhvr>
                                        <p:cTn id="4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Super Circular?</a:t>
            </a: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Super Circular </a:t>
            </a:r>
            <a:r>
              <a:rPr lang="en-US" b="1" dirty="0">
                <a:solidFill>
                  <a:srgbClr val="800000"/>
                </a:solidFill>
              </a:rPr>
              <a:t>consolidates and changes </a:t>
            </a:r>
            <a:r>
              <a:rPr lang="en-US" dirty="0"/>
              <a:t>the administrative requirements for </a:t>
            </a:r>
            <a:r>
              <a:rPr lang="en-US" b="1" dirty="0"/>
              <a:t>all federal assistance</a:t>
            </a:r>
            <a:r>
              <a:rPr lang="en-US" dirty="0"/>
              <a:t>. </a:t>
            </a:r>
          </a:p>
          <a:p>
            <a:r>
              <a:rPr lang="en-US" dirty="0" smtClean="0"/>
              <a:t>It beca</a:t>
            </a:r>
            <a:r>
              <a:rPr lang="en-US" dirty="0"/>
              <a:t>m</a:t>
            </a:r>
            <a:r>
              <a:rPr lang="en-US" dirty="0" smtClean="0"/>
              <a:t>e </a:t>
            </a:r>
            <a:r>
              <a:rPr lang="en-US" dirty="0"/>
              <a:t>effective on </a:t>
            </a:r>
            <a:r>
              <a:rPr lang="en-US" b="1" dirty="0">
                <a:solidFill>
                  <a:srgbClr val="800000"/>
                </a:solidFill>
              </a:rPr>
              <a:t>December 26, 2014</a:t>
            </a:r>
            <a:r>
              <a:rPr lang="en-US" dirty="0"/>
              <a:t>. </a:t>
            </a:r>
            <a:endParaRPr lang="en-US" dirty="0" smtClean="0"/>
          </a:p>
          <a:p>
            <a:pPr lvl="1"/>
            <a:r>
              <a:rPr lang="en-US" dirty="0" smtClean="0"/>
              <a:t>New Grant Awards after this date</a:t>
            </a:r>
          </a:p>
          <a:p>
            <a:pPr lvl="1"/>
            <a:r>
              <a:rPr lang="en-US" dirty="0" smtClean="0"/>
              <a:t>Disasters declared after this date</a:t>
            </a:r>
            <a:endParaRPr lang="en-US" dirty="0"/>
          </a:p>
          <a:p>
            <a:r>
              <a:rPr lang="en-US" dirty="0" smtClean="0"/>
              <a:t>This </a:t>
            </a:r>
            <a:r>
              <a:rPr lang="en-US" dirty="0"/>
              <a:t>presentation is not an exhaustive list of all requirements in 2 </a:t>
            </a:r>
            <a:r>
              <a:rPr lang="en-US" dirty="0" err="1"/>
              <a:t>C.F.R</a:t>
            </a:r>
            <a:r>
              <a:rPr lang="en-US" dirty="0"/>
              <a:t>. Part 200 and you are encouraged to </a:t>
            </a:r>
            <a:r>
              <a:rPr lang="en-US" b="1" dirty="0"/>
              <a:t>review the regulation in full</a:t>
            </a:r>
            <a:r>
              <a:rPr lang="en-US" dirty="0"/>
              <a:t>. </a:t>
            </a:r>
          </a:p>
        </p:txBody>
      </p:sp>
    </p:spTree>
    <p:extLst>
      <p:ext uri="{BB962C8B-B14F-4D97-AF65-F5344CB8AC3E}">
        <p14:creationId xmlns:p14="http://schemas.microsoft.com/office/powerpoint/2010/main" val="3485578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8553" y="1225061"/>
            <a:ext cx="8229600" cy="903004"/>
          </a:xfrm>
        </p:spPr>
        <p:txBody>
          <a:bodyPr/>
          <a:lstStyle/>
          <a:p>
            <a:r>
              <a:rPr lang="en-US" dirty="0" smtClean="0"/>
              <a:t>Documentation</a:t>
            </a:r>
            <a:endParaRPr lang="en-US" dirty="0"/>
          </a:p>
        </p:txBody>
      </p:sp>
      <p:sp>
        <p:nvSpPr>
          <p:cNvPr id="3" name="Content Placeholder 2"/>
          <p:cNvSpPr>
            <a:spLocks noGrp="1"/>
          </p:cNvSpPr>
          <p:nvPr>
            <p:ph idx="1"/>
          </p:nvPr>
        </p:nvSpPr>
        <p:spPr>
          <a:xfrm>
            <a:off x="457200" y="2198404"/>
            <a:ext cx="8229600" cy="3780035"/>
          </a:xfrm>
        </p:spPr>
        <p:txBody>
          <a:bodyPr>
            <a:normAutofit/>
          </a:bodyPr>
          <a:lstStyle/>
          <a:p>
            <a:r>
              <a:rPr lang="en-US" dirty="0"/>
              <a:t>I</a:t>
            </a:r>
            <a:r>
              <a:rPr lang="en-US" dirty="0" smtClean="0"/>
              <a:t>nsufficient </a:t>
            </a:r>
            <a:r>
              <a:rPr lang="en-US" dirty="0"/>
              <a:t>or lack of </a:t>
            </a:r>
            <a:r>
              <a:rPr lang="en-US" dirty="0" smtClean="0"/>
              <a:t>documentation prevents </a:t>
            </a:r>
            <a:r>
              <a:rPr lang="en-US" dirty="0"/>
              <a:t>a reviewer from </a:t>
            </a:r>
            <a:r>
              <a:rPr lang="en-US" dirty="0" smtClean="0"/>
              <a:t>discerning whether </a:t>
            </a:r>
            <a:r>
              <a:rPr lang="en-US" dirty="0"/>
              <a:t>a payment was </a:t>
            </a:r>
            <a:r>
              <a:rPr lang="en-US" b="1" dirty="0" smtClean="0"/>
              <a:t>proper</a:t>
            </a:r>
          </a:p>
          <a:p>
            <a:r>
              <a:rPr lang="en-US" dirty="0" smtClean="0"/>
              <a:t>Costs that are </a:t>
            </a:r>
            <a:r>
              <a:rPr lang="en-US" dirty="0"/>
              <a:t>not supported by </a:t>
            </a:r>
            <a:r>
              <a:rPr lang="en-US" b="1" dirty="0" smtClean="0"/>
              <a:t>adequate documentation </a:t>
            </a:r>
            <a:r>
              <a:rPr lang="en-US" dirty="0" smtClean="0"/>
              <a:t>face later disallowances</a:t>
            </a:r>
          </a:p>
        </p:txBody>
      </p:sp>
      <p:pic>
        <p:nvPicPr>
          <p:cNvPr id="8" name="Picture 7" descr="1815 under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622" y="4060534"/>
            <a:ext cx="1767494" cy="329339"/>
          </a:xfrm>
          <a:prstGeom prst="rect">
            <a:avLst/>
          </a:prstGeom>
        </p:spPr>
      </p:pic>
    </p:spTree>
    <p:extLst>
      <p:ext uri="{BB962C8B-B14F-4D97-AF65-F5344CB8AC3E}">
        <p14:creationId xmlns:p14="http://schemas.microsoft.com/office/powerpoint/2010/main" val="2375313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7674" y="1204965"/>
            <a:ext cx="8229600" cy="903004"/>
          </a:xfrm>
        </p:spPr>
        <p:txBody>
          <a:bodyPr/>
          <a:lstStyle/>
          <a:p>
            <a:r>
              <a:rPr lang="en-US" dirty="0" smtClean="0"/>
              <a:t>RECAP</a:t>
            </a:r>
            <a:endParaRPr lang="en-US" dirty="0"/>
          </a:p>
        </p:txBody>
      </p:sp>
      <p:sp>
        <p:nvSpPr>
          <p:cNvPr id="3" name="Content Placeholder 2"/>
          <p:cNvSpPr>
            <a:spLocks noGrp="1"/>
          </p:cNvSpPr>
          <p:nvPr>
            <p:ph idx="1"/>
          </p:nvPr>
        </p:nvSpPr>
        <p:spPr>
          <a:xfrm>
            <a:off x="457200" y="2198404"/>
            <a:ext cx="8229600" cy="3780035"/>
          </a:xfrm>
        </p:spPr>
        <p:txBody>
          <a:bodyPr>
            <a:normAutofit/>
          </a:bodyPr>
          <a:lstStyle/>
          <a:p>
            <a:r>
              <a:rPr lang="en-US" dirty="0" smtClean="0"/>
              <a:t>Be aware of new rules</a:t>
            </a:r>
          </a:p>
          <a:p>
            <a:r>
              <a:rPr lang="en-US" b="1" dirty="0" smtClean="0"/>
              <a:t>Comply </a:t>
            </a:r>
            <a:r>
              <a:rPr lang="en-US" dirty="0" smtClean="0"/>
              <a:t>with written policies</a:t>
            </a:r>
            <a:endParaRPr lang="en-US" b="1" dirty="0" smtClean="0"/>
          </a:p>
          <a:p>
            <a:r>
              <a:rPr lang="en-US" dirty="0" smtClean="0"/>
              <a:t>Ensure costs are supported </a:t>
            </a:r>
            <a:r>
              <a:rPr lang="en-US" dirty="0"/>
              <a:t>by </a:t>
            </a:r>
            <a:r>
              <a:rPr lang="en-US" b="1" dirty="0" smtClean="0"/>
              <a:t>adequate documentation</a:t>
            </a:r>
            <a:endParaRPr lang="en-US" dirty="0" smtClean="0"/>
          </a:p>
        </p:txBody>
      </p:sp>
      <p:pic>
        <p:nvPicPr>
          <p:cNvPr id="8" name="Picture 7" descr="1815 under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12" y="3155182"/>
            <a:ext cx="1617829" cy="301452"/>
          </a:xfrm>
          <a:prstGeom prst="rect">
            <a:avLst/>
          </a:prstGeom>
        </p:spPr>
      </p:pic>
    </p:spTree>
    <p:extLst>
      <p:ext uri="{BB962C8B-B14F-4D97-AF65-F5344CB8AC3E}">
        <p14:creationId xmlns:p14="http://schemas.microsoft.com/office/powerpoint/2010/main" val="2861922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Circular Resources</a:t>
            </a:r>
            <a:endParaRPr lang="en-US" dirty="0"/>
          </a:p>
        </p:txBody>
      </p:sp>
      <p:sp>
        <p:nvSpPr>
          <p:cNvPr id="3" name="Content Placeholder 2"/>
          <p:cNvSpPr>
            <a:spLocks noGrp="1"/>
          </p:cNvSpPr>
          <p:nvPr>
            <p:ph idx="1"/>
          </p:nvPr>
        </p:nvSpPr>
        <p:spPr>
          <a:xfrm>
            <a:off x="457200" y="2371411"/>
            <a:ext cx="8229600" cy="3969099"/>
          </a:xfrm>
        </p:spPr>
        <p:txBody>
          <a:bodyPr>
            <a:normAutofit fontScale="70000" lnSpcReduction="20000"/>
          </a:bodyPr>
          <a:lstStyle/>
          <a:p>
            <a:r>
              <a:rPr lang="en-US" dirty="0" smtClean="0"/>
              <a:t>2 </a:t>
            </a:r>
            <a:r>
              <a:rPr lang="en-US" dirty="0"/>
              <a:t>C.F.R. Part </a:t>
            </a:r>
            <a:r>
              <a:rPr lang="en-US" dirty="0" smtClean="0"/>
              <a:t>200:</a:t>
            </a:r>
          </a:p>
          <a:p>
            <a:pPr lvl="1"/>
            <a:r>
              <a:rPr lang="en-US" dirty="0" smtClean="0">
                <a:hlinkClick r:id="rId3"/>
              </a:rPr>
              <a:t>http</a:t>
            </a:r>
            <a:r>
              <a:rPr lang="en-US" dirty="0">
                <a:hlinkClick r:id="rId3"/>
              </a:rPr>
              <a:t>://www.ecfr.gov/cgi-bin/text-idx?tpl=/</a:t>
            </a:r>
            <a:r>
              <a:rPr lang="en-US" dirty="0" smtClean="0">
                <a:hlinkClick r:id="rId3"/>
              </a:rPr>
              <a:t>ecfrbrowse/Title02/2cfr200_main_02.tpl</a:t>
            </a:r>
            <a:endParaRPr lang="en-US" dirty="0" smtClean="0"/>
          </a:p>
          <a:p>
            <a:r>
              <a:rPr lang="en-US" dirty="0" smtClean="0"/>
              <a:t>Interim </a:t>
            </a:r>
            <a:r>
              <a:rPr lang="en-US" dirty="0"/>
              <a:t>Final Rule Published in the Federal Register: </a:t>
            </a:r>
          </a:p>
          <a:p>
            <a:pPr lvl="1"/>
            <a:r>
              <a:rPr lang="en-US" dirty="0">
                <a:hlinkClick r:id="rId4"/>
              </a:rPr>
              <a:t>http://</a:t>
            </a:r>
            <a:r>
              <a:rPr lang="en-US" dirty="0" smtClean="0">
                <a:hlinkClick r:id="rId4"/>
              </a:rPr>
              <a:t>www.gpo.gov/fdsys/pkg/FR-2014-12-19/pdf/2014-28697.pdf</a:t>
            </a:r>
            <a:endParaRPr lang="en-US" dirty="0" smtClean="0"/>
          </a:p>
          <a:p>
            <a:r>
              <a:rPr lang="en-US" dirty="0" smtClean="0"/>
              <a:t>Crosswalk </a:t>
            </a:r>
            <a:r>
              <a:rPr lang="en-US" dirty="0"/>
              <a:t>of Changes: </a:t>
            </a:r>
            <a:endParaRPr lang="en-US" dirty="0" smtClean="0"/>
          </a:p>
          <a:p>
            <a:pPr lvl="1"/>
            <a:r>
              <a:rPr lang="en-US" dirty="0" smtClean="0">
                <a:hlinkClick r:id="rId5"/>
              </a:rPr>
              <a:t>http</a:t>
            </a:r>
            <a:r>
              <a:rPr lang="en-US" dirty="0">
                <a:hlinkClick r:id="rId5"/>
              </a:rPr>
              <a:t>://</a:t>
            </a:r>
            <a:r>
              <a:rPr lang="en-US" dirty="0" smtClean="0">
                <a:hlinkClick r:id="rId5"/>
              </a:rPr>
              <a:t>www.whitehouse.gov/omb/grants_docs</a:t>
            </a:r>
            <a:endParaRPr lang="en-US" dirty="0" smtClean="0"/>
          </a:p>
          <a:p>
            <a:r>
              <a:rPr lang="en-US" dirty="0" smtClean="0"/>
              <a:t>Council </a:t>
            </a:r>
            <a:r>
              <a:rPr lang="en-US" dirty="0"/>
              <a:t>on Financial Assistance Reform Frequently </a:t>
            </a:r>
            <a:r>
              <a:rPr lang="en-US" dirty="0" smtClean="0"/>
              <a:t>Asked Questions:</a:t>
            </a:r>
          </a:p>
          <a:p>
            <a:pPr lvl="1"/>
            <a:r>
              <a:rPr lang="en-US" dirty="0" smtClean="0">
                <a:hlinkClick r:id="rId6"/>
              </a:rPr>
              <a:t>https</a:t>
            </a:r>
            <a:r>
              <a:rPr lang="en-US" dirty="0">
                <a:hlinkClick r:id="rId6"/>
              </a:rPr>
              <a:t>://cfo.gov/cofar</a:t>
            </a:r>
            <a:r>
              <a:rPr lang="en-US" dirty="0" smtClean="0">
                <a:hlinkClick r:id="rId6"/>
              </a:rPr>
              <a:t>/</a:t>
            </a:r>
            <a:endParaRPr lang="en-US" dirty="0" smtClean="0"/>
          </a:p>
          <a:p>
            <a:r>
              <a:rPr lang="en-US" dirty="0" smtClean="0"/>
              <a:t>FEMA information:</a:t>
            </a:r>
          </a:p>
          <a:p>
            <a:pPr lvl="1"/>
            <a:r>
              <a:rPr lang="en-US" dirty="0" smtClean="0">
                <a:hlinkClick r:id="rId7"/>
              </a:rPr>
              <a:t>http</a:t>
            </a:r>
            <a:r>
              <a:rPr lang="en-US" dirty="0">
                <a:hlinkClick r:id="rId7"/>
              </a:rPr>
              <a:t>://</a:t>
            </a:r>
            <a:r>
              <a:rPr lang="en-US" dirty="0" smtClean="0">
                <a:hlinkClick r:id="rId7"/>
              </a:rPr>
              <a:t>www.fema.gov/grants</a:t>
            </a:r>
            <a:endParaRPr lang="en-US" dirty="0" smtClean="0"/>
          </a:p>
          <a:p>
            <a:pPr lvl="1"/>
            <a:endParaRPr lang="en-US" dirty="0"/>
          </a:p>
        </p:txBody>
      </p:sp>
    </p:spTree>
    <p:extLst>
      <p:ext uri="{BB962C8B-B14F-4D97-AF65-F5344CB8AC3E}">
        <p14:creationId xmlns:p14="http://schemas.microsoft.com/office/powerpoint/2010/main" val="1647544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Outreach</a:t>
            </a:r>
            <a:endParaRPr lang="en-US" dirty="0"/>
          </a:p>
        </p:txBody>
      </p:sp>
      <p:sp>
        <p:nvSpPr>
          <p:cNvPr id="3" name="Content Placeholder 2"/>
          <p:cNvSpPr>
            <a:spLocks noGrp="1"/>
          </p:cNvSpPr>
          <p:nvPr>
            <p:ph idx="1"/>
          </p:nvPr>
        </p:nvSpPr>
        <p:spPr>
          <a:xfrm>
            <a:off x="457200" y="2198404"/>
            <a:ext cx="8229600" cy="4353121"/>
          </a:xfrm>
        </p:spPr>
        <p:txBody>
          <a:bodyPr>
            <a:normAutofit fontScale="70000" lnSpcReduction="20000"/>
          </a:bodyPr>
          <a:lstStyle/>
          <a:p>
            <a:r>
              <a:rPr lang="en-US" b="1" dirty="0" smtClean="0"/>
              <a:t>GOHSEP Initiatives:</a:t>
            </a:r>
          </a:p>
          <a:p>
            <a:pPr lvl="1"/>
            <a:r>
              <a:rPr lang="en-US" dirty="0" smtClean="0"/>
              <a:t>Outreach Workshops</a:t>
            </a:r>
          </a:p>
          <a:p>
            <a:pPr lvl="1"/>
            <a:r>
              <a:rPr lang="en-US" dirty="0" smtClean="0"/>
              <a:t>Toolkit Updates</a:t>
            </a:r>
          </a:p>
          <a:p>
            <a:r>
              <a:rPr lang="en-US" b="1" dirty="0" smtClean="0"/>
              <a:t>FEMA Initiatives:</a:t>
            </a:r>
          </a:p>
          <a:p>
            <a:pPr lvl="1"/>
            <a:r>
              <a:rPr lang="en-US" dirty="0" smtClean="0"/>
              <a:t>Webinars</a:t>
            </a:r>
          </a:p>
          <a:p>
            <a:pPr lvl="1"/>
            <a:r>
              <a:rPr lang="en-US" dirty="0" smtClean="0"/>
              <a:t>Update </a:t>
            </a:r>
            <a:r>
              <a:rPr lang="en-US" dirty="0" err="1"/>
              <a:t>E705</a:t>
            </a:r>
            <a:r>
              <a:rPr lang="en-US" dirty="0"/>
              <a:t> Fundamentals of Grants </a:t>
            </a:r>
            <a:r>
              <a:rPr lang="en-US" dirty="0" smtClean="0"/>
              <a:t>Management</a:t>
            </a:r>
          </a:p>
          <a:p>
            <a:pPr lvl="1"/>
            <a:r>
              <a:rPr lang="en-US" dirty="0" smtClean="0"/>
              <a:t>Update </a:t>
            </a:r>
            <a:r>
              <a:rPr lang="en-US" dirty="0"/>
              <a:t>internal SOPs, policy, and directives.  </a:t>
            </a:r>
            <a:endParaRPr lang="en-US" dirty="0" smtClean="0"/>
          </a:p>
          <a:p>
            <a:pPr lvl="1"/>
            <a:r>
              <a:rPr lang="en-US" dirty="0" smtClean="0"/>
              <a:t>Rewrite </a:t>
            </a:r>
            <a:r>
              <a:rPr lang="en-US" dirty="0"/>
              <a:t>the FEMA Grants Management Directive.  This is an internal document that replaces the 2006 FEMA Grants Handbook.  </a:t>
            </a:r>
            <a:endParaRPr lang="en-US" dirty="0" smtClean="0"/>
          </a:p>
          <a:p>
            <a:pPr lvl="1"/>
            <a:r>
              <a:rPr lang="en-US" dirty="0" smtClean="0"/>
              <a:t>DHS </a:t>
            </a:r>
            <a:r>
              <a:rPr lang="en-US" dirty="0"/>
              <a:t>Financial Assistance Policy Office (</a:t>
            </a:r>
            <a:r>
              <a:rPr lang="en-US" dirty="0" err="1"/>
              <a:t>FAPO</a:t>
            </a:r>
            <a:r>
              <a:rPr lang="en-US" dirty="0"/>
              <a:t>) plans to issue updated grants </a:t>
            </a:r>
            <a:r>
              <a:rPr lang="en-US" dirty="0" smtClean="0"/>
              <a:t>management guidance.</a:t>
            </a:r>
          </a:p>
          <a:p>
            <a:pPr lvl="1"/>
            <a:r>
              <a:rPr lang="en-US" dirty="0" smtClean="0"/>
              <a:t>Development </a:t>
            </a:r>
            <a:r>
              <a:rPr lang="en-US" dirty="0"/>
              <a:t>and presentation of webinars targeted to specific types of grant recipients. </a:t>
            </a:r>
            <a:endParaRPr lang="en-US" dirty="0" smtClean="0"/>
          </a:p>
        </p:txBody>
      </p:sp>
    </p:spTree>
    <p:extLst>
      <p:ext uri="{BB962C8B-B14F-4D97-AF65-F5344CB8AC3E}">
        <p14:creationId xmlns:p14="http://schemas.microsoft.com/office/powerpoint/2010/main" val="1248031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Recovery Legal Contacts</a:t>
            </a:r>
            <a:endParaRPr lang="en-US" dirty="0"/>
          </a:p>
        </p:txBody>
      </p:sp>
      <p:sp>
        <p:nvSpPr>
          <p:cNvPr id="5" name="Rectangle 3"/>
          <p:cNvSpPr txBox="1">
            <a:spLocks noChangeArrowheads="1"/>
          </p:cNvSpPr>
          <p:nvPr/>
        </p:nvSpPr>
        <p:spPr>
          <a:xfrm>
            <a:off x="4572000" y="4346639"/>
            <a:ext cx="4368800" cy="1335313"/>
          </a:xfrm>
          <a:prstGeom prst="rect">
            <a:avLst/>
          </a:prstGeom>
        </p:spPr>
        <p:txBody>
          <a:bodyPr vert="horz" lIns="91440" tIns="45720" rIns="91440" bIns="45720" rtlCol="0">
            <a:noAutofit/>
          </a:bodyPr>
          <a:lst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indent="-1588">
              <a:spcBef>
                <a:spcPts val="500"/>
              </a:spcBef>
              <a:buNone/>
            </a:pPr>
            <a:r>
              <a:rPr lang="en-US" sz="1800" b="1" dirty="0" smtClean="0"/>
              <a:t>LaShaunté S. Martin</a:t>
            </a:r>
            <a:r>
              <a:rPr lang="en-US" sz="1800" dirty="0" smtClean="0"/>
              <a:t>– </a:t>
            </a:r>
            <a:r>
              <a:rPr lang="en-US" sz="1800" i="1" dirty="0" smtClean="0"/>
              <a:t>Deputy </a:t>
            </a:r>
            <a:r>
              <a:rPr lang="en-US" sz="1800" i="1" dirty="0" smtClean="0">
                <a:solidFill>
                  <a:schemeClr val="tx1">
                    <a:lumMod val="65000"/>
                    <a:lumOff val="35000"/>
                  </a:schemeClr>
                </a:solidFill>
              </a:rPr>
              <a:t>Legal </a:t>
            </a:r>
            <a:r>
              <a:rPr lang="en-US" sz="1800" i="1" dirty="0">
                <a:solidFill>
                  <a:schemeClr val="tx1">
                    <a:lumMod val="65000"/>
                    <a:lumOff val="35000"/>
                  </a:schemeClr>
                </a:solidFill>
              </a:rPr>
              <a:t>Counsel, Disaster Recovery Division</a:t>
            </a:r>
          </a:p>
          <a:p>
            <a:pPr marL="1588" lvl="1" indent="-1588">
              <a:spcBef>
                <a:spcPts val="500"/>
              </a:spcBef>
              <a:buFont typeface="Arial"/>
              <a:buNone/>
            </a:pPr>
            <a:r>
              <a:rPr lang="en-US" sz="1800" b="1" dirty="0">
                <a:solidFill>
                  <a:srgbClr val="0000FF"/>
                </a:solidFill>
              </a:rPr>
              <a:t>l</a:t>
            </a:r>
            <a:r>
              <a:rPr lang="en-US" sz="1800" b="1" dirty="0" smtClean="0">
                <a:solidFill>
                  <a:srgbClr val="0000FF"/>
                </a:solidFill>
              </a:rPr>
              <a:t>ashaunte.martin@la.gov</a:t>
            </a:r>
          </a:p>
          <a:p>
            <a:pPr marL="1588" lvl="1" indent="-1588">
              <a:spcBef>
                <a:spcPts val="500"/>
              </a:spcBef>
              <a:buFont typeface="Arial"/>
              <a:buNone/>
            </a:pPr>
            <a:r>
              <a:rPr lang="en-US" sz="1800" dirty="0" smtClean="0"/>
              <a:t>(225) 379-4048</a:t>
            </a:r>
          </a:p>
          <a:p>
            <a:pPr marL="1588" lvl="1" indent="-1588">
              <a:spcBef>
                <a:spcPts val="500"/>
              </a:spcBef>
              <a:buFont typeface="Arial"/>
              <a:buNone/>
            </a:pPr>
            <a:endParaRPr lang="en-US" sz="1800" dirty="0" smtClean="0"/>
          </a:p>
          <a:p>
            <a:pPr marL="1588" lvl="1" indent="-1588">
              <a:spcBef>
                <a:spcPts val="500"/>
              </a:spcBef>
              <a:buFont typeface="Arial"/>
              <a:buNone/>
            </a:pPr>
            <a:endParaRPr lang="en-US" sz="1800" dirty="0" smtClean="0"/>
          </a:p>
          <a:p>
            <a:pPr marL="1588" indent="-1588">
              <a:spcBef>
                <a:spcPts val="500"/>
              </a:spcBef>
              <a:buFont typeface="Arial"/>
              <a:buNone/>
            </a:pPr>
            <a:endParaRPr lang="en-US" sz="1800" dirty="0" smtClean="0"/>
          </a:p>
        </p:txBody>
      </p:sp>
      <p:sp>
        <p:nvSpPr>
          <p:cNvPr id="8" name="Text Box 5"/>
          <p:cNvSpPr txBox="1">
            <a:spLocks noChangeArrowheads="1"/>
          </p:cNvSpPr>
          <p:nvPr/>
        </p:nvSpPr>
        <p:spPr bwMode="auto">
          <a:xfrm>
            <a:off x="3055279" y="2430122"/>
            <a:ext cx="4457700" cy="1328569"/>
          </a:xfrm>
          <a:prstGeom prst="rect">
            <a:avLst/>
          </a:prstGeom>
          <a:noFill/>
          <a:ln w="12700">
            <a:noFill/>
            <a:miter lim="800000"/>
            <a:headEnd type="none" w="sm" len="sm"/>
            <a:tailEnd type="none" w="sm" len="sm"/>
          </a:ln>
          <a:effectLst/>
        </p:spPr>
        <p:txBody>
          <a:bodyPr wrap="square">
            <a:spAutoFit/>
          </a:bodyPr>
          <a:lstStyle/>
          <a:p>
            <a:pPr>
              <a:spcBef>
                <a:spcPts val="500"/>
              </a:spcBef>
            </a:pPr>
            <a:r>
              <a:rPr lang="en-US" b="1" i="0" dirty="0" smtClean="0">
                <a:solidFill>
                  <a:schemeClr val="tx1">
                    <a:lumMod val="65000"/>
                    <a:lumOff val="35000"/>
                  </a:schemeClr>
                </a:solidFill>
              </a:rPr>
              <a:t>Ben Plaia, Jr.</a:t>
            </a:r>
            <a:r>
              <a:rPr lang="en-US" i="0" dirty="0" smtClean="0">
                <a:solidFill>
                  <a:schemeClr val="tx1">
                    <a:lumMod val="65000"/>
                    <a:lumOff val="35000"/>
                  </a:schemeClr>
                </a:solidFill>
              </a:rPr>
              <a:t>– </a:t>
            </a:r>
            <a:r>
              <a:rPr lang="en-US" i="1" dirty="0" smtClean="0">
                <a:solidFill>
                  <a:schemeClr val="tx1">
                    <a:lumMod val="65000"/>
                    <a:lumOff val="35000"/>
                  </a:schemeClr>
                </a:solidFill>
              </a:rPr>
              <a:t>Legal Counsel, Disaster Recovery Division</a:t>
            </a:r>
          </a:p>
          <a:p>
            <a:pPr marL="0" lvl="1">
              <a:spcBef>
                <a:spcPts val="500"/>
              </a:spcBef>
            </a:pPr>
            <a:r>
              <a:rPr lang="en-US" b="1" dirty="0">
                <a:solidFill>
                  <a:srgbClr val="0000FF"/>
                </a:solidFill>
              </a:rPr>
              <a:t>b</a:t>
            </a:r>
            <a:r>
              <a:rPr lang="en-US" b="1" dirty="0" smtClean="0">
                <a:solidFill>
                  <a:srgbClr val="0000FF"/>
                </a:solidFill>
              </a:rPr>
              <a:t>en.plaia</a:t>
            </a:r>
            <a:r>
              <a:rPr lang="en-US" b="1" i="0" dirty="0" smtClean="0">
                <a:solidFill>
                  <a:srgbClr val="0000FF"/>
                </a:solidFill>
              </a:rPr>
              <a:t>@la.gov</a:t>
            </a:r>
          </a:p>
          <a:p>
            <a:pPr marL="0" lvl="1">
              <a:spcBef>
                <a:spcPts val="500"/>
              </a:spcBef>
            </a:pPr>
            <a:r>
              <a:rPr lang="en-US" dirty="0" smtClean="0">
                <a:solidFill>
                  <a:srgbClr val="595959"/>
                </a:solidFill>
              </a:rPr>
              <a:t>(225) 242-6030</a:t>
            </a:r>
            <a:endParaRPr lang="en-US" dirty="0">
              <a:solidFill>
                <a:srgbClr val="595959"/>
              </a:solidFill>
            </a:endParaRPr>
          </a:p>
        </p:txBody>
      </p:sp>
      <p:sp>
        <p:nvSpPr>
          <p:cNvPr id="9" name="Text Box 8"/>
          <p:cNvSpPr txBox="1">
            <a:spLocks noChangeArrowheads="1"/>
          </p:cNvSpPr>
          <p:nvPr/>
        </p:nvSpPr>
        <p:spPr bwMode="auto">
          <a:xfrm>
            <a:off x="285750" y="4353383"/>
            <a:ext cx="4457700" cy="1328569"/>
          </a:xfrm>
          <a:prstGeom prst="rect">
            <a:avLst/>
          </a:prstGeom>
          <a:noFill/>
          <a:ln w="12700">
            <a:noFill/>
            <a:miter lim="800000"/>
            <a:headEnd type="none" w="sm" len="sm"/>
            <a:tailEnd type="none" w="sm" len="sm"/>
          </a:ln>
          <a:effectLst/>
        </p:spPr>
        <p:txBody>
          <a:bodyPr wrap="square">
            <a:spAutoFit/>
          </a:bodyPr>
          <a:lstStyle/>
          <a:p>
            <a:pPr marL="0" lvl="1">
              <a:spcBef>
                <a:spcPts val="500"/>
              </a:spcBef>
            </a:pPr>
            <a:r>
              <a:rPr lang="en-US" b="1" dirty="0">
                <a:solidFill>
                  <a:srgbClr val="595959"/>
                </a:solidFill>
              </a:rPr>
              <a:t>Jordan Parker </a:t>
            </a:r>
            <a:r>
              <a:rPr lang="en-US" dirty="0" smtClean="0">
                <a:solidFill>
                  <a:srgbClr val="595959"/>
                </a:solidFill>
              </a:rPr>
              <a:t>– </a:t>
            </a:r>
            <a:r>
              <a:rPr lang="en-US" i="1" dirty="0" smtClean="0">
                <a:solidFill>
                  <a:srgbClr val="595959"/>
                </a:solidFill>
              </a:rPr>
              <a:t>Attorney, </a:t>
            </a:r>
            <a:r>
              <a:rPr lang="en-US" i="1" dirty="0">
                <a:solidFill>
                  <a:schemeClr val="tx1">
                    <a:lumMod val="65000"/>
                    <a:lumOff val="35000"/>
                  </a:schemeClr>
                </a:solidFill>
              </a:rPr>
              <a:t>Disaster Recovery Division</a:t>
            </a:r>
          </a:p>
          <a:p>
            <a:pPr marL="0" lvl="1">
              <a:spcBef>
                <a:spcPts val="500"/>
              </a:spcBef>
            </a:pPr>
            <a:r>
              <a:rPr lang="en-US" b="1" dirty="0">
                <a:solidFill>
                  <a:srgbClr val="0000FF"/>
                </a:solidFill>
              </a:rPr>
              <a:t>j</a:t>
            </a:r>
            <a:r>
              <a:rPr lang="en-US" b="1" dirty="0" smtClean="0">
                <a:solidFill>
                  <a:srgbClr val="0000FF"/>
                </a:solidFill>
              </a:rPr>
              <a:t>ordan.parker@la.gov</a:t>
            </a:r>
          </a:p>
          <a:p>
            <a:pPr marL="0" lvl="1">
              <a:spcBef>
                <a:spcPts val="500"/>
              </a:spcBef>
            </a:pPr>
            <a:r>
              <a:rPr lang="en-US" dirty="0">
                <a:solidFill>
                  <a:srgbClr val="595959"/>
                </a:solidFill>
              </a:rPr>
              <a:t>(225) </a:t>
            </a:r>
            <a:r>
              <a:rPr lang="en-US" dirty="0" smtClean="0">
                <a:solidFill>
                  <a:srgbClr val="595959"/>
                </a:solidFill>
              </a:rPr>
              <a:t>334-7756</a:t>
            </a:r>
            <a:endParaRPr lang="en-US" dirty="0">
              <a:solidFill>
                <a:srgbClr val="595959"/>
              </a:solidFill>
            </a:endParaRPr>
          </a:p>
        </p:txBody>
      </p:sp>
    </p:spTree>
    <p:extLst>
      <p:ext uri="{BB962C8B-B14F-4D97-AF65-F5344CB8AC3E}">
        <p14:creationId xmlns:p14="http://schemas.microsoft.com/office/powerpoint/2010/main" val="146289332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Administrative Contacts</a:t>
            </a:r>
            <a:endParaRPr lang="en-US" dirty="0"/>
          </a:p>
        </p:txBody>
      </p:sp>
      <p:sp>
        <p:nvSpPr>
          <p:cNvPr id="7" name="Slide Number Placeholder 6"/>
          <p:cNvSpPr>
            <a:spLocks noGrp="1"/>
          </p:cNvSpPr>
          <p:nvPr>
            <p:ph type="sldNum" sz="quarter" idx="12"/>
          </p:nvPr>
        </p:nvSpPr>
        <p:spPr>
          <a:xfrm>
            <a:off x="5473700" y="0"/>
            <a:ext cx="3670300" cy="703590"/>
          </a:xfrm>
        </p:spPr>
        <p:txBody>
          <a:bodyPr vert="horz" lIns="91440" tIns="45720" rIns="91440" bIns="45720" rtlCol="0" anchor="t"/>
          <a:lstStyle/>
          <a:p>
            <a:fld id="{A1FCC955-EDC8-C641-B7EE-09FB459102F8}" type="slidenum">
              <a:rPr lang="en-US"/>
              <a:pPr/>
              <a:t>45</a:t>
            </a:fld>
            <a:endParaRPr lang="en-US" dirty="0"/>
          </a:p>
        </p:txBody>
      </p:sp>
      <p:sp>
        <p:nvSpPr>
          <p:cNvPr id="8" name="Text Box 5"/>
          <p:cNvSpPr txBox="1">
            <a:spLocks noChangeArrowheads="1"/>
          </p:cNvSpPr>
          <p:nvPr/>
        </p:nvSpPr>
        <p:spPr bwMode="auto">
          <a:xfrm>
            <a:off x="457200" y="2684072"/>
            <a:ext cx="4457700" cy="1392689"/>
          </a:xfrm>
          <a:prstGeom prst="rect">
            <a:avLst/>
          </a:prstGeom>
          <a:noFill/>
          <a:ln w="12700">
            <a:noFill/>
            <a:miter lim="800000"/>
            <a:headEnd type="none" w="sm" len="sm"/>
            <a:tailEnd type="none" w="sm" len="sm"/>
          </a:ln>
          <a:effectLst/>
        </p:spPr>
        <p:txBody>
          <a:bodyPr wrap="square">
            <a:spAutoFit/>
          </a:bodyPr>
          <a:lstStyle/>
          <a:p>
            <a:pPr>
              <a:spcBef>
                <a:spcPts val="500"/>
              </a:spcBef>
            </a:pPr>
            <a:r>
              <a:rPr lang="en-US" b="1" i="0" dirty="0" smtClean="0">
                <a:solidFill>
                  <a:schemeClr val="tx1">
                    <a:lumMod val="65000"/>
                    <a:lumOff val="35000"/>
                  </a:schemeClr>
                </a:solidFill>
              </a:rPr>
              <a:t>Christina Dayries</a:t>
            </a:r>
            <a:r>
              <a:rPr lang="en-US" i="0" dirty="0" smtClean="0">
                <a:solidFill>
                  <a:schemeClr val="tx1">
                    <a:lumMod val="65000"/>
                    <a:lumOff val="35000"/>
                  </a:schemeClr>
                </a:solidFill>
              </a:rPr>
              <a:t>– </a:t>
            </a:r>
            <a:r>
              <a:rPr lang="en-US" i="1" dirty="0">
                <a:solidFill>
                  <a:schemeClr val="tx1">
                    <a:lumMod val="65000"/>
                    <a:lumOff val="35000"/>
                  </a:schemeClr>
                </a:solidFill>
              </a:rPr>
              <a:t>Chief of Staff</a:t>
            </a:r>
          </a:p>
          <a:p>
            <a:pPr>
              <a:spcBef>
                <a:spcPts val="500"/>
              </a:spcBef>
            </a:pPr>
            <a:r>
              <a:rPr lang="en-US" i="1" dirty="0">
                <a:solidFill>
                  <a:schemeClr val="tx1">
                    <a:lumMod val="65000"/>
                    <a:lumOff val="35000"/>
                  </a:schemeClr>
                </a:solidFill>
              </a:rPr>
              <a:t>Deputy Director, Grants and Administration</a:t>
            </a:r>
          </a:p>
          <a:p>
            <a:pPr>
              <a:spcBef>
                <a:spcPts val="500"/>
              </a:spcBef>
            </a:pPr>
            <a:r>
              <a:rPr lang="en-US" b="1" dirty="0">
                <a:solidFill>
                  <a:srgbClr val="0000FF"/>
                </a:solidFill>
              </a:rPr>
              <a:t>c</a:t>
            </a:r>
            <a:r>
              <a:rPr lang="en-US" b="1" dirty="0" smtClean="0">
                <a:solidFill>
                  <a:srgbClr val="0000FF"/>
                </a:solidFill>
              </a:rPr>
              <a:t>hristina.dayries</a:t>
            </a:r>
            <a:r>
              <a:rPr lang="en-US" b="1" i="0" dirty="0" smtClean="0">
                <a:solidFill>
                  <a:srgbClr val="0000FF"/>
                </a:solidFill>
              </a:rPr>
              <a:t>@la.gov</a:t>
            </a:r>
          </a:p>
          <a:p>
            <a:pPr marL="0" lvl="1">
              <a:spcBef>
                <a:spcPts val="500"/>
              </a:spcBef>
            </a:pPr>
            <a:r>
              <a:rPr lang="en-US" dirty="0">
                <a:solidFill>
                  <a:srgbClr val="595959"/>
                </a:solidFill>
              </a:rPr>
              <a:t>(225) </a:t>
            </a:r>
            <a:r>
              <a:rPr lang="en-US" dirty="0" smtClean="0">
                <a:solidFill>
                  <a:srgbClr val="595959"/>
                </a:solidFill>
              </a:rPr>
              <a:t>358-5599 </a:t>
            </a:r>
            <a:endParaRPr lang="en-US" dirty="0">
              <a:solidFill>
                <a:srgbClr val="595959"/>
              </a:solidFill>
            </a:endParaRPr>
          </a:p>
        </p:txBody>
      </p:sp>
      <p:sp>
        <p:nvSpPr>
          <p:cNvPr id="9" name="Text Box 8"/>
          <p:cNvSpPr txBox="1">
            <a:spLocks noChangeArrowheads="1"/>
          </p:cNvSpPr>
          <p:nvPr/>
        </p:nvSpPr>
        <p:spPr bwMode="auto">
          <a:xfrm>
            <a:off x="4914900" y="2684072"/>
            <a:ext cx="4457700" cy="1328569"/>
          </a:xfrm>
          <a:prstGeom prst="rect">
            <a:avLst/>
          </a:prstGeom>
          <a:noFill/>
          <a:ln w="12700">
            <a:noFill/>
            <a:miter lim="800000"/>
            <a:headEnd type="none" w="sm" len="sm"/>
            <a:tailEnd type="none" w="sm" len="sm"/>
          </a:ln>
          <a:effectLst/>
        </p:spPr>
        <p:txBody>
          <a:bodyPr wrap="square">
            <a:spAutoFit/>
          </a:bodyPr>
          <a:lstStyle/>
          <a:p>
            <a:pPr>
              <a:spcBef>
                <a:spcPts val="500"/>
              </a:spcBef>
            </a:pPr>
            <a:r>
              <a:rPr lang="en-US" b="1" dirty="0" smtClean="0">
                <a:solidFill>
                  <a:srgbClr val="595959"/>
                </a:solidFill>
              </a:rPr>
              <a:t>James Clark</a:t>
            </a:r>
            <a:r>
              <a:rPr lang="en-US" dirty="0" smtClean="0">
                <a:solidFill>
                  <a:srgbClr val="595959"/>
                </a:solidFill>
              </a:rPr>
              <a:t>– </a:t>
            </a:r>
            <a:r>
              <a:rPr lang="en-US" i="1" dirty="0" smtClean="0">
                <a:solidFill>
                  <a:srgbClr val="595959"/>
                </a:solidFill>
              </a:rPr>
              <a:t>Assistant </a:t>
            </a:r>
            <a:r>
              <a:rPr lang="en-US" i="1" dirty="0" smtClean="0">
                <a:solidFill>
                  <a:schemeClr val="tx1">
                    <a:lumMod val="65000"/>
                    <a:lumOff val="35000"/>
                  </a:schemeClr>
                </a:solidFill>
              </a:rPr>
              <a:t>Deputy </a:t>
            </a:r>
            <a:r>
              <a:rPr lang="en-US" i="1" dirty="0">
                <a:solidFill>
                  <a:schemeClr val="tx1">
                    <a:lumMod val="65000"/>
                    <a:lumOff val="35000"/>
                  </a:schemeClr>
                </a:solidFill>
              </a:rPr>
              <a:t>Director, Grants and Administration</a:t>
            </a:r>
          </a:p>
          <a:p>
            <a:pPr marL="0" lvl="1">
              <a:spcBef>
                <a:spcPts val="500"/>
              </a:spcBef>
            </a:pPr>
            <a:r>
              <a:rPr lang="en-US" b="1" dirty="0">
                <a:solidFill>
                  <a:srgbClr val="0000FF"/>
                </a:solidFill>
              </a:rPr>
              <a:t>j</a:t>
            </a:r>
            <a:r>
              <a:rPr lang="en-US" b="1" dirty="0" smtClean="0">
                <a:solidFill>
                  <a:srgbClr val="0000FF"/>
                </a:solidFill>
              </a:rPr>
              <a:t>ames.clark@la.gov</a:t>
            </a:r>
          </a:p>
          <a:p>
            <a:pPr marL="0" lvl="1">
              <a:spcBef>
                <a:spcPts val="500"/>
              </a:spcBef>
            </a:pPr>
            <a:r>
              <a:rPr lang="en-US" dirty="0">
                <a:solidFill>
                  <a:srgbClr val="595959"/>
                </a:solidFill>
              </a:rPr>
              <a:t>(225) </a:t>
            </a:r>
            <a:r>
              <a:rPr lang="en-US" dirty="0" smtClean="0">
                <a:solidFill>
                  <a:srgbClr val="595959"/>
                </a:solidFill>
              </a:rPr>
              <a:t>925-1800</a:t>
            </a:r>
            <a:endParaRPr lang="en-US" dirty="0">
              <a:solidFill>
                <a:srgbClr val="595959"/>
              </a:solidFill>
            </a:endParaRPr>
          </a:p>
        </p:txBody>
      </p:sp>
    </p:spTree>
    <p:extLst>
      <p:ext uri="{BB962C8B-B14F-4D97-AF65-F5344CB8AC3E}">
        <p14:creationId xmlns:p14="http://schemas.microsoft.com/office/powerpoint/2010/main" val="410408476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490" y="2450961"/>
            <a:ext cx="8229600" cy="903004"/>
          </a:xfrm>
        </p:spPr>
        <p:txBody>
          <a:bodyPr>
            <a:no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3967598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Super Circular?</a:t>
            </a:r>
          </a:p>
        </p:txBody>
      </p:sp>
      <p:sp>
        <p:nvSpPr>
          <p:cNvPr id="3" name="Content Placeholder 2"/>
          <p:cNvSpPr>
            <a:spLocks noGrp="1"/>
          </p:cNvSpPr>
          <p:nvPr>
            <p:ph idx="1"/>
          </p:nvPr>
        </p:nvSpPr>
        <p:spPr>
          <a:xfrm>
            <a:off x="457200" y="2552698"/>
            <a:ext cx="8229600" cy="4028971"/>
          </a:xfrm>
        </p:spPr>
        <p:txBody>
          <a:bodyPr>
            <a:noAutofit/>
          </a:bodyPr>
          <a:lstStyle/>
          <a:p>
            <a:r>
              <a:rPr lang="en-US" sz="2400" dirty="0" smtClean="0"/>
              <a:t>2 </a:t>
            </a:r>
            <a:r>
              <a:rPr lang="en-US" sz="2400" dirty="0" err="1"/>
              <a:t>C.F.R</a:t>
            </a:r>
            <a:r>
              <a:rPr lang="en-US" sz="2400" dirty="0"/>
              <a:t>. Part 200 </a:t>
            </a:r>
            <a:r>
              <a:rPr lang="en-US" sz="2400" b="1" dirty="0"/>
              <a:t>streamlines </a:t>
            </a:r>
            <a:r>
              <a:rPr lang="en-US" sz="2400" dirty="0"/>
              <a:t>the language from eight existing Office of Management and Budget (OMB) circulars </a:t>
            </a:r>
            <a:r>
              <a:rPr lang="en-US" sz="2400" b="1" dirty="0">
                <a:solidFill>
                  <a:srgbClr val="800000"/>
                </a:solidFill>
              </a:rPr>
              <a:t>into one consolidated set of guidance</a:t>
            </a:r>
            <a:r>
              <a:rPr lang="en-US" sz="2400" dirty="0"/>
              <a:t>. </a:t>
            </a:r>
          </a:p>
          <a:p>
            <a:r>
              <a:rPr lang="en-US" sz="2400" dirty="0" smtClean="0"/>
              <a:t>Guidance </a:t>
            </a:r>
            <a:r>
              <a:rPr lang="en-US" sz="2400" dirty="0"/>
              <a:t>will </a:t>
            </a:r>
            <a:r>
              <a:rPr lang="en-US" sz="2400" b="1" dirty="0"/>
              <a:t>improve the integrity </a:t>
            </a:r>
            <a:r>
              <a:rPr lang="en-US" sz="2400" dirty="0"/>
              <a:t>of the financial management and operation of Federal programs and </a:t>
            </a:r>
            <a:r>
              <a:rPr lang="en-US" sz="2400" b="1" dirty="0"/>
              <a:t>strengthen accountability </a:t>
            </a:r>
            <a:r>
              <a:rPr lang="en-US" sz="2400" dirty="0"/>
              <a:t>for Federal dollars by improving policies that protect against waste, fraud, and abuse. </a:t>
            </a:r>
          </a:p>
          <a:p>
            <a:r>
              <a:rPr lang="en-US" sz="2400" dirty="0" smtClean="0"/>
              <a:t>Minimizes </a:t>
            </a:r>
            <a:r>
              <a:rPr lang="en-US" sz="2400" dirty="0"/>
              <a:t>time spent complying with unnecessarily burdensome administrative requirements. </a:t>
            </a:r>
          </a:p>
        </p:txBody>
      </p:sp>
    </p:spTree>
    <p:extLst>
      <p:ext uri="{BB962C8B-B14F-4D97-AF65-F5344CB8AC3E}">
        <p14:creationId xmlns:p14="http://schemas.microsoft.com/office/powerpoint/2010/main" val="1914986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04925"/>
            <a:ext cx="8343900" cy="5248275"/>
          </a:xfrm>
        </p:spPr>
        <p:txBody>
          <a:bodyPr numCol="3">
            <a:normAutofit/>
          </a:bodyPr>
          <a:lstStyle/>
          <a:p>
            <a:pPr marL="0" indent="0">
              <a:spcBef>
                <a:spcPts val="0"/>
              </a:spcBef>
              <a:spcAft>
                <a:spcPts val="600"/>
              </a:spcAft>
              <a:buNone/>
            </a:pPr>
            <a:r>
              <a:rPr lang="en-US" sz="2200" b="1" spc="-150" dirty="0"/>
              <a:t>Grants Management </a:t>
            </a:r>
            <a:endParaRPr lang="en-US" sz="2200" spc="-150" dirty="0"/>
          </a:p>
          <a:p>
            <a:pPr marL="0" indent="0">
              <a:spcBef>
                <a:spcPts val="0"/>
              </a:spcBef>
              <a:spcAft>
                <a:spcPts val="600"/>
              </a:spcAft>
              <a:buNone/>
            </a:pPr>
            <a:r>
              <a:rPr lang="en-US" sz="2000" spc="-150" dirty="0" smtClean="0"/>
              <a:t>A-89</a:t>
            </a:r>
            <a:r>
              <a:rPr lang="en-US" sz="2000" spc="-150" dirty="0"/>
              <a:t>, Federal Domestic Assistance Program Information </a:t>
            </a:r>
            <a:endParaRPr lang="en-US" sz="1000" spc="-150" dirty="0" smtClean="0"/>
          </a:p>
          <a:p>
            <a:pPr marL="0" indent="0">
              <a:spcBef>
                <a:spcPts val="0"/>
              </a:spcBef>
              <a:spcAft>
                <a:spcPts val="600"/>
              </a:spcAft>
              <a:buNone/>
            </a:pPr>
            <a:endParaRPr lang="en-US" sz="1000" spc="-150" dirty="0"/>
          </a:p>
          <a:p>
            <a:pPr marL="0" indent="0">
              <a:spcBef>
                <a:spcPts val="0"/>
              </a:spcBef>
              <a:spcAft>
                <a:spcPts val="600"/>
              </a:spcAft>
              <a:buNone/>
            </a:pPr>
            <a:r>
              <a:rPr lang="en-US" sz="2000" spc="-150" dirty="0" smtClean="0"/>
              <a:t>A-102, Grant Awards and Cooperative Agreements with State &amp; Local Governments </a:t>
            </a:r>
            <a:r>
              <a:rPr lang="en-US" sz="2000" spc="-150" dirty="0"/>
              <a:t> </a:t>
            </a:r>
            <a:r>
              <a:rPr lang="en-US" sz="2000" spc="-150" dirty="0" smtClean="0"/>
              <a:t>  </a:t>
            </a:r>
            <a:r>
              <a:rPr lang="en-US" sz="2000" spc="-150" dirty="0" smtClean="0">
                <a:solidFill>
                  <a:srgbClr val="800000"/>
                </a:solidFill>
              </a:rPr>
              <a:t>(44 C.F.R. part 13) </a:t>
            </a:r>
            <a:endParaRPr lang="en-US" sz="1000" spc="-150" dirty="0" smtClean="0">
              <a:solidFill>
                <a:srgbClr val="800000"/>
              </a:solidFill>
            </a:endParaRPr>
          </a:p>
          <a:p>
            <a:pPr marL="0" indent="0">
              <a:spcBef>
                <a:spcPts val="0"/>
              </a:spcBef>
              <a:spcAft>
                <a:spcPts val="600"/>
              </a:spcAft>
              <a:buNone/>
            </a:pPr>
            <a:endParaRPr lang="en-US" sz="1000" spc="-150" dirty="0" smtClean="0">
              <a:solidFill>
                <a:srgbClr val="800000"/>
              </a:solidFill>
            </a:endParaRPr>
          </a:p>
          <a:p>
            <a:pPr marL="0" indent="0">
              <a:spcBef>
                <a:spcPts val="0"/>
              </a:spcBef>
              <a:buNone/>
            </a:pPr>
            <a:r>
              <a:rPr lang="en-US" sz="2000" spc="-150" dirty="0" smtClean="0"/>
              <a:t>A-110, Uniform Administrative Requirements for Awards &amp; Other Agreements with Institutions of Higher Education, Hospitals, &amp; Other Nonprofit Organizations </a:t>
            </a:r>
            <a:r>
              <a:rPr lang="en-US" sz="2000" spc="-150" dirty="0" smtClean="0">
                <a:solidFill>
                  <a:srgbClr val="800000"/>
                </a:solidFill>
              </a:rPr>
              <a:t>(2 C.F.R. 215) </a:t>
            </a:r>
          </a:p>
          <a:p>
            <a:pPr marL="0" indent="0" algn="ctr">
              <a:spcBef>
                <a:spcPts val="0"/>
              </a:spcBef>
              <a:spcAft>
                <a:spcPts val="600"/>
              </a:spcAft>
              <a:buNone/>
            </a:pPr>
            <a:r>
              <a:rPr lang="en-US" sz="2200" b="1" spc="-150" dirty="0" smtClean="0"/>
              <a:t>Cost </a:t>
            </a:r>
            <a:r>
              <a:rPr lang="en-US" sz="2200" b="1" spc="-150" dirty="0"/>
              <a:t>Principles </a:t>
            </a:r>
            <a:endParaRPr lang="en-US" sz="2200" spc="-150" dirty="0"/>
          </a:p>
          <a:p>
            <a:pPr marL="225425" indent="0">
              <a:spcBef>
                <a:spcPts val="0"/>
              </a:spcBef>
              <a:spcAft>
                <a:spcPts val="600"/>
              </a:spcAft>
              <a:buNone/>
            </a:pPr>
            <a:r>
              <a:rPr lang="en-US" sz="2000" spc="-150" dirty="0"/>
              <a:t>A-21, Cost Principles for Educational </a:t>
            </a:r>
            <a:r>
              <a:rPr lang="en-US" sz="2000" spc="-150" dirty="0" smtClean="0"/>
              <a:t>Institutions           </a:t>
            </a:r>
            <a:r>
              <a:rPr lang="en-US" sz="2000" spc="-150" dirty="0" smtClean="0">
                <a:solidFill>
                  <a:srgbClr val="800000"/>
                </a:solidFill>
              </a:rPr>
              <a:t>(2 C.F.R. part </a:t>
            </a:r>
            <a:r>
              <a:rPr lang="en-US" sz="2000" spc="-150" dirty="0">
                <a:solidFill>
                  <a:srgbClr val="800000"/>
                </a:solidFill>
              </a:rPr>
              <a:t>220) </a:t>
            </a:r>
            <a:endParaRPr lang="en-US" sz="2000" spc="-150" dirty="0" smtClean="0">
              <a:solidFill>
                <a:srgbClr val="800000"/>
              </a:solidFill>
            </a:endParaRPr>
          </a:p>
          <a:p>
            <a:pPr marL="225425" indent="0">
              <a:spcBef>
                <a:spcPts val="0"/>
              </a:spcBef>
              <a:spcAft>
                <a:spcPts val="600"/>
              </a:spcAft>
              <a:buNone/>
            </a:pPr>
            <a:endParaRPr lang="en-US" sz="2000" spc="-150" dirty="0">
              <a:solidFill>
                <a:srgbClr val="800000"/>
              </a:solidFill>
            </a:endParaRPr>
          </a:p>
          <a:p>
            <a:pPr marL="225425" indent="0">
              <a:spcBef>
                <a:spcPts val="0"/>
              </a:spcBef>
              <a:spcAft>
                <a:spcPts val="600"/>
              </a:spcAft>
              <a:buNone/>
            </a:pPr>
            <a:r>
              <a:rPr lang="en-US" sz="2000" spc="-150" dirty="0"/>
              <a:t>A-87, Cost Principles for State, Local </a:t>
            </a:r>
            <a:r>
              <a:rPr lang="en-US" sz="2000" spc="-150" dirty="0" smtClean="0"/>
              <a:t>&amp; </a:t>
            </a:r>
            <a:r>
              <a:rPr lang="en-US" sz="2000" spc="-150" dirty="0"/>
              <a:t>Indian Tribal Governments </a:t>
            </a:r>
            <a:r>
              <a:rPr lang="en-US" sz="2000" spc="-150" dirty="0" smtClean="0"/>
              <a:t>                             </a:t>
            </a:r>
            <a:r>
              <a:rPr lang="en-US" sz="2000" spc="-150" dirty="0" smtClean="0">
                <a:solidFill>
                  <a:srgbClr val="800000"/>
                </a:solidFill>
              </a:rPr>
              <a:t>(</a:t>
            </a:r>
            <a:r>
              <a:rPr lang="en-US" sz="2000" spc="-150" dirty="0">
                <a:solidFill>
                  <a:srgbClr val="800000"/>
                </a:solidFill>
              </a:rPr>
              <a:t>2 </a:t>
            </a:r>
            <a:r>
              <a:rPr lang="en-US" sz="2000" spc="-150" dirty="0" smtClean="0">
                <a:solidFill>
                  <a:srgbClr val="800000"/>
                </a:solidFill>
              </a:rPr>
              <a:t>C.F.R. </a:t>
            </a:r>
            <a:r>
              <a:rPr lang="en-US" sz="2000" spc="-150" dirty="0">
                <a:solidFill>
                  <a:srgbClr val="800000"/>
                </a:solidFill>
              </a:rPr>
              <a:t>part 225) </a:t>
            </a:r>
            <a:endParaRPr lang="en-US" sz="2000" spc="-150" dirty="0" smtClean="0">
              <a:solidFill>
                <a:srgbClr val="800000"/>
              </a:solidFill>
            </a:endParaRPr>
          </a:p>
          <a:p>
            <a:pPr marL="225425" indent="0">
              <a:spcBef>
                <a:spcPts val="0"/>
              </a:spcBef>
              <a:spcAft>
                <a:spcPts val="600"/>
              </a:spcAft>
              <a:buNone/>
            </a:pPr>
            <a:endParaRPr lang="en-US" sz="2000" spc="-150" dirty="0">
              <a:solidFill>
                <a:srgbClr val="800000"/>
              </a:solidFill>
            </a:endParaRPr>
          </a:p>
          <a:p>
            <a:pPr marL="225425" indent="0">
              <a:spcBef>
                <a:spcPts val="0"/>
              </a:spcBef>
              <a:buNone/>
            </a:pPr>
            <a:r>
              <a:rPr lang="en-US" sz="2000" spc="-150" dirty="0"/>
              <a:t>A-122, Cost Principles for Non-Profit Organizations </a:t>
            </a:r>
            <a:endParaRPr lang="en-US" sz="2000" spc="-150" dirty="0" smtClean="0"/>
          </a:p>
          <a:p>
            <a:pPr marL="225425" indent="0">
              <a:spcBef>
                <a:spcPts val="0"/>
              </a:spcBef>
              <a:buNone/>
            </a:pPr>
            <a:r>
              <a:rPr lang="en-US" sz="2000" spc="-150" dirty="0" smtClean="0">
                <a:solidFill>
                  <a:srgbClr val="800000"/>
                </a:solidFill>
              </a:rPr>
              <a:t>(</a:t>
            </a:r>
            <a:r>
              <a:rPr lang="en-US" sz="2000" spc="-150" dirty="0">
                <a:solidFill>
                  <a:srgbClr val="800000"/>
                </a:solidFill>
              </a:rPr>
              <a:t>2 </a:t>
            </a:r>
            <a:r>
              <a:rPr lang="en-US" sz="2000" spc="-150" dirty="0" smtClean="0">
                <a:solidFill>
                  <a:srgbClr val="800000"/>
                </a:solidFill>
              </a:rPr>
              <a:t>C.F.R. </a:t>
            </a:r>
            <a:r>
              <a:rPr lang="en-US" sz="2000" spc="-150" dirty="0">
                <a:solidFill>
                  <a:srgbClr val="800000"/>
                </a:solidFill>
              </a:rPr>
              <a:t>part </a:t>
            </a:r>
            <a:r>
              <a:rPr lang="en-US" sz="2000" spc="-150" dirty="0" smtClean="0">
                <a:solidFill>
                  <a:srgbClr val="800000"/>
                </a:solidFill>
              </a:rPr>
              <a:t>230)</a:t>
            </a:r>
          </a:p>
          <a:p>
            <a:pPr marL="225425" indent="0" algn="ctr">
              <a:spcBef>
                <a:spcPts val="0"/>
              </a:spcBef>
              <a:buNone/>
            </a:pPr>
            <a:endParaRPr lang="en-US" sz="2200" b="1" spc="-150" dirty="0" smtClean="0"/>
          </a:p>
          <a:p>
            <a:pPr marL="225425" indent="0">
              <a:spcBef>
                <a:spcPts val="0"/>
              </a:spcBef>
              <a:spcAft>
                <a:spcPts val="600"/>
              </a:spcAft>
              <a:buNone/>
            </a:pPr>
            <a:r>
              <a:rPr lang="en-US" sz="2200" b="1" spc="-150" dirty="0" smtClean="0"/>
              <a:t>                    </a:t>
            </a:r>
          </a:p>
          <a:p>
            <a:pPr marL="225425" indent="0" algn="ctr">
              <a:spcBef>
                <a:spcPts val="0"/>
              </a:spcBef>
              <a:spcAft>
                <a:spcPts val="600"/>
              </a:spcAft>
              <a:buNone/>
            </a:pPr>
            <a:r>
              <a:rPr lang="en-US" sz="2200" b="1" spc="-150" dirty="0" smtClean="0"/>
              <a:t>Audit </a:t>
            </a:r>
            <a:endParaRPr lang="en-US" sz="2200" spc="-150" dirty="0"/>
          </a:p>
          <a:p>
            <a:pPr marL="225425" indent="0">
              <a:spcBef>
                <a:spcPts val="0"/>
              </a:spcBef>
              <a:spcAft>
                <a:spcPts val="600"/>
              </a:spcAft>
              <a:buNone/>
            </a:pPr>
            <a:r>
              <a:rPr lang="en-US" sz="2200" spc="-150" dirty="0"/>
              <a:t>A-133, Audits of States, Local Governments </a:t>
            </a:r>
            <a:r>
              <a:rPr lang="en-US" sz="2200" spc="-150" dirty="0" smtClean="0"/>
              <a:t>&amp; </a:t>
            </a:r>
            <a:r>
              <a:rPr lang="en-US" sz="2200" spc="-150" dirty="0"/>
              <a:t>Non-Profit Organizations </a:t>
            </a:r>
          </a:p>
          <a:p>
            <a:pPr marL="225425" indent="0">
              <a:spcBef>
                <a:spcPts val="0"/>
              </a:spcBef>
              <a:buNone/>
            </a:pPr>
            <a:endParaRPr lang="en-US" sz="2200" spc="-150" dirty="0" smtClean="0"/>
          </a:p>
          <a:p>
            <a:pPr marL="225425" indent="0">
              <a:spcBef>
                <a:spcPts val="0"/>
              </a:spcBef>
              <a:buNone/>
            </a:pPr>
            <a:r>
              <a:rPr lang="en-US" sz="2200" spc="-150" dirty="0" smtClean="0"/>
              <a:t>Sections </a:t>
            </a:r>
            <a:r>
              <a:rPr lang="en-US" sz="2200" spc="-150" dirty="0"/>
              <a:t>of A-50 related to audits performed under Subpart F—Audit Requirements </a:t>
            </a:r>
            <a:endParaRPr lang="en-US" sz="2200" spc="-150" dirty="0" smtClean="0"/>
          </a:p>
        </p:txBody>
      </p:sp>
      <p:cxnSp>
        <p:nvCxnSpPr>
          <p:cNvPr id="6" name="Straight Connector 5"/>
          <p:cNvCxnSpPr/>
          <p:nvPr/>
        </p:nvCxnSpPr>
        <p:spPr>
          <a:xfrm>
            <a:off x="3205425" y="1467060"/>
            <a:ext cx="0" cy="4712676"/>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5829720" y="1498881"/>
            <a:ext cx="0" cy="4712676"/>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45332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p:cTn id="49"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p:cTn id="57"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15" end="1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the Super Circular?</a:t>
            </a:r>
          </a:p>
        </p:txBody>
      </p:sp>
      <p:sp>
        <p:nvSpPr>
          <p:cNvPr id="3" name="Content Placeholder 2"/>
          <p:cNvSpPr>
            <a:spLocks noGrp="1"/>
          </p:cNvSpPr>
          <p:nvPr>
            <p:ph idx="1"/>
          </p:nvPr>
        </p:nvSpPr>
        <p:spPr>
          <a:xfrm>
            <a:off x="457200" y="2198404"/>
            <a:ext cx="8229600" cy="3968480"/>
          </a:xfrm>
        </p:spPr>
        <p:txBody>
          <a:bodyPr>
            <a:normAutofit fontScale="92500" lnSpcReduction="10000"/>
          </a:bodyPr>
          <a:lstStyle/>
          <a:p>
            <a:r>
              <a:rPr lang="en-US" b="1" dirty="0" smtClean="0"/>
              <a:t>No change </a:t>
            </a:r>
            <a:r>
              <a:rPr lang="en-US" dirty="0" smtClean="0"/>
              <a:t>to </a:t>
            </a:r>
            <a:r>
              <a:rPr lang="en-US" dirty="0"/>
              <a:t>programmatic substance of FEMA’s </a:t>
            </a:r>
            <a:r>
              <a:rPr lang="en-US" dirty="0" smtClean="0"/>
              <a:t>programs:</a:t>
            </a:r>
            <a:endParaRPr lang="en-US" dirty="0"/>
          </a:p>
          <a:p>
            <a:pPr lvl="1"/>
            <a:r>
              <a:rPr lang="en-US" sz="2900" dirty="0" smtClean="0"/>
              <a:t>Eligibility </a:t>
            </a:r>
            <a:r>
              <a:rPr lang="en-US" sz="2900" dirty="0"/>
              <a:t>criteria for </a:t>
            </a:r>
            <a:r>
              <a:rPr lang="en-US" sz="2900" dirty="0" smtClean="0"/>
              <a:t>FEMA’s programs</a:t>
            </a:r>
            <a:endParaRPr lang="en-US" sz="2900" dirty="0"/>
          </a:p>
          <a:p>
            <a:pPr lvl="1"/>
            <a:r>
              <a:rPr lang="en-US" sz="2900" dirty="0" smtClean="0"/>
              <a:t>FEMA’s </a:t>
            </a:r>
            <a:r>
              <a:rPr lang="en-US" sz="2900" dirty="0"/>
              <a:t>disaster declaration criteria</a:t>
            </a:r>
          </a:p>
          <a:p>
            <a:pPr lvl="1"/>
            <a:r>
              <a:rPr lang="en-US" sz="2900" dirty="0" smtClean="0"/>
              <a:t>FEMA’s </a:t>
            </a:r>
            <a:r>
              <a:rPr lang="en-US" sz="2900" dirty="0"/>
              <a:t>disaster grant appeals process</a:t>
            </a:r>
          </a:p>
          <a:p>
            <a:pPr lvl="1"/>
            <a:r>
              <a:rPr lang="en-US" sz="2900" dirty="0" smtClean="0"/>
              <a:t>Statutory </a:t>
            </a:r>
            <a:r>
              <a:rPr lang="en-US" sz="2900" dirty="0"/>
              <a:t>purposes and objectives of any FEMA assistance program</a:t>
            </a:r>
          </a:p>
          <a:p>
            <a:pPr lvl="1"/>
            <a:r>
              <a:rPr lang="en-US" sz="2900" dirty="0"/>
              <a:t>S</a:t>
            </a:r>
            <a:r>
              <a:rPr lang="en-US" sz="2900" dirty="0" smtClean="0"/>
              <a:t>tatutorily </a:t>
            </a:r>
            <a:r>
              <a:rPr lang="en-US" sz="2900" dirty="0"/>
              <a:t>allowable costs and activities under any FEMA assistance program</a:t>
            </a:r>
            <a:endParaRPr lang="en-US" sz="2900" dirty="0" smtClean="0"/>
          </a:p>
        </p:txBody>
      </p:sp>
    </p:spTree>
    <p:extLst>
      <p:ext uri="{BB962C8B-B14F-4D97-AF65-F5344CB8AC3E}">
        <p14:creationId xmlns:p14="http://schemas.microsoft.com/office/powerpoint/2010/main" val="3641000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a:t>
            </a:r>
            <a:r>
              <a:rPr lang="en-US" dirty="0" smtClean="0"/>
              <a:t>is FEMA doing to implement </a:t>
            </a:r>
            <a:r>
              <a:rPr lang="en-US" dirty="0"/>
              <a:t>the </a:t>
            </a:r>
            <a:r>
              <a:rPr lang="en-US" dirty="0" smtClean="0"/>
              <a:t>Super </a:t>
            </a:r>
            <a:r>
              <a:rPr lang="en-US" dirty="0"/>
              <a:t>Circular?</a:t>
            </a:r>
          </a:p>
        </p:txBody>
      </p:sp>
      <p:sp>
        <p:nvSpPr>
          <p:cNvPr id="3" name="Content Placeholder 2"/>
          <p:cNvSpPr>
            <a:spLocks noGrp="1"/>
          </p:cNvSpPr>
          <p:nvPr>
            <p:ph idx="1"/>
          </p:nvPr>
        </p:nvSpPr>
        <p:spPr>
          <a:xfrm>
            <a:off x="457200" y="2447482"/>
            <a:ext cx="8229600" cy="3943793"/>
          </a:xfrm>
        </p:spPr>
        <p:txBody>
          <a:bodyPr>
            <a:normAutofit/>
          </a:bodyPr>
          <a:lstStyle/>
          <a:p>
            <a:r>
              <a:rPr lang="en-US" sz="3000" dirty="0" smtClean="0"/>
              <a:t>Adoption of the </a:t>
            </a:r>
            <a:r>
              <a:rPr lang="en-US" sz="3000" dirty="0"/>
              <a:t>Super </a:t>
            </a:r>
            <a:r>
              <a:rPr lang="en-US" sz="3000" dirty="0" smtClean="0"/>
              <a:t>Circular by DHS</a:t>
            </a:r>
            <a:endParaRPr lang="en-US" sz="3000" dirty="0"/>
          </a:p>
          <a:p>
            <a:r>
              <a:rPr lang="en-US" sz="3000" dirty="0" smtClean="0"/>
              <a:t>The </a:t>
            </a:r>
            <a:r>
              <a:rPr lang="en-US" sz="3000" dirty="0"/>
              <a:t>administrative requirements for FEMA grants </a:t>
            </a:r>
            <a:r>
              <a:rPr lang="en-US" sz="3000" b="1" dirty="0">
                <a:solidFill>
                  <a:srgbClr val="800000"/>
                </a:solidFill>
              </a:rPr>
              <a:t>WILL BE </a:t>
            </a:r>
            <a:r>
              <a:rPr lang="en-US" sz="3000" dirty="0"/>
              <a:t>affected by the </a:t>
            </a:r>
            <a:r>
              <a:rPr lang="en-US" sz="3000" dirty="0" smtClean="0"/>
              <a:t>new changes.</a:t>
            </a:r>
          </a:p>
          <a:p>
            <a:r>
              <a:rPr lang="en-US" sz="3000" dirty="0" smtClean="0"/>
              <a:t>Check for </a:t>
            </a:r>
            <a:r>
              <a:rPr lang="en-US" sz="3000" b="1" dirty="0" smtClean="0"/>
              <a:t>Interim </a:t>
            </a:r>
            <a:r>
              <a:rPr lang="en-US" sz="3000" b="1" dirty="0"/>
              <a:t>Guidance </a:t>
            </a:r>
            <a:r>
              <a:rPr lang="en-US" sz="3000" dirty="0"/>
              <a:t>on </a:t>
            </a:r>
            <a:r>
              <a:rPr lang="en-US" sz="3000" dirty="0" smtClean="0"/>
              <a:t>FEMA.gov for disaster grant programs.</a:t>
            </a:r>
            <a:endParaRPr lang="en-US" sz="3000" dirty="0"/>
          </a:p>
          <a:p>
            <a:r>
              <a:rPr lang="en-US" sz="3000" dirty="0" smtClean="0"/>
              <a:t>All </a:t>
            </a:r>
            <a:r>
              <a:rPr lang="en-US" sz="3000" b="1" dirty="0" smtClean="0"/>
              <a:t>Notices </a:t>
            </a:r>
            <a:r>
              <a:rPr lang="en-US" sz="3000" b="1" dirty="0"/>
              <a:t>of Funding Opportunities </a:t>
            </a:r>
            <a:r>
              <a:rPr lang="en-US" sz="3000" dirty="0"/>
              <a:t>will reflect the necessary changes.</a:t>
            </a:r>
            <a:endParaRPr lang="en-US" sz="3000" dirty="0" smtClean="0"/>
          </a:p>
        </p:txBody>
      </p:sp>
    </p:spTree>
    <p:extLst>
      <p:ext uri="{BB962C8B-B14F-4D97-AF65-F5344CB8AC3E}">
        <p14:creationId xmlns:p14="http://schemas.microsoft.com/office/powerpoint/2010/main" val="4137116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Which guidance governs?</a:t>
            </a:r>
            <a:endParaRPr lang="en-US" dirty="0"/>
          </a:p>
        </p:txBody>
      </p:sp>
      <p:sp>
        <p:nvSpPr>
          <p:cNvPr id="3" name="Content Placeholder 2"/>
          <p:cNvSpPr>
            <a:spLocks noGrp="1"/>
          </p:cNvSpPr>
          <p:nvPr>
            <p:ph idx="1"/>
          </p:nvPr>
        </p:nvSpPr>
        <p:spPr>
          <a:xfrm>
            <a:off x="318977" y="2324100"/>
            <a:ext cx="8229600" cy="4247522"/>
          </a:xfrm>
        </p:spPr>
        <p:txBody>
          <a:bodyPr>
            <a:normAutofit fontScale="77500" lnSpcReduction="20000"/>
          </a:bodyPr>
          <a:lstStyle/>
          <a:p>
            <a:r>
              <a:rPr lang="en-US" sz="3000" dirty="0" smtClean="0"/>
              <a:t>The </a:t>
            </a:r>
            <a:r>
              <a:rPr lang="en-US" sz="3000" dirty="0"/>
              <a:t>terms and conditions of </a:t>
            </a:r>
            <a:r>
              <a:rPr lang="en-US" sz="3000" dirty="0" smtClean="0"/>
              <a:t>the </a:t>
            </a:r>
            <a:r>
              <a:rPr lang="en-US" sz="3000" b="1" dirty="0" smtClean="0">
                <a:solidFill>
                  <a:srgbClr val="800000"/>
                </a:solidFill>
              </a:rPr>
              <a:t>original</a:t>
            </a:r>
            <a:r>
              <a:rPr lang="en-US" sz="3000" dirty="0" smtClean="0"/>
              <a:t> </a:t>
            </a:r>
            <a:r>
              <a:rPr lang="en-US" sz="3000" dirty="0"/>
              <a:t>Federal award </a:t>
            </a:r>
            <a:r>
              <a:rPr lang="en-US" sz="3000" b="1" dirty="0">
                <a:solidFill>
                  <a:srgbClr val="800000"/>
                </a:solidFill>
              </a:rPr>
              <a:t>always</a:t>
            </a:r>
            <a:r>
              <a:rPr lang="en-US" sz="3000" dirty="0"/>
              <a:t> govern, </a:t>
            </a:r>
            <a:r>
              <a:rPr lang="en-US" sz="3000" dirty="0" smtClean="0"/>
              <a:t>even </a:t>
            </a:r>
            <a:r>
              <a:rPr lang="en-US" sz="3000" dirty="0"/>
              <a:t>once the uniform guidance goes into </a:t>
            </a:r>
            <a:r>
              <a:rPr lang="en-US" sz="3000" dirty="0" smtClean="0"/>
              <a:t>effect.</a:t>
            </a:r>
          </a:p>
          <a:p>
            <a:r>
              <a:rPr lang="en-US" sz="2800" dirty="0" smtClean="0"/>
              <a:t>The </a:t>
            </a:r>
            <a:r>
              <a:rPr lang="en-US" sz="2800" dirty="0"/>
              <a:t>Super Circular will apply </a:t>
            </a:r>
            <a:r>
              <a:rPr lang="en-US" sz="2800" dirty="0" smtClean="0"/>
              <a:t>to:</a:t>
            </a:r>
          </a:p>
          <a:p>
            <a:pPr lvl="1"/>
            <a:r>
              <a:rPr lang="en-US" sz="2400" dirty="0" smtClean="0"/>
              <a:t>all </a:t>
            </a:r>
            <a:r>
              <a:rPr lang="en-US" sz="2400" dirty="0"/>
              <a:t>non-disaster grants and cooperative agreements FEMA makes on or after </a:t>
            </a:r>
            <a:r>
              <a:rPr lang="en-US" sz="2400" b="1" dirty="0"/>
              <a:t>December 26, 2014</a:t>
            </a:r>
            <a:r>
              <a:rPr lang="en-US" sz="2400" dirty="0"/>
              <a:t>. </a:t>
            </a:r>
          </a:p>
          <a:p>
            <a:pPr lvl="1"/>
            <a:r>
              <a:rPr lang="en-US" sz="2400" dirty="0" smtClean="0"/>
              <a:t>all </a:t>
            </a:r>
            <a:r>
              <a:rPr lang="en-US" sz="2400" dirty="0"/>
              <a:t>awards made under </a:t>
            </a:r>
            <a:r>
              <a:rPr lang="en-US" sz="2400" b="1" dirty="0"/>
              <a:t>Stafford Act declarations declared </a:t>
            </a:r>
            <a:r>
              <a:rPr lang="en-US" sz="2400" dirty="0"/>
              <a:t>on or after </a:t>
            </a:r>
            <a:r>
              <a:rPr lang="en-US" sz="2400" b="1" dirty="0"/>
              <a:t>December 26, 2014</a:t>
            </a:r>
            <a:r>
              <a:rPr lang="en-US" sz="2400" dirty="0"/>
              <a:t>. </a:t>
            </a:r>
          </a:p>
          <a:p>
            <a:r>
              <a:rPr lang="en-US" sz="2800" dirty="0" smtClean="0"/>
              <a:t>The </a:t>
            </a:r>
            <a:r>
              <a:rPr lang="en-US" sz="2800" dirty="0"/>
              <a:t>Super Circular will </a:t>
            </a:r>
            <a:r>
              <a:rPr lang="en-US" sz="2800" b="1" dirty="0"/>
              <a:t>not apply retroactively </a:t>
            </a:r>
            <a:r>
              <a:rPr lang="en-US" sz="2800" dirty="0"/>
              <a:t>to existing awards, </a:t>
            </a:r>
            <a:r>
              <a:rPr lang="en-US" sz="2800" b="1" dirty="0"/>
              <a:t>EXCEPT</a:t>
            </a:r>
            <a:r>
              <a:rPr lang="en-US" sz="2800" dirty="0"/>
              <a:t>: </a:t>
            </a:r>
          </a:p>
          <a:p>
            <a:pPr marL="1195388" lvl="1" indent="-457200">
              <a:buFont typeface="+mj-lt"/>
              <a:buAutoNum type="arabicParenR"/>
            </a:pPr>
            <a:r>
              <a:rPr lang="en-US" sz="2400" dirty="0" smtClean="0"/>
              <a:t>Non-federal </a:t>
            </a:r>
            <a:r>
              <a:rPr lang="en-US" sz="2400" dirty="0"/>
              <a:t>entities will follow the Audit Requirements in Subpart F for existing awards in some circumstances. </a:t>
            </a:r>
            <a:endParaRPr lang="en-US" sz="2400" dirty="0" smtClean="0"/>
          </a:p>
          <a:p>
            <a:pPr marL="1195388" lvl="1" indent="-457200">
              <a:buFont typeface="+mj-lt"/>
              <a:buAutoNum type="arabicParenR"/>
            </a:pPr>
            <a:r>
              <a:rPr lang="en-US" sz="2400" dirty="0" smtClean="0"/>
              <a:t>Recipients </a:t>
            </a:r>
            <a:r>
              <a:rPr lang="en-US" sz="2400" dirty="0"/>
              <a:t>and </a:t>
            </a:r>
            <a:r>
              <a:rPr lang="en-US" sz="2400" dirty="0" err="1"/>
              <a:t>subrecipients</a:t>
            </a:r>
            <a:r>
              <a:rPr lang="en-US" sz="2400" dirty="0"/>
              <a:t> who wish to implement entity-wide system changes to comply with the new guidance after the effective date will not be penalized for doing so. </a:t>
            </a:r>
          </a:p>
        </p:txBody>
      </p:sp>
    </p:spTree>
    <p:extLst>
      <p:ext uri="{BB962C8B-B14F-4D97-AF65-F5344CB8AC3E}">
        <p14:creationId xmlns:p14="http://schemas.microsoft.com/office/powerpoint/2010/main" val="2869695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7E3558A415964C41A68598A4476E6814" ma:contentTypeVersion="1" ma:contentTypeDescription="Microsoft PowerPoint Slide" ma:contentTypeScope="" ma:versionID="ddb54a9cac63bb525e02afee66ff1a69">
  <xsd:schema xmlns:xsd="http://www.w3.org/2001/XMLSchema" xmlns:xs="http://www.w3.org/2001/XMLSchema" xmlns:p="http://schemas.microsoft.com/office/2006/metadata/properties" xmlns:ns2="http://schemas.microsoft.com/sharepoint/v3" xmlns:ns3="a84e1067-93b3-448c-952e-b9546d7f0f4f" targetNamespace="http://schemas.microsoft.com/office/2006/metadata/properties" ma:root="true" ma:fieldsID="dacaf90bf7911a5bdc99bf58411fb014" ns2:_="" ns3:_="">
    <xsd:import namespace="http://schemas.microsoft.com/sharepoint/v3"/>
    <xsd:import namespace="a84e1067-93b3-448c-952e-b9546d7f0f4f"/>
    <xsd:element name="properties">
      <xsd:complexType>
        <xsd:sequence>
          <xsd:element name="documentManagement">
            <xsd:complexType>
              <xsd:all>
                <xsd:element ref="ns2:Presentation" minOccurs="0"/>
                <xsd:element ref="ns2:SlideDescription" minOccurs="0"/>
                <xsd:element ref="ns3:Present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e1067-93b3-448c-952e-b9546d7f0f4f" elementFormDefault="qualified">
    <xsd:import namespace="http://schemas.microsoft.com/office/2006/documentManagement/types"/>
    <xsd:import namespace="http://schemas.microsoft.com/office/infopath/2007/PartnerControls"/>
    <xsd:element name="Presenters" ma:index="7" nillable="true" ma:displayName="Presenters" ma:internalName="Presenter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Title Here</SlideDescription>
    <Presenters xmlns="a84e1067-93b3-448c-952e-b9546d7f0f4f" xsi:nil="true"/>
    <Presentation xmlns="http://schemas.microsoft.com/sharepoint/v3">GOHSEP Master Blank Focus Area Slide</Presentation>
  </documentManagement>
</p:properties>
</file>

<file path=customXml/itemProps1.xml><?xml version="1.0" encoding="utf-8"?>
<ds:datastoreItem xmlns:ds="http://schemas.openxmlformats.org/officeDocument/2006/customXml" ds:itemID="{D2F02FC7-EBE9-4A34-B4BA-55BB21938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4e1067-93b3-448c-952e-b9546d7f0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503ABD-008F-4B79-A413-7340D71AF568}">
  <ds:schemaRefs>
    <ds:schemaRef ds:uri="a84e1067-93b3-448c-952e-b9546d7f0f4f"/>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18862</TotalTime>
  <Words>4144</Words>
  <Application>Microsoft Office PowerPoint</Application>
  <PresentationFormat>On-screen Show (4:3)</PresentationFormat>
  <Paragraphs>573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5_Office Theme</vt:lpstr>
      <vt:lpstr>PowerPoint Presentation</vt:lpstr>
      <vt:lpstr>AGENDA</vt:lpstr>
      <vt:lpstr>New Guidance</vt:lpstr>
      <vt:lpstr>What is the Super Circular?</vt:lpstr>
      <vt:lpstr>What is the Super Circular?</vt:lpstr>
      <vt:lpstr>PowerPoint Presentation</vt:lpstr>
      <vt:lpstr>What is the Super Circular?</vt:lpstr>
      <vt:lpstr>What is FEMA doing to implement the Super Circular?</vt:lpstr>
      <vt:lpstr>Which guidance governs?</vt:lpstr>
      <vt:lpstr>The Super Circular contains substantive changes – review it carefully.</vt:lpstr>
      <vt:lpstr>Major Changes</vt:lpstr>
      <vt:lpstr>Major Changes</vt:lpstr>
      <vt:lpstr>Major Changes</vt:lpstr>
      <vt:lpstr>New Administrative Grant Requirements</vt:lpstr>
      <vt:lpstr>New Administrative Grant Requirements</vt:lpstr>
      <vt:lpstr>New Administrative Grant Requirements</vt:lpstr>
      <vt:lpstr>Administrative Grant Requirements</vt:lpstr>
      <vt:lpstr>Administrative Grant Requirements</vt:lpstr>
      <vt:lpstr>Administrative Grant Requirements</vt:lpstr>
      <vt:lpstr>Administrative Grant Requirements</vt:lpstr>
      <vt:lpstr>New Administrative Grant Requirements</vt:lpstr>
      <vt:lpstr>New Administrative Grant Requirements</vt:lpstr>
      <vt:lpstr>Procurement</vt:lpstr>
      <vt:lpstr>New Administrative Grant Requirements</vt:lpstr>
      <vt:lpstr>New Administrative Grant Requirements</vt:lpstr>
      <vt:lpstr>Administrative Grant Requirements</vt:lpstr>
      <vt:lpstr>New Administrative  Grant Requirements</vt:lpstr>
      <vt:lpstr>New Cost Principles</vt:lpstr>
      <vt:lpstr>New Cost Principles</vt:lpstr>
      <vt:lpstr>New Audit Requirements</vt:lpstr>
      <vt:lpstr>New Audit Requirements</vt:lpstr>
      <vt:lpstr>Procurement &amp; Documentation…a deep dive</vt:lpstr>
      <vt:lpstr>Procurement</vt:lpstr>
      <vt:lpstr>320. Methods of Procurement</vt:lpstr>
      <vt:lpstr>320. Methods of Procurement</vt:lpstr>
      <vt:lpstr>320. Methods of Procurement</vt:lpstr>
      <vt:lpstr>320. Methods of Procurement</vt:lpstr>
      <vt:lpstr>320. Methods of Procurement</vt:lpstr>
      <vt:lpstr>320. Methods of Procurement</vt:lpstr>
      <vt:lpstr>Documentation</vt:lpstr>
      <vt:lpstr>RECAP</vt:lpstr>
      <vt:lpstr>Super Circular Resources</vt:lpstr>
      <vt:lpstr>Future Outreach</vt:lpstr>
      <vt:lpstr>Recovery Legal Contacts</vt:lpstr>
      <vt:lpstr>Administrative Contacts</vt:lpstr>
      <vt:lpstr>Questions?</vt:lpstr>
    </vt:vector>
  </TitlesOfParts>
  <Company>Sides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GOHSEP Master Blank Focus Area Slide</dc:title>
  <dc:creator>Media</dc:creator>
  <dc:description>Title Here</dc:description>
  <cp:lastModifiedBy>swb</cp:lastModifiedBy>
  <cp:revision>648</cp:revision>
  <cp:lastPrinted>2015-01-14T19:55:34Z</cp:lastPrinted>
  <dcterms:created xsi:type="dcterms:W3CDTF">2013-04-02T20:42:59Z</dcterms:created>
  <dcterms:modified xsi:type="dcterms:W3CDTF">2015-01-14T20:51:11Z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s">
    <vt:lpwstr/>
  </property>
  <property fmtid="{D5CDD505-2E9C-101B-9397-08002B2CF9AE}" pid="3" name="ContentTypeId">
    <vt:lpwstr>0x010100A22E315B1F3C42B49A0E90D2F9AB5AB1007E3558A415964C41A68598A4476E6814</vt:lpwstr>
  </property>
  <property fmtid="{D5CDD505-2E9C-101B-9397-08002B2CF9AE}" pid="4" name="ContentType">
    <vt:lpwstr>Slide</vt:lpwstr>
  </property>
  <property fmtid="{D5CDD505-2E9C-101B-9397-08002B2CF9AE}" pid="5" name="Presentation">
    <vt:lpwstr>GOHSEP Master Blank Focus Area Slide</vt:lpwstr>
  </property>
  <property fmtid="{D5CDD505-2E9C-101B-9397-08002B2CF9AE}" pid="6" name="SlideDescription">
    <vt:lpwstr>Title Here</vt:lpwstr>
  </property>
</Properties>
</file>