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3" r:id="rId4"/>
  </p:sldMasterIdLst>
  <p:notesMasterIdLst>
    <p:notesMasterId r:id="rId22"/>
  </p:notesMasterIdLst>
  <p:handoutMasterIdLst>
    <p:handoutMasterId r:id="rId23"/>
  </p:handoutMasterIdLst>
  <p:sldIdLst>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Lst>
  <p:sldSz cx="9144000" cy="6858000" type="screen4x3"/>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3" autoAdjust="0"/>
    <p:restoredTop sz="94660"/>
  </p:normalViewPr>
  <p:slideViewPr>
    <p:cSldViewPr snapToGrid="0">
      <p:cViewPr varScale="1">
        <p:scale>
          <a:sx n="118" d="100"/>
          <a:sy n="118" d="100"/>
        </p:scale>
        <p:origin x="124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1967" cy="466913"/>
          </a:xfrm>
          <a:prstGeom prst="rect">
            <a:avLst/>
          </a:prstGeom>
        </p:spPr>
        <p:txBody>
          <a:bodyPr vert="horz" lIns="93287" tIns="46643" rIns="93287" bIns="46643" rtlCol="0"/>
          <a:lstStyle>
            <a:lvl1pPr algn="l">
              <a:defRPr sz="1200"/>
            </a:lvl1pPr>
          </a:lstStyle>
          <a:p>
            <a:endParaRPr lang="en-US"/>
          </a:p>
        </p:txBody>
      </p:sp>
      <p:sp>
        <p:nvSpPr>
          <p:cNvPr id="3" name="Date Placeholder 2"/>
          <p:cNvSpPr>
            <a:spLocks noGrp="1"/>
          </p:cNvSpPr>
          <p:nvPr>
            <p:ph type="dt" sz="quarter" idx="1"/>
          </p:nvPr>
        </p:nvSpPr>
        <p:spPr>
          <a:xfrm>
            <a:off x="3976334" y="0"/>
            <a:ext cx="3041967" cy="466913"/>
          </a:xfrm>
          <a:prstGeom prst="rect">
            <a:avLst/>
          </a:prstGeom>
        </p:spPr>
        <p:txBody>
          <a:bodyPr vert="horz" lIns="93287" tIns="46643" rIns="93287" bIns="46643" rtlCol="0"/>
          <a:lstStyle>
            <a:lvl1pPr algn="r">
              <a:defRPr sz="1200"/>
            </a:lvl1pPr>
          </a:lstStyle>
          <a:p>
            <a:fld id="{641D55B7-DA14-44C7-AC50-486BB2EEBFB0}" type="datetimeFigureOut">
              <a:rPr lang="en-US" smtClean="0"/>
              <a:t>5/16/2018</a:t>
            </a:fld>
            <a:endParaRPr lang="en-US"/>
          </a:p>
        </p:txBody>
      </p:sp>
      <p:sp>
        <p:nvSpPr>
          <p:cNvPr id="4" name="Footer Placeholder 3"/>
          <p:cNvSpPr>
            <a:spLocks noGrp="1"/>
          </p:cNvSpPr>
          <p:nvPr>
            <p:ph type="ftr" sz="quarter" idx="2"/>
          </p:nvPr>
        </p:nvSpPr>
        <p:spPr>
          <a:xfrm>
            <a:off x="1" y="8839015"/>
            <a:ext cx="3041967" cy="466912"/>
          </a:xfrm>
          <a:prstGeom prst="rect">
            <a:avLst/>
          </a:prstGeom>
        </p:spPr>
        <p:txBody>
          <a:bodyPr vert="horz" lIns="93287" tIns="46643" rIns="93287" bIns="46643" rtlCol="0" anchor="b"/>
          <a:lstStyle>
            <a:lvl1pPr algn="l">
              <a:defRPr sz="1200"/>
            </a:lvl1pPr>
          </a:lstStyle>
          <a:p>
            <a:endParaRPr lang="en-US"/>
          </a:p>
        </p:txBody>
      </p:sp>
      <p:sp>
        <p:nvSpPr>
          <p:cNvPr id="5" name="Slide Number Placeholder 4"/>
          <p:cNvSpPr>
            <a:spLocks noGrp="1"/>
          </p:cNvSpPr>
          <p:nvPr>
            <p:ph type="sldNum" sz="quarter" idx="3"/>
          </p:nvPr>
        </p:nvSpPr>
        <p:spPr>
          <a:xfrm>
            <a:off x="3976334" y="8839015"/>
            <a:ext cx="3041967" cy="466912"/>
          </a:xfrm>
          <a:prstGeom prst="rect">
            <a:avLst/>
          </a:prstGeom>
        </p:spPr>
        <p:txBody>
          <a:bodyPr vert="horz" lIns="93287" tIns="46643" rIns="93287" bIns="46643" rtlCol="0" anchor="b"/>
          <a:lstStyle>
            <a:lvl1pPr algn="r">
              <a:defRPr sz="1200"/>
            </a:lvl1pPr>
          </a:lstStyle>
          <a:p>
            <a:fld id="{DA1744BE-F15F-4140-AA16-3465BF11C3B7}" type="slidenum">
              <a:rPr lang="en-US" smtClean="0"/>
              <a:t>‹#›</a:t>
            </a:fld>
            <a:endParaRPr lang="en-US"/>
          </a:p>
        </p:txBody>
      </p:sp>
    </p:spTree>
    <p:extLst>
      <p:ext uri="{BB962C8B-B14F-4D97-AF65-F5344CB8AC3E}">
        <p14:creationId xmlns:p14="http://schemas.microsoft.com/office/powerpoint/2010/main" val="3745645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862" cy="466566"/>
          </a:xfrm>
          <a:prstGeom prst="rect">
            <a:avLst/>
          </a:prstGeom>
        </p:spPr>
        <p:txBody>
          <a:bodyPr vert="horz" lIns="91403" tIns="45702" rIns="91403" bIns="45702" rtlCol="0"/>
          <a:lstStyle>
            <a:lvl1pPr algn="l">
              <a:defRPr sz="1200"/>
            </a:lvl1pPr>
          </a:lstStyle>
          <a:p>
            <a:endParaRPr lang="en-US"/>
          </a:p>
        </p:txBody>
      </p:sp>
      <p:sp>
        <p:nvSpPr>
          <p:cNvPr id="3" name="Date Placeholder 2"/>
          <p:cNvSpPr>
            <a:spLocks noGrp="1"/>
          </p:cNvSpPr>
          <p:nvPr>
            <p:ph type="dt" idx="1"/>
          </p:nvPr>
        </p:nvSpPr>
        <p:spPr>
          <a:xfrm>
            <a:off x="3976477" y="0"/>
            <a:ext cx="3041862" cy="466566"/>
          </a:xfrm>
          <a:prstGeom prst="rect">
            <a:avLst/>
          </a:prstGeom>
        </p:spPr>
        <p:txBody>
          <a:bodyPr vert="horz" lIns="91403" tIns="45702" rIns="91403" bIns="45702" rtlCol="0"/>
          <a:lstStyle>
            <a:lvl1pPr algn="r">
              <a:defRPr sz="1200"/>
            </a:lvl1pPr>
          </a:lstStyle>
          <a:p>
            <a:fld id="{31F8A402-A0AD-45DB-B5F9-8CBAD0679EAB}" type="datetimeFigureOut">
              <a:rPr lang="en-US" smtClean="0"/>
              <a:t>5/16/2018</a:t>
            </a:fld>
            <a:endParaRPr lang="en-US"/>
          </a:p>
        </p:txBody>
      </p:sp>
      <p:sp>
        <p:nvSpPr>
          <p:cNvPr id="4" name="Slide Image Placeholder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1403" tIns="45702" rIns="91403" bIns="45702" rtlCol="0" anchor="ctr"/>
          <a:lstStyle/>
          <a:p>
            <a:endParaRPr lang="en-US"/>
          </a:p>
        </p:txBody>
      </p:sp>
      <p:sp>
        <p:nvSpPr>
          <p:cNvPr id="5" name="Notes Placeholder 4"/>
          <p:cNvSpPr>
            <a:spLocks noGrp="1"/>
          </p:cNvSpPr>
          <p:nvPr>
            <p:ph type="body" sz="quarter" idx="3"/>
          </p:nvPr>
        </p:nvSpPr>
        <p:spPr>
          <a:xfrm>
            <a:off x="701358" y="4478397"/>
            <a:ext cx="5617209" cy="3664288"/>
          </a:xfrm>
          <a:prstGeom prst="rect">
            <a:avLst/>
          </a:prstGeom>
        </p:spPr>
        <p:txBody>
          <a:bodyPr vert="horz" lIns="91403" tIns="45702" rIns="91403" bIns="4570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360"/>
            <a:ext cx="3041862" cy="466566"/>
          </a:xfrm>
          <a:prstGeom prst="rect">
            <a:avLst/>
          </a:prstGeom>
        </p:spPr>
        <p:txBody>
          <a:bodyPr vert="horz" lIns="91403" tIns="45702" rIns="91403" bIns="45702" rtlCol="0" anchor="b"/>
          <a:lstStyle>
            <a:lvl1pPr algn="l">
              <a:defRPr sz="1200"/>
            </a:lvl1pPr>
          </a:lstStyle>
          <a:p>
            <a:endParaRPr lang="en-US"/>
          </a:p>
        </p:txBody>
      </p:sp>
      <p:sp>
        <p:nvSpPr>
          <p:cNvPr id="7" name="Slide Number Placeholder 6"/>
          <p:cNvSpPr>
            <a:spLocks noGrp="1"/>
          </p:cNvSpPr>
          <p:nvPr>
            <p:ph type="sldNum" sz="quarter" idx="5"/>
          </p:nvPr>
        </p:nvSpPr>
        <p:spPr>
          <a:xfrm>
            <a:off x="3976477" y="8839360"/>
            <a:ext cx="3041862" cy="466566"/>
          </a:xfrm>
          <a:prstGeom prst="rect">
            <a:avLst/>
          </a:prstGeom>
        </p:spPr>
        <p:txBody>
          <a:bodyPr vert="horz" lIns="91403" tIns="45702" rIns="91403" bIns="45702" rtlCol="0" anchor="b"/>
          <a:lstStyle>
            <a:lvl1pPr algn="r">
              <a:defRPr sz="1200"/>
            </a:lvl1pPr>
          </a:lstStyle>
          <a:p>
            <a:fld id="{ECA92092-A874-4E30-A0A2-55714D06EB59}" type="slidenum">
              <a:rPr lang="en-US" smtClean="0"/>
              <a:t>‹#›</a:t>
            </a:fld>
            <a:endParaRPr lang="en-US"/>
          </a:p>
        </p:txBody>
      </p:sp>
    </p:spTree>
    <p:extLst>
      <p:ext uri="{BB962C8B-B14F-4D97-AF65-F5344CB8AC3E}">
        <p14:creationId xmlns:p14="http://schemas.microsoft.com/office/powerpoint/2010/main" val="3415300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992A0F-0362-4867-977A-80C27B0DD2F2}" type="slidenum">
              <a:rPr lang="en-US" smtClean="0"/>
              <a:pPr>
                <a:defRPr/>
              </a:pPr>
              <a:t>8</a:t>
            </a:fld>
            <a:endParaRPr lang="en-US"/>
          </a:p>
        </p:txBody>
      </p:sp>
    </p:spTree>
    <p:extLst>
      <p:ext uri="{BB962C8B-B14F-4D97-AF65-F5344CB8AC3E}">
        <p14:creationId xmlns:p14="http://schemas.microsoft.com/office/powerpoint/2010/main" val="4188232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a:extLst>
              <a:ext uri="{FF2B5EF4-FFF2-40B4-BE49-F238E27FC236}">
                <a16:creationId xmlns="" xmlns:a16="http://schemas.microsoft.com/office/drawing/2014/main" id="{EB8427CE-3515-41E9-930D-F7367E5FD68E}"/>
              </a:ext>
            </a:extLst>
          </p:cNvPr>
          <p:cNvSpPr>
            <a:spLocks noGrp="1" noChangeArrowheads="1"/>
          </p:cNvSpPr>
          <p:nvPr>
            <p:ph type="sldNum" sz="quarter" idx="5"/>
          </p:nvPr>
        </p:nvSpPr>
        <p:spPr>
          <a:ln>
            <a:miter lim="800000"/>
            <a:headEnd/>
            <a:tailEnd/>
          </a:ln>
        </p:spPr>
        <p:txBody>
          <a:bodyPr/>
          <a:lstStyle>
            <a:lvl1pPr eaLnBrk="0" hangingPunct="0">
              <a:defRPr sz="2000" b="1">
                <a:solidFill>
                  <a:schemeClr val="tx1"/>
                </a:solidFill>
                <a:latin typeface="Arial" panose="020B0604020202020204" pitchFamily="34" charset="0"/>
                <a:cs typeface="Arial" panose="020B0604020202020204" pitchFamily="34" charset="0"/>
              </a:defRPr>
            </a:lvl1pPr>
            <a:lvl2pPr marL="727577" indent="-279837" eaLnBrk="0" hangingPunct="0">
              <a:defRPr sz="2000" b="1">
                <a:solidFill>
                  <a:schemeClr val="tx1"/>
                </a:solidFill>
                <a:latin typeface="Arial" panose="020B0604020202020204" pitchFamily="34" charset="0"/>
                <a:cs typeface="Arial" panose="020B0604020202020204" pitchFamily="34" charset="0"/>
              </a:defRPr>
            </a:lvl2pPr>
            <a:lvl3pPr marL="1119349" indent="-223869" eaLnBrk="0" hangingPunct="0">
              <a:defRPr sz="2000" b="1">
                <a:solidFill>
                  <a:schemeClr val="tx1"/>
                </a:solidFill>
                <a:latin typeface="Arial" panose="020B0604020202020204" pitchFamily="34" charset="0"/>
                <a:cs typeface="Arial" panose="020B0604020202020204" pitchFamily="34" charset="0"/>
              </a:defRPr>
            </a:lvl3pPr>
            <a:lvl4pPr marL="1567089" indent="-223869" eaLnBrk="0" hangingPunct="0">
              <a:defRPr sz="2000" b="1">
                <a:solidFill>
                  <a:schemeClr val="tx1"/>
                </a:solidFill>
                <a:latin typeface="Arial" panose="020B0604020202020204" pitchFamily="34" charset="0"/>
                <a:cs typeface="Arial" panose="020B0604020202020204" pitchFamily="34" charset="0"/>
              </a:defRPr>
            </a:lvl4pPr>
            <a:lvl5pPr marL="2014829" indent="-223869" eaLnBrk="0" hangingPunct="0">
              <a:defRPr sz="2000" b="1">
                <a:solidFill>
                  <a:schemeClr val="tx1"/>
                </a:solidFill>
                <a:latin typeface="Arial" panose="020B0604020202020204" pitchFamily="34" charset="0"/>
                <a:cs typeface="Arial" panose="020B0604020202020204" pitchFamily="34" charset="0"/>
              </a:defRPr>
            </a:lvl5pPr>
            <a:lvl6pPr marL="2462569" indent="-223869"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10307" indent="-223869"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358047" indent="-223869"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05787" indent="-223869"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fld id="{1D8BB009-55D2-4C39-A816-3451F8B4B697}" type="slidenum">
              <a:rPr lang="en-US" altLang="en-US" sz="1200" b="0">
                <a:latin typeface="Times New Roman" panose="02020603050405020304" pitchFamily="18" charset="0"/>
              </a:rPr>
              <a:pPr eaLnBrk="1" hangingPunct="1"/>
              <a:t>10</a:t>
            </a:fld>
            <a:endParaRPr lang="en-US" altLang="en-US" sz="1200" b="0">
              <a:latin typeface="Times New Roman" panose="02020603050405020304" pitchFamily="18" charset="0"/>
            </a:endParaRPr>
          </a:p>
        </p:txBody>
      </p:sp>
      <p:sp>
        <p:nvSpPr>
          <p:cNvPr id="404483" name="Rectangle 2">
            <a:extLst>
              <a:ext uri="{FF2B5EF4-FFF2-40B4-BE49-F238E27FC236}">
                <a16:creationId xmlns="" xmlns:a16="http://schemas.microsoft.com/office/drawing/2014/main" id="{5D465B75-02C1-4A61-9391-1D97D7C581F9}"/>
              </a:ext>
            </a:extLst>
          </p:cNvPr>
          <p:cNvSpPr>
            <a:spLocks noGrp="1" noRot="1" noChangeAspect="1" noChangeArrowheads="1" noTextEdit="1"/>
          </p:cNvSpPr>
          <p:nvPr>
            <p:ph type="sldImg"/>
          </p:nvPr>
        </p:nvSpPr>
        <p:spPr>
          <a:xfrm>
            <a:off x="1416050" y="1163638"/>
            <a:ext cx="4187825" cy="3140075"/>
          </a:xfrm>
          <a:ln/>
        </p:spPr>
      </p:sp>
      <p:sp>
        <p:nvSpPr>
          <p:cNvPr id="404484" name="Rectangle 3">
            <a:extLst>
              <a:ext uri="{FF2B5EF4-FFF2-40B4-BE49-F238E27FC236}">
                <a16:creationId xmlns="" xmlns:a16="http://schemas.microsoft.com/office/drawing/2014/main" id="{5F4B710E-05B7-4165-A76A-C79C394EB16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23279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a:extLst>
              <a:ext uri="{FF2B5EF4-FFF2-40B4-BE49-F238E27FC236}">
                <a16:creationId xmlns="" xmlns:a16="http://schemas.microsoft.com/office/drawing/2014/main" id="{621445A4-540B-42D0-ADBF-0F57B4273D7B}"/>
              </a:ext>
            </a:extLst>
          </p:cNvPr>
          <p:cNvSpPr>
            <a:spLocks noGrp="1" noChangeArrowheads="1"/>
          </p:cNvSpPr>
          <p:nvPr>
            <p:ph type="sldNum" sz="quarter" idx="5"/>
          </p:nvPr>
        </p:nvSpPr>
        <p:spPr>
          <a:ln>
            <a:miter lim="800000"/>
            <a:headEnd/>
            <a:tailEnd/>
          </a:ln>
        </p:spPr>
        <p:txBody>
          <a:bodyPr/>
          <a:lstStyle>
            <a:lvl1pPr eaLnBrk="0" hangingPunct="0">
              <a:defRPr sz="2000" b="1">
                <a:solidFill>
                  <a:schemeClr val="tx1"/>
                </a:solidFill>
                <a:latin typeface="Arial" panose="020B0604020202020204" pitchFamily="34" charset="0"/>
                <a:cs typeface="Arial" panose="020B0604020202020204" pitchFamily="34" charset="0"/>
              </a:defRPr>
            </a:lvl1pPr>
            <a:lvl2pPr marL="727577" indent="-279837" eaLnBrk="0" hangingPunct="0">
              <a:defRPr sz="2000" b="1">
                <a:solidFill>
                  <a:schemeClr val="tx1"/>
                </a:solidFill>
                <a:latin typeface="Arial" panose="020B0604020202020204" pitchFamily="34" charset="0"/>
                <a:cs typeface="Arial" panose="020B0604020202020204" pitchFamily="34" charset="0"/>
              </a:defRPr>
            </a:lvl2pPr>
            <a:lvl3pPr marL="1119349" indent="-223869" eaLnBrk="0" hangingPunct="0">
              <a:defRPr sz="2000" b="1">
                <a:solidFill>
                  <a:schemeClr val="tx1"/>
                </a:solidFill>
                <a:latin typeface="Arial" panose="020B0604020202020204" pitchFamily="34" charset="0"/>
                <a:cs typeface="Arial" panose="020B0604020202020204" pitchFamily="34" charset="0"/>
              </a:defRPr>
            </a:lvl3pPr>
            <a:lvl4pPr marL="1567089" indent="-223869" eaLnBrk="0" hangingPunct="0">
              <a:defRPr sz="2000" b="1">
                <a:solidFill>
                  <a:schemeClr val="tx1"/>
                </a:solidFill>
                <a:latin typeface="Arial" panose="020B0604020202020204" pitchFamily="34" charset="0"/>
                <a:cs typeface="Arial" panose="020B0604020202020204" pitchFamily="34" charset="0"/>
              </a:defRPr>
            </a:lvl4pPr>
            <a:lvl5pPr marL="2014829" indent="-223869" eaLnBrk="0" hangingPunct="0">
              <a:defRPr sz="2000" b="1">
                <a:solidFill>
                  <a:schemeClr val="tx1"/>
                </a:solidFill>
                <a:latin typeface="Arial" panose="020B0604020202020204" pitchFamily="34" charset="0"/>
                <a:cs typeface="Arial" panose="020B0604020202020204" pitchFamily="34" charset="0"/>
              </a:defRPr>
            </a:lvl5pPr>
            <a:lvl6pPr marL="2462569" indent="-223869"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10307" indent="-223869"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358047" indent="-223869"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05787" indent="-223869"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fld id="{361D0835-E5C2-4DAC-ADFC-A9D766EF2CA0}" type="slidenum">
              <a:rPr lang="en-US" altLang="en-US" sz="1200" b="0">
                <a:latin typeface="Times New Roman" panose="02020603050405020304" pitchFamily="18" charset="0"/>
              </a:rPr>
              <a:pPr eaLnBrk="1" hangingPunct="1"/>
              <a:t>12</a:t>
            </a:fld>
            <a:endParaRPr lang="en-US" altLang="en-US" sz="1200" b="0">
              <a:latin typeface="Times New Roman" panose="02020603050405020304" pitchFamily="18" charset="0"/>
            </a:endParaRPr>
          </a:p>
        </p:txBody>
      </p:sp>
      <p:sp>
        <p:nvSpPr>
          <p:cNvPr id="354307" name="Rectangle 2">
            <a:extLst>
              <a:ext uri="{FF2B5EF4-FFF2-40B4-BE49-F238E27FC236}">
                <a16:creationId xmlns="" xmlns:a16="http://schemas.microsoft.com/office/drawing/2014/main" id="{61DB5716-2F5A-400C-ACDB-48286CAB1BC8}"/>
              </a:ext>
            </a:extLst>
          </p:cNvPr>
          <p:cNvSpPr>
            <a:spLocks noGrp="1" noRot="1" noChangeAspect="1" noChangeArrowheads="1" noTextEdit="1"/>
          </p:cNvSpPr>
          <p:nvPr>
            <p:ph type="sldImg"/>
          </p:nvPr>
        </p:nvSpPr>
        <p:spPr>
          <a:xfrm>
            <a:off x="1152525" y="693738"/>
            <a:ext cx="4549775" cy="3413125"/>
          </a:xfrm>
          <a:ln/>
        </p:spPr>
      </p:sp>
      <p:sp>
        <p:nvSpPr>
          <p:cNvPr id="354308" name="Rectangle 3">
            <a:extLst>
              <a:ext uri="{FF2B5EF4-FFF2-40B4-BE49-F238E27FC236}">
                <a16:creationId xmlns="" xmlns:a16="http://schemas.microsoft.com/office/drawing/2014/main" id="{6F716B80-592D-4D45-8E0E-C25654CF8948}"/>
              </a:ext>
            </a:extLst>
          </p:cNvPr>
          <p:cNvSpPr>
            <a:spLocks noGrp="1" noChangeArrowheads="1"/>
          </p:cNvSpPr>
          <p:nvPr>
            <p:ph type="body" idx="1"/>
          </p:nvPr>
        </p:nvSpPr>
        <p:spPr>
          <a:xfrm>
            <a:off x="608947" y="4572001"/>
            <a:ext cx="5637008" cy="433973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108825"/>
            <a:r>
              <a:rPr lang="en-US" altLang="en-US"/>
              <a:t>The eligible direct costs include the following:</a:t>
            </a:r>
          </a:p>
          <a:p>
            <a:pPr lvl="1" indent="-220761"/>
            <a:r>
              <a:rPr lang="en-US" altLang="en-US"/>
              <a:t>Salaries, wages and fringe benefits for the applicant’s employees.  For emergency work, only applicant overtime labor costs including fringe benefits are eligible.</a:t>
            </a:r>
          </a:p>
          <a:p>
            <a:pPr lvl="1" indent="-220761"/>
            <a:r>
              <a:rPr lang="en-US" altLang="en-US"/>
              <a:t>Materials and equipment costs are also eligible as are contract costs including engineering and design services where appropriate.</a:t>
            </a:r>
          </a:p>
          <a:p>
            <a:pPr indent="108825"/>
            <a:endParaRPr lang="en-US" altLang="en-US"/>
          </a:p>
        </p:txBody>
      </p:sp>
    </p:spTree>
    <p:extLst>
      <p:ext uri="{BB962C8B-B14F-4D97-AF65-F5344CB8AC3E}">
        <p14:creationId xmlns:p14="http://schemas.microsoft.com/office/powerpoint/2010/main" val="1151285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156201" y="190500"/>
            <a:ext cx="3670300" cy="703590"/>
          </a:xfrm>
          <a:prstGeom prst="rect">
            <a:avLst/>
          </a:prstGeom>
        </p:spPr>
        <p:txBody>
          <a:bodyPr/>
          <a:lstStyle/>
          <a:p>
            <a:pPr defTabSz="914400"/>
            <a:fld id="{A1FCC955-EDC8-C641-B7EE-09FB459102F8}" type="slidenum">
              <a:rPr lang="en-US">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873233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5156201" y="190500"/>
            <a:ext cx="3670300" cy="703590"/>
          </a:xfrm>
          <a:prstGeom prst="rect">
            <a:avLst/>
          </a:prstGeom>
        </p:spPr>
        <p:txBody>
          <a:bodyPr/>
          <a:lstStyle/>
          <a:p>
            <a:pPr defTabSz="342900"/>
            <a:fld id="{A1FCC955-EDC8-C641-B7EE-09FB459102F8}" type="slidenum">
              <a:rPr lang="en-US" smtClean="0">
                <a:solidFill>
                  <a:prstClr val="black"/>
                </a:solidFill>
              </a:rPr>
              <a:pPr defTabSz="342900"/>
              <a:t>‹#›</a:t>
            </a:fld>
            <a:endParaRPr lang="en-US">
              <a:solidFill>
                <a:prstClr val="black"/>
              </a:solidFill>
            </a:endParaRPr>
          </a:p>
        </p:txBody>
      </p:sp>
    </p:spTree>
    <p:extLst>
      <p:ext uri="{BB962C8B-B14F-4D97-AF65-F5344CB8AC3E}">
        <p14:creationId xmlns:p14="http://schemas.microsoft.com/office/powerpoint/2010/main" val="3842298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41039" y="569344"/>
            <a:ext cx="6477805" cy="2052095"/>
          </a:xfrm>
        </p:spPr>
        <p:txBody>
          <a:bodyPr bIns="0" anchor="b">
            <a:normAutofit/>
          </a:bodyPr>
          <a:lstStyle>
            <a:lvl1pPr algn="ctr">
              <a:defRPr sz="3600"/>
            </a:lvl1pPr>
          </a:lstStyle>
          <a:p>
            <a:r>
              <a:rPr lang="en-US" dirty="0"/>
              <a:t>Click to edit Master title style</a:t>
            </a:r>
          </a:p>
        </p:txBody>
      </p:sp>
      <p:sp>
        <p:nvSpPr>
          <p:cNvPr id="3" name="Subtitle 2"/>
          <p:cNvSpPr>
            <a:spLocks noGrp="1"/>
          </p:cNvSpPr>
          <p:nvPr>
            <p:ph type="subTitle" idx="1"/>
          </p:nvPr>
        </p:nvSpPr>
        <p:spPr>
          <a:xfrm>
            <a:off x="1276343" y="3074005"/>
            <a:ext cx="6658959" cy="977621"/>
          </a:xfrm>
        </p:spPr>
        <p:txBody>
          <a:bodyPr tIns="91440" bIns="91440">
            <a:normAutofit/>
          </a:bodyPr>
          <a:lstStyle>
            <a:lvl1pPr marL="0" indent="0" algn="ctr">
              <a:buNone/>
              <a:defRPr sz="2400" b="1" cap="all" baseline="0">
                <a:solidFill>
                  <a:srgbClr val="C00000"/>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a:xfrm>
            <a:off x="4184017" y="6360235"/>
            <a:ext cx="2625536" cy="309201"/>
          </a:xfrm>
          <a:prstGeom prst="rect">
            <a:avLst/>
          </a:prstGeom>
        </p:spPr>
        <p:txBody>
          <a:bodyPr/>
          <a:lstStyle/>
          <a:p>
            <a:fld id="{99C45F9B-1030-4CC2-AD37-E982E095A699}" type="datetime1">
              <a:rPr lang="en-US" smtClean="0"/>
              <a:t>5/16/2018</a:t>
            </a:fld>
            <a:endParaRPr lang="en-US"/>
          </a:p>
        </p:txBody>
      </p:sp>
      <p:sp>
        <p:nvSpPr>
          <p:cNvPr id="5" name="Footer Placeholder 4"/>
          <p:cNvSpPr>
            <a:spLocks noGrp="1"/>
          </p:cNvSpPr>
          <p:nvPr>
            <p:ph type="ftr" sz="quarter" idx="11"/>
          </p:nvPr>
        </p:nvSpPr>
        <p:spPr>
          <a:xfrm>
            <a:off x="330789" y="6359172"/>
            <a:ext cx="3730436" cy="309201"/>
          </a:xfrm>
          <a:prstGeom prst="rect">
            <a:avLst/>
          </a:prstGeom>
        </p:spPr>
        <p:txBody>
          <a:bodyPr/>
          <a:lstStyle/>
          <a:p>
            <a:r>
              <a:rPr lang="en-US"/>
              <a:t>LEPA Annual Conference</a:t>
            </a:r>
            <a:endParaRPr lang="en-US" dirty="0"/>
          </a:p>
        </p:txBody>
      </p:sp>
      <p:sp>
        <p:nvSpPr>
          <p:cNvPr id="6" name="Slide Number Placeholder 5"/>
          <p:cNvSpPr>
            <a:spLocks noGrp="1"/>
          </p:cNvSpPr>
          <p:nvPr>
            <p:ph type="sldNum" sz="quarter" idx="12"/>
          </p:nvPr>
        </p:nvSpPr>
        <p:spPr>
          <a:xfrm>
            <a:off x="8337377" y="6261982"/>
            <a:ext cx="608264" cy="503578"/>
          </a:xfrm>
          <a:prstGeom prst="rect">
            <a:avLst/>
          </a:prstGeom>
        </p:spPr>
        <p:txBody>
          <a:bodyPr/>
          <a:lstStyle/>
          <a:p>
            <a:fld id="{BF7829C9-43AE-46AF-8FCA-E6021D575C29}" type="slidenum">
              <a:rPr lang="en-US" smtClean="0"/>
              <a:t>‹#›</a:t>
            </a:fld>
            <a:endParaRPr lang="en-US" dirty="0"/>
          </a:p>
        </p:txBody>
      </p:sp>
      <p:cxnSp>
        <p:nvCxnSpPr>
          <p:cNvPr id="15" name="Straight Connector 14"/>
          <p:cNvCxnSpPr/>
          <p:nvPr/>
        </p:nvCxnSpPr>
        <p:spPr>
          <a:xfrm>
            <a:off x="1341039" y="2924693"/>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16709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5665604" y="330370"/>
            <a:ext cx="2625536" cy="309201"/>
          </a:xfrm>
          <a:prstGeom prst="rect">
            <a:avLst/>
          </a:prstGeom>
        </p:spPr>
        <p:txBody>
          <a:bodyPr/>
          <a:lstStyle/>
          <a:p>
            <a:fld id="{1C28BEFC-D40C-4F42-A444-235332F59455}" type="datetime1">
              <a:rPr lang="en-US" smtClean="0"/>
              <a:t>5/16/2018</a:t>
            </a:fld>
            <a:endParaRPr lang="en-US"/>
          </a:p>
        </p:txBody>
      </p:sp>
      <p:sp>
        <p:nvSpPr>
          <p:cNvPr id="4" name="Footer Placeholder 3"/>
          <p:cNvSpPr>
            <a:spLocks noGrp="1"/>
          </p:cNvSpPr>
          <p:nvPr>
            <p:ph type="ftr" sz="quarter" idx="11"/>
          </p:nvPr>
        </p:nvSpPr>
        <p:spPr>
          <a:xfrm>
            <a:off x="1088684" y="329308"/>
            <a:ext cx="4454127" cy="309201"/>
          </a:xfrm>
          <a:prstGeom prst="rect">
            <a:avLst/>
          </a:prstGeom>
        </p:spPr>
        <p:txBody>
          <a:bodyPr/>
          <a:lstStyle/>
          <a:p>
            <a:r>
              <a:rPr lang="en-US"/>
              <a:t>LEPA Annual Conference</a:t>
            </a:r>
          </a:p>
        </p:txBody>
      </p:sp>
      <p:sp>
        <p:nvSpPr>
          <p:cNvPr id="5" name="Slide Number Placeholder 4"/>
          <p:cNvSpPr>
            <a:spLocks noGrp="1"/>
          </p:cNvSpPr>
          <p:nvPr>
            <p:ph type="sldNum" sz="quarter" idx="12"/>
          </p:nvPr>
        </p:nvSpPr>
        <p:spPr>
          <a:xfrm>
            <a:off x="360046" y="798973"/>
            <a:ext cx="608264" cy="503578"/>
          </a:xfrm>
          <a:prstGeom prst="rect">
            <a:avLst/>
          </a:prstGeom>
        </p:spPr>
        <p:txBody>
          <a:bodyPr/>
          <a:lstStyle/>
          <a:p>
            <a:fld id="{BF7829C9-43AE-46AF-8FCA-E6021D575C29}" type="slidenum">
              <a:rPr lang="en-US" smtClean="0"/>
              <a:t>‹#›</a:t>
            </a:fld>
            <a:endParaRPr lang="en-US"/>
          </a:p>
        </p:txBody>
      </p:sp>
      <p:cxnSp>
        <p:nvCxnSpPr>
          <p:cNvPr id="25" name="Straight Connector 24"/>
          <p:cNvCxnSpPr/>
          <p:nvPr/>
        </p:nvCxnSpPr>
        <p:spPr>
          <a:xfrm>
            <a:off x="1090422"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59925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lvl1pPr>
              <a:defRPr sz="3000"/>
            </a:lvl1pPr>
          </a:lstStyle>
          <a:p>
            <a:r>
              <a:rPr lang="en-US" dirty="0"/>
              <a:t>Click to edit Master title style</a:t>
            </a:r>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6204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6856" y="1376772"/>
            <a:ext cx="8229600" cy="63894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540" y="2132856"/>
            <a:ext cx="8229600" cy="4248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27" name="Picture 3"/>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l="8308" r="8308" b="81600"/>
          <a:stretch/>
        </p:blipFill>
        <p:spPr bwMode="auto">
          <a:xfrm>
            <a:off x="1" y="0"/>
            <a:ext cx="9144000" cy="1261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0988219"/>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Lst>
  <p:txStyles>
    <p:titleStyle>
      <a:lvl1pPr algn="ctr" defTabSz="685800" rtl="0" eaLnBrk="1" latinLnBrk="0" hangingPunct="1">
        <a:spcBef>
          <a:spcPct val="0"/>
        </a:spcBef>
        <a:buNone/>
        <a:defRPr sz="2550" kern="1200">
          <a:solidFill>
            <a:srgbClr val="1C4372"/>
          </a:solidFill>
          <a:latin typeface="+mj-lt"/>
          <a:ea typeface="+mj-ea"/>
          <a:cs typeface="+mj-cs"/>
        </a:defRPr>
      </a:lvl1pPr>
    </p:titleStyle>
    <p:bodyStyle>
      <a:lvl1pPr marL="175022" indent="-175022" algn="l" defTabSz="685800" rtl="0" eaLnBrk="1" latinLnBrk="0" hangingPunct="1">
        <a:spcBef>
          <a:spcPct val="20000"/>
        </a:spcBef>
        <a:buClr>
          <a:srgbClr val="214F87"/>
        </a:buClr>
        <a:buSzPct val="90000"/>
        <a:buFont typeface="Wingdings" panose="05000000000000000000" pitchFamily="2" charset="2"/>
        <a:buChar char="§"/>
        <a:defRPr sz="2100" kern="1200">
          <a:solidFill>
            <a:schemeClr val="tx1">
              <a:lumMod val="75000"/>
              <a:lumOff val="25000"/>
            </a:schemeClr>
          </a:solidFill>
          <a:latin typeface="+mn-lt"/>
          <a:ea typeface="+mn-ea"/>
          <a:cs typeface="+mn-cs"/>
        </a:defRPr>
      </a:lvl1pPr>
      <a:lvl2pPr marL="427435" indent="-175022" algn="l" defTabSz="685800" rtl="0" eaLnBrk="1" latinLnBrk="0" hangingPunct="1">
        <a:spcBef>
          <a:spcPct val="20000"/>
        </a:spcBef>
        <a:buClr>
          <a:srgbClr val="FFC000"/>
        </a:buClr>
        <a:buSzPct val="56000"/>
        <a:buFont typeface="Arial" panose="020B0604020202020204" pitchFamily="34" charset="0"/>
        <a:buChar char="►"/>
        <a:defRPr sz="1875" kern="1200">
          <a:solidFill>
            <a:schemeClr val="tx1">
              <a:lumMod val="75000"/>
              <a:lumOff val="25000"/>
            </a:schemeClr>
          </a:solidFill>
          <a:latin typeface="+mn-lt"/>
          <a:ea typeface="+mn-ea"/>
          <a:cs typeface="+mn-cs"/>
        </a:defRPr>
      </a:lvl2pPr>
      <a:lvl3pPr marL="640556" indent="-175022" algn="l" defTabSz="685800" rtl="0" eaLnBrk="1" latinLnBrk="0" hangingPunct="1">
        <a:spcBef>
          <a:spcPct val="20000"/>
        </a:spcBef>
        <a:buClr>
          <a:schemeClr val="accent1">
            <a:lumMod val="75000"/>
          </a:schemeClr>
        </a:buClr>
        <a:buSzPct val="109000"/>
        <a:buFont typeface="Calibri" panose="020F0502020204030204" pitchFamily="34" charset="0"/>
        <a:buChar char="+"/>
        <a:tabLst>
          <a:tab pos="213122" algn="l"/>
        </a:tabLst>
        <a:defRPr sz="1725" kern="1200">
          <a:solidFill>
            <a:schemeClr val="tx1">
              <a:lumMod val="75000"/>
              <a:lumOff val="25000"/>
            </a:schemeClr>
          </a:solidFill>
          <a:latin typeface="+mn-lt"/>
          <a:ea typeface="+mn-ea"/>
          <a:cs typeface="+mn-cs"/>
        </a:defRPr>
      </a:lvl3pPr>
      <a:lvl4pPr marL="860822" indent="-173831" algn="l" defTabSz="685800" rtl="0" eaLnBrk="1" latinLnBrk="0" hangingPunct="1">
        <a:spcBef>
          <a:spcPct val="20000"/>
        </a:spcBef>
        <a:buClr>
          <a:srgbClr val="FFC000"/>
        </a:buClr>
        <a:buFont typeface="Arial" panose="020B0604020202020204" pitchFamily="34" charset="0"/>
        <a:buChar char="»"/>
        <a:defRPr sz="1650" kern="1200">
          <a:solidFill>
            <a:schemeClr val="tx1">
              <a:lumMod val="75000"/>
              <a:lumOff val="25000"/>
            </a:schemeClr>
          </a:solidFill>
          <a:latin typeface="+mn-lt"/>
          <a:ea typeface="+mn-ea"/>
          <a:cs typeface="+mn-cs"/>
        </a:defRPr>
      </a:lvl4pPr>
      <a:lvl5pPr marL="1076325" indent="-171450" algn="l" defTabSz="685800" rtl="0" eaLnBrk="1" latinLnBrk="0" hangingPunct="1">
        <a:spcBef>
          <a:spcPct val="20000"/>
        </a:spcBef>
        <a:buClr>
          <a:srgbClr val="245794"/>
        </a:buClr>
        <a:buSzPct val="88000"/>
        <a:buFont typeface="Arial" panose="020B0604020202020204" pitchFamily="34" charset="0"/>
        <a:buChar char="Ⱶ"/>
        <a:defRPr sz="1575" kern="1200">
          <a:solidFill>
            <a:schemeClr val="tx1">
              <a:lumMod val="75000"/>
              <a:lumOff val="2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6.gif"/><Relationship Id="rId5" Type="http://schemas.openxmlformats.org/officeDocument/2006/relationships/image" Target="../media/image5.jpe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11">
            <a:extLst>
              <a:ext uri="{FF2B5EF4-FFF2-40B4-BE49-F238E27FC236}">
                <a16:creationId xmlns="" xmlns:a16="http://schemas.microsoft.com/office/drawing/2014/main" id="{DD1F96A7-CA97-4BCA-A28F-A60E47B86779}"/>
              </a:ext>
            </a:extLst>
          </p:cNvPr>
          <p:cNvSpPr>
            <a:spLocks noGrp="1"/>
          </p:cNvSpPr>
          <p:nvPr>
            <p:ph type="subTitle" idx="1"/>
          </p:nvPr>
        </p:nvSpPr>
        <p:spPr>
          <a:xfrm>
            <a:off x="1316594" y="1388192"/>
            <a:ext cx="6477804" cy="1209364"/>
          </a:xfrm>
          <a:noFill/>
          <a:ln>
            <a:noFill/>
          </a:ln>
          <a:effectLst>
            <a:outerShdw blurRad="149987" dist="250190" dir="8460000" algn="ctr">
              <a:srgbClr val="000000">
                <a:alpha val="28000"/>
              </a:srgbClr>
            </a:outerShdw>
          </a:effectLst>
        </p:spPr>
        <p:txBody>
          <a:bodyPr>
            <a:normAutofit/>
          </a:bodyPr>
          <a:lstStyle/>
          <a:p>
            <a:r>
              <a:rPr lang="en-US" sz="3300" dirty="0"/>
              <a:t>Maximize Reimbursement </a:t>
            </a:r>
            <a:br>
              <a:rPr lang="en-US" sz="3300" dirty="0"/>
            </a:br>
            <a:r>
              <a:rPr lang="en-US" sz="3300" dirty="0"/>
              <a:t>Roads &amp; Bridges</a:t>
            </a:r>
          </a:p>
          <a:p>
            <a:endParaRPr lang="en-US" sz="3600" dirty="0"/>
          </a:p>
        </p:txBody>
      </p:sp>
      <p:pic>
        <p:nvPicPr>
          <p:cNvPr id="7" name="Picture 6">
            <a:extLst>
              <a:ext uri="{FF2B5EF4-FFF2-40B4-BE49-F238E27FC236}">
                <a16:creationId xmlns="" xmlns:a16="http://schemas.microsoft.com/office/drawing/2014/main" id="{5A715CAE-AF22-41D4-8C53-487D83DF85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609" y="5058679"/>
            <a:ext cx="1357331" cy="787171"/>
          </a:xfrm>
          <a:prstGeom prst="rect">
            <a:avLst/>
          </a:prstGeom>
          <a:scene3d>
            <a:camera prst="orthographicFront"/>
            <a:lightRig rig="threePt" dir="t"/>
          </a:scene3d>
          <a:sp3d>
            <a:bevelT w="165100" prst="coolSlant"/>
          </a:sp3d>
        </p:spPr>
      </p:pic>
      <p:pic>
        <p:nvPicPr>
          <p:cNvPr id="8" name="Picture 4" descr="Image result for louisiana municipal association">
            <a:extLst>
              <a:ext uri="{FF2B5EF4-FFF2-40B4-BE49-F238E27FC236}">
                <a16:creationId xmlns="" xmlns:a16="http://schemas.microsoft.com/office/drawing/2014/main" id="{B5568B13-43CC-49BE-A36C-64CB324944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2604" y="4971489"/>
            <a:ext cx="1013244" cy="989512"/>
          </a:xfrm>
          <a:prstGeom prst="rect">
            <a:avLst/>
          </a:prstGeom>
          <a:noFill/>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9" name="Content Placeholder 3">
            <a:extLst>
              <a:ext uri="{FF2B5EF4-FFF2-40B4-BE49-F238E27FC236}">
                <a16:creationId xmlns="" xmlns:a16="http://schemas.microsoft.com/office/drawing/2014/main" id="{0508C0BC-DC06-4126-8234-41A5D79E96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6748" y="5048649"/>
            <a:ext cx="890372" cy="835195"/>
          </a:xfrm>
          <a:prstGeom prst="rect">
            <a:avLst/>
          </a:prstGeom>
          <a:scene3d>
            <a:camera prst="orthographicFront"/>
            <a:lightRig rig="threePt" dir="t"/>
          </a:scene3d>
          <a:sp3d>
            <a:bevelT w="165100" prst="coolSlant"/>
          </a:sp3d>
        </p:spPr>
      </p:pic>
      <p:pic>
        <p:nvPicPr>
          <p:cNvPr id="10" name="Picture 9">
            <a:extLst>
              <a:ext uri="{FF2B5EF4-FFF2-40B4-BE49-F238E27FC236}">
                <a16:creationId xmlns="" xmlns:a16="http://schemas.microsoft.com/office/drawing/2014/main" id="{6F459754-546C-40A9-9F28-92468DD832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4494" y="5038131"/>
            <a:ext cx="1711535" cy="825165"/>
          </a:xfrm>
          <a:prstGeom prst="rect">
            <a:avLst/>
          </a:prstGeom>
          <a:scene3d>
            <a:camera prst="orthographicFront"/>
            <a:lightRig rig="threePt" dir="t"/>
          </a:scene3d>
          <a:sp3d>
            <a:bevelT w="165100" prst="coolSlant"/>
          </a:sp3d>
        </p:spPr>
      </p:pic>
      <p:sp>
        <p:nvSpPr>
          <p:cNvPr id="11" name="Title 1">
            <a:extLst>
              <a:ext uri="{FF2B5EF4-FFF2-40B4-BE49-F238E27FC236}">
                <a16:creationId xmlns="" xmlns:a16="http://schemas.microsoft.com/office/drawing/2014/main" id="{8BC5DF8F-C8E7-4BA7-88CF-ABCA061E2671}"/>
              </a:ext>
            </a:extLst>
          </p:cNvPr>
          <p:cNvSpPr txBox="1">
            <a:spLocks/>
          </p:cNvSpPr>
          <p:nvPr/>
        </p:nvSpPr>
        <p:spPr>
          <a:xfrm>
            <a:off x="1574566" y="3311530"/>
            <a:ext cx="5961861" cy="1262021"/>
          </a:xfrm>
          <a:prstGeom prst="rect">
            <a:avLst/>
          </a:prstGeom>
          <a:solidFill>
            <a:srgbClr val="FFCC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68580" tIns="34290" rIns="68580" bIns="0" rtlCol="0" anchor="ctr">
            <a:noAutofit/>
          </a:bodyPr>
          <a:lstStyle>
            <a:lvl1pPr algn="ctr" defTabSz="914400" rtl="0" eaLnBrk="1" latinLnBrk="0" hangingPunct="1">
              <a:lnSpc>
                <a:spcPct val="90000"/>
              </a:lnSpc>
              <a:spcBef>
                <a:spcPct val="0"/>
              </a:spcBef>
              <a:buNone/>
              <a:defRPr sz="4800" b="0" i="0" kern="1200" cap="all">
                <a:solidFill>
                  <a:schemeClr val="tx1"/>
                </a:solidFill>
                <a:effectLst/>
                <a:latin typeface="+mj-lt"/>
                <a:ea typeface="+mj-ea"/>
                <a:cs typeface="+mj-cs"/>
              </a:defRPr>
            </a:lvl1pPr>
          </a:lstStyle>
          <a:p>
            <a:r>
              <a:rPr lang="en-US" sz="2400" i="1" dirty="0">
                <a:latin typeface="Arial" panose="020B0604020202020204" pitchFamily="34" charset="0"/>
                <a:ea typeface="Adelon-Light" panose="00000300000000000000" pitchFamily="2" charset="0"/>
                <a:cs typeface="Arial" panose="020B0604020202020204" pitchFamily="34" charset="0"/>
              </a:rPr>
              <a:t>Transportation Infrastructure</a:t>
            </a:r>
            <a:br>
              <a:rPr lang="en-US" sz="2400" i="1" dirty="0">
                <a:latin typeface="Arial" panose="020B0604020202020204" pitchFamily="34" charset="0"/>
                <a:ea typeface="Adelon-Light" panose="00000300000000000000" pitchFamily="2" charset="0"/>
                <a:cs typeface="Arial" panose="020B0604020202020204" pitchFamily="34" charset="0"/>
              </a:rPr>
            </a:br>
            <a:r>
              <a:rPr lang="en-US" sz="2400" i="1" dirty="0">
                <a:latin typeface="Arial" panose="020B0604020202020204" pitchFamily="34" charset="0"/>
                <a:ea typeface="Adelon-Light" panose="00000300000000000000" pitchFamily="2" charset="0"/>
                <a:cs typeface="Arial" panose="020B0604020202020204" pitchFamily="34" charset="0"/>
              </a:rPr>
              <a:t>Damage Assessment </a:t>
            </a:r>
            <a:br>
              <a:rPr lang="en-US" sz="2400" i="1" dirty="0">
                <a:latin typeface="Arial" panose="020B0604020202020204" pitchFamily="34" charset="0"/>
                <a:ea typeface="Adelon-Light" panose="00000300000000000000" pitchFamily="2" charset="0"/>
                <a:cs typeface="Arial" panose="020B0604020202020204" pitchFamily="34" charset="0"/>
              </a:rPr>
            </a:br>
            <a:r>
              <a:rPr lang="en-US" sz="2400" i="1" dirty="0">
                <a:latin typeface="Arial" panose="020B0604020202020204" pitchFamily="34" charset="0"/>
                <a:ea typeface="Adelon-Light" panose="00000300000000000000" pitchFamily="2" charset="0"/>
                <a:cs typeface="Arial" panose="020B0604020202020204" pitchFamily="34" charset="0"/>
              </a:rPr>
              <a:t> Working Group</a:t>
            </a: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76692" y="4956183"/>
            <a:ext cx="991833" cy="1007221"/>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6268" y="5015341"/>
            <a:ext cx="1037304" cy="859941"/>
          </a:xfrm>
          <a:prstGeom prst="rect">
            <a:avLst/>
          </a:prstGeom>
          <a:scene3d>
            <a:camera prst="orthographicFront"/>
            <a:lightRig rig="threePt" dir="t"/>
          </a:scene3d>
          <a:sp3d>
            <a:bevelT w="165100" prst="coolSlant"/>
          </a:sp3d>
        </p:spPr>
      </p:pic>
      <p:pic>
        <p:nvPicPr>
          <p:cNvPr id="13" name="Picture 12"/>
          <p:cNvPicPr>
            <a:picLocks noChangeAspect="1"/>
          </p:cNvPicPr>
          <p:nvPr/>
        </p:nvPicPr>
        <p:blipFill>
          <a:blip r:embed="rId8"/>
          <a:stretch>
            <a:fillRect/>
          </a:stretch>
        </p:blipFill>
        <p:spPr>
          <a:xfrm>
            <a:off x="0" y="-14363"/>
            <a:ext cx="9144000" cy="1211239"/>
          </a:xfrm>
          <a:prstGeom prst="rect">
            <a:avLst/>
          </a:prstGeom>
        </p:spPr>
      </p:pic>
    </p:spTree>
    <p:extLst>
      <p:ext uri="{BB962C8B-B14F-4D97-AF65-F5344CB8AC3E}">
        <p14:creationId xmlns:p14="http://schemas.microsoft.com/office/powerpoint/2010/main" val="34359735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 xmlns:a16="http://schemas.microsoft.com/office/drawing/2014/main" id="{C1B7DCF2-3FCD-4CD5-B258-2F5639CBC860}"/>
              </a:ext>
            </a:extLst>
          </p:cNvPr>
          <p:cNvSpPr>
            <a:spLocks noGrp="1" noChangeArrowheads="1"/>
          </p:cNvSpPr>
          <p:nvPr>
            <p:ph type="title"/>
          </p:nvPr>
        </p:nvSpPr>
        <p:spPr>
          <a:xfrm>
            <a:off x="504075" y="1351368"/>
            <a:ext cx="8167007" cy="39241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t">
            <a:noAutofit/>
          </a:bodyPr>
          <a:lstStyle/>
          <a:p>
            <a:r>
              <a:rPr lang="en-US" dirty="0"/>
              <a:t>Pre-Event condition Elements</a:t>
            </a:r>
          </a:p>
        </p:txBody>
      </p:sp>
      <p:sp>
        <p:nvSpPr>
          <p:cNvPr id="200707" name="Rectangle 3">
            <a:extLst>
              <a:ext uri="{FF2B5EF4-FFF2-40B4-BE49-F238E27FC236}">
                <a16:creationId xmlns="" xmlns:a16="http://schemas.microsoft.com/office/drawing/2014/main" id="{6CF838CF-D105-43AD-A81B-1BC38801900E}"/>
              </a:ext>
            </a:extLst>
          </p:cNvPr>
          <p:cNvSpPr>
            <a:spLocks noGrp="1" noChangeArrowheads="1"/>
          </p:cNvSpPr>
          <p:nvPr>
            <p:ph idx="1"/>
          </p:nvPr>
        </p:nvSpPr>
        <p:spPr>
          <a:xfrm>
            <a:off x="421577" y="2003306"/>
            <a:ext cx="8249506" cy="4692079"/>
          </a:xfrm>
        </p:spPr>
        <p:txBody>
          <a:bodyPr>
            <a:normAutofit lnSpcReduction="10000"/>
          </a:bodyPr>
          <a:lstStyle/>
          <a:p>
            <a:pPr eaLnBrk="1" hangingPunct="1"/>
            <a:r>
              <a:rPr lang="en-US" altLang="en-US" sz="2400" b="1" dirty="0"/>
              <a:t>Applicants need to have </a:t>
            </a:r>
            <a:r>
              <a:rPr lang="en-US" altLang="en-US" sz="2400" b="1" u="sng" dirty="0"/>
              <a:t>maintenance &amp; inspection records available</a:t>
            </a:r>
          </a:p>
          <a:p>
            <a:pPr lvl="1" eaLnBrk="1" hangingPunct="1"/>
            <a:r>
              <a:rPr lang="en-US" altLang="en-US" sz="2400" b="1" dirty="0"/>
              <a:t>Maintenance</a:t>
            </a:r>
            <a:r>
              <a:rPr lang="en-US" altLang="en-US" sz="2400" b="1" i="1" dirty="0"/>
              <a:t> </a:t>
            </a:r>
            <a:r>
              <a:rPr lang="en-US" altLang="en-US" sz="2400" b="1" dirty="0"/>
              <a:t>- </a:t>
            </a:r>
            <a:r>
              <a:rPr lang="en-US" altLang="en-US" sz="2400" dirty="0"/>
              <a:t>Routine and heavy maintenance is not eligible. </a:t>
            </a:r>
            <a:r>
              <a:rPr lang="en-US" altLang="en-US" sz="2400" i="1" u="sng" dirty="0"/>
              <a:t>Potholes and surface ruts are maintenance items, which are not eligible</a:t>
            </a:r>
            <a:r>
              <a:rPr lang="en-US" altLang="en-US" sz="2400" i="1" dirty="0"/>
              <a:t>.</a:t>
            </a:r>
          </a:p>
          <a:p>
            <a:pPr lvl="1" eaLnBrk="1" hangingPunct="1"/>
            <a:r>
              <a:rPr lang="en-US" altLang="en-US" sz="2400" b="1" dirty="0"/>
              <a:t>Paving - </a:t>
            </a:r>
            <a:r>
              <a:rPr lang="en-US" altLang="en-US" sz="2400" dirty="0"/>
              <a:t>Loss of paved surface may be eligible</a:t>
            </a:r>
            <a:r>
              <a:rPr lang="en-US" altLang="en-US" sz="2400" u="sng" dirty="0"/>
              <a:t>, but . . .</a:t>
            </a:r>
          </a:p>
          <a:p>
            <a:pPr marL="342900" lvl="1" indent="0" algn="ctr">
              <a:buNone/>
            </a:pPr>
            <a:r>
              <a:rPr lang="en-US" altLang="en-US" sz="2400" b="1" i="1" u="sng" dirty="0">
                <a:solidFill>
                  <a:srgbClr val="FF0000"/>
                </a:solidFill>
              </a:rPr>
              <a:t>Alligator cracking of asphalt surface considered </a:t>
            </a:r>
            <a:br>
              <a:rPr lang="en-US" altLang="en-US" sz="2400" b="1" i="1" u="sng" dirty="0">
                <a:solidFill>
                  <a:srgbClr val="FF0000"/>
                </a:solidFill>
              </a:rPr>
            </a:br>
            <a:r>
              <a:rPr lang="en-US" altLang="en-US" sz="2400" b="1" i="1" u="sng" dirty="0">
                <a:solidFill>
                  <a:srgbClr val="FF0000"/>
                </a:solidFill>
              </a:rPr>
              <a:t>normal deterioration and not eligible</a:t>
            </a:r>
            <a:r>
              <a:rPr lang="en-US" altLang="en-US" sz="2400" i="1" u="sng" dirty="0"/>
              <a:t>.</a:t>
            </a:r>
          </a:p>
          <a:p>
            <a:pPr lvl="1" eaLnBrk="1" hangingPunct="1"/>
            <a:r>
              <a:rPr lang="en-US" altLang="en-US" sz="2400" b="1" dirty="0"/>
              <a:t>Standards</a:t>
            </a:r>
            <a:r>
              <a:rPr lang="en-US" altLang="en-US" sz="2400" b="1" i="1" dirty="0"/>
              <a:t> </a:t>
            </a:r>
            <a:r>
              <a:rPr lang="en-US" altLang="en-US" sz="2400" b="1" dirty="0"/>
              <a:t>- </a:t>
            </a:r>
            <a:r>
              <a:rPr lang="en-US" altLang="en-US" sz="2400" dirty="0"/>
              <a:t>Bridge and road standards that have been formally adopted and are in practice, or adopted and placed in effect  prior to project approval by the applicant, are eligible.</a:t>
            </a:r>
          </a:p>
        </p:txBody>
      </p:sp>
      <p:sp>
        <p:nvSpPr>
          <p:cNvPr id="3" name="Slide Number Placeholder 2">
            <a:extLst>
              <a:ext uri="{FF2B5EF4-FFF2-40B4-BE49-F238E27FC236}">
                <a16:creationId xmlns="" xmlns:a16="http://schemas.microsoft.com/office/drawing/2014/main" id="{EDD83E98-0B2E-478D-846F-296586F91A75}"/>
              </a:ext>
            </a:extLst>
          </p:cNvPr>
          <p:cNvSpPr>
            <a:spLocks noGrp="1"/>
          </p:cNvSpPr>
          <p:nvPr>
            <p:ph type="sldNum" sz="quarter" idx="12"/>
          </p:nvPr>
        </p:nvSpPr>
        <p:spPr/>
        <p:txBody>
          <a:bodyPr/>
          <a:lstStyle/>
          <a:p>
            <a:fld id="{BF7829C9-43AE-46AF-8FCA-E6021D575C29}" type="slidenum">
              <a:rPr lang="en-US" smtClean="0"/>
              <a:t>10</a:t>
            </a:fld>
            <a:endParaRPr lang="en-US"/>
          </a:p>
        </p:txBody>
      </p:sp>
    </p:spTree>
    <p:extLst>
      <p:ext uri="{BB962C8B-B14F-4D97-AF65-F5344CB8AC3E}">
        <p14:creationId xmlns:p14="http://schemas.microsoft.com/office/powerpoint/2010/main" val="24058250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00" y="1512321"/>
            <a:ext cx="7666722" cy="41314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t">
            <a:noAutofit/>
          </a:bodyPr>
          <a:lstStyle/>
          <a:p>
            <a:r>
              <a:rPr lang="en-US" sz="2400" dirty="0"/>
              <a:t>* FEMA Policy Guidance - Maintenance</a:t>
            </a:r>
          </a:p>
        </p:txBody>
      </p:sp>
      <p:sp>
        <p:nvSpPr>
          <p:cNvPr id="3" name="Text Placeholder 2"/>
          <p:cNvSpPr>
            <a:spLocks noGrp="1"/>
          </p:cNvSpPr>
          <p:nvPr>
            <p:ph type="body" sz="quarter" idx="10"/>
          </p:nvPr>
        </p:nvSpPr>
        <p:spPr>
          <a:xfrm>
            <a:off x="595902" y="2143687"/>
            <a:ext cx="7664520" cy="3062456"/>
          </a:xfrm>
        </p:spPr>
        <p:txBody>
          <a:bodyPr>
            <a:noAutofit/>
          </a:bodyPr>
          <a:lstStyle/>
          <a:p>
            <a:pPr marL="0" indent="0">
              <a:buNone/>
            </a:pPr>
            <a:r>
              <a:rPr lang="en-US" sz="2000" b="1" dirty="0"/>
              <a:t>The incident may cause minor damage to roads that result in damage similar to that which may occur over time from other causes, such as the age of the road, traffic flow, and frequent rain. </a:t>
            </a:r>
          </a:p>
          <a:p>
            <a:pPr marL="0" indent="0">
              <a:buNone/>
            </a:pPr>
            <a:endParaRPr lang="en-US" sz="2400" b="1" i="1" dirty="0">
              <a:solidFill>
                <a:srgbClr val="FF0000"/>
              </a:solidFill>
            </a:endParaRPr>
          </a:p>
          <a:p>
            <a:pPr marL="0" indent="0" algn="ctr">
              <a:buNone/>
            </a:pPr>
            <a:r>
              <a:rPr lang="en-US" sz="2400" i="1" dirty="0">
                <a:solidFill>
                  <a:srgbClr val="C00000"/>
                </a:solidFill>
              </a:rPr>
              <a:t>Therefore, distinguishing between pre-existing damage and damage caused by the incident is often difficult. For the repair of this type of damage to be eligible . . .</a:t>
            </a:r>
          </a:p>
          <a:p>
            <a:pPr marL="0" indent="0" algn="ctr">
              <a:buNone/>
            </a:pPr>
            <a:endParaRPr lang="en-US" sz="2000" b="1" i="1" dirty="0">
              <a:solidFill>
                <a:srgbClr val="C00000"/>
              </a:solidFill>
            </a:endParaRPr>
          </a:p>
          <a:p>
            <a:pPr marL="0" indent="0" algn="ctr">
              <a:buNone/>
            </a:pPr>
            <a:r>
              <a:rPr lang="en-US" sz="2400" i="1" dirty="0">
                <a:solidFill>
                  <a:srgbClr val="FF0000"/>
                </a:solidFill>
              </a:rPr>
              <a:t>the Applicant must demonstrate that the damage was directly caused by the incident. </a:t>
            </a:r>
          </a:p>
        </p:txBody>
      </p:sp>
      <p:sp>
        <p:nvSpPr>
          <p:cNvPr id="4" name="TextBox 3">
            <a:extLst>
              <a:ext uri="{FF2B5EF4-FFF2-40B4-BE49-F238E27FC236}">
                <a16:creationId xmlns="" xmlns:a16="http://schemas.microsoft.com/office/drawing/2014/main" id="{9BE07FAA-6945-49EA-A78C-2B468EDF2D93}"/>
              </a:ext>
            </a:extLst>
          </p:cNvPr>
          <p:cNvSpPr txBox="1"/>
          <p:nvPr/>
        </p:nvSpPr>
        <p:spPr>
          <a:xfrm>
            <a:off x="1535253" y="6223951"/>
            <a:ext cx="6389698" cy="369332"/>
          </a:xfrm>
          <a:prstGeom prst="rect">
            <a:avLst/>
          </a:prstGeom>
          <a:noFill/>
        </p:spPr>
        <p:txBody>
          <a:bodyPr wrap="none" rtlCol="0">
            <a:spAutoFit/>
          </a:bodyPr>
          <a:lstStyle/>
          <a:p>
            <a:r>
              <a:rPr lang="en-US" dirty="0"/>
              <a:t>* Source - FEMA Public Assistance Policy Guide – January 18, 2018</a:t>
            </a:r>
          </a:p>
        </p:txBody>
      </p:sp>
    </p:spTree>
    <p:extLst>
      <p:ext uri="{BB962C8B-B14F-4D97-AF65-F5344CB8AC3E}">
        <p14:creationId xmlns:p14="http://schemas.microsoft.com/office/powerpoint/2010/main" val="4755370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4946" name="Rectangle 2">
            <a:extLst>
              <a:ext uri="{FF2B5EF4-FFF2-40B4-BE49-F238E27FC236}">
                <a16:creationId xmlns="" xmlns:a16="http://schemas.microsoft.com/office/drawing/2014/main" id="{E2AD61DE-7295-4E90-9525-A6BB7D0EC948}"/>
              </a:ext>
            </a:extLst>
          </p:cNvPr>
          <p:cNvSpPr>
            <a:spLocks noGrp="1" noChangeArrowheads="1"/>
          </p:cNvSpPr>
          <p:nvPr>
            <p:ph type="title"/>
          </p:nvPr>
        </p:nvSpPr>
        <p:spPr>
          <a:xfrm>
            <a:off x="509350" y="1469862"/>
            <a:ext cx="7728342" cy="393425"/>
          </a:xfrm>
          <a:extLst/>
        </p:spPr>
        <p:txBody>
          <a:bodyPr vert="horz" lIns="91440" tIns="45720" rIns="91440" bIns="45720" rtlCol="0" anchor="ctr">
            <a:normAutofit fontScale="90000"/>
          </a:bodyPr>
          <a:lstStyle/>
          <a:p>
            <a:r>
              <a:rPr lang="en-US" dirty="0"/>
              <a:t>Loss of Useful Service Life</a:t>
            </a:r>
          </a:p>
        </p:txBody>
      </p:sp>
      <p:sp>
        <p:nvSpPr>
          <p:cNvPr id="108547" name="Rectangle 3">
            <a:extLst>
              <a:ext uri="{FF2B5EF4-FFF2-40B4-BE49-F238E27FC236}">
                <a16:creationId xmlns="" xmlns:a16="http://schemas.microsoft.com/office/drawing/2014/main" id="{47A85668-51E9-4FC0-8674-6BFD014D5142}"/>
              </a:ext>
            </a:extLst>
          </p:cNvPr>
          <p:cNvSpPr>
            <a:spLocks noGrp="1" noChangeArrowheads="1"/>
          </p:cNvSpPr>
          <p:nvPr>
            <p:ph type="body" idx="1"/>
          </p:nvPr>
        </p:nvSpPr>
        <p:spPr>
          <a:xfrm>
            <a:off x="590901" y="2523417"/>
            <a:ext cx="8054940" cy="3138479"/>
          </a:xfrm>
        </p:spPr>
        <p:txBody>
          <a:bodyPr>
            <a:noAutofit/>
          </a:bodyPr>
          <a:lstStyle/>
          <a:p>
            <a:pPr marL="0" indent="0">
              <a:buNone/>
            </a:pPr>
            <a:r>
              <a:rPr lang="en-US" altLang="en-US" sz="2400" dirty="0"/>
              <a:t>If a road has been inundated by flood waters for an extended period of time . . . </a:t>
            </a:r>
          </a:p>
          <a:p>
            <a:pPr marL="0" indent="0" algn="ctr">
              <a:buNone/>
            </a:pPr>
            <a:r>
              <a:rPr lang="en-US" altLang="en-US" sz="2400" b="1" i="1" dirty="0">
                <a:solidFill>
                  <a:schemeClr val="tx2">
                    <a:lumMod val="75000"/>
                  </a:schemeClr>
                </a:solidFill>
              </a:rPr>
              <a:t>FEMA cannot provide funding for </a:t>
            </a:r>
            <a:br>
              <a:rPr lang="en-US" altLang="en-US" sz="2400" b="1" i="1" dirty="0">
                <a:solidFill>
                  <a:schemeClr val="tx2">
                    <a:lumMod val="75000"/>
                  </a:schemeClr>
                </a:solidFill>
              </a:rPr>
            </a:br>
            <a:r>
              <a:rPr lang="en-US" altLang="en-US" sz="2400" b="1" i="1" dirty="0">
                <a:solidFill>
                  <a:schemeClr val="tx2">
                    <a:lumMod val="75000"/>
                  </a:schemeClr>
                </a:solidFill>
              </a:rPr>
              <a:t>the value of useful life of the road </a:t>
            </a:r>
            <a:r>
              <a:rPr lang="en-US" altLang="en-US" sz="2400" b="1" i="1" u="sng" dirty="0" smtClean="0">
                <a:solidFill>
                  <a:srgbClr val="CD3C0F"/>
                </a:solidFill>
              </a:rPr>
              <a:t>due </a:t>
            </a:r>
            <a:r>
              <a:rPr lang="en-US" altLang="en-US" sz="2400" b="1" i="1" u="sng" dirty="0">
                <a:solidFill>
                  <a:srgbClr val="CD3C0F"/>
                </a:solidFill>
              </a:rPr>
              <a:t>to the long-term effects the inundation might have on the road</a:t>
            </a:r>
            <a:r>
              <a:rPr lang="en-US" altLang="en-US" sz="2400" b="1" i="1" dirty="0"/>
              <a:t>.</a:t>
            </a:r>
          </a:p>
          <a:p>
            <a:pPr marL="0" indent="0">
              <a:buNone/>
            </a:pPr>
            <a:endParaRPr lang="en-US" altLang="en-US" sz="2400" dirty="0" smtClean="0"/>
          </a:p>
          <a:p>
            <a:pPr marL="0" indent="0">
              <a:buNone/>
            </a:pPr>
            <a:r>
              <a:rPr lang="en-US" altLang="en-US" sz="2400" dirty="0" smtClean="0"/>
              <a:t>The </a:t>
            </a:r>
            <a:r>
              <a:rPr lang="en-US" altLang="en-US" sz="2400" dirty="0"/>
              <a:t>State continues to work with FEMA and others to expand the eligibility beyond the current policy limitations.</a:t>
            </a:r>
          </a:p>
        </p:txBody>
      </p:sp>
      <p:sp>
        <p:nvSpPr>
          <p:cNvPr id="3" name="Slide Number Placeholder 2">
            <a:extLst>
              <a:ext uri="{FF2B5EF4-FFF2-40B4-BE49-F238E27FC236}">
                <a16:creationId xmlns="" xmlns:a16="http://schemas.microsoft.com/office/drawing/2014/main" id="{9C24161D-176A-4F1E-A933-A488DC3A5510}"/>
              </a:ext>
            </a:extLst>
          </p:cNvPr>
          <p:cNvSpPr>
            <a:spLocks noGrp="1"/>
          </p:cNvSpPr>
          <p:nvPr>
            <p:ph type="sldNum" sz="quarter" idx="12"/>
          </p:nvPr>
        </p:nvSpPr>
        <p:spPr/>
        <p:txBody>
          <a:bodyPr/>
          <a:lstStyle/>
          <a:p>
            <a:fld id="{BF7829C9-43AE-46AF-8FCA-E6021D575C29}" type="slidenum">
              <a:rPr lang="en-US" smtClean="0"/>
              <a:t>12</a:t>
            </a:fld>
            <a:endParaRPr lang="en-US"/>
          </a:p>
        </p:txBody>
      </p:sp>
    </p:spTree>
    <p:extLst>
      <p:ext uri="{BB962C8B-B14F-4D97-AF65-F5344CB8AC3E}">
        <p14:creationId xmlns:p14="http://schemas.microsoft.com/office/powerpoint/2010/main" val="31430696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356" y="1486065"/>
            <a:ext cx="8204570" cy="589452"/>
          </a:xfrm>
        </p:spPr>
        <p:txBody>
          <a:bodyPr/>
          <a:lstStyle/>
          <a:p>
            <a:r>
              <a:rPr lang="en-US" dirty="0">
                <a:effectLst/>
              </a:rPr>
              <a:t>Pre-Event Planning</a:t>
            </a:r>
          </a:p>
        </p:txBody>
      </p:sp>
      <p:sp>
        <p:nvSpPr>
          <p:cNvPr id="3" name="Content Placeholder 2"/>
          <p:cNvSpPr>
            <a:spLocks noGrp="1"/>
          </p:cNvSpPr>
          <p:nvPr>
            <p:ph idx="1"/>
          </p:nvPr>
        </p:nvSpPr>
        <p:spPr>
          <a:xfrm>
            <a:off x="655900" y="3051471"/>
            <a:ext cx="8063735" cy="3370756"/>
          </a:xfrm>
        </p:spPr>
        <p:txBody>
          <a:bodyPr vert="horz" lIns="68580" tIns="34290" rIns="68580" bIns="34290" rtlCol="0" anchor="t">
            <a:noAutofit/>
          </a:bodyPr>
          <a:lstStyle/>
          <a:p>
            <a:pPr lvl="1"/>
            <a:r>
              <a:rPr lang="en-US" sz="2575" dirty="0"/>
              <a:t>Form road and bridge team</a:t>
            </a:r>
          </a:p>
          <a:p>
            <a:pPr lvl="1"/>
            <a:r>
              <a:rPr lang="en-US" sz="2575" dirty="0"/>
              <a:t>Develop a plan to collect and document pre-event conditions</a:t>
            </a:r>
          </a:p>
          <a:p>
            <a:pPr lvl="1"/>
            <a:r>
              <a:rPr lang="en-US" sz="2575" dirty="0"/>
              <a:t>Collect data to document key facilities (at a minimum)</a:t>
            </a:r>
          </a:p>
          <a:p>
            <a:pPr lvl="1"/>
            <a:r>
              <a:rPr lang="en-US" sz="2575" dirty="0"/>
              <a:t>Develop a plan to collect data during and post event</a:t>
            </a:r>
          </a:p>
          <a:p>
            <a:pPr lvl="1"/>
            <a:r>
              <a:rPr lang="en-US" sz="2575" dirty="0"/>
              <a:t>Implement data management and retention system</a:t>
            </a:r>
          </a:p>
          <a:p>
            <a:endParaRPr lang="en-US" sz="2800" dirty="0"/>
          </a:p>
        </p:txBody>
      </p:sp>
      <p:sp>
        <p:nvSpPr>
          <p:cNvPr id="4" name="TextBox 3">
            <a:extLst>
              <a:ext uri="{FF2B5EF4-FFF2-40B4-BE49-F238E27FC236}">
                <a16:creationId xmlns="" xmlns:a16="http://schemas.microsoft.com/office/drawing/2014/main" id="{A4FD33E5-A382-465C-A47E-604812BB281C}"/>
              </a:ext>
            </a:extLst>
          </p:cNvPr>
          <p:cNvSpPr txBox="1"/>
          <p:nvPr/>
        </p:nvSpPr>
        <p:spPr>
          <a:xfrm>
            <a:off x="599266" y="2214495"/>
            <a:ext cx="8010660" cy="830997"/>
          </a:xfrm>
          <a:prstGeom prst="rect">
            <a:avLst/>
          </a:prstGeom>
          <a:noFill/>
        </p:spPr>
        <p:txBody>
          <a:bodyPr wrap="square" rtlCol="0">
            <a:spAutoFit/>
          </a:bodyPr>
          <a:lstStyle/>
          <a:p>
            <a:r>
              <a:rPr lang="en-US" sz="2400" b="1" dirty="0">
                <a:solidFill>
                  <a:srgbClr val="C00000"/>
                </a:solidFill>
              </a:rPr>
              <a:t>How to </a:t>
            </a:r>
            <a:r>
              <a:rPr lang="en-US" sz="2400" b="1" dirty="0" smtClean="0">
                <a:solidFill>
                  <a:srgbClr val="C00000"/>
                </a:solidFill>
              </a:rPr>
              <a:t>Document Quantifiable </a:t>
            </a:r>
            <a:r>
              <a:rPr lang="en-US" sz="2400" b="1" dirty="0">
                <a:solidFill>
                  <a:srgbClr val="C00000"/>
                </a:solidFill>
              </a:rPr>
              <a:t>Specific Damages / Repair </a:t>
            </a:r>
            <a:r>
              <a:rPr lang="en-US" sz="2400" b="1" dirty="0" smtClean="0">
                <a:solidFill>
                  <a:srgbClr val="C00000"/>
                </a:solidFill>
              </a:rPr>
              <a:t>Estimates</a:t>
            </a:r>
            <a:endParaRPr lang="en-US" sz="2400" b="1" dirty="0">
              <a:solidFill>
                <a:srgbClr val="C00000"/>
              </a:solidFill>
            </a:endParaRPr>
          </a:p>
        </p:txBody>
      </p:sp>
      <p:sp>
        <p:nvSpPr>
          <p:cNvPr id="6" name="Slide Number Placeholder 5">
            <a:extLst>
              <a:ext uri="{FF2B5EF4-FFF2-40B4-BE49-F238E27FC236}">
                <a16:creationId xmlns="" xmlns:a16="http://schemas.microsoft.com/office/drawing/2014/main" id="{7CFEADE0-0FDB-454A-9026-0D1679E8272E}"/>
              </a:ext>
            </a:extLst>
          </p:cNvPr>
          <p:cNvSpPr>
            <a:spLocks noGrp="1"/>
          </p:cNvSpPr>
          <p:nvPr>
            <p:ph type="sldNum" sz="quarter" idx="12"/>
          </p:nvPr>
        </p:nvSpPr>
        <p:spPr/>
        <p:txBody>
          <a:bodyPr/>
          <a:lstStyle/>
          <a:p>
            <a:fld id="{BF7829C9-43AE-46AF-8FCA-E6021D575C29}" type="slidenum">
              <a:rPr lang="en-US" smtClean="0"/>
              <a:t>13</a:t>
            </a:fld>
            <a:endParaRPr lang="en-US"/>
          </a:p>
        </p:txBody>
      </p:sp>
    </p:spTree>
    <p:extLst>
      <p:ext uri="{BB962C8B-B14F-4D97-AF65-F5344CB8AC3E}">
        <p14:creationId xmlns:p14="http://schemas.microsoft.com/office/powerpoint/2010/main" val="26760112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263" y="1450838"/>
            <a:ext cx="8091282" cy="610000"/>
          </a:xfrm>
        </p:spPr>
        <p:txBody>
          <a:bodyPr/>
          <a:lstStyle/>
          <a:p>
            <a:r>
              <a:rPr lang="en-US" dirty="0">
                <a:effectLst/>
              </a:rPr>
              <a:t>Elements of Asset Management</a:t>
            </a:r>
          </a:p>
        </p:txBody>
      </p:sp>
      <p:sp>
        <p:nvSpPr>
          <p:cNvPr id="3" name="Content Placeholder 2"/>
          <p:cNvSpPr>
            <a:spLocks noGrp="1"/>
          </p:cNvSpPr>
          <p:nvPr>
            <p:ph idx="1"/>
          </p:nvPr>
        </p:nvSpPr>
        <p:spPr>
          <a:xfrm>
            <a:off x="397263" y="2485617"/>
            <a:ext cx="7760418" cy="2928576"/>
          </a:xfrm>
        </p:spPr>
        <p:txBody>
          <a:bodyPr>
            <a:noAutofit/>
          </a:bodyPr>
          <a:lstStyle/>
          <a:p>
            <a:r>
              <a:rPr lang="en-US" sz="2800" dirty="0"/>
              <a:t>Basic Asset Inventory</a:t>
            </a:r>
          </a:p>
          <a:p>
            <a:r>
              <a:rPr lang="en-US" sz="2800" dirty="0"/>
              <a:t>Construction details</a:t>
            </a:r>
          </a:p>
          <a:p>
            <a:r>
              <a:rPr lang="en-US" sz="2800" dirty="0"/>
              <a:t>Pavement and Bridge Condition Ratings</a:t>
            </a:r>
          </a:p>
          <a:p>
            <a:r>
              <a:rPr lang="en-US" sz="2800" dirty="0"/>
              <a:t>Bridge and culvert ratings</a:t>
            </a:r>
          </a:p>
          <a:p>
            <a:r>
              <a:rPr lang="en-US" sz="2800" dirty="0"/>
              <a:t>Other Transportation Facility records</a:t>
            </a:r>
          </a:p>
          <a:p>
            <a:r>
              <a:rPr lang="en-US" sz="2800" dirty="0"/>
              <a:t>Photo/Video logs of Pre &amp; Post Event Condition</a:t>
            </a:r>
          </a:p>
          <a:p>
            <a:r>
              <a:rPr lang="en-US" sz="2800" dirty="0"/>
              <a:t>Ensure Verifiable Maintenance Records</a:t>
            </a:r>
          </a:p>
          <a:p>
            <a:endParaRPr lang="en-US" sz="2800" dirty="0"/>
          </a:p>
        </p:txBody>
      </p:sp>
      <p:sp>
        <p:nvSpPr>
          <p:cNvPr id="5" name="Slide Number Placeholder 4">
            <a:extLst>
              <a:ext uri="{FF2B5EF4-FFF2-40B4-BE49-F238E27FC236}">
                <a16:creationId xmlns="" xmlns:a16="http://schemas.microsoft.com/office/drawing/2014/main" id="{C94AA527-2227-4AE6-A2FE-14F1437AF039}"/>
              </a:ext>
            </a:extLst>
          </p:cNvPr>
          <p:cNvSpPr>
            <a:spLocks noGrp="1"/>
          </p:cNvSpPr>
          <p:nvPr>
            <p:ph type="sldNum" sz="quarter" idx="12"/>
          </p:nvPr>
        </p:nvSpPr>
        <p:spPr/>
        <p:txBody>
          <a:bodyPr/>
          <a:lstStyle/>
          <a:p>
            <a:fld id="{BF7829C9-43AE-46AF-8FCA-E6021D575C29}" type="slidenum">
              <a:rPr lang="en-US" smtClean="0"/>
              <a:t>14</a:t>
            </a:fld>
            <a:endParaRPr lang="en-US"/>
          </a:p>
        </p:txBody>
      </p:sp>
    </p:spTree>
    <p:extLst>
      <p:ext uri="{BB962C8B-B14F-4D97-AF65-F5344CB8AC3E}">
        <p14:creationId xmlns:p14="http://schemas.microsoft.com/office/powerpoint/2010/main" val="12039239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553" y="1453020"/>
            <a:ext cx="7983176" cy="651097"/>
          </a:xfrm>
        </p:spPr>
        <p:txBody>
          <a:bodyPr/>
          <a:lstStyle/>
          <a:p>
            <a:r>
              <a:rPr lang="en-US" dirty="0">
                <a:effectLst/>
              </a:rPr>
              <a:t>Event and Post Event Conditions</a:t>
            </a:r>
          </a:p>
        </p:txBody>
      </p:sp>
      <p:sp>
        <p:nvSpPr>
          <p:cNvPr id="3" name="Content Placeholder 2"/>
          <p:cNvSpPr>
            <a:spLocks noGrp="1"/>
          </p:cNvSpPr>
          <p:nvPr>
            <p:ph idx="1"/>
          </p:nvPr>
        </p:nvSpPr>
        <p:spPr>
          <a:xfrm>
            <a:off x="521552" y="2302183"/>
            <a:ext cx="8304949" cy="2928576"/>
          </a:xfrm>
        </p:spPr>
        <p:txBody>
          <a:bodyPr>
            <a:noAutofit/>
          </a:bodyPr>
          <a:lstStyle/>
          <a:p>
            <a:r>
              <a:rPr lang="en-US" sz="2800" dirty="0"/>
              <a:t>Activate Immediate Pre-Event Plan for Roads and Bridges</a:t>
            </a:r>
          </a:p>
          <a:p>
            <a:r>
              <a:rPr lang="en-US" sz="2800" dirty="0"/>
              <a:t>Photo/video documentation of priority and/or at risk facilities</a:t>
            </a:r>
          </a:p>
          <a:p>
            <a:r>
              <a:rPr lang="en-US" sz="2800" dirty="0"/>
              <a:t>Activate team to document event impacts/conditions</a:t>
            </a:r>
          </a:p>
          <a:p>
            <a:r>
              <a:rPr lang="en-US" sz="2800" dirty="0"/>
              <a:t>Plan post event actions, monitoring and assessment </a:t>
            </a:r>
          </a:p>
          <a:p>
            <a:pPr lvl="1">
              <a:buSzPct val="80000"/>
              <a:buFont typeface="Wingdings" panose="05000000000000000000" pitchFamily="2" charset="2"/>
              <a:buChar char="§"/>
            </a:pPr>
            <a:r>
              <a:rPr lang="en-US" sz="2400" dirty="0"/>
              <a:t>Monitor/record deterioration on debris haul routes</a:t>
            </a:r>
          </a:p>
          <a:p>
            <a:pPr lvl="1">
              <a:buSzPct val="80000"/>
              <a:buFont typeface="Wingdings" panose="05000000000000000000" pitchFamily="2" charset="2"/>
              <a:buChar char="§"/>
            </a:pPr>
            <a:r>
              <a:rPr lang="en-US" sz="2400" dirty="0"/>
              <a:t>Record inundation depth/duration</a:t>
            </a:r>
          </a:p>
        </p:txBody>
      </p:sp>
      <p:sp>
        <p:nvSpPr>
          <p:cNvPr id="5" name="Slide Number Placeholder 4">
            <a:extLst>
              <a:ext uri="{FF2B5EF4-FFF2-40B4-BE49-F238E27FC236}">
                <a16:creationId xmlns="" xmlns:a16="http://schemas.microsoft.com/office/drawing/2014/main" id="{2E2C12D4-3725-4622-BB39-C39528DF0424}"/>
              </a:ext>
            </a:extLst>
          </p:cNvPr>
          <p:cNvSpPr>
            <a:spLocks noGrp="1"/>
          </p:cNvSpPr>
          <p:nvPr>
            <p:ph type="sldNum" sz="quarter" idx="12"/>
          </p:nvPr>
        </p:nvSpPr>
        <p:spPr/>
        <p:txBody>
          <a:bodyPr/>
          <a:lstStyle/>
          <a:p>
            <a:fld id="{BF7829C9-43AE-46AF-8FCA-E6021D575C29}" type="slidenum">
              <a:rPr lang="en-US" smtClean="0"/>
              <a:t>15</a:t>
            </a:fld>
            <a:endParaRPr lang="en-US"/>
          </a:p>
        </p:txBody>
      </p:sp>
    </p:spTree>
    <p:extLst>
      <p:ext uri="{BB962C8B-B14F-4D97-AF65-F5344CB8AC3E}">
        <p14:creationId xmlns:p14="http://schemas.microsoft.com/office/powerpoint/2010/main" val="37216043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915" y="1509664"/>
            <a:ext cx="7992905" cy="661371"/>
          </a:xfrm>
        </p:spPr>
        <p:txBody>
          <a:bodyPr>
            <a:normAutofit/>
          </a:bodyPr>
          <a:lstStyle/>
          <a:p>
            <a:r>
              <a:rPr lang="en-US" sz="2800" dirty="0">
                <a:effectLst/>
              </a:rPr>
              <a:t>Training and Resources</a:t>
            </a:r>
          </a:p>
        </p:txBody>
      </p:sp>
      <p:sp>
        <p:nvSpPr>
          <p:cNvPr id="3" name="Content Placeholder 2"/>
          <p:cNvSpPr>
            <a:spLocks noGrp="1"/>
          </p:cNvSpPr>
          <p:nvPr>
            <p:ph idx="1"/>
          </p:nvPr>
        </p:nvSpPr>
        <p:spPr>
          <a:xfrm>
            <a:off x="519915" y="2517637"/>
            <a:ext cx="7927955" cy="2928576"/>
          </a:xfrm>
        </p:spPr>
        <p:txBody>
          <a:bodyPr>
            <a:noAutofit/>
          </a:bodyPr>
          <a:lstStyle/>
          <a:p>
            <a:r>
              <a:rPr lang="en-US" sz="2800" dirty="0"/>
              <a:t>FHWA Federal Aid Essentials</a:t>
            </a:r>
          </a:p>
          <a:p>
            <a:r>
              <a:rPr lang="en-US" sz="2800" dirty="0"/>
              <a:t>Asset Management Training Modules (contact LTAP/LTRC)</a:t>
            </a:r>
          </a:p>
          <a:p>
            <a:r>
              <a:rPr lang="en-US" sz="2800" dirty="0"/>
              <a:t>DOTD/FHWA Technical Assistance &amp; Training</a:t>
            </a:r>
          </a:p>
          <a:p>
            <a:r>
              <a:rPr lang="en-US" sz="2800" dirty="0"/>
              <a:t>GOHSEP/FEMA Technical Assistance &amp; Training</a:t>
            </a:r>
          </a:p>
          <a:p>
            <a:r>
              <a:rPr lang="en-US" sz="2800" dirty="0"/>
              <a:t>Series of Team Training Sessions Around State in July</a:t>
            </a:r>
          </a:p>
          <a:p>
            <a:endParaRPr lang="en-US" sz="2800" dirty="0"/>
          </a:p>
        </p:txBody>
      </p:sp>
      <p:sp>
        <p:nvSpPr>
          <p:cNvPr id="5" name="Slide Number Placeholder 4">
            <a:extLst>
              <a:ext uri="{FF2B5EF4-FFF2-40B4-BE49-F238E27FC236}">
                <a16:creationId xmlns="" xmlns:a16="http://schemas.microsoft.com/office/drawing/2014/main" id="{981FD67B-2560-49CA-A2D7-C5A8D8FCF31E}"/>
              </a:ext>
            </a:extLst>
          </p:cNvPr>
          <p:cNvSpPr>
            <a:spLocks noGrp="1"/>
          </p:cNvSpPr>
          <p:nvPr>
            <p:ph type="sldNum" sz="quarter" idx="12"/>
          </p:nvPr>
        </p:nvSpPr>
        <p:spPr/>
        <p:txBody>
          <a:bodyPr/>
          <a:lstStyle/>
          <a:p>
            <a:fld id="{BF7829C9-43AE-46AF-8FCA-E6021D575C29}" type="slidenum">
              <a:rPr lang="en-US" smtClean="0"/>
              <a:t>16</a:t>
            </a:fld>
            <a:endParaRPr lang="en-US"/>
          </a:p>
        </p:txBody>
      </p:sp>
    </p:spTree>
    <p:extLst>
      <p:ext uri="{BB962C8B-B14F-4D97-AF65-F5344CB8AC3E}">
        <p14:creationId xmlns:p14="http://schemas.microsoft.com/office/powerpoint/2010/main" val="1433109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966F6A-E146-4C46-9A0E-8F780F6CFDBC}"/>
              </a:ext>
            </a:extLst>
          </p:cNvPr>
          <p:cNvSpPr>
            <a:spLocks noGrp="1"/>
          </p:cNvSpPr>
          <p:nvPr>
            <p:ph type="title"/>
          </p:nvPr>
        </p:nvSpPr>
        <p:spPr/>
        <p:txBody>
          <a:bodyPr/>
          <a:lstStyle/>
          <a:p>
            <a:r>
              <a:rPr lang="en-US" dirty="0"/>
              <a:t>Contact Information</a:t>
            </a:r>
          </a:p>
        </p:txBody>
      </p:sp>
      <p:graphicFrame>
        <p:nvGraphicFramePr>
          <p:cNvPr id="7" name="Content Placeholder 6">
            <a:extLst>
              <a:ext uri="{FF2B5EF4-FFF2-40B4-BE49-F238E27FC236}">
                <a16:creationId xmlns="" xmlns:a16="http://schemas.microsoft.com/office/drawing/2014/main" id="{3AB88730-5976-4D19-B2A8-D916A1566E6E}"/>
              </a:ext>
            </a:extLst>
          </p:cNvPr>
          <p:cNvGraphicFramePr>
            <a:graphicFrameLocks noGrp="1"/>
          </p:cNvGraphicFramePr>
          <p:nvPr>
            <p:ph idx="1"/>
            <p:extLst>
              <p:ext uri="{D42A27DB-BD31-4B8C-83A1-F6EECF244321}">
                <p14:modId xmlns:p14="http://schemas.microsoft.com/office/powerpoint/2010/main" val="3627687633"/>
              </p:ext>
            </p:extLst>
          </p:nvPr>
        </p:nvGraphicFramePr>
        <p:xfrm>
          <a:off x="218873" y="1594120"/>
          <a:ext cx="8536021" cy="4732020"/>
        </p:xfrm>
        <a:graphic>
          <a:graphicData uri="http://schemas.openxmlformats.org/drawingml/2006/table">
            <a:tbl>
              <a:tblPr firstRow="1" bandRow="1">
                <a:tableStyleId>{16D9F66E-5EB9-4882-86FB-DCBF35E3C3E4}</a:tableStyleId>
              </a:tblPr>
              <a:tblGrid>
                <a:gridCol w="4579704">
                  <a:extLst>
                    <a:ext uri="{9D8B030D-6E8A-4147-A177-3AD203B41FA5}">
                      <a16:colId xmlns="" xmlns:a16="http://schemas.microsoft.com/office/drawing/2014/main" val="2620625198"/>
                    </a:ext>
                  </a:extLst>
                </a:gridCol>
                <a:gridCol w="3956317">
                  <a:extLst>
                    <a:ext uri="{9D8B030D-6E8A-4147-A177-3AD203B41FA5}">
                      <a16:colId xmlns="" xmlns:a16="http://schemas.microsoft.com/office/drawing/2014/main" val="36709210"/>
                    </a:ext>
                  </a:extLst>
                </a:gridCol>
              </a:tblGrid>
              <a:tr h="1706957">
                <a:tc>
                  <a:txBody>
                    <a:bodyPr/>
                    <a:lstStyle/>
                    <a:p>
                      <a:r>
                        <a:rPr lang="en-US" sz="1800" u="sng" kern="1200" dirty="0">
                          <a:solidFill>
                            <a:schemeClr val="dk1"/>
                          </a:solidFill>
                          <a:effectLst/>
                          <a:latin typeface="+mn-lt"/>
                          <a:ea typeface="+mn-ea"/>
                          <a:cs typeface="+mn-cs"/>
                        </a:rPr>
                        <a:t>Federal Highways Administration</a:t>
                      </a:r>
                    </a:p>
                    <a:p>
                      <a:r>
                        <a:rPr lang="en-US" sz="1800" b="0" i="0" kern="1200" dirty="0">
                          <a:solidFill>
                            <a:schemeClr val="dk1"/>
                          </a:solidFill>
                          <a:effectLst/>
                          <a:latin typeface="+mn-lt"/>
                          <a:ea typeface="+mn-ea"/>
                          <a:cs typeface="+mn-cs"/>
                        </a:rPr>
                        <a:t>Josh Cunningham  </a:t>
                      </a:r>
                    </a:p>
                    <a:p>
                      <a:r>
                        <a:rPr lang="en-US" sz="1800" b="0" i="0" kern="1200" dirty="0">
                          <a:solidFill>
                            <a:schemeClr val="dk1"/>
                          </a:solidFill>
                          <a:effectLst/>
                          <a:latin typeface="+mn-lt"/>
                          <a:ea typeface="+mn-ea"/>
                          <a:cs typeface="+mn-cs"/>
                        </a:rPr>
                        <a:t>Emergency Repair Program Lead</a:t>
                      </a:r>
                    </a:p>
                    <a:p>
                      <a:r>
                        <a:rPr lang="en-US" sz="1800" b="0" i="0" kern="1200" dirty="0">
                          <a:solidFill>
                            <a:schemeClr val="dk1"/>
                          </a:solidFill>
                          <a:effectLst/>
                          <a:latin typeface="+mn-lt"/>
                          <a:ea typeface="+mn-ea"/>
                          <a:cs typeface="+mn-cs"/>
                        </a:rPr>
                        <a:t>225-757-7615</a:t>
                      </a:r>
                    </a:p>
                    <a:p>
                      <a:r>
                        <a:rPr lang="en-US" sz="1800" b="0" i="0" kern="1200" dirty="0">
                          <a:solidFill>
                            <a:schemeClr val="dk1"/>
                          </a:solidFill>
                          <a:effectLst/>
                          <a:latin typeface="+mn-lt"/>
                          <a:ea typeface="+mn-ea"/>
                          <a:cs typeface="+mn-cs"/>
                        </a:rPr>
                        <a:t>joshua.cunningham@dot.gov</a:t>
                      </a:r>
                    </a:p>
                    <a:p>
                      <a:r>
                        <a:rPr lang="en-US" sz="1800" b="0" kern="1200" dirty="0">
                          <a:solidFill>
                            <a:schemeClr val="dk1"/>
                          </a:solidFill>
                          <a:effectLst/>
                          <a:latin typeface="+mn-lt"/>
                          <a:ea typeface="+mn-ea"/>
                          <a:cs typeface="+mn-cs"/>
                        </a:rPr>
                        <a:t>https://www.fhwa.dot.gov/asset/guidance.cfm</a:t>
                      </a:r>
                      <a:r>
                        <a:rPr lang="en-US" sz="1800" kern="1200" dirty="0">
                          <a:solidFill>
                            <a:schemeClr val="dk1"/>
                          </a:solidFill>
                          <a:effectLst/>
                          <a:latin typeface="+mn-lt"/>
                          <a:ea typeface="+mn-ea"/>
                          <a:cs typeface="+mn-cs"/>
                        </a:rPr>
                        <a:t/>
                      </a:r>
                      <a:br>
                        <a:rPr lang="en-US" sz="1800" kern="1200" dirty="0">
                          <a:solidFill>
                            <a:schemeClr val="dk1"/>
                          </a:solidFill>
                          <a:effectLst/>
                          <a:latin typeface="+mn-lt"/>
                          <a:ea typeface="+mn-ea"/>
                          <a:cs typeface="+mn-cs"/>
                        </a:rPr>
                      </a:br>
                      <a:endParaRPr lang="en-US" sz="1800" kern="1200" dirty="0">
                        <a:solidFill>
                          <a:schemeClr val="dk1"/>
                        </a:solidFill>
                        <a:effectLst/>
                        <a:latin typeface="+mn-lt"/>
                        <a:ea typeface="+mn-ea"/>
                        <a:cs typeface="+mn-cs"/>
                      </a:endParaRPr>
                    </a:p>
                  </a:txBody>
                  <a:tcPr marL="68580" marR="68580" marT="34290" marB="34290"/>
                </a:tc>
                <a:tc>
                  <a:txBody>
                    <a:bodyPr/>
                    <a:lstStyle/>
                    <a:p>
                      <a:pPr marL="57150" indent="0"/>
                      <a:r>
                        <a:rPr lang="en-US" sz="1800" b="1" u="sng" kern="1200" dirty="0">
                          <a:solidFill>
                            <a:schemeClr val="dk1"/>
                          </a:solidFill>
                          <a:effectLst/>
                          <a:latin typeface="+mn-lt"/>
                          <a:ea typeface="+mn-ea"/>
                          <a:cs typeface="+mn-cs"/>
                        </a:rPr>
                        <a:t>LA Local Technical Assistance Program</a:t>
                      </a:r>
                    </a:p>
                    <a:p>
                      <a:pPr marL="57150" indent="0"/>
                      <a:r>
                        <a:rPr lang="en-US" sz="1800" b="0" kern="1200" dirty="0">
                          <a:solidFill>
                            <a:schemeClr val="tx1"/>
                          </a:solidFill>
                          <a:effectLst/>
                          <a:latin typeface="+mn-lt"/>
                          <a:ea typeface="+mn-ea"/>
                          <a:cs typeface="+mn-cs"/>
                        </a:rPr>
                        <a:t>Marie B. Walsh, PhD</a:t>
                      </a:r>
                    </a:p>
                    <a:p>
                      <a:pPr marL="57150" indent="0"/>
                      <a:r>
                        <a:rPr lang="en-US" sz="1800" b="0" kern="1200" dirty="0">
                          <a:solidFill>
                            <a:schemeClr val="tx1"/>
                          </a:solidFill>
                          <a:effectLst/>
                          <a:latin typeface="+mn-lt"/>
                          <a:ea typeface="+mn-ea"/>
                          <a:cs typeface="+mn-cs"/>
                        </a:rPr>
                        <a:t>Director, LTAP / Louisiana Transportation Research Center</a:t>
                      </a:r>
                    </a:p>
                    <a:p>
                      <a:pPr marL="57150" indent="0"/>
                      <a:r>
                        <a:rPr lang="en-US" sz="1800" b="0" u="none" strike="noStrike" kern="1200" dirty="0">
                          <a:solidFill>
                            <a:schemeClr val="tx1"/>
                          </a:solidFill>
                          <a:effectLst/>
                          <a:latin typeface="+mn-lt"/>
                          <a:ea typeface="+mn-ea"/>
                          <a:cs typeface="+mn-cs"/>
                        </a:rPr>
                        <a:t>225-</a:t>
                      </a:r>
                      <a:r>
                        <a:rPr lang="en-US" sz="1800" b="0" kern="1200" dirty="0">
                          <a:solidFill>
                            <a:schemeClr val="tx1"/>
                          </a:solidFill>
                          <a:effectLst/>
                          <a:latin typeface="+mn-lt"/>
                          <a:ea typeface="+mn-ea"/>
                          <a:cs typeface="+mn-cs"/>
                        </a:rPr>
                        <a:t>767-9184</a:t>
                      </a:r>
                    </a:p>
                    <a:p>
                      <a:pPr marL="57150" indent="0"/>
                      <a:r>
                        <a:rPr lang="en-US" sz="1800" b="0" i="0" kern="1200" dirty="0">
                          <a:solidFill>
                            <a:schemeClr val="tx1"/>
                          </a:solidFill>
                          <a:effectLst/>
                          <a:latin typeface="+mn-lt"/>
                          <a:ea typeface="+mn-ea"/>
                          <a:cs typeface="+mn-cs"/>
                        </a:rPr>
                        <a:t>Marie.Walsh@la.gov </a:t>
                      </a:r>
                      <a:endParaRPr lang="en-US" sz="1800" b="1" kern="1200" dirty="0">
                        <a:solidFill>
                          <a:schemeClr val="tx1"/>
                        </a:solidFill>
                        <a:effectLst/>
                        <a:latin typeface="+mn-lt"/>
                        <a:ea typeface="+mn-ea"/>
                        <a:cs typeface="+mn-cs"/>
                      </a:endParaRPr>
                    </a:p>
                    <a:p>
                      <a:pPr marL="57150" indent="0"/>
                      <a:r>
                        <a:rPr lang="en-US" sz="1800" b="0" u="sng" kern="1200" dirty="0">
                          <a:solidFill>
                            <a:schemeClr val="dk1"/>
                          </a:solidFill>
                          <a:effectLst/>
                          <a:latin typeface="+mn-lt"/>
                          <a:ea typeface="+mn-ea"/>
                          <a:cs typeface="+mn-cs"/>
                        </a:rPr>
                        <a:t>https://www.ltrc.lsu.edu/ltap/</a:t>
                      </a:r>
                      <a:endParaRPr lang="en-US" sz="1800" b="0" kern="1200" dirty="0">
                        <a:solidFill>
                          <a:schemeClr val="dk1"/>
                        </a:solidFill>
                        <a:effectLst/>
                        <a:latin typeface="+mn-lt"/>
                        <a:ea typeface="+mn-ea"/>
                        <a:cs typeface="+mn-cs"/>
                      </a:endParaRPr>
                    </a:p>
                    <a:p>
                      <a:pPr fontAlgn="t"/>
                      <a:endParaRPr lang="en-US" sz="1800" kern="1200" dirty="0">
                        <a:solidFill>
                          <a:schemeClr val="dk1"/>
                        </a:solidFill>
                        <a:effectLst/>
                        <a:latin typeface="+mn-lt"/>
                        <a:ea typeface="+mn-ea"/>
                        <a:cs typeface="+mn-cs"/>
                      </a:endParaRPr>
                    </a:p>
                  </a:txBody>
                  <a:tcPr marL="0" marR="0" marT="0" marB="0"/>
                </a:tc>
                <a:extLst>
                  <a:ext uri="{0D108BD9-81ED-4DB2-BD59-A6C34878D82A}">
                    <a16:rowId xmlns="" xmlns:a16="http://schemas.microsoft.com/office/drawing/2014/main" val="1812226778"/>
                  </a:ext>
                </a:extLst>
              </a:tr>
              <a:tr h="1889846">
                <a:tc>
                  <a:txBody>
                    <a:bodyPr/>
                    <a:lstStyle/>
                    <a:p>
                      <a:r>
                        <a:rPr lang="en-US" sz="1800" b="1" u="sng" kern="1200" dirty="0">
                          <a:solidFill>
                            <a:schemeClr val="dk1"/>
                          </a:solidFill>
                          <a:effectLst/>
                          <a:latin typeface="+mn-lt"/>
                          <a:ea typeface="+mn-ea"/>
                          <a:cs typeface="+mn-cs"/>
                        </a:rPr>
                        <a:t>Louisiana DOTD</a:t>
                      </a:r>
                    </a:p>
                    <a:p>
                      <a:r>
                        <a:rPr lang="en-US" sz="1800" kern="1200" dirty="0">
                          <a:solidFill>
                            <a:schemeClr val="dk1"/>
                          </a:solidFill>
                          <a:effectLst/>
                          <a:latin typeface="+mn-lt"/>
                          <a:ea typeface="+mn-ea"/>
                          <a:cs typeface="+mn-cs"/>
                        </a:rPr>
                        <a:t>Skip Breeden</a:t>
                      </a:r>
                    </a:p>
                    <a:p>
                      <a:r>
                        <a:rPr lang="en-US" sz="1800" kern="1200" dirty="0">
                          <a:solidFill>
                            <a:schemeClr val="dk1"/>
                          </a:solidFill>
                          <a:effectLst/>
                          <a:latin typeface="+mn-lt"/>
                          <a:ea typeface="+mn-ea"/>
                          <a:cs typeface="+mn-cs"/>
                        </a:rPr>
                        <a:t>Chief, Emergency Operations</a:t>
                      </a:r>
                    </a:p>
                    <a:p>
                      <a:r>
                        <a:rPr lang="en-US" sz="1800" kern="1200" dirty="0">
                          <a:solidFill>
                            <a:schemeClr val="dk1"/>
                          </a:solidFill>
                          <a:effectLst/>
                          <a:latin typeface="+mn-lt"/>
                          <a:ea typeface="+mn-ea"/>
                          <a:cs typeface="+mn-cs"/>
                        </a:rPr>
                        <a:t>225-379-1898 </a:t>
                      </a:r>
                    </a:p>
                    <a:p>
                      <a:r>
                        <a:rPr lang="en-US" sz="1800" kern="1200" dirty="0">
                          <a:solidFill>
                            <a:schemeClr val="dk1"/>
                          </a:solidFill>
                          <a:effectLst/>
                          <a:latin typeface="+mn-lt"/>
                          <a:ea typeface="+mn-ea"/>
                          <a:cs typeface="+mn-cs"/>
                        </a:rPr>
                        <a:t>Skip.breeden@la.gov</a:t>
                      </a:r>
                    </a:p>
                    <a:p>
                      <a:r>
                        <a:rPr lang="en-US" sz="1800" kern="1200" dirty="0">
                          <a:solidFill>
                            <a:schemeClr val="dk1"/>
                          </a:solidFill>
                          <a:effectLst/>
                          <a:latin typeface="+mn-lt"/>
                          <a:ea typeface="+mn-ea"/>
                          <a:cs typeface="+mn-cs"/>
                        </a:rPr>
                        <a:t>http://wwwsp.dotd.la.gov/Inside_LaDOTD/Divisions/Multimodal/Data_Collection/Pages/Asset-Management.aspx</a:t>
                      </a:r>
                    </a:p>
                    <a:p>
                      <a:endParaRPr lang="en-US" sz="1800" kern="1200" dirty="0">
                        <a:solidFill>
                          <a:schemeClr val="dk1"/>
                        </a:solidFill>
                        <a:effectLst/>
                        <a:latin typeface="+mn-lt"/>
                        <a:ea typeface="+mn-ea"/>
                        <a:cs typeface="+mn-cs"/>
                      </a:endParaRPr>
                    </a:p>
                  </a:txBody>
                  <a:tcPr marL="68580" marR="68580" marT="34290" marB="34290"/>
                </a:tc>
                <a:tc>
                  <a:txBody>
                    <a:bodyPr/>
                    <a:lstStyle/>
                    <a:p>
                      <a:pPr marL="57150" indent="0"/>
                      <a:r>
                        <a:rPr lang="en-US" sz="1800" b="1" u="sng" kern="1200" dirty="0">
                          <a:solidFill>
                            <a:schemeClr val="dk1"/>
                          </a:solidFill>
                          <a:effectLst/>
                          <a:latin typeface="+mn-lt"/>
                          <a:ea typeface="+mn-ea"/>
                          <a:cs typeface="+mn-cs"/>
                        </a:rPr>
                        <a:t>GOHSEP</a:t>
                      </a:r>
                    </a:p>
                    <a:p>
                      <a:pPr marL="57150" indent="0"/>
                      <a:r>
                        <a:rPr lang="en-US" sz="1800" b="0" u="none" kern="1200" dirty="0">
                          <a:solidFill>
                            <a:schemeClr val="dk1"/>
                          </a:solidFill>
                          <a:effectLst/>
                          <a:latin typeface="+mn-lt"/>
                          <a:ea typeface="+mn-ea"/>
                          <a:cs typeface="+mn-cs"/>
                        </a:rPr>
                        <a:t>Daniel Crothers</a:t>
                      </a:r>
                    </a:p>
                    <a:p>
                      <a:pPr marL="57150" indent="0"/>
                      <a:r>
                        <a:rPr lang="en-US" sz="1800" b="0" i="0" kern="1200" dirty="0">
                          <a:solidFill>
                            <a:schemeClr val="dk1"/>
                          </a:solidFill>
                          <a:effectLst/>
                          <a:latin typeface="+mn-lt"/>
                          <a:ea typeface="+mn-ea"/>
                          <a:cs typeface="+mn-cs"/>
                        </a:rPr>
                        <a:t>Group Lead-Technical Section</a:t>
                      </a:r>
                    </a:p>
                    <a:p>
                      <a:pPr marL="57150" indent="0"/>
                      <a:r>
                        <a:rPr lang="en-US" sz="1800" b="0" i="0" kern="1200" dirty="0">
                          <a:solidFill>
                            <a:schemeClr val="dk1"/>
                          </a:solidFill>
                          <a:effectLst/>
                          <a:latin typeface="+mn-lt"/>
                          <a:ea typeface="+mn-ea"/>
                          <a:cs typeface="+mn-cs"/>
                        </a:rPr>
                        <a:t>(225) 267-2761</a:t>
                      </a:r>
                      <a:endParaRPr lang="en-US" sz="1800" b="0" u="none" kern="1200" dirty="0">
                        <a:solidFill>
                          <a:schemeClr val="dk1"/>
                        </a:solidFill>
                        <a:effectLst/>
                        <a:latin typeface="+mn-lt"/>
                        <a:ea typeface="+mn-ea"/>
                        <a:cs typeface="+mn-cs"/>
                      </a:endParaRPr>
                    </a:p>
                    <a:p>
                      <a:pPr marL="57150" indent="0"/>
                      <a:r>
                        <a:rPr lang="en-US" sz="1800" b="0" i="0" kern="1200" dirty="0">
                          <a:solidFill>
                            <a:schemeClr val="dk1"/>
                          </a:solidFill>
                          <a:effectLst/>
                          <a:latin typeface="+mn-lt"/>
                          <a:ea typeface="+mn-ea"/>
                          <a:cs typeface="+mn-cs"/>
                        </a:rPr>
                        <a:t>daniel.crothers@la.gov</a:t>
                      </a:r>
                    </a:p>
                    <a:p>
                      <a:pPr marL="57150" indent="0"/>
                      <a:r>
                        <a:rPr lang="en-US" sz="1800" b="0" u="none" kern="1200" dirty="0">
                          <a:solidFill>
                            <a:schemeClr val="dk1"/>
                          </a:solidFill>
                          <a:effectLst/>
                          <a:latin typeface="+mn-lt"/>
                          <a:ea typeface="+mn-ea"/>
                          <a:cs typeface="+mn-cs"/>
                        </a:rPr>
                        <a:t>http://gohsep.la.gov/</a:t>
                      </a:r>
                    </a:p>
                  </a:txBody>
                  <a:tcPr marL="68580" marR="68580" marT="34290" marB="34290"/>
                </a:tc>
                <a:extLst>
                  <a:ext uri="{0D108BD9-81ED-4DB2-BD59-A6C34878D82A}">
                    <a16:rowId xmlns="" xmlns:a16="http://schemas.microsoft.com/office/drawing/2014/main" val="2050283932"/>
                  </a:ext>
                </a:extLst>
              </a:tr>
            </a:tbl>
          </a:graphicData>
        </a:graphic>
      </p:graphicFrame>
      <p:sp>
        <p:nvSpPr>
          <p:cNvPr id="6" name="Slide Number Placeholder 5">
            <a:extLst>
              <a:ext uri="{FF2B5EF4-FFF2-40B4-BE49-F238E27FC236}">
                <a16:creationId xmlns="" xmlns:a16="http://schemas.microsoft.com/office/drawing/2014/main" id="{2E3B5069-585B-40E3-B055-3D8784ECBC7D}"/>
              </a:ext>
            </a:extLst>
          </p:cNvPr>
          <p:cNvSpPr>
            <a:spLocks noGrp="1"/>
          </p:cNvSpPr>
          <p:nvPr>
            <p:ph type="sldNum" sz="quarter" idx="12"/>
          </p:nvPr>
        </p:nvSpPr>
        <p:spPr/>
        <p:txBody>
          <a:bodyPr/>
          <a:lstStyle/>
          <a:p>
            <a:fld id="{BF7829C9-43AE-46AF-8FCA-E6021D575C29}" type="slidenum">
              <a:rPr lang="en-US" smtClean="0"/>
              <a:pPr/>
              <a:t>17</a:t>
            </a:fld>
            <a:endParaRPr lang="en-US" dirty="0"/>
          </a:p>
        </p:txBody>
      </p:sp>
    </p:spTree>
    <p:extLst>
      <p:ext uri="{BB962C8B-B14F-4D97-AF65-F5344CB8AC3E}">
        <p14:creationId xmlns:p14="http://schemas.microsoft.com/office/powerpoint/2010/main" val="11411519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852" y="1333724"/>
            <a:ext cx="8141810" cy="850718"/>
          </a:xfrm>
        </p:spPr>
        <p:txBody>
          <a:bodyPr>
            <a:normAutofit/>
          </a:bodyPr>
          <a:lstStyle/>
          <a:p>
            <a:r>
              <a:rPr lang="en-US" sz="2800" dirty="0">
                <a:effectLst/>
              </a:rPr>
              <a:t>Collaborative, Informal Team</a:t>
            </a:r>
          </a:p>
        </p:txBody>
      </p:sp>
      <p:sp>
        <p:nvSpPr>
          <p:cNvPr id="3" name="Content Placeholder 2"/>
          <p:cNvSpPr>
            <a:spLocks noGrp="1"/>
          </p:cNvSpPr>
          <p:nvPr>
            <p:ph idx="1"/>
          </p:nvPr>
        </p:nvSpPr>
        <p:spPr>
          <a:xfrm>
            <a:off x="532852" y="2381697"/>
            <a:ext cx="8361766" cy="3267383"/>
          </a:xfrm>
        </p:spPr>
        <p:txBody>
          <a:bodyPr numCol="2">
            <a:noAutofit/>
          </a:bodyPr>
          <a:lstStyle/>
          <a:p>
            <a:r>
              <a:rPr lang="en-US" sz="2800" dirty="0"/>
              <a:t>FEMA Region 6</a:t>
            </a:r>
          </a:p>
          <a:p>
            <a:r>
              <a:rPr lang="en-US" sz="2800" dirty="0"/>
              <a:t>Federal Highway Administration (FHWA) LA </a:t>
            </a:r>
          </a:p>
          <a:p>
            <a:r>
              <a:rPr lang="en-US" sz="2800" dirty="0"/>
              <a:t>GOHSEP</a:t>
            </a:r>
          </a:p>
          <a:p>
            <a:r>
              <a:rPr lang="en-US" sz="2800" dirty="0"/>
              <a:t>DOTD</a:t>
            </a:r>
          </a:p>
          <a:p>
            <a:endParaRPr lang="en-US" sz="2800" dirty="0" smtClean="0"/>
          </a:p>
          <a:p>
            <a:r>
              <a:rPr lang="en-US" sz="2800" dirty="0" smtClean="0"/>
              <a:t>Local </a:t>
            </a:r>
            <a:r>
              <a:rPr lang="en-US" sz="2800" dirty="0"/>
              <a:t>Technical </a:t>
            </a:r>
            <a:r>
              <a:rPr lang="en-US" sz="2800" dirty="0" smtClean="0"/>
              <a:t>Assistanc</a:t>
            </a:r>
            <a:r>
              <a:rPr lang="en-US" sz="2800" dirty="0" smtClean="0"/>
              <a:t>e </a:t>
            </a:r>
            <a:r>
              <a:rPr lang="en-US" sz="2800" dirty="0" smtClean="0"/>
              <a:t>Program </a:t>
            </a:r>
            <a:r>
              <a:rPr lang="en-US" sz="2800" dirty="0"/>
              <a:t>– LTRC</a:t>
            </a:r>
          </a:p>
          <a:p>
            <a:r>
              <a:rPr lang="en-US" sz="2800" dirty="0"/>
              <a:t>Louisiana Municipal Association</a:t>
            </a:r>
          </a:p>
          <a:p>
            <a:r>
              <a:rPr lang="en-US" sz="2800" dirty="0"/>
              <a:t>Police Jury Association</a:t>
            </a:r>
          </a:p>
          <a:p>
            <a:endParaRPr lang="en-US" sz="2800" dirty="0"/>
          </a:p>
        </p:txBody>
      </p:sp>
      <p:sp>
        <p:nvSpPr>
          <p:cNvPr id="5" name="Slide Number Placeholder 4">
            <a:extLst>
              <a:ext uri="{FF2B5EF4-FFF2-40B4-BE49-F238E27FC236}">
                <a16:creationId xmlns="" xmlns:a16="http://schemas.microsoft.com/office/drawing/2014/main" id="{5D77D092-895C-4758-8B26-2A1012D0C9A0}"/>
              </a:ext>
            </a:extLst>
          </p:cNvPr>
          <p:cNvSpPr>
            <a:spLocks noGrp="1"/>
          </p:cNvSpPr>
          <p:nvPr>
            <p:ph type="sldNum" sz="quarter" idx="12"/>
          </p:nvPr>
        </p:nvSpPr>
        <p:spPr/>
        <p:txBody>
          <a:bodyPr/>
          <a:lstStyle/>
          <a:p>
            <a:fld id="{BF7829C9-43AE-46AF-8FCA-E6021D575C29}" type="slidenum">
              <a:rPr lang="en-US" smtClean="0"/>
              <a:t>2</a:t>
            </a:fld>
            <a:endParaRPr lang="en-US"/>
          </a:p>
        </p:txBody>
      </p:sp>
    </p:spTree>
    <p:extLst>
      <p:ext uri="{BB962C8B-B14F-4D97-AF65-F5344CB8AC3E}">
        <p14:creationId xmlns:p14="http://schemas.microsoft.com/office/powerpoint/2010/main" val="16296304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034" y="1371653"/>
            <a:ext cx="8332272" cy="642023"/>
          </a:xfrm>
        </p:spPr>
        <p:txBody>
          <a:bodyPr>
            <a:normAutofit/>
          </a:bodyPr>
          <a:lstStyle/>
          <a:p>
            <a:r>
              <a:rPr lang="en-US" sz="2700" dirty="0">
                <a:effectLst/>
              </a:rPr>
              <a:t>Working Group Objectives </a:t>
            </a:r>
          </a:p>
        </p:txBody>
      </p:sp>
      <p:sp>
        <p:nvSpPr>
          <p:cNvPr id="3" name="Content Placeholder 2"/>
          <p:cNvSpPr>
            <a:spLocks noGrp="1"/>
          </p:cNvSpPr>
          <p:nvPr>
            <p:ph idx="1"/>
          </p:nvPr>
        </p:nvSpPr>
        <p:spPr>
          <a:xfrm>
            <a:off x="399034" y="2249928"/>
            <a:ext cx="8427467" cy="2343151"/>
          </a:xfrm>
        </p:spPr>
        <p:txBody>
          <a:bodyPr vert="horz" lIns="68580" tIns="34290" rIns="68580" bIns="34290" rtlCol="0" anchor="t">
            <a:noAutofit/>
          </a:bodyPr>
          <a:lstStyle/>
          <a:p>
            <a:r>
              <a:rPr lang="en-US" sz="2400" dirty="0"/>
              <a:t>Enhance local agencies recovery for road &amp; bridge damages</a:t>
            </a:r>
          </a:p>
          <a:p>
            <a:r>
              <a:rPr lang="en-US" sz="2400" dirty="0"/>
              <a:t>Coordinate state/federal resources and technical assistance</a:t>
            </a:r>
          </a:p>
          <a:p>
            <a:r>
              <a:rPr lang="en-US" sz="2400" dirty="0"/>
              <a:t>Improve local agency documentation to meet federal guidance</a:t>
            </a:r>
          </a:p>
          <a:p>
            <a:r>
              <a:rPr lang="en-US" sz="2400" dirty="0"/>
              <a:t>Describe effective pre-event condition documentation to expedite damage assessment</a:t>
            </a:r>
            <a:r>
              <a:rPr lang="en-US" sz="2400" dirty="0">
                <a:cs typeface="Calibri"/>
              </a:rPr>
              <a:t>/repair and reimbursement processes</a:t>
            </a:r>
          </a:p>
          <a:p>
            <a:r>
              <a:rPr lang="en-US" sz="2400" dirty="0"/>
              <a:t>Identify beneficial asset management programs</a:t>
            </a:r>
          </a:p>
          <a:p>
            <a:r>
              <a:rPr lang="en-US" sz="2400" dirty="0"/>
              <a:t>Communicate with Emergency Response Directors and Coordinators</a:t>
            </a:r>
          </a:p>
          <a:p>
            <a:endParaRPr lang="en-US" sz="2400" dirty="0"/>
          </a:p>
        </p:txBody>
      </p:sp>
      <p:sp>
        <p:nvSpPr>
          <p:cNvPr id="5" name="Slide Number Placeholder 4">
            <a:extLst>
              <a:ext uri="{FF2B5EF4-FFF2-40B4-BE49-F238E27FC236}">
                <a16:creationId xmlns="" xmlns:a16="http://schemas.microsoft.com/office/drawing/2014/main" id="{38A6988D-D2CE-494B-BF92-E24A29B88647}"/>
              </a:ext>
            </a:extLst>
          </p:cNvPr>
          <p:cNvSpPr>
            <a:spLocks noGrp="1"/>
          </p:cNvSpPr>
          <p:nvPr>
            <p:ph type="sldNum" sz="quarter" idx="12"/>
          </p:nvPr>
        </p:nvSpPr>
        <p:spPr/>
        <p:txBody>
          <a:bodyPr/>
          <a:lstStyle/>
          <a:p>
            <a:fld id="{BF7829C9-43AE-46AF-8FCA-E6021D575C29}" type="slidenum">
              <a:rPr lang="en-US" smtClean="0"/>
              <a:t>3</a:t>
            </a:fld>
            <a:endParaRPr lang="en-US"/>
          </a:p>
        </p:txBody>
      </p:sp>
    </p:spTree>
    <p:extLst>
      <p:ext uri="{BB962C8B-B14F-4D97-AF65-F5344CB8AC3E}">
        <p14:creationId xmlns:p14="http://schemas.microsoft.com/office/powerpoint/2010/main" val="243164122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258" y="1452639"/>
            <a:ext cx="8326587" cy="725273"/>
          </a:xfrm>
        </p:spPr>
        <p:txBody>
          <a:bodyPr vert="horz" lIns="68580" tIns="34290" rIns="68580" bIns="34290" rtlCol="0" anchor="t">
            <a:normAutofit/>
          </a:bodyPr>
          <a:lstStyle/>
          <a:p>
            <a:r>
              <a:rPr lang="en-US" dirty="0"/>
              <a:t>Enhance Local Recovery</a:t>
            </a:r>
          </a:p>
        </p:txBody>
      </p:sp>
      <p:sp>
        <p:nvSpPr>
          <p:cNvPr id="3" name="Content Placeholder 2"/>
          <p:cNvSpPr>
            <a:spLocks noGrp="1"/>
          </p:cNvSpPr>
          <p:nvPr>
            <p:ph idx="1"/>
          </p:nvPr>
        </p:nvSpPr>
        <p:spPr>
          <a:xfrm>
            <a:off x="364259" y="2303459"/>
            <a:ext cx="8264933" cy="3785288"/>
          </a:xfrm>
        </p:spPr>
        <p:txBody>
          <a:bodyPr>
            <a:noAutofit/>
          </a:bodyPr>
          <a:lstStyle/>
          <a:p>
            <a:r>
              <a:rPr lang="en-US" sz="2000" dirty="0"/>
              <a:t>Help Identify Federal Aid (FHWA) eligible roads and bridges</a:t>
            </a:r>
          </a:p>
          <a:p>
            <a:r>
              <a:rPr lang="en-US" sz="2000" dirty="0"/>
              <a:t>Explain road/bridge features eligible for FEMA assistance </a:t>
            </a:r>
          </a:p>
          <a:p>
            <a:r>
              <a:rPr lang="en-US" sz="2000" dirty="0"/>
              <a:t>Understand damage inspection and evaluation criteria</a:t>
            </a:r>
          </a:p>
          <a:p>
            <a:r>
              <a:rPr lang="en-US" sz="2000" dirty="0"/>
              <a:t>Improve Pre-event planning - transportation infrastructure facilities </a:t>
            </a:r>
          </a:p>
          <a:p>
            <a:r>
              <a:rPr lang="en-US" sz="2000" dirty="0"/>
              <a:t>Involve all functional groups in planning:</a:t>
            </a:r>
          </a:p>
          <a:p>
            <a:pPr lvl="1">
              <a:buSzPct val="80000"/>
              <a:buFont typeface="Wingdings" panose="05000000000000000000" pitchFamily="2" charset="2"/>
              <a:buChar char="§"/>
            </a:pPr>
            <a:r>
              <a:rPr lang="en-US" dirty="0">
                <a:cs typeface="Calibri"/>
              </a:rPr>
              <a:t>City/Parish Administrative/Financial Documentation Managers</a:t>
            </a:r>
          </a:p>
          <a:p>
            <a:pPr lvl="1">
              <a:buSzPct val="80000"/>
              <a:buFont typeface="Wingdings" panose="05000000000000000000" pitchFamily="2" charset="2"/>
              <a:buChar char="§"/>
            </a:pPr>
            <a:r>
              <a:rPr lang="en-US" dirty="0"/>
              <a:t>Administration and Contracts </a:t>
            </a:r>
          </a:p>
          <a:p>
            <a:pPr lvl="1">
              <a:buSzPct val="80000"/>
              <a:buFont typeface="Wingdings" panose="05000000000000000000" pitchFamily="2" charset="2"/>
              <a:buChar char="§"/>
            </a:pPr>
            <a:r>
              <a:rPr lang="en-US" dirty="0"/>
              <a:t>Public Works Departments</a:t>
            </a:r>
            <a:endParaRPr lang="en-US" dirty="0">
              <a:cs typeface="Calibri"/>
            </a:endParaRPr>
          </a:p>
          <a:p>
            <a:pPr lvl="1">
              <a:buSzPct val="80000"/>
              <a:buFont typeface="Wingdings" panose="05000000000000000000" pitchFamily="2" charset="2"/>
              <a:buChar char="§"/>
            </a:pPr>
            <a:r>
              <a:rPr lang="en-US" dirty="0"/>
              <a:t>Data management groups</a:t>
            </a:r>
          </a:p>
          <a:p>
            <a:pPr lvl="1">
              <a:buSzPct val="80000"/>
              <a:buFont typeface="Wingdings" panose="05000000000000000000" pitchFamily="2" charset="2"/>
              <a:buChar char="§"/>
            </a:pPr>
            <a:r>
              <a:rPr lang="en-US" dirty="0"/>
              <a:t>OEP offices</a:t>
            </a:r>
          </a:p>
          <a:p>
            <a:pPr lvl="1">
              <a:buSzPct val="80000"/>
              <a:buFont typeface="Wingdings" panose="05000000000000000000" pitchFamily="2" charset="2"/>
              <a:buChar char="§"/>
            </a:pPr>
            <a:r>
              <a:rPr lang="en-US" dirty="0"/>
              <a:t>Law Enforcement</a:t>
            </a:r>
          </a:p>
          <a:p>
            <a:endParaRPr lang="en-US" sz="2000" dirty="0"/>
          </a:p>
          <a:p>
            <a:endParaRPr lang="en-US" sz="2000" dirty="0"/>
          </a:p>
        </p:txBody>
      </p:sp>
      <p:sp>
        <p:nvSpPr>
          <p:cNvPr id="5" name="Slide Number Placeholder 4">
            <a:extLst>
              <a:ext uri="{FF2B5EF4-FFF2-40B4-BE49-F238E27FC236}">
                <a16:creationId xmlns="" xmlns:a16="http://schemas.microsoft.com/office/drawing/2014/main" id="{B0FE9AE2-0C3C-4A2A-AB45-BDB80D0206D7}"/>
              </a:ext>
            </a:extLst>
          </p:cNvPr>
          <p:cNvSpPr>
            <a:spLocks noGrp="1"/>
          </p:cNvSpPr>
          <p:nvPr>
            <p:ph type="sldNum" sz="quarter" idx="12"/>
          </p:nvPr>
        </p:nvSpPr>
        <p:spPr/>
        <p:txBody>
          <a:bodyPr/>
          <a:lstStyle/>
          <a:p>
            <a:fld id="{BF7829C9-43AE-46AF-8FCA-E6021D575C29}" type="slidenum">
              <a:rPr lang="en-US" sz="1800"/>
              <a:t>4</a:t>
            </a:fld>
            <a:endParaRPr lang="en-US" sz="1800" dirty="0"/>
          </a:p>
        </p:txBody>
      </p:sp>
    </p:spTree>
    <p:extLst>
      <p:ext uri="{BB962C8B-B14F-4D97-AF65-F5344CB8AC3E}">
        <p14:creationId xmlns:p14="http://schemas.microsoft.com/office/powerpoint/2010/main" val="11462038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0DB254-F6DC-4AA4-9811-64EF265104BA}"/>
              </a:ext>
            </a:extLst>
          </p:cNvPr>
          <p:cNvSpPr>
            <a:spLocks noGrp="1"/>
          </p:cNvSpPr>
          <p:nvPr>
            <p:ph type="title"/>
          </p:nvPr>
        </p:nvSpPr>
        <p:spPr>
          <a:xfrm>
            <a:off x="448634" y="1532032"/>
            <a:ext cx="8209844" cy="630548"/>
          </a:xfrm>
        </p:spPr>
        <p:txBody>
          <a:bodyPr/>
          <a:lstStyle/>
          <a:p>
            <a:r>
              <a:rPr lang="en-US" dirty="0">
                <a:effectLst/>
              </a:rPr>
              <a:t>Local Issues Identified by </a:t>
            </a:r>
            <a:r>
              <a:rPr lang="en-US" dirty="0" smtClean="0">
                <a:effectLst/>
              </a:rPr>
              <a:t>DOTD/</a:t>
            </a:r>
            <a:r>
              <a:rPr lang="en-US" dirty="0" err="1" smtClean="0">
                <a:effectLst/>
              </a:rPr>
              <a:t>FHWA</a:t>
            </a:r>
            <a:endParaRPr lang="en-US" dirty="0">
              <a:effectLst/>
            </a:endParaRPr>
          </a:p>
        </p:txBody>
      </p:sp>
      <p:sp>
        <p:nvSpPr>
          <p:cNvPr id="3" name="Content Placeholder 2">
            <a:extLst>
              <a:ext uri="{FF2B5EF4-FFF2-40B4-BE49-F238E27FC236}">
                <a16:creationId xmlns="" xmlns:a16="http://schemas.microsoft.com/office/drawing/2014/main" id="{5768CA77-BA2E-43D0-AB74-EF85990FF13F}"/>
              </a:ext>
            </a:extLst>
          </p:cNvPr>
          <p:cNvSpPr>
            <a:spLocks noGrp="1"/>
          </p:cNvSpPr>
          <p:nvPr>
            <p:ph idx="1"/>
          </p:nvPr>
        </p:nvSpPr>
        <p:spPr>
          <a:xfrm>
            <a:off x="448633" y="2521540"/>
            <a:ext cx="8099465" cy="2928576"/>
          </a:xfrm>
        </p:spPr>
        <p:txBody>
          <a:bodyPr>
            <a:noAutofit/>
          </a:bodyPr>
          <a:lstStyle/>
          <a:p>
            <a:r>
              <a:rPr lang="en-US" sz="2400" dirty="0"/>
              <a:t>Don’t Know Which Roads are Federal Aid Routes/Connectors</a:t>
            </a:r>
          </a:p>
          <a:p>
            <a:r>
              <a:rPr lang="en-US" sz="2400" dirty="0"/>
              <a:t>Don’t Know How to Apply for FHWA Emergency Repairs</a:t>
            </a:r>
          </a:p>
          <a:p>
            <a:r>
              <a:rPr lang="en-US" sz="2400" dirty="0"/>
              <a:t>Don’t/Can’t Send Timely Damage Reports for Inspection</a:t>
            </a:r>
          </a:p>
          <a:p>
            <a:r>
              <a:rPr lang="en-US" sz="2400" dirty="0"/>
              <a:t>Assume DOTD/FHWA Will Conduct Damage Survey</a:t>
            </a:r>
          </a:p>
          <a:p>
            <a:r>
              <a:rPr lang="en-US" sz="2400" dirty="0"/>
              <a:t>Assume Reporting Damage to GOHSEP/FEMA Covers Need for a Report to DOTD/FHWA</a:t>
            </a:r>
          </a:p>
          <a:p>
            <a:r>
              <a:rPr lang="en-US" sz="2400" dirty="0"/>
              <a:t>Lack of Documentation for Construction, Maintenance and Repairs</a:t>
            </a:r>
          </a:p>
        </p:txBody>
      </p:sp>
      <p:sp>
        <p:nvSpPr>
          <p:cNvPr id="5" name="Slide Number Placeholder 4">
            <a:extLst>
              <a:ext uri="{FF2B5EF4-FFF2-40B4-BE49-F238E27FC236}">
                <a16:creationId xmlns="" xmlns:a16="http://schemas.microsoft.com/office/drawing/2014/main" id="{35E3AF1B-21DF-41B9-9633-6DAECE5196E1}"/>
              </a:ext>
            </a:extLst>
          </p:cNvPr>
          <p:cNvSpPr>
            <a:spLocks noGrp="1"/>
          </p:cNvSpPr>
          <p:nvPr>
            <p:ph type="sldNum" sz="quarter" idx="12"/>
          </p:nvPr>
        </p:nvSpPr>
        <p:spPr/>
        <p:txBody>
          <a:bodyPr/>
          <a:lstStyle/>
          <a:p>
            <a:fld id="{BF7829C9-43AE-46AF-8FCA-E6021D575C29}" type="slidenum">
              <a:rPr lang="en-US" smtClean="0"/>
              <a:t>5</a:t>
            </a:fld>
            <a:endParaRPr lang="en-US"/>
          </a:p>
        </p:txBody>
      </p:sp>
    </p:spTree>
    <p:extLst>
      <p:ext uri="{BB962C8B-B14F-4D97-AF65-F5344CB8AC3E}">
        <p14:creationId xmlns:p14="http://schemas.microsoft.com/office/powerpoint/2010/main" val="30312777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63F24F-0FD6-4287-8E5B-D4982A496250}"/>
              </a:ext>
            </a:extLst>
          </p:cNvPr>
          <p:cNvSpPr>
            <a:spLocks noGrp="1"/>
          </p:cNvSpPr>
          <p:nvPr>
            <p:ph type="title"/>
          </p:nvPr>
        </p:nvSpPr>
        <p:spPr>
          <a:xfrm>
            <a:off x="396848" y="1457020"/>
            <a:ext cx="8278632" cy="589452"/>
          </a:xfrm>
        </p:spPr>
        <p:txBody>
          <a:bodyPr/>
          <a:lstStyle/>
          <a:p>
            <a:r>
              <a:rPr lang="en-US" dirty="0">
                <a:effectLst/>
              </a:rPr>
              <a:t>Why Focus on Damage </a:t>
            </a:r>
            <a:r>
              <a:rPr lang="en-US" dirty="0" smtClean="0">
                <a:effectLst/>
              </a:rPr>
              <a:t>to Roads </a:t>
            </a:r>
            <a:r>
              <a:rPr lang="en-US" dirty="0">
                <a:effectLst/>
              </a:rPr>
              <a:t>&amp; Bridges</a:t>
            </a:r>
          </a:p>
        </p:txBody>
      </p:sp>
      <p:sp>
        <p:nvSpPr>
          <p:cNvPr id="3" name="Content Placeholder 2">
            <a:extLst>
              <a:ext uri="{FF2B5EF4-FFF2-40B4-BE49-F238E27FC236}">
                <a16:creationId xmlns="" xmlns:a16="http://schemas.microsoft.com/office/drawing/2014/main" id="{1D172084-73DF-4ABA-BDFB-525B39B4BF7F}"/>
              </a:ext>
            </a:extLst>
          </p:cNvPr>
          <p:cNvSpPr>
            <a:spLocks noGrp="1"/>
          </p:cNvSpPr>
          <p:nvPr>
            <p:ph idx="1"/>
          </p:nvPr>
        </p:nvSpPr>
        <p:spPr>
          <a:xfrm>
            <a:off x="514370" y="2211464"/>
            <a:ext cx="8161110" cy="2928576"/>
          </a:xfrm>
        </p:spPr>
        <p:txBody>
          <a:bodyPr>
            <a:noAutofit/>
          </a:bodyPr>
          <a:lstStyle/>
          <a:p>
            <a:r>
              <a:rPr lang="en-US" sz="2800" dirty="0"/>
              <a:t>Public Works Cost to Municipalities Generally Greatest Drain on Budgets Besides Law Enforcement</a:t>
            </a:r>
          </a:p>
          <a:p>
            <a:r>
              <a:rPr lang="en-US" sz="2800" dirty="0"/>
              <a:t>Extensive Damage Reporting &amp; Documentation Requirements to Demonstrate Quantifiable &amp; Provable Damages </a:t>
            </a:r>
          </a:p>
          <a:p>
            <a:r>
              <a:rPr lang="en-US" sz="2800" dirty="0"/>
              <a:t>Eligibility is Limited to Pre-Event Condition Restoration</a:t>
            </a:r>
          </a:p>
          <a:p>
            <a:r>
              <a:rPr lang="en-US" sz="2800" dirty="0"/>
              <a:t>FHWA May Preempt FEMA But Must Be Reported Separately</a:t>
            </a:r>
          </a:p>
        </p:txBody>
      </p:sp>
      <p:sp>
        <p:nvSpPr>
          <p:cNvPr id="5" name="Slide Number Placeholder 4">
            <a:extLst>
              <a:ext uri="{FF2B5EF4-FFF2-40B4-BE49-F238E27FC236}">
                <a16:creationId xmlns="" xmlns:a16="http://schemas.microsoft.com/office/drawing/2014/main" id="{7890F5E7-9160-497D-955A-6D90CF3E3978}"/>
              </a:ext>
            </a:extLst>
          </p:cNvPr>
          <p:cNvSpPr>
            <a:spLocks noGrp="1"/>
          </p:cNvSpPr>
          <p:nvPr>
            <p:ph type="sldNum" sz="quarter" idx="12"/>
          </p:nvPr>
        </p:nvSpPr>
        <p:spPr/>
        <p:txBody>
          <a:bodyPr/>
          <a:lstStyle/>
          <a:p>
            <a:fld id="{BF7829C9-43AE-46AF-8FCA-E6021D575C29}" type="slidenum">
              <a:rPr lang="en-US" smtClean="0"/>
              <a:t>6</a:t>
            </a:fld>
            <a:endParaRPr lang="en-US"/>
          </a:p>
        </p:txBody>
      </p:sp>
    </p:spTree>
    <p:extLst>
      <p:ext uri="{BB962C8B-B14F-4D97-AF65-F5344CB8AC3E}">
        <p14:creationId xmlns:p14="http://schemas.microsoft.com/office/powerpoint/2010/main" val="20822356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5833" t="24888" r="28485" b="21982"/>
          <a:stretch/>
        </p:blipFill>
        <p:spPr>
          <a:xfrm>
            <a:off x="678505" y="1955176"/>
            <a:ext cx="3818106" cy="4442888"/>
          </a:xfrm>
          <a:prstGeom prst="rect">
            <a:avLst/>
          </a:prstGeom>
          <a:scene3d>
            <a:camera prst="orthographicFront"/>
            <a:lightRig rig="threePt" dir="t"/>
          </a:scene3d>
          <a:sp3d>
            <a:bevelT/>
          </a:sp3d>
        </p:spPr>
      </p:pic>
      <p:pic>
        <p:nvPicPr>
          <p:cNvPr id="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279" t="39587" r="639" b="24340"/>
          <a:stretch/>
        </p:blipFill>
        <p:spPr bwMode="auto">
          <a:xfrm>
            <a:off x="4547702" y="2899369"/>
            <a:ext cx="4596297" cy="1939671"/>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 xmlns:a16="http://schemas.microsoft.com/office/drawing/2014/main" id="{1B29A6A4-3437-44F8-8AC1-D6B64848C785}"/>
              </a:ext>
            </a:extLst>
          </p:cNvPr>
          <p:cNvSpPr>
            <a:spLocks noGrp="1"/>
          </p:cNvSpPr>
          <p:nvPr>
            <p:ph type="title"/>
          </p:nvPr>
        </p:nvSpPr>
        <p:spPr>
          <a:xfrm>
            <a:off x="1391246" y="812945"/>
            <a:ext cx="6312913" cy="1490489"/>
          </a:xfrm>
        </p:spPr>
        <p:txBody>
          <a:bodyPr/>
          <a:lstStyle/>
          <a:p>
            <a:pPr algn="ctr"/>
            <a:r>
              <a:rPr lang="en-US" dirty="0"/>
              <a:t>Where to Find Info on Federal Aid </a:t>
            </a:r>
            <a:r>
              <a:rPr lang="en-US" dirty="0" smtClean="0"/>
              <a:t>Routes</a:t>
            </a:r>
            <a:endParaRPr lang="en-US" dirty="0"/>
          </a:p>
        </p:txBody>
      </p:sp>
      <p:sp>
        <p:nvSpPr>
          <p:cNvPr id="3" name="Rectangle 2"/>
          <p:cNvSpPr/>
          <p:nvPr/>
        </p:nvSpPr>
        <p:spPr>
          <a:xfrm>
            <a:off x="2136298" y="4680738"/>
            <a:ext cx="1116701" cy="40055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 name="Rectangle 5"/>
          <p:cNvSpPr/>
          <p:nvPr/>
        </p:nvSpPr>
        <p:spPr>
          <a:xfrm>
            <a:off x="2941853" y="3825005"/>
            <a:ext cx="905910" cy="50271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 name="Rectangle 6"/>
          <p:cNvSpPr/>
          <p:nvPr/>
        </p:nvSpPr>
        <p:spPr>
          <a:xfrm>
            <a:off x="4066248" y="2147425"/>
            <a:ext cx="430363" cy="3328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Rectangle 7"/>
          <p:cNvSpPr/>
          <p:nvPr/>
        </p:nvSpPr>
        <p:spPr>
          <a:xfrm>
            <a:off x="2726672" y="2187561"/>
            <a:ext cx="430363" cy="3328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Rectangle 8"/>
          <p:cNvSpPr/>
          <p:nvPr/>
        </p:nvSpPr>
        <p:spPr>
          <a:xfrm>
            <a:off x="2822636" y="3267743"/>
            <a:ext cx="430363" cy="3328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0" name="Rectangle 9"/>
          <p:cNvSpPr/>
          <p:nvPr/>
        </p:nvSpPr>
        <p:spPr>
          <a:xfrm>
            <a:off x="2045929" y="6002462"/>
            <a:ext cx="375613" cy="31802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10631467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051"/>
          <p:cNvSpPr>
            <a:spLocks noChangeArrowheads="1"/>
          </p:cNvSpPr>
          <p:nvPr/>
        </p:nvSpPr>
        <p:spPr bwMode="auto">
          <a:xfrm>
            <a:off x="523942" y="1370173"/>
            <a:ext cx="8085984" cy="647700"/>
          </a:xfrm>
          <a:prstGeom prst="rect">
            <a:avLst/>
          </a:prstGeom>
          <a:extLst/>
        </p:spPr>
        <p:txBody>
          <a:bodyPr vert="horz" lIns="91440" tIns="45720" rIns="91440" bIns="45720" rtlCol="0" anchor="ctr">
            <a:normAutofit/>
          </a:bodyPr>
          <a:lstStyle/>
          <a:p>
            <a:pPr algn="ctr" defTabSz="685800">
              <a:spcBef>
                <a:spcPct val="0"/>
              </a:spcBef>
            </a:pPr>
            <a:r>
              <a:rPr lang="en-US" sz="2550" dirty="0">
                <a:solidFill>
                  <a:srgbClr val="1C4372"/>
                </a:solidFill>
                <a:latin typeface="+mj-lt"/>
                <a:ea typeface="+mj-ea"/>
                <a:cs typeface="+mj-cs"/>
              </a:rPr>
              <a:t>Facility (Roads &amp; Bridges) Eligibility</a:t>
            </a:r>
          </a:p>
        </p:txBody>
      </p:sp>
      <p:sp>
        <p:nvSpPr>
          <p:cNvPr id="10243" name="Rectangle 2052"/>
          <p:cNvSpPr>
            <a:spLocks noChangeArrowheads="1"/>
          </p:cNvSpPr>
          <p:nvPr/>
        </p:nvSpPr>
        <p:spPr bwMode="auto">
          <a:xfrm>
            <a:off x="760248" y="2254179"/>
            <a:ext cx="7630979"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29779" indent="-129779">
              <a:spcBef>
                <a:spcPct val="60000"/>
              </a:spcBef>
              <a:buClr>
                <a:srgbClr val="B0B1B3"/>
              </a:buClr>
            </a:pPr>
            <a:r>
              <a:rPr lang="en-US" sz="3200" dirty="0">
                <a:solidFill>
                  <a:srgbClr val="333333"/>
                </a:solidFill>
              </a:rPr>
              <a:t>To be eligible for repair/restoration, the facility must:</a:t>
            </a:r>
          </a:p>
          <a:p>
            <a:pPr marL="603647" lvl="1" indent="-342900">
              <a:buClr>
                <a:schemeClr val="accent1"/>
              </a:buClr>
              <a:buFont typeface="Arial" panose="020B0604020202020204" pitchFamily="34" charset="0"/>
              <a:buChar char="•"/>
            </a:pPr>
            <a:r>
              <a:rPr lang="en-US" sz="2800" dirty="0">
                <a:solidFill>
                  <a:srgbClr val="333333"/>
                </a:solidFill>
              </a:rPr>
              <a:t>Be the legal responsibility of an eligible applicant </a:t>
            </a:r>
          </a:p>
          <a:p>
            <a:pPr marL="603647" lvl="1" indent="-342900">
              <a:buClr>
                <a:schemeClr val="accent1"/>
              </a:buClr>
              <a:buFont typeface="Arial" panose="020B0604020202020204" pitchFamily="34" charset="0"/>
              <a:buChar char="•"/>
            </a:pPr>
            <a:r>
              <a:rPr lang="en-US" sz="2800" dirty="0">
                <a:solidFill>
                  <a:srgbClr val="333333"/>
                </a:solidFill>
              </a:rPr>
              <a:t>Have been in active use at the time of the disaster </a:t>
            </a:r>
          </a:p>
          <a:p>
            <a:pPr marL="603647" lvl="1" indent="-342900">
              <a:buClr>
                <a:schemeClr val="accent1"/>
              </a:buClr>
              <a:buFont typeface="Arial" panose="020B0604020202020204" pitchFamily="34" charset="0"/>
              <a:buChar char="•"/>
            </a:pPr>
            <a:r>
              <a:rPr lang="en-US" sz="2800" b="1" i="1" dirty="0">
                <a:solidFill>
                  <a:srgbClr val="DA0000"/>
                </a:solidFill>
              </a:rPr>
              <a:t>Be damaged as a result of the declared disaster</a:t>
            </a:r>
          </a:p>
          <a:p>
            <a:pPr marL="603647" lvl="1" indent="-342900">
              <a:buClr>
                <a:schemeClr val="accent1"/>
              </a:buClr>
              <a:buFont typeface="Arial" panose="020B0604020202020204" pitchFamily="34" charset="0"/>
              <a:buChar char="•"/>
            </a:pPr>
            <a:r>
              <a:rPr lang="en-US" sz="2800" dirty="0">
                <a:solidFill>
                  <a:srgbClr val="333333"/>
                </a:solidFill>
              </a:rPr>
              <a:t>Be located in the designated disaster area</a:t>
            </a:r>
          </a:p>
          <a:p>
            <a:pPr marL="603647" lvl="1" indent="-342900">
              <a:buClr>
                <a:schemeClr val="accent1"/>
              </a:buClr>
              <a:buFont typeface="Arial" panose="020B0604020202020204" pitchFamily="34" charset="0"/>
              <a:buChar char="•"/>
            </a:pPr>
            <a:r>
              <a:rPr lang="en-US" sz="2800" b="1" i="1" dirty="0">
                <a:solidFill>
                  <a:srgbClr val="DA0000"/>
                </a:solidFill>
              </a:rPr>
              <a:t>Not be fundable by another federal agency</a:t>
            </a:r>
          </a:p>
          <a:p>
            <a:pPr marL="389335" lvl="1" indent="-128588">
              <a:spcBef>
                <a:spcPct val="30000"/>
              </a:spcBef>
              <a:buClr>
                <a:srgbClr val="B0B1B3"/>
              </a:buClr>
              <a:buFont typeface="Wingdings" pitchFamily="2" charset="2"/>
              <a:buChar char="§"/>
            </a:pPr>
            <a:endParaRPr lang="en-US" sz="2800" dirty="0">
              <a:solidFill>
                <a:srgbClr val="333333"/>
              </a:solidFill>
            </a:endParaRPr>
          </a:p>
        </p:txBody>
      </p:sp>
      <p:sp>
        <p:nvSpPr>
          <p:cNvPr id="8" name="Slide Number Placeholder 7">
            <a:extLst>
              <a:ext uri="{FF2B5EF4-FFF2-40B4-BE49-F238E27FC236}">
                <a16:creationId xmlns="" xmlns:a16="http://schemas.microsoft.com/office/drawing/2014/main" id="{A181C944-63BA-44A1-9F91-6645D0680CCE}"/>
              </a:ext>
            </a:extLst>
          </p:cNvPr>
          <p:cNvSpPr>
            <a:spLocks noGrp="1"/>
          </p:cNvSpPr>
          <p:nvPr>
            <p:ph type="sldNum" sz="quarter" idx="12"/>
          </p:nvPr>
        </p:nvSpPr>
        <p:spPr/>
        <p:txBody>
          <a:bodyPr/>
          <a:lstStyle/>
          <a:p>
            <a:fld id="{BF7829C9-43AE-46AF-8FCA-E6021D575C29}" type="slidenum">
              <a:rPr lang="en-US" smtClean="0"/>
              <a:pPr/>
              <a:t>8</a:t>
            </a:fld>
            <a:endParaRPr lang="en-US" dirty="0"/>
          </a:p>
        </p:txBody>
      </p:sp>
    </p:spTree>
    <p:extLst>
      <p:ext uri="{BB962C8B-B14F-4D97-AF65-F5344CB8AC3E}">
        <p14:creationId xmlns:p14="http://schemas.microsoft.com/office/powerpoint/2010/main" val="26137802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3944627-7863-49AF-BE52-7BC6F60E9BF5}"/>
              </a:ext>
            </a:extLst>
          </p:cNvPr>
          <p:cNvPicPr>
            <a:picLocks noChangeAspect="1"/>
          </p:cNvPicPr>
          <p:nvPr/>
        </p:nvPicPr>
        <p:blipFill>
          <a:blip r:embed="rId2"/>
          <a:stretch>
            <a:fillRect/>
          </a:stretch>
        </p:blipFill>
        <p:spPr>
          <a:xfrm>
            <a:off x="174950" y="2541622"/>
            <a:ext cx="4957911" cy="3227992"/>
          </a:xfrm>
          <a:prstGeom prst="rect">
            <a:avLst/>
          </a:prstGeom>
          <a:scene3d>
            <a:camera prst="orthographicFront"/>
            <a:lightRig rig="threePt" dir="t"/>
          </a:scene3d>
          <a:sp3d>
            <a:bevelT w="152400" h="50800" prst="softRound"/>
          </a:sp3d>
        </p:spPr>
      </p:pic>
      <p:pic>
        <p:nvPicPr>
          <p:cNvPr id="4" name="Picture 3">
            <a:extLst>
              <a:ext uri="{FF2B5EF4-FFF2-40B4-BE49-F238E27FC236}">
                <a16:creationId xmlns="" xmlns:a16="http://schemas.microsoft.com/office/drawing/2014/main" id="{97AAA682-36B0-4BFC-B461-D01E375F77E0}"/>
              </a:ext>
            </a:extLst>
          </p:cNvPr>
          <p:cNvPicPr>
            <a:picLocks noChangeAspect="1"/>
          </p:cNvPicPr>
          <p:nvPr/>
        </p:nvPicPr>
        <p:blipFill>
          <a:blip r:embed="rId3"/>
          <a:stretch>
            <a:fillRect/>
          </a:stretch>
        </p:blipFill>
        <p:spPr>
          <a:xfrm>
            <a:off x="5909581" y="1944754"/>
            <a:ext cx="2918541" cy="3896403"/>
          </a:xfrm>
          <a:prstGeom prst="rect">
            <a:avLst/>
          </a:prstGeom>
          <a:scene3d>
            <a:camera prst="orthographicFront"/>
            <a:lightRig rig="threePt" dir="t"/>
          </a:scene3d>
          <a:sp3d>
            <a:bevelT w="165100" prst="coolSlant"/>
          </a:sp3d>
        </p:spPr>
      </p:pic>
      <p:pic>
        <p:nvPicPr>
          <p:cNvPr id="5" name="Picture 4">
            <a:extLst>
              <a:ext uri="{FF2B5EF4-FFF2-40B4-BE49-F238E27FC236}">
                <a16:creationId xmlns="" xmlns:a16="http://schemas.microsoft.com/office/drawing/2014/main" id="{B8430B58-1371-47D6-AA32-D5925688A127}"/>
              </a:ext>
            </a:extLst>
          </p:cNvPr>
          <p:cNvPicPr>
            <a:picLocks noChangeAspect="1"/>
          </p:cNvPicPr>
          <p:nvPr/>
        </p:nvPicPr>
        <p:blipFill>
          <a:blip r:embed="rId4"/>
          <a:stretch>
            <a:fillRect/>
          </a:stretch>
        </p:blipFill>
        <p:spPr>
          <a:xfrm>
            <a:off x="1250134" y="2499050"/>
            <a:ext cx="6443123" cy="3855728"/>
          </a:xfrm>
          <a:prstGeom prst="rect">
            <a:avLst/>
          </a:prstGeom>
          <a:scene3d>
            <a:camera prst="orthographicFront"/>
            <a:lightRig rig="threePt" dir="t"/>
          </a:scene3d>
          <a:sp3d>
            <a:bevelT prst="angle"/>
          </a:sp3d>
        </p:spPr>
      </p:pic>
      <p:pic>
        <p:nvPicPr>
          <p:cNvPr id="2" name="Picture 1">
            <a:extLst>
              <a:ext uri="{FF2B5EF4-FFF2-40B4-BE49-F238E27FC236}">
                <a16:creationId xmlns="" xmlns:a16="http://schemas.microsoft.com/office/drawing/2014/main" id="{224B10C4-A3E2-49F7-A896-3023CB628731}"/>
              </a:ext>
            </a:extLst>
          </p:cNvPr>
          <p:cNvPicPr>
            <a:picLocks noChangeAspect="1"/>
          </p:cNvPicPr>
          <p:nvPr/>
        </p:nvPicPr>
        <p:blipFill>
          <a:blip r:embed="rId5"/>
          <a:stretch>
            <a:fillRect/>
          </a:stretch>
        </p:blipFill>
        <p:spPr>
          <a:xfrm>
            <a:off x="1574542" y="2380635"/>
            <a:ext cx="5794310" cy="3737670"/>
          </a:xfrm>
          <a:prstGeom prst="rect">
            <a:avLst/>
          </a:prstGeom>
          <a:scene3d>
            <a:camera prst="orthographicFront"/>
            <a:lightRig rig="threePt" dir="t"/>
          </a:scene3d>
          <a:sp3d>
            <a:bevelT w="165100" prst="coolSlant"/>
          </a:sp3d>
        </p:spPr>
      </p:pic>
      <p:sp>
        <p:nvSpPr>
          <p:cNvPr id="6" name="TextBox 5">
            <a:extLst>
              <a:ext uri="{FF2B5EF4-FFF2-40B4-BE49-F238E27FC236}">
                <a16:creationId xmlns="" xmlns:a16="http://schemas.microsoft.com/office/drawing/2014/main" id="{8468B4B4-A7E0-45AA-AC5A-46621F559322}"/>
              </a:ext>
            </a:extLst>
          </p:cNvPr>
          <p:cNvSpPr txBox="1"/>
          <p:nvPr/>
        </p:nvSpPr>
        <p:spPr>
          <a:xfrm>
            <a:off x="174951" y="1536598"/>
            <a:ext cx="4978734" cy="484748"/>
          </a:xfrm>
          <a:prstGeom prst="rect">
            <a:avLst/>
          </a:prstGeom>
        </p:spPr>
        <p:txBody>
          <a:bodyPr vert="horz" lIns="91440" tIns="45720" rIns="91440" bIns="45720" rtlCol="0" anchor="ctr">
            <a:normAutofit/>
          </a:bodyPr>
          <a:lstStyle>
            <a:defPPr>
              <a:defRPr lang="en-US"/>
            </a:defPPr>
            <a:lvl1pPr algn="ctr" defTabSz="685800">
              <a:spcBef>
                <a:spcPct val="0"/>
              </a:spcBef>
              <a:defRPr sz="2550">
                <a:solidFill>
                  <a:srgbClr val="1C4372"/>
                </a:solidFill>
                <a:latin typeface="+mj-lt"/>
                <a:ea typeface="+mj-ea"/>
                <a:cs typeface="+mj-cs"/>
              </a:defRPr>
            </a:lvl1pPr>
          </a:lstStyle>
          <a:p>
            <a:r>
              <a:rPr lang="en-US" dirty="0"/>
              <a:t>Eligible for Reimbursement ? ? ?</a:t>
            </a:r>
          </a:p>
        </p:txBody>
      </p:sp>
      <p:sp>
        <p:nvSpPr>
          <p:cNvPr id="10" name="Slide Number Placeholder 9">
            <a:extLst>
              <a:ext uri="{FF2B5EF4-FFF2-40B4-BE49-F238E27FC236}">
                <a16:creationId xmlns="" xmlns:a16="http://schemas.microsoft.com/office/drawing/2014/main" id="{FED0586C-FD00-4964-AA6A-CF4A862FDB55}"/>
              </a:ext>
            </a:extLst>
          </p:cNvPr>
          <p:cNvSpPr>
            <a:spLocks noGrp="1"/>
          </p:cNvSpPr>
          <p:nvPr>
            <p:ph type="sldNum" sz="quarter" idx="12"/>
          </p:nvPr>
        </p:nvSpPr>
        <p:spPr/>
        <p:txBody>
          <a:bodyPr/>
          <a:lstStyle/>
          <a:p>
            <a:fld id="{BF7829C9-43AE-46AF-8FCA-E6021D575C29}" type="slidenum">
              <a:rPr lang="en-US" smtClean="0"/>
              <a:pPr/>
              <a:t>9</a:t>
            </a:fld>
            <a:endParaRPr lang="en-US" dirty="0"/>
          </a:p>
        </p:txBody>
      </p:sp>
    </p:spTree>
    <p:extLst>
      <p:ext uri="{BB962C8B-B14F-4D97-AF65-F5344CB8AC3E}">
        <p14:creationId xmlns:p14="http://schemas.microsoft.com/office/powerpoint/2010/main" val="2574729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9C5296AA4CB44AAC993CF3D2FFA90A" ma:contentTypeVersion="0" ma:contentTypeDescription="Create a new document." ma:contentTypeScope="" ma:versionID="aca7f2fccd4ea3c50fbd5cd04c7b52cc">
  <xsd:schema xmlns:xsd="http://www.w3.org/2001/XMLSchema" xmlns:xs="http://www.w3.org/2001/XMLSchema" xmlns:p="http://schemas.microsoft.com/office/2006/metadata/properties" xmlns:ns2="9383fe21-241c-4b58-a6fa-ef802baabd5f" targetNamespace="http://schemas.microsoft.com/office/2006/metadata/properties" ma:root="true" ma:fieldsID="aa856dbb0ad6a99fea3cb64e1314eb2c" ns2:_="">
    <xsd:import namespace="9383fe21-241c-4b58-a6fa-ef802baabd5f"/>
    <xsd:element name="properties">
      <xsd:complexType>
        <xsd:sequence>
          <xsd:element name="documentManagement">
            <xsd:complexType>
              <xsd:all>
                <xsd:element ref="ns2:Own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83fe21-241c-4b58-a6fa-ef802baabd5f" elementFormDefault="qualified">
    <xsd:import namespace="http://schemas.microsoft.com/office/2006/documentManagement/types"/>
    <xsd:import namespace="http://schemas.microsoft.com/office/infopath/2007/PartnerControls"/>
    <xsd:element name="Owner" ma:index="8" nillable="true" ma:displayName="Owner" ma:list="UserInfo" ma:SharePointGroup="0" ma:internalName="Owner"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wner xmlns="9383fe21-241c-4b58-a6fa-ef802baabd5f">
      <UserInfo>
        <DisplayName/>
        <AccountId xsi:nil="true"/>
        <AccountType/>
      </UserInfo>
    </Owner>
  </documentManagement>
</p:properties>
</file>

<file path=customXml/itemProps1.xml><?xml version="1.0" encoding="utf-8"?>
<ds:datastoreItem xmlns:ds="http://schemas.openxmlformats.org/officeDocument/2006/customXml" ds:itemID="{1C1755B0-8ADB-4B55-A205-0493228E7D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83fe21-241c-4b58-a6fa-ef802baabd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C6E1F3-9319-4ADA-8C83-C87880D4B1F6}">
  <ds:schemaRefs>
    <ds:schemaRef ds:uri="http://schemas.microsoft.com/sharepoint/v3/contenttype/forms"/>
  </ds:schemaRefs>
</ds:datastoreItem>
</file>

<file path=customXml/itemProps3.xml><?xml version="1.0" encoding="utf-8"?>
<ds:datastoreItem xmlns:ds="http://schemas.openxmlformats.org/officeDocument/2006/customXml" ds:itemID="{4FF102F8-A9AD-4F00-A180-F8AC188FDBF9}">
  <ds:schemaRefs>
    <ds:schemaRef ds:uri="http://schemas.microsoft.com/office/2006/metadata/properties"/>
    <ds:schemaRef ds:uri="http://schemas.openxmlformats.org/package/2006/metadata/core-properties"/>
    <ds:schemaRef ds:uri="http://schemas.microsoft.com/office/2006/documentManagement/types"/>
    <ds:schemaRef ds:uri="http://purl.org/dc/terms/"/>
    <ds:schemaRef ds:uri="9383fe21-241c-4b58-a6fa-ef802baabd5f"/>
    <ds:schemaRef ds:uri="http://purl.org/dc/dcmitype/"/>
    <ds:schemaRef ds:uri="http://purl.org/dc/elements/1.1/"/>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Gallery</Template>
  <TotalTime>18785</TotalTime>
  <Words>797</Words>
  <Application>Microsoft Office PowerPoint</Application>
  <PresentationFormat>On-screen Show (4:3)</PresentationFormat>
  <Paragraphs>142</Paragraphs>
  <Slides>17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Adelon-Light</vt:lpstr>
      <vt:lpstr>Arial</vt:lpstr>
      <vt:lpstr>Calibri</vt:lpstr>
      <vt:lpstr>Times New Roman</vt:lpstr>
      <vt:lpstr>Wingdings</vt:lpstr>
      <vt:lpstr>1_Office Theme</vt:lpstr>
      <vt:lpstr>PowerPoint Presentation</vt:lpstr>
      <vt:lpstr>Collaborative, Informal Team</vt:lpstr>
      <vt:lpstr>Working Group Objectives </vt:lpstr>
      <vt:lpstr>Enhance Local Recovery</vt:lpstr>
      <vt:lpstr>Local Issues Identified by DOTD/FHWA</vt:lpstr>
      <vt:lpstr>Why Focus on Damage to Roads &amp; Bridges</vt:lpstr>
      <vt:lpstr>Where to Find Info on Federal Aid Routes</vt:lpstr>
      <vt:lpstr>PowerPoint Presentation</vt:lpstr>
      <vt:lpstr>PowerPoint Presentation</vt:lpstr>
      <vt:lpstr>Pre-Event condition Elements</vt:lpstr>
      <vt:lpstr>* FEMA Policy Guidance - Maintenance</vt:lpstr>
      <vt:lpstr>Loss of Useful Service Life</vt:lpstr>
      <vt:lpstr>Pre-Event Planning</vt:lpstr>
      <vt:lpstr>Elements of Asset Management</vt:lpstr>
      <vt:lpstr>Event and Post Event Conditions</vt:lpstr>
      <vt:lpstr>Training and Resources</vt:lpstr>
      <vt:lpstr>Contact Information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Transportation Infrastructure Working Group</dc:title>
  <dc:creator>Marie Walsh</dc:creator>
  <cp:lastModifiedBy>Dayries, Christina</cp:lastModifiedBy>
  <cp:revision>82</cp:revision>
  <cp:lastPrinted>2018-05-15T12:41:59Z</cp:lastPrinted>
  <dcterms:created xsi:type="dcterms:W3CDTF">2018-04-03T14:54:24Z</dcterms:created>
  <dcterms:modified xsi:type="dcterms:W3CDTF">2018-05-16T14:18:31Z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0x010100CB9C5296AA4CB44AAC993CF3D2FFA90A</vt:lpwstr>
  </property>
</Properties>
</file>