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5"/>
  </p:notesMasterIdLst>
  <p:handoutMasterIdLst>
    <p:handoutMasterId r:id="rId156"/>
  </p:handoutMasterIdLst>
  <p:sldIdLst>
    <p:sldId id="385" r:id="rId2"/>
    <p:sldId id="386" r:id="rId3"/>
    <p:sldId id="387" r:id="rId4"/>
    <p:sldId id="388" r:id="rId5"/>
    <p:sldId id="389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6" r:id="rId42"/>
    <p:sldId id="427" r:id="rId43"/>
    <p:sldId id="425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0" r:id="rId57"/>
    <p:sldId id="441" r:id="rId58"/>
    <p:sldId id="442" r:id="rId59"/>
    <p:sldId id="443" r:id="rId60"/>
    <p:sldId id="444" r:id="rId61"/>
    <p:sldId id="445" r:id="rId62"/>
    <p:sldId id="446" r:id="rId63"/>
    <p:sldId id="447" r:id="rId64"/>
    <p:sldId id="448" r:id="rId65"/>
    <p:sldId id="449" r:id="rId66"/>
    <p:sldId id="450" r:id="rId67"/>
    <p:sldId id="451" r:id="rId68"/>
    <p:sldId id="452" r:id="rId69"/>
    <p:sldId id="453" r:id="rId70"/>
    <p:sldId id="454" r:id="rId71"/>
    <p:sldId id="455" r:id="rId72"/>
    <p:sldId id="456" r:id="rId73"/>
    <p:sldId id="457" r:id="rId74"/>
    <p:sldId id="458" r:id="rId75"/>
    <p:sldId id="459" r:id="rId76"/>
    <p:sldId id="460" r:id="rId77"/>
    <p:sldId id="461" r:id="rId78"/>
    <p:sldId id="462" r:id="rId79"/>
    <p:sldId id="463" r:id="rId80"/>
    <p:sldId id="464" r:id="rId81"/>
    <p:sldId id="465" r:id="rId82"/>
    <p:sldId id="466" r:id="rId83"/>
    <p:sldId id="467" r:id="rId84"/>
    <p:sldId id="468" r:id="rId85"/>
    <p:sldId id="469" r:id="rId86"/>
    <p:sldId id="470" r:id="rId87"/>
    <p:sldId id="471" r:id="rId88"/>
    <p:sldId id="472" r:id="rId89"/>
    <p:sldId id="475" r:id="rId90"/>
    <p:sldId id="476" r:id="rId91"/>
    <p:sldId id="483" r:id="rId92"/>
    <p:sldId id="484" r:id="rId93"/>
    <p:sldId id="512" r:id="rId94"/>
    <p:sldId id="513" r:id="rId95"/>
    <p:sldId id="515" r:id="rId96"/>
    <p:sldId id="517" r:id="rId97"/>
    <p:sldId id="518" r:id="rId98"/>
    <p:sldId id="519" r:id="rId99"/>
    <p:sldId id="520" r:id="rId100"/>
    <p:sldId id="521" r:id="rId101"/>
    <p:sldId id="522" r:id="rId102"/>
    <p:sldId id="523" r:id="rId103"/>
    <p:sldId id="524" r:id="rId104"/>
    <p:sldId id="525" r:id="rId105"/>
    <p:sldId id="526" r:id="rId106"/>
    <p:sldId id="527" r:id="rId107"/>
    <p:sldId id="528" r:id="rId108"/>
    <p:sldId id="529" r:id="rId109"/>
    <p:sldId id="530" r:id="rId110"/>
    <p:sldId id="531" r:id="rId111"/>
    <p:sldId id="532" r:id="rId112"/>
    <p:sldId id="533" r:id="rId113"/>
    <p:sldId id="534" r:id="rId114"/>
    <p:sldId id="535" r:id="rId115"/>
    <p:sldId id="536" r:id="rId116"/>
    <p:sldId id="537" r:id="rId117"/>
    <p:sldId id="538" r:id="rId118"/>
    <p:sldId id="539" r:id="rId119"/>
    <p:sldId id="540" r:id="rId120"/>
    <p:sldId id="541" r:id="rId121"/>
    <p:sldId id="542" r:id="rId122"/>
    <p:sldId id="543" r:id="rId123"/>
    <p:sldId id="544" r:id="rId124"/>
    <p:sldId id="545" r:id="rId125"/>
    <p:sldId id="546" r:id="rId126"/>
    <p:sldId id="547" r:id="rId127"/>
    <p:sldId id="548" r:id="rId128"/>
    <p:sldId id="549" r:id="rId129"/>
    <p:sldId id="550" r:id="rId130"/>
    <p:sldId id="551" r:id="rId131"/>
    <p:sldId id="552" r:id="rId132"/>
    <p:sldId id="553" r:id="rId133"/>
    <p:sldId id="554" r:id="rId134"/>
    <p:sldId id="555" r:id="rId135"/>
    <p:sldId id="556" r:id="rId136"/>
    <p:sldId id="557" r:id="rId137"/>
    <p:sldId id="558" r:id="rId138"/>
    <p:sldId id="559" r:id="rId139"/>
    <p:sldId id="560" r:id="rId140"/>
    <p:sldId id="561" r:id="rId141"/>
    <p:sldId id="562" r:id="rId142"/>
    <p:sldId id="563" r:id="rId143"/>
    <p:sldId id="564" r:id="rId144"/>
    <p:sldId id="565" r:id="rId145"/>
    <p:sldId id="566" r:id="rId146"/>
    <p:sldId id="567" r:id="rId147"/>
    <p:sldId id="568" r:id="rId148"/>
    <p:sldId id="569" r:id="rId149"/>
    <p:sldId id="570" r:id="rId150"/>
    <p:sldId id="571" r:id="rId151"/>
    <p:sldId id="572" r:id="rId152"/>
    <p:sldId id="573" r:id="rId153"/>
    <p:sldId id="574" r:id="rId1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C60202"/>
    <a:srgbClr val="800000"/>
    <a:srgbClr val="E00202"/>
    <a:srgbClr val="175195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9" autoAdjust="0"/>
    <p:restoredTop sz="93967" autoAdjust="0"/>
  </p:normalViewPr>
  <p:slideViewPr>
    <p:cSldViewPr snapToGrid="0" snapToObjects="1">
      <p:cViewPr varScale="1">
        <p:scale>
          <a:sx n="144" d="100"/>
          <a:sy n="144" d="100"/>
        </p:scale>
        <p:origin x="-704" y="-104"/>
      </p:cViewPr>
      <p:guideLst>
        <p:guide orient="horz" pos="1397"/>
        <p:guide pos="547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280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notesMaster" Target="notesMasters/notesMaster1.xml"/><Relationship Id="rId156" Type="http://schemas.openxmlformats.org/officeDocument/2006/relationships/handoutMaster" Target="handoutMasters/handoutMaster1.xml"/><Relationship Id="rId157" Type="http://schemas.openxmlformats.org/officeDocument/2006/relationships/printerSettings" Target="printerSettings/printerSettings1.bin"/><Relationship Id="rId158" Type="http://schemas.openxmlformats.org/officeDocument/2006/relationships/presProps" Target="presProps.xml"/><Relationship Id="rId15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theme" Target="theme/theme1.xml"/><Relationship Id="rId16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7E09E-B69F-6F47-92A5-5DEC6E7E5C71}" type="datetime1">
              <a:rPr lang="en-US" smtClean="0"/>
              <a:t>7/2/14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 smtClean="0"/>
              <a:t>Programmatic Overview Resource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BE482-B788-7448-8155-1973FBB905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8334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CCF68-F905-9644-B9BB-158241463DF6}" type="datetime1">
              <a:rPr lang="en-US" smtClean="0"/>
              <a:t>7/2/14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 smtClean="0"/>
              <a:t>Programmatic Overview Resource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F811F-1928-254C-BF43-FB576277D2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41853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389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0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208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0274" name="Rectangle 3"/>
          <p:cNvSpPr>
            <a:spLocks noGrp="1"/>
          </p:cNvSpPr>
          <p:nvPr>
            <p:ph type="body" idx="1"/>
          </p:nvPr>
        </p:nvSpPr>
        <p:spPr bwMode="auto">
          <a:xfrm>
            <a:off x="596900" y="4351338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23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0754" name="Rectangle 3"/>
          <p:cNvSpPr>
            <a:spLocks noGrp="1"/>
          </p:cNvSpPr>
          <p:nvPr>
            <p:ph type="body" idx="1"/>
          </p:nvPr>
        </p:nvSpPr>
        <p:spPr bwMode="auto">
          <a:xfrm>
            <a:off x="820738" y="4343400"/>
            <a:ext cx="548481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3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9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2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8" name="Rectangle 3"/>
          <p:cNvSpPr>
            <a:spLocks noGrp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6" name="Rectangle 3"/>
          <p:cNvSpPr>
            <a:spLocks noGrp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0" name="Rectangle 3"/>
          <p:cNvSpPr>
            <a:spLocks noGrp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26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47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1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31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52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72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93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68300" y="600075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6" name="Rectangle 3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>
          <a:xfrm>
            <a:off x="719138" y="4422775"/>
            <a:ext cx="5484812" cy="4113213"/>
          </a:xfrm>
          <a:ln/>
          <a:extLst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1"/>
            <a:ext cx="4038600" cy="2628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85951"/>
            <a:ext cx="4038600" cy="2628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500"/>
            <a:ext cx="8229600" cy="677253"/>
          </a:xfrm>
        </p:spPr>
        <p:txBody>
          <a:bodyPr>
            <a:noAutofit/>
          </a:bodyPr>
          <a:lstStyle>
            <a:lvl1pPr algn="ctr">
              <a:defRPr sz="90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980809"/>
            <a:ext cx="6119812" cy="29244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4025503"/>
            <a:ext cx="6119812" cy="4798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770855"/>
            <a:ext cx="8229600" cy="13561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1" y="142879"/>
            <a:ext cx="1435100" cy="52769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135646"/>
      </p:ext>
    </p:extLst>
  </p:cSld>
  <p:clrMapOvr>
    <a:masterClrMapping/>
  </p:clrMapOvr>
  <p:transition xmlns:p14="http://schemas.microsoft.com/office/powerpoint/2010/main" spd="med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980809"/>
            <a:ext cx="6119812" cy="29244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4025503"/>
            <a:ext cx="6119812" cy="4798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7567"/>
            <a:ext cx="8229600" cy="677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98618"/>
            <a:ext cx="8229600" cy="2435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3300" y="142875"/>
            <a:ext cx="1473200" cy="527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87800" y="670568"/>
            <a:ext cx="49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Prepare + Prevent + Respond</a:t>
            </a:r>
            <a:r>
              <a:rPr lang="en-US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 Recover + </a:t>
            </a:r>
            <a:r>
              <a:rPr lang="en-US" sz="1200" b="1" baseline="0" dirty="0" smtClean="0">
                <a:solidFill>
                  <a:srgbClr val="800000"/>
                </a:solidFill>
              </a:rPr>
              <a:t>Mitigate</a:t>
            </a:r>
            <a:endParaRPr lang="en-US" sz="1200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Educate to Mitigate-01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33" y="4361572"/>
            <a:ext cx="1099123" cy="4602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777" r:id="rId7"/>
    <p:sldLayoutId id="2147483669" r:id="rId8"/>
    <p:sldLayoutId id="2147483670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</p:titleStyle>
    <p:bodyStyle>
      <a:lvl1pPr marL="568325" indent="-342900" algn="l" defTabSz="569913" rtl="0" eaLnBrk="1" latinLnBrk="0" hangingPunct="1">
        <a:spcBef>
          <a:spcPts val="0"/>
        </a:spcBef>
        <a:buClr>
          <a:srgbClr val="595959"/>
        </a:buClr>
        <a:buFont typeface="Arial"/>
        <a:buChar char="•"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1023938" indent="-285750" algn="l" defTabSz="457200" rtl="0" eaLnBrk="1" latinLnBrk="0" hangingPunct="1">
        <a:spcBef>
          <a:spcPts val="0"/>
        </a:spcBef>
        <a:buClr>
          <a:srgbClr val="595959"/>
        </a:buClr>
        <a:buFont typeface="Arial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368425" indent="-228600" algn="l" defTabSz="457200" rtl="0" eaLnBrk="1" latinLnBrk="0" hangingPunct="1">
        <a:spcBef>
          <a:spcPts val="0"/>
        </a:spcBef>
        <a:buClr>
          <a:srgbClr val="595959"/>
        </a:buClr>
        <a:buFont typeface="Courier New"/>
        <a:buChar char="o"/>
        <a:defRPr sz="2600" kern="1200">
          <a:solidFill>
            <a:srgbClr val="595959"/>
          </a:solidFill>
          <a:latin typeface="+mn-lt"/>
          <a:ea typeface="+mn-ea"/>
          <a:cs typeface="+mn-cs"/>
        </a:defRPr>
      </a:lvl3pPr>
      <a:lvl4pPr marL="1825625" indent="-228600" algn="l" defTabSz="457200" rtl="0" eaLnBrk="1" latinLnBrk="0" hangingPunct="1">
        <a:spcBef>
          <a:spcPts val="0"/>
        </a:spcBef>
        <a:buClr>
          <a:srgbClr val="595959"/>
        </a:buClr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281238" indent="-228600" algn="l" defTabSz="457200" rtl="0" eaLnBrk="1" latinLnBrk="0" hangingPunct="1">
        <a:spcBef>
          <a:spcPts val="0"/>
        </a:spcBef>
        <a:buClr>
          <a:srgbClr val="595959"/>
        </a:buClr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cityofbartlesville.org/caffeine/uploads/files/CommDev/Hazard%20Mitigation/flood%20graphic.png&amp;imgrefurl=http://www.cityofbartlesville.org/page.php?page=1212&amp;usg=__0DfNiCJyGDMBE8swNSX289YRWes=&amp;h=646&amp;w=917&amp;sz=67&amp;hl=en&amp;start=4&amp;um=1&amp;itbs=1&amp;tbnid=tWN1cDGQ8pYCFM:&amp;tbnh=104&amp;tbnw=147&amp;prev=/images?q=mitigation&amp;um=1&amp;hl=en&amp;tbs=isch:1,itp:clipart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1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57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58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59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60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61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2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8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8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64.emf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64.emf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64.emf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1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tiogacountyny.com/images/floodlogo.jpg&amp;imgrefurl=http://www.tiogacountyny.com/flood/&amp;usg=__5X-MRi2zAJj2pAb7ZbetmC-w6cs=&amp;h=720&amp;w=960&amp;sz=48&amp;hl=en&amp;start=16&amp;um=1&amp;itbs=1&amp;tbnid=zp4d1IRzHylJEM:&amp;tbnh=111&amp;tbnw=148&amp;prev=/images?q=mitigation&amp;um=1&amp;hl=en&amp;tbs=isch:1,itp:clipart" TargetMode="External"/><Relationship Id="rId4" Type="http://schemas.openxmlformats.org/officeDocument/2006/relationships/image" Target="../media/image17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9.png"/><Relationship Id="rId6" Type="http://schemas.openxmlformats.org/officeDocument/2006/relationships/oleObject" Target="../embeddings/Microsoft_Excel_97_-_2004_Worksheet2.xls"/><Relationship Id="rId7" Type="http://schemas.openxmlformats.org/officeDocument/2006/relationships/image" Target="../media/image20.png"/><Relationship Id="rId8" Type="http://schemas.openxmlformats.org/officeDocument/2006/relationships/oleObject" Target="../embeddings/Microsoft_Excel_97_-_2004_Worksheet3.xls"/><Relationship Id="rId9" Type="http://schemas.openxmlformats.org/officeDocument/2006/relationships/image" Target="../media/image21.png"/><Relationship Id="rId1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Microsoft_Excel_97_-_2004_Worksheet4.xls"/><Relationship Id="rId5" Type="http://schemas.openxmlformats.org/officeDocument/2006/relationships/image" Target="../media/image2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Microsoft_Excel_97_-_2004_Worksheet5.xls"/><Relationship Id="rId5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chej.org/BESAFE/about-precaution/documents/besafe.gif&amp;imgrefurl=http://www.chej.org/BESAFE/about-precaution/documents/high-level_nuclear_waste.htm&amp;usg=__aLLAJiXC0UnBX4RLBDfIBAxqe9Y=&amp;h=464&amp;w=448&amp;sz=35&amp;hl=en&amp;start=16&amp;um=1&amp;itbs=1&amp;tbnid=xOCJMLH55FgZcM:&amp;tbnh=128&amp;tbnw=124&amp;prev=/images?q=safe+communities&amp;um=1&amp;hl=en&amp;sa=X&amp;tbs=isch:1,itp:clipart" TargetMode="Externa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bangladeshtornadoes.org/UScases/052208/goering/vdw_1.86mi_se_ames_tor_39_080522goering.jpg&amp;imgrefurl=http://www.bangladeshtornadoes.org/UScases/052208/22may2008terrain.html&amp;usg=__hmxMnO9bMhA3XFZCiabqj6-PNhg=&amp;h=2304&amp;w=3072&amp;sz=578&amp;hl=en&amp;start=58&amp;itbs=1&amp;tbnid=ckoxFXwi-abH2M:&amp;tbnh=113&amp;tbnw=150&amp;prev=/images?q=roof+blown+off&amp;start=40&amp;hl=en&amp;sa=N&amp;gbv=2&amp;ndsp=20&amp;tbs=isch:1" TargetMode="External"/><Relationship Id="rId4" Type="http://schemas.openxmlformats.org/officeDocument/2006/relationships/image" Target="../media/image42.jpeg"/><Relationship Id="rId5" Type="http://schemas.openxmlformats.org/officeDocument/2006/relationships/hyperlink" Target="http://www.google.com/imgres?imgurl=http://www.homedesignersoftware.com/support/images/456_figure8.jpg&amp;imgrefurl=http://www.homedesignersoftware.com/support/displayfaq.php?faqNumber=456&amp;usg=___4LwpMIiXZs_-OH9EXo8NkFtdWM=&amp;h=366&amp;w=511&amp;sz=31&amp;hl=en&amp;start=3&amp;itbs=1&amp;tbnid=6Zg7ymRHKBSfAM:&amp;tbnh=94&amp;tbnw=131&amp;prev=/images?q=gable+roof&amp;hl=en&amp;gbv=2&amp;tbs=isch:1" TargetMode="External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268" name="Picture 7" descr="http://t1.gstatic.com/images?q=tbn:tWN1cDGQ8pYCFM:http://www.cityofbartlesville.org/caffeine/uploads/files/CommDev/Hazard%2520Mitigation/flood%2520graphic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208734"/>
            <a:ext cx="3476625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026586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Hazard mitigation defined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689498"/>
            <a:ext cx="7636933" cy="2569369"/>
          </a:xfrm>
        </p:spPr>
        <p:txBody>
          <a:bodyPr/>
          <a:lstStyle/>
          <a:p>
            <a:pPr marL="225425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Hazard Mitigation </a:t>
            </a:r>
            <a:r>
              <a:rPr lang="en-US" sz="2000" dirty="0">
                <a:latin typeface="Calibri" charset="0"/>
              </a:rPr>
              <a:t>(HM) </a:t>
            </a:r>
            <a:r>
              <a:rPr lang="en-US" dirty="0">
                <a:latin typeface="Calibri" charset="0"/>
              </a:rPr>
              <a:t>is any </a:t>
            </a:r>
            <a:r>
              <a:rPr lang="en-US" b="1" i="1" u="sng" dirty="0">
                <a:solidFill>
                  <a:srgbClr val="800000"/>
                </a:solidFill>
                <a:latin typeface="Calibri" charset="0"/>
              </a:rPr>
              <a:t>sustained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action taken to </a:t>
            </a:r>
            <a:r>
              <a:rPr lang="en-US" b="1" i="1" u="sng" dirty="0">
                <a:solidFill>
                  <a:srgbClr val="800000"/>
                </a:solidFill>
                <a:latin typeface="Calibri" charset="0"/>
              </a:rPr>
              <a:t>reduce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or </a:t>
            </a:r>
            <a:r>
              <a:rPr lang="en-US" b="1" i="1" u="sng" dirty="0">
                <a:solidFill>
                  <a:srgbClr val="800000"/>
                </a:solidFill>
                <a:latin typeface="Calibri" charset="0"/>
              </a:rPr>
              <a:t>eliminate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future risk to people and property from natural and man-made disasters.</a:t>
            </a:r>
          </a:p>
        </p:txBody>
      </p:sp>
      <p:sp>
        <p:nvSpPr>
          <p:cNvPr id="1126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AF82FE5-70FF-FE4D-B4F8-28B669FCA5E2}" type="slidenum">
              <a:rPr lang="en-US" sz="1200">
                <a:solidFill>
                  <a:srgbClr val="800000"/>
                </a:solidFill>
              </a:rPr>
              <a:pPr/>
              <a:t>1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Authorities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84138" y="1914525"/>
            <a:ext cx="9059862" cy="2569369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latin typeface="Calibri" charset="0"/>
              </a:rPr>
              <a:t>FEMA P-804 </a:t>
            </a:r>
            <a:r>
              <a:rPr lang="en-US" i="1">
                <a:latin typeface="Calibri" charset="0"/>
              </a:rPr>
              <a:t>Wind Retrofit Guide for Residential Buildings</a:t>
            </a:r>
            <a:r>
              <a:rPr lang="en-US">
                <a:latin typeface="Calibri" charset="0"/>
              </a:rPr>
              <a:t>, Chapter 5</a:t>
            </a:r>
          </a:p>
          <a:p>
            <a:r>
              <a:rPr lang="en-US" i="1">
                <a:latin typeface="Calibri" charset="0"/>
              </a:rPr>
              <a:t>Design and Construction Guidance for Community Safe Rooms</a:t>
            </a:r>
            <a:r>
              <a:rPr lang="en-US">
                <a:latin typeface="Calibri" charset="0"/>
              </a:rPr>
              <a:t>, FEMA P-361, 2008 Edition</a:t>
            </a:r>
          </a:p>
          <a:p>
            <a:r>
              <a:rPr lang="en-US" i="1">
                <a:latin typeface="Calibri" charset="0"/>
              </a:rPr>
              <a:t>Taking Shelter From the Storm, Building a Safe Room For Your Home or Small Business</a:t>
            </a:r>
            <a:r>
              <a:rPr lang="en-US">
                <a:latin typeface="Calibri" charset="0"/>
              </a:rPr>
              <a:t>,</a:t>
            </a:r>
            <a:r>
              <a:rPr lang="en-US" b="1" i="1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FEMA P-320, 2008 edition</a:t>
            </a:r>
            <a:endParaRPr lang="en-US">
              <a:solidFill>
                <a:srgbClr val="0000FF"/>
              </a:solidFill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sp>
        <p:nvSpPr>
          <p:cNvPr id="2867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5059222-B458-3A4D-8E05-AE33A13BEC6A}" type="slidenum">
              <a:rPr lang="en-US" sz="1200">
                <a:solidFill>
                  <a:srgbClr val="800000"/>
                </a:solidFill>
              </a:rPr>
              <a:pPr/>
              <a:t>10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05300"/>
            <a:ext cx="9144000" cy="84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3714" name="Title 3"/>
          <p:cNvSpPr>
            <a:spLocks noGrp="1"/>
          </p:cNvSpPr>
          <p:nvPr>
            <p:ph type="title"/>
          </p:nvPr>
        </p:nvSpPr>
        <p:spPr>
          <a:xfrm>
            <a:off x="457200" y="971550"/>
            <a:ext cx="8686800" cy="677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Mitigation goals + objectives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243715" name="Content Placeholder 5"/>
          <p:cNvSpPr>
            <a:spLocks noGrp="1"/>
          </p:cNvSpPr>
          <p:nvPr>
            <p:ph idx="1"/>
          </p:nvPr>
        </p:nvSpPr>
        <p:spPr>
          <a:xfrm>
            <a:off x="457200" y="1914526"/>
            <a:ext cx="8229600" cy="3118247"/>
          </a:xfrm>
        </p:spPr>
        <p:txBody>
          <a:bodyPr>
            <a:normAutofit fontScale="92500" lnSpcReduction="10000"/>
          </a:bodyPr>
          <a:lstStyle/>
          <a:p>
            <a:pPr marL="457200" indent="-457200" eaLnBrk="1" hangingPunct="1">
              <a:spcBef>
                <a:spcPts val="500"/>
              </a:spcBef>
              <a:buClrTx/>
            </a:pPr>
            <a:r>
              <a:rPr lang="en-US">
                <a:latin typeface="Calibri" charset="0"/>
              </a:rPr>
              <a:t>In most cases, </a:t>
            </a:r>
            <a:r>
              <a:rPr lang="en-US" b="1">
                <a:latin typeface="Calibri" charset="0"/>
              </a:rPr>
              <a:t>projects will consider</a:t>
            </a:r>
            <a:r>
              <a:rPr lang="en-US">
                <a:latin typeface="Calibri" charset="0"/>
              </a:rPr>
              <a:t>:</a:t>
            </a:r>
          </a:p>
          <a:p>
            <a:pPr marL="1143000" lvl="1" indent="-457200" eaLnBrk="1" hangingPunct="1">
              <a:spcBef>
                <a:spcPts val="500"/>
              </a:spcBef>
              <a:buClrTx/>
            </a:pPr>
            <a:r>
              <a:rPr lang="en-US" b="1">
                <a:latin typeface="Calibri" charset="0"/>
                <a:ea typeface="MS PGothic" charset="0"/>
              </a:rPr>
              <a:t>Prevention	</a:t>
            </a:r>
          </a:p>
          <a:p>
            <a:pPr marL="1143000" lvl="1" indent="-457200" eaLnBrk="1" hangingPunct="1">
              <a:spcBef>
                <a:spcPts val="500"/>
              </a:spcBef>
              <a:buClrTx/>
            </a:pPr>
            <a:r>
              <a:rPr lang="en-US" b="1">
                <a:latin typeface="Calibri" charset="0"/>
                <a:ea typeface="MS PGothic" charset="0"/>
              </a:rPr>
              <a:t>Property protection</a:t>
            </a:r>
          </a:p>
          <a:p>
            <a:pPr marL="1143000" lvl="1" indent="-457200" eaLnBrk="1" hangingPunct="1">
              <a:spcBef>
                <a:spcPts val="500"/>
              </a:spcBef>
              <a:buClrTx/>
            </a:pPr>
            <a:r>
              <a:rPr lang="en-US" b="1">
                <a:latin typeface="Calibri" charset="0"/>
                <a:ea typeface="MS PGothic" charset="0"/>
              </a:rPr>
              <a:t>Public education + awareness</a:t>
            </a:r>
          </a:p>
          <a:p>
            <a:pPr marL="1143000" lvl="1" indent="-457200" eaLnBrk="1" hangingPunct="1">
              <a:spcBef>
                <a:spcPts val="500"/>
              </a:spcBef>
              <a:buClrTx/>
            </a:pPr>
            <a:r>
              <a:rPr lang="en-US" b="1">
                <a:latin typeface="Calibri" charset="0"/>
                <a:ea typeface="MS PGothic" charset="0"/>
              </a:rPr>
              <a:t>Natural resource protection</a:t>
            </a:r>
          </a:p>
          <a:p>
            <a:pPr marL="1143000" lvl="1" indent="-457200" eaLnBrk="1" hangingPunct="1">
              <a:spcBef>
                <a:spcPts val="500"/>
              </a:spcBef>
              <a:buClrTx/>
            </a:pPr>
            <a:r>
              <a:rPr lang="en-US" b="1">
                <a:latin typeface="Calibri" charset="0"/>
                <a:ea typeface="MS PGothic" charset="0"/>
              </a:rPr>
              <a:t>Emergency services protection</a:t>
            </a:r>
          </a:p>
          <a:p>
            <a:pPr marL="1143000" lvl="1" indent="-457200" eaLnBrk="1" hangingPunct="1">
              <a:spcBef>
                <a:spcPts val="500"/>
              </a:spcBef>
              <a:buClrTx/>
            </a:pPr>
            <a:r>
              <a:rPr lang="en-US" b="1">
                <a:latin typeface="Calibri" charset="0"/>
                <a:ea typeface="MS PGothic" charset="0"/>
              </a:rPr>
              <a:t>Structural projects</a:t>
            </a:r>
          </a:p>
        </p:txBody>
      </p:sp>
      <p:sp>
        <p:nvSpPr>
          <p:cNvPr id="2437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B7A3917-A00F-7040-BD86-2E82668E3AF0}" type="slidenum">
              <a:rPr lang="en-US" sz="1200">
                <a:solidFill>
                  <a:srgbClr val="800000"/>
                </a:solidFill>
              </a:rPr>
              <a:pPr/>
              <a:t>100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05300"/>
            <a:ext cx="9144000" cy="84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76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Mitigation goals + objectives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245763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defTabSz="914400" eaLnBrk="1" hangingPunct="1">
              <a:spcBef>
                <a:spcPts val="1500"/>
              </a:spcBef>
            </a:pPr>
            <a:r>
              <a:rPr lang="en-US" sz="3600" b="1">
                <a:latin typeface="Calibri" charset="0"/>
              </a:rPr>
              <a:t>Proposed projects should also:</a:t>
            </a:r>
          </a:p>
          <a:p>
            <a:pPr lvl="1" defTabSz="914400" eaLnBrk="1" hangingPunct="1">
              <a:spcBef>
                <a:spcPts val="1500"/>
              </a:spcBef>
            </a:pPr>
            <a:r>
              <a:rPr lang="en-US">
                <a:latin typeface="Calibri" charset="0"/>
                <a:ea typeface="MS PGothic" charset="0"/>
              </a:rPr>
              <a:t>Clearly </a:t>
            </a:r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reduce</a:t>
            </a:r>
            <a:r>
              <a:rPr lang="en-US">
                <a:solidFill>
                  <a:srgbClr val="800000"/>
                </a:solidFill>
                <a:latin typeface="Calibri" charset="0"/>
                <a:ea typeface="MS PGothic" charset="0"/>
              </a:rPr>
              <a:t> </a:t>
            </a:r>
            <a:r>
              <a:rPr lang="en-US">
                <a:latin typeface="Calibri" charset="0"/>
                <a:ea typeface="MS PGothic" charset="0"/>
              </a:rPr>
              <a:t>loss of </a:t>
            </a:r>
            <a:r>
              <a:rPr lang="en-US" b="1">
                <a:latin typeface="Calibri" charset="0"/>
                <a:ea typeface="MS PGothic" charset="0"/>
              </a:rPr>
              <a:t>life</a:t>
            </a:r>
            <a:r>
              <a:rPr lang="en-US">
                <a:latin typeface="Calibri" charset="0"/>
                <a:ea typeface="MS PGothic" charset="0"/>
              </a:rPr>
              <a:t>, loss of </a:t>
            </a:r>
            <a:r>
              <a:rPr lang="en-US" b="1">
                <a:latin typeface="Calibri" charset="0"/>
                <a:ea typeface="MS PGothic" charset="0"/>
              </a:rPr>
              <a:t>essential services</a:t>
            </a:r>
            <a:r>
              <a:rPr lang="en-US">
                <a:latin typeface="Calibri" charset="0"/>
                <a:ea typeface="MS PGothic" charset="0"/>
              </a:rPr>
              <a:t> and/or damage to </a:t>
            </a:r>
            <a:r>
              <a:rPr lang="en-US" b="1">
                <a:latin typeface="Calibri" charset="0"/>
                <a:ea typeface="MS PGothic" charset="0"/>
              </a:rPr>
              <a:t>critical facilities</a:t>
            </a:r>
            <a:r>
              <a:rPr lang="en-US">
                <a:latin typeface="Calibri" charset="0"/>
                <a:ea typeface="MS PGothic" charset="0"/>
              </a:rPr>
              <a:t>.</a:t>
            </a:r>
          </a:p>
          <a:p>
            <a:pPr lvl="1" defTabSz="914400" eaLnBrk="1" hangingPunct="1">
              <a:spcBef>
                <a:spcPts val="1500"/>
              </a:spcBef>
            </a:pPr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Address</a:t>
            </a:r>
            <a:r>
              <a:rPr lang="en-US">
                <a:solidFill>
                  <a:srgbClr val="800000"/>
                </a:solidFill>
                <a:latin typeface="Calibri" charset="0"/>
                <a:ea typeface="MS PGothic" charset="0"/>
              </a:rPr>
              <a:t> </a:t>
            </a:r>
            <a:r>
              <a:rPr lang="en-US" b="1">
                <a:latin typeface="Calibri" charset="0"/>
                <a:ea typeface="MS PGothic" charset="0"/>
              </a:rPr>
              <a:t>severe economic </a:t>
            </a:r>
            <a:r>
              <a:rPr lang="en-US">
                <a:latin typeface="Calibri" charset="0"/>
                <a:ea typeface="MS PGothic" charset="0"/>
              </a:rPr>
              <a:t>hardship.</a:t>
            </a:r>
          </a:p>
          <a:p>
            <a:pPr lvl="1" defTabSz="914400" eaLnBrk="1" hangingPunct="1">
              <a:spcBef>
                <a:spcPts val="1500"/>
              </a:spcBef>
            </a:pPr>
            <a:r>
              <a:rPr lang="en-US">
                <a:latin typeface="Calibri" charset="0"/>
                <a:ea typeface="MS PGothic" charset="0"/>
              </a:rPr>
              <a:t>Be in </a:t>
            </a:r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conformance</a:t>
            </a:r>
            <a:r>
              <a:rPr lang="en-US">
                <a:solidFill>
                  <a:srgbClr val="800000"/>
                </a:solidFill>
                <a:latin typeface="Calibri" charset="0"/>
                <a:ea typeface="MS PGothic" charset="0"/>
              </a:rPr>
              <a:t> </a:t>
            </a:r>
            <a:r>
              <a:rPr lang="en-US">
                <a:latin typeface="Calibri" charset="0"/>
                <a:ea typeface="MS PGothic" charset="0"/>
              </a:rPr>
              <a:t>with the 44 CFR 206.434(b). </a:t>
            </a:r>
          </a:p>
          <a:p>
            <a:pPr defTabSz="914400" eaLnBrk="1" hangingPunct="1">
              <a:spcBef>
                <a:spcPts val="15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4576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9EFD23C-6A4F-8749-9342-78E258436096}" type="slidenum">
              <a:rPr lang="en-US" sz="1200">
                <a:solidFill>
                  <a:srgbClr val="800000"/>
                </a:solidFill>
              </a:rPr>
              <a:pPr/>
              <a:t>101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800000"/>
                </a:solidFill>
                <a:ea typeface="+mj-ea"/>
                <a:cs typeface="Helvetica"/>
              </a:rPr>
              <a:t>5</a:t>
            </a:r>
            <a:r>
              <a:rPr lang="en-US" b="1" dirty="0">
                <a:solidFill>
                  <a:srgbClr val="800000"/>
                </a:solidFill>
                <a:ea typeface="+mj-ea"/>
                <a:cs typeface="Helvetica"/>
              </a:rPr>
              <a:t> </a:t>
            </a:r>
            <a:r>
              <a:rPr lang="en-US" dirty="0">
                <a:ea typeface="+mj-ea"/>
                <a:cs typeface="Helvetica"/>
              </a:rPr>
              <a:t>minimum </a:t>
            </a:r>
            <a:r>
              <a:rPr lang="en-US" dirty="0" smtClean="0">
                <a:ea typeface="+mj-ea"/>
                <a:cs typeface="Helvetica"/>
              </a:rPr>
              <a:t>criteria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744537" indent="-742950" eaLnBrk="1" fontAlgn="auto" hangingPunct="1">
              <a:spcBef>
                <a:spcPts val="1500"/>
              </a:spcBef>
              <a:spcAft>
                <a:spcPts val="0"/>
              </a:spcAft>
              <a:buClr>
                <a:srgbClr val="800000"/>
              </a:buClr>
              <a:buSzPct val="150000"/>
              <a:buFont typeface="+mj-lt"/>
              <a:buAutoNum type="arabicPeriod"/>
              <a:defRPr/>
            </a:pPr>
            <a:r>
              <a:rPr lang="en-US" b="1" dirty="0" smtClean="0">
                <a:ea typeface="+mn-ea"/>
                <a:cs typeface="+mn-cs"/>
              </a:rPr>
              <a:t>Activities must . . . </a:t>
            </a:r>
            <a:endParaRPr lang="en-US" b="1" dirty="0">
              <a:ea typeface="+mn-ea"/>
              <a:cs typeface="+mn-cs"/>
            </a:endParaRPr>
          </a:p>
          <a:p>
            <a:pPr marL="914400" lvl="1" indent="-457200" eaLnBrk="1" fontAlgn="auto" hangingPunct="1">
              <a:spcBef>
                <a:spcPts val="150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  <a:cs typeface="+mn-cs"/>
              </a:rPr>
              <a:t>Be included in </a:t>
            </a:r>
            <a:r>
              <a:rPr lang="en-US" b="1" dirty="0" smtClean="0">
                <a:ea typeface="+mn-ea"/>
                <a:cs typeface="+mn-cs"/>
              </a:rPr>
              <a:t>current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State </a:t>
            </a:r>
            <a:r>
              <a:rPr lang="en-US" dirty="0" smtClean="0">
                <a:ea typeface="+mn-ea"/>
                <a:cs typeface="+mn-cs"/>
              </a:rPr>
              <a:t>+ </a:t>
            </a:r>
            <a:r>
              <a:rPr lang="en-US" dirty="0">
                <a:ea typeface="+mn-ea"/>
                <a:cs typeface="+mn-cs"/>
              </a:rPr>
              <a:t>local </a:t>
            </a:r>
            <a:r>
              <a:rPr lang="en-US" b="1" dirty="0">
                <a:ea typeface="+mn-ea"/>
                <a:cs typeface="+mn-cs"/>
              </a:rPr>
              <a:t>hazard mitigation plans</a:t>
            </a:r>
            <a:r>
              <a:rPr lang="en-US" dirty="0">
                <a:ea typeface="+mn-ea"/>
                <a:cs typeface="+mn-cs"/>
              </a:rPr>
              <a:t>.</a:t>
            </a:r>
          </a:p>
          <a:p>
            <a:pPr marL="914400" lvl="1" indent="-457200" eaLnBrk="1" fontAlgn="auto" hangingPunct="1">
              <a:spcBef>
                <a:spcPts val="150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  <a:cs typeface="+mn-cs"/>
              </a:rPr>
              <a:t>Achieve State + local </a:t>
            </a:r>
            <a:r>
              <a:rPr lang="en-US" b="1" dirty="0">
                <a:solidFill>
                  <a:srgbClr val="800000"/>
                </a:solidFill>
                <a:ea typeface="+mn-ea"/>
                <a:cs typeface="+mn-cs"/>
              </a:rPr>
              <a:t>mitigation strategies</a:t>
            </a:r>
            <a:r>
              <a:rPr lang="en-US" dirty="0">
                <a:ea typeface="+mn-ea"/>
                <a:cs typeface="+mn-cs"/>
              </a:rPr>
              <a:t>. </a:t>
            </a:r>
          </a:p>
        </p:txBody>
      </p:sp>
      <p:sp>
        <p:nvSpPr>
          <p:cNvPr id="24781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7931FE6-B618-864F-B866-68AFBA9040BC}" type="slidenum">
              <a:rPr lang="en-US" sz="1200">
                <a:solidFill>
                  <a:srgbClr val="800000"/>
                </a:solidFill>
              </a:rPr>
              <a:pPr/>
              <a:t>102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800000"/>
                </a:solidFill>
                <a:ea typeface="+mj-ea"/>
                <a:cs typeface="Helvetica"/>
              </a:rPr>
              <a:t>5</a:t>
            </a:r>
            <a:r>
              <a:rPr lang="en-US" b="1" dirty="0">
                <a:solidFill>
                  <a:srgbClr val="800000"/>
                </a:solidFill>
                <a:ea typeface="+mj-ea"/>
                <a:cs typeface="Helvetica"/>
              </a:rPr>
              <a:t> </a:t>
            </a:r>
            <a:r>
              <a:rPr lang="en-US" dirty="0">
                <a:ea typeface="+mj-ea"/>
                <a:cs typeface="Helvetica"/>
              </a:rPr>
              <a:t>minimum </a:t>
            </a:r>
            <a:r>
              <a:rPr lang="en-US" dirty="0" smtClean="0">
                <a:ea typeface="+mj-ea"/>
                <a:cs typeface="Helvetica"/>
              </a:rPr>
              <a:t>criteria </a:t>
            </a:r>
            <a:r>
              <a:rPr lang="en-US" sz="2200" dirty="0" smtClean="0">
                <a:ea typeface="+mj-ea"/>
                <a:cs typeface="Helvetica"/>
              </a:rPr>
              <a:t>(Continued . . . )</a:t>
            </a:r>
            <a:endParaRPr lang="en-US" sz="2200" dirty="0">
              <a:ea typeface="+mj-ea"/>
              <a:cs typeface="+mj-cs"/>
            </a:endParaRPr>
          </a:p>
        </p:txBody>
      </p:sp>
      <p:sp>
        <p:nvSpPr>
          <p:cNvPr id="24985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3738" indent="-785813" eaLnBrk="1" hangingPunct="1">
              <a:spcBef>
                <a:spcPts val="1500"/>
              </a:spcBef>
              <a:buClr>
                <a:srgbClr val="800000"/>
              </a:buClr>
              <a:buSzPct val="150000"/>
              <a:buFont typeface="Calibri" charset="0"/>
              <a:buAutoNum type="arabicPeriod" startAt="2"/>
            </a:pPr>
            <a:r>
              <a:rPr lang="en-US" b="1">
                <a:latin typeface="Calibri" charset="0"/>
              </a:rPr>
              <a:t>Provide </a:t>
            </a:r>
            <a:r>
              <a:rPr lang="en-US">
                <a:latin typeface="Calibri" charset="0"/>
              </a:rPr>
              <a:t>a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beneficial impact </a:t>
            </a:r>
            <a:r>
              <a:rPr lang="en-US">
                <a:latin typeface="Calibri" charset="0"/>
              </a:rPr>
              <a:t>and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 reduce loss of life + property</a:t>
            </a:r>
            <a:r>
              <a:rPr lang="en-US">
                <a:latin typeface="Calibri" charset="0"/>
              </a:rPr>
              <a:t>.</a:t>
            </a:r>
          </a:p>
        </p:txBody>
      </p:sp>
      <p:sp>
        <p:nvSpPr>
          <p:cNvPr id="2498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882A2D3-0DEA-BB46-8121-016C93121F1F}" type="slidenum">
              <a:rPr lang="en-US" sz="1200">
                <a:solidFill>
                  <a:srgbClr val="800000"/>
                </a:solidFill>
              </a:rPr>
              <a:pPr/>
              <a:t>103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800000"/>
                </a:solidFill>
                <a:ea typeface="+mj-ea"/>
                <a:cs typeface="Helvetica"/>
              </a:rPr>
              <a:t>5</a:t>
            </a:r>
            <a:r>
              <a:rPr lang="en-US" b="1" dirty="0">
                <a:solidFill>
                  <a:srgbClr val="800000"/>
                </a:solidFill>
                <a:ea typeface="+mj-ea"/>
                <a:cs typeface="Helvetica"/>
              </a:rPr>
              <a:t> </a:t>
            </a:r>
            <a:r>
              <a:rPr lang="en-US" dirty="0">
                <a:ea typeface="+mj-ea"/>
                <a:cs typeface="Helvetica"/>
              </a:rPr>
              <a:t>minimum </a:t>
            </a:r>
            <a:r>
              <a:rPr lang="en-US" dirty="0" smtClean="0">
                <a:ea typeface="+mj-ea"/>
                <a:cs typeface="Helvetica"/>
              </a:rPr>
              <a:t>criteria</a:t>
            </a:r>
            <a:r>
              <a:rPr lang="en-US" sz="2200" dirty="0" smtClean="0">
                <a:ea typeface="+mj-ea"/>
                <a:cs typeface="Helvetica"/>
              </a:rPr>
              <a:t> </a:t>
            </a:r>
            <a:r>
              <a:rPr lang="en-US" sz="2200" dirty="0">
                <a:ea typeface="MS PGothic" panose="020B0600070205080204" pitchFamily="34" charset="-128"/>
                <a:cs typeface="Helvetica"/>
              </a:rPr>
              <a:t>(Continued . . . )</a:t>
            </a:r>
            <a:endParaRPr lang="en-US" sz="2200" dirty="0">
              <a:ea typeface="+mj-ea"/>
              <a:cs typeface="+mj-cs"/>
            </a:endParaRPr>
          </a:p>
        </p:txBody>
      </p:sp>
      <p:sp>
        <p:nvSpPr>
          <p:cNvPr id="37890" name="Content Placeholder 5"/>
          <p:cNvSpPr>
            <a:spLocks noGrp="1"/>
          </p:cNvSpPr>
          <p:nvPr>
            <p:ph idx="1"/>
          </p:nvPr>
        </p:nvSpPr>
        <p:spPr>
          <a:xfrm>
            <a:off x="457201" y="2012157"/>
            <a:ext cx="8004175" cy="2569369"/>
          </a:xfrm>
        </p:spPr>
        <p:txBody>
          <a:bodyPr/>
          <a:lstStyle/>
          <a:p>
            <a:pPr marL="786384" indent="-877824" eaLnBrk="1" hangingPunct="1">
              <a:spcBef>
                <a:spcPts val="900"/>
              </a:spcBef>
              <a:buClr>
                <a:srgbClr val="800000"/>
              </a:buClr>
              <a:buSzPct val="150000"/>
              <a:buFont typeface="Calibri" charset="0"/>
              <a:buAutoNum type="arabicPeriod" startAt="3"/>
              <a:defRPr/>
            </a:pPr>
            <a:r>
              <a:rPr lang="en-US" b="1" dirty="0" smtClean="0">
                <a:ea typeface="MS PGothic" charset="0"/>
              </a:rPr>
              <a:t>Comply </a:t>
            </a:r>
            <a:r>
              <a:rPr lang="en-US" dirty="0" smtClean="0">
                <a:ea typeface="MS PGothic" charset="0"/>
              </a:rPr>
              <a:t>with</a:t>
            </a:r>
            <a:r>
              <a:rPr lang="en-US" b="1" dirty="0" smtClean="0">
                <a:ea typeface="MS PGothic" charset="0"/>
              </a:rPr>
              <a:t> ALL applicable </a:t>
            </a:r>
            <a:r>
              <a:rPr lang="en-US" b="1" dirty="0">
                <a:ea typeface="MS PGothic" charset="0"/>
              </a:rPr>
              <a:t>environmental + historical + other regulations</a:t>
            </a:r>
            <a:r>
              <a:rPr lang="en-US" dirty="0">
                <a:ea typeface="MS PGothic" charset="0"/>
              </a:rPr>
              <a:t>.</a:t>
            </a:r>
            <a:r>
              <a:rPr lang="en-US" sz="2800" b="1" dirty="0">
                <a:ea typeface="MS PGothic" charset="0"/>
              </a:rPr>
              <a:t>	</a:t>
            </a:r>
          </a:p>
          <a:p>
            <a:pPr marL="514350" indent="-514350" eaLnBrk="1" hangingPunct="1">
              <a:defRPr/>
            </a:pPr>
            <a:endParaRPr lang="en-US" dirty="0">
              <a:ea typeface="MS PGothic" charset="0"/>
            </a:endParaRPr>
          </a:p>
        </p:txBody>
      </p:sp>
      <p:sp>
        <p:nvSpPr>
          <p:cNvPr id="25191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654B96A-1488-F541-A773-BC3BB4D9474E}" type="slidenum">
              <a:rPr lang="en-US" sz="1200">
                <a:solidFill>
                  <a:srgbClr val="800000"/>
                </a:solidFill>
              </a:rPr>
              <a:pPr/>
              <a:t>104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251907" name="TextBox 1"/>
          <p:cNvSpPr txBox="1">
            <a:spLocks noChangeArrowheads="1"/>
          </p:cNvSpPr>
          <p:nvPr/>
        </p:nvSpPr>
        <p:spPr bwMode="auto">
          <a:xfrm>
            <a:off x="6311900" y="42862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</a:endParaRPr>
          </a:p>
        </p:txBody>
      </p:sp>
      <p:sp>
        <p:nvSpPr>
          <p:cNvPr id="251908" name="TextBox 3"/>
          <p:cNvSpPr txBox="1">
            <a:spLocks noChangeArrowheads="1"/>
          </p:cNvSpPr>
          <p:nvPr/>
        </p:nvSpPr>
        <p:spPr bwMode="auto">
          <a:xfrm>
            <a:off x="6134100" y="371475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</a:endParaRPr>
          </a:p>
        </p:txBody>
      </p:sp>
      <p:pic>
        <p:nvPicPr>
          <p:cNvPr id="251909" name="Picture 6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71" y="2497932"/>
            <a:ext cx="952500" cy="10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800000"/>
                </a:solidFill>
                <a:ea typeface="+mj-ea"/>
                <a:cs typeface="Helvetica"/>
              </a:rPr>
              <a:t>5</a:t>
            </a:r>
            <a:r>
              <a:rPr lang="en-US" b="1" dirty="0">
                <a:solidFill>
                  <a:srgbClr val="800000"/>
                </a:solidFill>
                <a:ea typeface="+mj-ea"/>
                <a:cs typeface="Helvetica"/>
              </a:rPr>
              <a:t> </a:t>
            </a:r>
            <a:r>
              <a:rPr lang="en-US" dirty="0">
                <a:ea typeface="+mj-ea"/>
                <a:cs typeface="Helvetica"/>
              </a:rPr>
              <a:t>minimum </a:t>
            </a:r>
            <a:r>
              <a:rPr lang="en-US" dirty="0" smtClean="0">
                <a:ea typeface="+mj-ea"/>
                <a:cs typeface="Helvetica"/>
              </a:rPr>
              <a:t>criteria </a:t>
            </a:r>
            <a:r>
              <a:rPr lang="en-US" sz="2200" dirty="0" smtClean="0">
                <a:ea typeface="MS PGothic" panose="020B0600070205080204" pitchFamily="34" charset="-128"/>
                <a:cs typeface="Helvetica"/>
              </a:rPr>
              <a:t>(</a:t>
            </a:r>
            <a:r>
              <a:rPr lang="en-US" sz="2200" dirty="0">
                <a:ea typeface="MS PGothic" panose="020B0600070205080204" pitchFamily="34" charset="-128"/>
                <a:cs typeface="Helvetica"/>
              </a:rPr>
              <a:t>Continued . . . )</a:t>
            </a:r>
            <a:endParaRPr lang="en-US" sz="2200" dirty="0">
              <a:ea typeface="+mj-ea"/>
              <a:cs typeface="+mj-cs"/>
            </a:endParaRPr>
          </a:p>
        </p:txBody>
      </p:sp>
      <p:sp>
        <p:nvSpPr>
          <p:cNvPr id="253954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85825" indent="-885825" eaLnBrk="1" hangingPunct="1">
              <a:buClr>
                <a:srgbClr val="800000"/>
              </a:buClr>
              <a:buSzPct val="150000"/>
              <a:buFont typeface="Calibri" charset="0"/>
              <a:buAutoNum type="arabicPeriod" startAt="4"/>
            </a:pPr>
            <a:r>
              <a:rPr lang="en-US" b="1">
                <a:latin typeface="Calibri" charset="0"/>
              </a:rPr>
              <a:t>Solve a problem . . .</a:t>
            </a:r>
          </a:p>
          <a:p>
            <a:pPr marL="1143000" lvl="1" indent="-457200" eaLnBrk="1" hangingPunct="1"/>
            <a:r>
              <a:rPr lang="en-US" b="1">
                <a:latin typeface="Calibri" charset="0"/>
                <a:ea typeface="MS PGothic" charset="0"/>
              </a:rPr>
              <a:t>Independently</a:t>
            </a:r>
            <a:r>
              <a:rPr lang="en-US">
                <a:latin typeface="Calibri" charset="0"/>
                <a:ea typeface="MS PGothic" charset="0"/>
              </a:rPr>
              <a:t> or as a </a:t>
            </a:r>
            <a:r>
              <a:rPr lang="en-US" b="1">
                <a:latin typeface="Calibri" charset="0"/>
                <a:ea typeface="MS PGothic" charset="0"/>
              </a:rPr>
              <a:t>functional part </a:t>
            </a:r>
            <a:r>
              <a:rPr lang="en-US">
                <a:latin typeface="Calibri" charset="0"/>
                <a:ea typeface="MS PGothic" charset="0"/>
              </a:rPr>
              <a:t>of a solution where there is </a:t>
            </a:r>
            <a:r>
              <a:rPr lang="en-US" b="1">
                <a:latin typeface="Calibri" charset="0"/>
                <a:ea typeface="MS PGothic" charset="0"/>
              </a:rPr>
              <a:t>assurance</a:t>
            </a:r>
            <a:r>
              <a:rPr lang="en-US">
                <a:latin typeface="Calibri" charset="0"/>
                <a:ea typeface="MS PGothic" charset="0"/>
              </a:rPr>
              <a:t> that the project as a whole will be </a:t>
            </a:r>
            <a:r>
              <a:rPr lang="en-US" b="1">
                <a:latin typeface="Calibri" charset="0"/>
                <a:ea typeface="MS PGothic" charset="0"/>
              </a:rPr>
              <a:t>completed</a:t>
            </a:r>
            <a:r>
              <a:rPr lang="en-US"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25395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3045910-CEB3-3648-B6CF-6583991DB798}" type="slidenum">
              <a:rPr lang="en-US" sz="1200">
                <a:solidFill>
                  <a:srgbClr val="800000"/>
                </a:solidFill>
              </a:rPr>
              <a:pPr/>
              <a:t>105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800000"/>
                </a:solidFill>
                <a:ea typeface="+mj-ea"/>
                <a:cs typeface="Helvetica"/>
              </a:rPr>
              <a:t>5</a:t>
            </a:r>
            <a:r>
              <a:rPr lang="en-US" b="1" dirty="0">
                <a:solidFill>
                  <a:srgbClr val="800000"/>
                </a:solidFill>
                <a:ea typeface="+mj-ea"/>
                <a:cs typeface="Helvetica"/>
              </a:rPr>
              <a:t> </a:t>
            </a:r>
            <a:r>
              <a:rPr lang="en-US" dirty="0">
                <a:ea typeface="+mj-ea"/>
                <a:cs typeface="Helvetica"/>
              </a:rPr>
              <a:t>minimum </a:t>
            </a:r>
            <a:r>
              <a:rPr lang="en-US" dirty="0" smtClean="0">
                <a:ea typeface="+mj-ea"/>
                <a:cs typeface="Helvetica"/>
              </a:rPr>
              <a:t>criteria </a:t>
            </a:r>
            <a:r>
              <a:rPr lang="en-US" sz="2200" dirty="0" smtClean="0">
                <a:ea typeface="MS PGothic" panose="020B0600070205080204" pitchFamily="34" charset="-128"/>
                <a:cs typeface="Helvetica"/>
              </a:rPr>
              <a:t>(</a:t>
            </a:r>
            <a:r>
              <a:rPr lang="en-US" sz="2200" dirty="0">
                <a:ea typeface="MS PGothic" panose="020B0600070205080204" pitchFamily="34" charset="-128"/>
                <a:cs typeface="Helvetica"/>
              </a:rPr>
              <a:t>Continued . . . )</a:t>
            </a:r>
            <a:endParaRPr lang="en-US" sz="2200" dirty="0">
              <a:ea typeface="+mj-ea"/>
              <a:cs typeface="+mj-cs"/>
            </a:endParaRPr>
          </a:p>
        </p:txBody>
      </p:sp>
      <p:sp>
        <p:nvSpPr>
          <p:cNvPr id="256003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42950" indent="-742950" eaLnBrk="1" hangingPunct="1">
              <a:spcBef>
                <a:spcPct val="20000"/>
              </a:spcBef>
              <a:buClr>
                <a:srgbClr val="800000"/>
              </a:buClr>
              <a:buSzPct val="150000"/>
              <a:buFont typeface="Calibri" charset="0"/>
              <a:buAutoNum type="arabicPeriod" startAt="5"/>
            </a:pPr>
            <a:r>
              <a:rPr lang="en-US" b="1">
                <a:latin typeface="Calibri" charset="0"/>
              </a:rPr>
              <a:t>Demonstrate cost-effectiveness.</a:t>
            </a:r>
          </a:p>
          <a:p>
            <a:pPr marL="1141413" lvl="1" indent="-457200" eaLnBrk="1" hangingPunct="1">
              <a:spcBef>
                <a:spcPct val="20000"/>
              </a:spcBef>
            </a:pPr>
            <a:r>
              <a:rPr lang="en-US">
                <a:latin typeface="Calibri" charset="0"/>
                <a:ea typeface="MS PGothic" charset="0"/>
              </a:rPr>
              <a:t>Must be </a:t>
            </a:r>
            <a:r>
              <a:rPr lang="en-US" b="1">
                <a:latin typeface="Calibri" charset="0"/>
                <a:ea typeface="MS PGothic" charset="0"/>
              </a:rPr>
              <a:t>cost-effective </a:t>
            </a:r>
            <a:r>
              <a:rPr lang="en-US">
                <a:latin typeface="Calibri" charset="0"/>
                <a:ea typeface="MS PGothic" charset="0"/>
              </a:rPr>
              <a:t>+ </a:t>
            </a:r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substantially reduce </a:t>
            </a:r>
            <a:r>
              <a:rPr lang="en-US">
                <a:latin typeface="Calibri" charset="0"/>
                <a:ea typeface="MS PGothic" charset="0"/>
              </a:rPr>
              <a:t>the </a:t>
            </a:r>
            <a:r>
              <a:rPr lang="en-US" b="1">
                <a:latin typeface="Calibri" charset="0"/>
                <a:ea typeface="MS PGothic" charset="0"/>
              </a:rPr>
              <a:t>risk</a:t>
            </a:r>
            <a:r>
              <a:rPr lang="en-US">
                <a:latin typeface="Calibri" charset="0"/>
                <a:ea typeface="MS PGothic" charset="0"/>
              </a:rPr>
              <a:t> of </a:t>
            </a:r>
            <a:r>
              <a:rPr lang="en-US" i="1">
                <a:latin typeface="Calibri" charset="0"/>
                <a:ea typeface="MS PGothic" charset="0"/>
              </a:rPr>
              <a:t>future</a:t>
            </a:r>
            <a:r>
              <a:rPr lang="en-US">
                <a:latin typeface="Calibri" charset="0"/>
                <a:ea typeface="MS PGothic" charset="0"/>
              </a:rPr>
              <a:t> damage, hardship, loss or suffering resulting from a major disaster.  </a:t>
            </a:r>
          </a:p>
          <a:p>
            <a:pPr marL="1141413" lvl="1" indent="-457200" eaLnBrk="1" hangingPunct="1">
              <a:spcBef>
                <a:spcPct val="20000"/>
              </a:spcBef>
            </a:pPr>
            <a:r>
              <a:rPr lang="en-US">
                <a:latin typeface="Calibri" charset="0"/>
                <a:ea typeface="MS PGothic" charset="0"/>
              </a:rPr>
              <a:t>Should be demonstrated by performing a </a:t>
            </a:r>
            <a:r>
              <a:rPr lang="en-US" b="1">
                <a:latin typeface="Calibri" charset="0"/>
                <a:ea typeface="MS PGothic" charset="0"/>
              </a:rPr>
              <a:t>BCA</a:t>
            </a:r>
            <a:r>
              <a:rPr lang="en-US"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2560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C31EEBE-9062-2640-A543-ED4C277E9D9E}" type="slidenum">
              <a:rPr lang="en-US" sz="1200">
                <a:solidFill>
                  <a:srgbClr val="800000"/>
                </a:solidFill>
              </a:rPr>
              <a:pPr/>
              <a:t>106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Application criteria</a:t>
            </a:r>
          </a:p>
        </p:txBody>
      </p:sp>
      <p:sp>
        <p:nvSpPr>
          <p:cNvPr id="258050" name="Content Placeholder 2"/>
          <p:cNvSpPr>
            <a:spLocks noGrp="1"/>
          </p:cNvSpPr>
          <p:nvPr>
            <p:ph idx="1"/>
          </p:nvPr>
        </p:nvSpPr>
        <p:spPr>
          <a:xfrm>
            <a:off x="457200" y="1798618"/>
            <a:ext cx="8229600" cy="2868608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>
                <a:latin typeface="Calibri" charset="0"/>
              </a:rPr>
              <a:t>Well-defined </a:t>
            </a:r>
            <a:r>
              <a:rPr lang="en-US" dirty="0">
                <a:latin typeface="Calibri" charset="0"/>
              </a:rPr>
              <a:t>SOW.</a:t>
            </a:r>
          </a:p>
          <a:p>
            <a:pPr eaLnBrk="1" hangingPunct="1"/>
            <a:r>
              <a:rPr lang="en-US" dirty="0">
                <a:latin typeface="Calibri" charset="0"/>
              </a:rPr>
              <a:t>Line-item </a:t>
            </a:r>
            <a:r>
              <a:rPr lang="en-US" b="1" dirty="0">
                <a:latin typeface="Calibri" charset="0"/>
              </a:rPr>
              <a:t>budget</a:t>
            </a:r>
            <a:r>
              <a:rPr lang="en-US" dirty="0">
                <a:latin typeface="Calibri" charset="0"/>
              </a:rPr>
              <a:t> </a:t>
            </a:r>
            <a:r>
              <a:rPr lang="en-US" sz="2000" dirty="0">
                <a:latin typeface="Calibri" charset="0"/>
              </a:rPr>
              <a:t>(Duplication of Benefits [DOB] check)</a:t>
            </a:r>
            <a:r>
              <a:rPr lang="en-US" dirty="0">
                <a:latin typeface="Calibri" charset="0"/>
              </a:rPr>
              <a:t>.</a:t>
            </a:r>
          </a:p>
          <a:p>
            <a:pPr eaLnBrk="1" hangingPunct="1"/>
            <a:r>
              <a:rPr lang="en-US" b="1" dirty="0">
                <a:latin typeface="Calibri" charset="0"/>
              </a:rPr>
              <a:t>BCA</a:t>
            </a:r>
            <a:r>
              <a:rPr lang="en-US" dirty="0">
                <a:latin typeface="Calibri" charset="0"/>
              </a:rPr>
              <a:t> </a:t>
            </a:r>
            <a:r>
              <a:rPr lang="en-US" sz="2000" dirty="0">
                <a:latin typeface="Calibri" charset="0"/>
              </a:rPr>
              <a:t>(Fully supported)</a:t>
            </a:r>
            <a:r>
              <a:rPr lang="en-US" dirty="0">
                <a:latin typeface="Calibri" charset="0"/>
              </a:rPr>
              <a:t>.</a:t>
            </a:r>
          </a:p>
          <a:p>
            <a:pPr eaLnBrk="1" hangingPunct="1"/>
            <a:r>
              <a:rPr lang="en-US" dirty="0">
                <a:latin typeface="Calibri" charset="0"/>
              </a:rPr>
              <a:t>Identified</a:t>
            </a:r>
            <a:r>
              <a:rPr lang="en-US" b="1" dirty="0">
                <a:latin typeface="Calibri" charset="0"/>
              </a:rPr>
              <a:t> milestones</a:t>
            </a:r>
            <a:r>
              <a:rPr lang="en-US" dirty="0">
                <a:latin typeface="Calibri" charset="0"/>
              </a:rPr>
              <a:t>.</a:t>
            </a:r>
            <a:endParaRPr lang="en-US" dirty="0">
              <a:solidFill>
                <a:srgbClr val="3366FF"/>
              </a:solidFill>
              <a:latin typeface="Calibri" charset="0"/>
            </a:endParaRPr>
          </a:p>
          <a:p>
            <a:pPr eaLnBrk="1" hangingPunct="1"/>
            <a:r>
              <a:rPr lang="en-US" b="1" dirty="0">
                <a:latin typeface="Calibri" charset="0"/>
              </a:rPr>
              <a:t>Alternatives</a:t>
            </a:r>
            <a:r>
              <a:rPr lang="en-US" dirty="0">
                <a:latin typeface="Calibri" charset="0"/>
              </a:rPr>
              <a:t> </a:t>
            </a:r>
            <a:r>
              <a:rPr lang="en-US" sz="2000" dirty="0">
                <a:latin typeface="Calibri" charset="0"/>
              </a:rPr>
              <a:t>(2 or more)</a:t>
            </a:r>
            <a:r>
              <a:rPr lang="en-US" dirty="0">
                <a:latin typeface="Calibri" charset="0"/>
              </a:rPr>
              <a:t>.</a:t>
            </a: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25805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3FC3899-3B3A-7349-9B8A-7A64107509D7}" type="slidenum">
              <a:rPr lang="en-US" sz="1200">
                <a:solidFill>
                  <a:srgbClr val="800000"/>
                </a:solidFill>
              </a:rPr>
              <a:pPr/>
              <a:t>107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Benefit Cost Analysis </a:t>
            </a:r>
            <a:r>
              <a:rPr lang="en-US" sz="5000">
                <a:latin typeface="Calibri" charset="0"/>
              </a:rPr>
              <a:t>(BCA)</a:t>
            </a:r>
          </a:p>
        </p:txBody>
      </p:sp>
      <p:sp>
        <p:nvSpPr>
          <p:cNvPr id="2600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7B41045-826B-6F45-B1F6-CC7320184F7A}" type="slidenum">
              <a:rPr lang="en-US" sz="1200">
                <a:solidFill>
                  <a:srgbClr val="800000"/>
                </a:solidFill>
              </a:rPr>
              <a:pPr/>
              <a:t>108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  <a:ea typeface="MS PGothic" charset="0"/>
              </a:rPr>
              <a:t>Basics</a:t>
            </a:r>
          </a:p>
        </p:txBody>
      </p:sp>
      <p:sp>
        <p:nvSpPr>
          <p:cNvPr id="262146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9300" eaLnBrk="1" hangingPunct="1"/>
            <a:r>
              <a:rPr lang="en-US" b="1" dirty="0">
                <a:solidFill>
                  <a:srgbClr val="800000"/>
                </a:solidFill>
                <a:latin typeface="Calibri" charset="0"/>
              </a:rPr>
              <a:t>What</a:t>
            </a:r>
            <a:r>
              <a:rPr lang="en-US" dirty="0">
                <a:latin typeface="Calibri" charset="0"/>
              </a:rPr>
              <a:t> is it?</a:t>
            </a:r>
          </a:p>
          <a:p>
            <a:pPr marL="749300" eaLnBrk="1" hangingPunct="1"/>
            <a:r>
              <a:rPr lang="en-US" dirty="0">
                <a:latin typeface="Calibri" charset="0"/>
              </a:rPr>
              <a:t>Why is it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important</a:t>
            </a:r>
            <a:r>
              <a:rPr lang="en-US" dirty="0">
                <a:latin typeface="Calibri" charset="0"/>
              </a:rPr>
              <a:t>?</a:t>
            </a:r>
          </a:p>
          <a:p>
            <a:pPr marL="749300" eaLnBrk="1" hangingPunct="1"/>
            <a:r>
              <a:rPr lang="en-US" dirty="0">
                <a:latin typeface="Calibri" charset="0"/>
              </a:rPr>
              <a:t>Understanding BCA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fundamentals</a:t>
            </a:r>
            <a:r>
              <a:rPr lang="en-US" dirty="0">
                <a:latin typeface="Calibri" charset="0"/>
              </a:rPr>
              <a:t>.</a:t>
            </a:r>
          </a:p>
        </p:txBody>
      </p:sp>
      <p:sp>
        <p:nvSpPr>
          <p:cNvPr id="26214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F3292D4-9F7F-2C4B-A515-0EBF786B36E3}" type="slidenum">
              <a:rPr lang="en-US" sz="1200">
                <a:solidFill>
                  <a:srgbClr val="800000"/>
                </a:solidFill>
              </a:rPr>
              <a:pPr/>
              <a:t>109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5782"/>
            <a:ext cx="9144000" cy="79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Acronyms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997076"/>
            <a:ext cx="8229600" cy="3095625"/>
          </a:xfrm>
        </p:spPr>
        <p:txBody>
          <a:bodyPr>
            <a:normAutofit fontScale="85000" lnSpcReduction="20000"/>
          </a:bodyPr>
          <a:lstStyle/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BCA</a:t>
            </a:r>
            <a:r>
              <a:rPr lang="en-US" dirty="0">
                <a:latin typeface="Calibri" charset="0"/>
              </a:rPr>
              <a:t>		Benefits Cost Analysis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BFE</a:t>
            </a:r>
            <a:r>
              <a:rPr lang="en-US" dirty="0">
                <a:latin typeface="Calibri" charset="0"/>
              </a:rPr>
              <a:t>		Base Flood Elevation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FIRM</a:t>
            </a:r>
            <a:r>
              <a:rPr lang="en-US" dirty="0">
                <a:latin typeface="Calibri" charset="0"/>
              </a:rPr>
              <a:t>		Flood Insurance Rate Map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FMA</a:t>
            </a:r>
            <a:r>
              <a:rPr lang="en-US" dirty="0">
                <a:latin typeface="Calibri" charset="0"/>
              </a:rPr>
              <a:t>		Flood Mitigation Assistance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H + H</a:t>
            </a:r>
            <a:r>
              <a:rPr lang="en-US" dirty="0">
                <a:latin typeface="Calibri" charset="0"/>
              </a:rPr>
              <a:t>		Hydrology &amp; Hydraulic Study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HMA</a:t>
            </a:r>
            <a:r>
              <a:rPr lang="en-US" dirty="0">
                <a:latin typeface="Calibri" charset="0"/>
              </a:rPr>
              <a:t>		Hazard Mitigation Assistance</a:t>
            </a: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A3C4D65-6E34-D749-B3B9-0D7CA745B90E}" type="slidenum">
              <a:rPr lang="en-US" sz="1200">
                <a:solidFill>
                  <a:srgbClr val="800000"/>
                </a:solidFill>
              </a:rPr>
              <a:pPr/>
              <a:t>11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What is a BCA?</a:t>
            </a:r>
            <a:endParaRPr lang="en-US" sz="2000">
              <a:latin typeface="Calibri" charset="0"/>
            </a:endParaRPr>
          </a:p>
        </p:txBody>
      </p:sp>
      <p:sp>
        <p:nvSpPr>
          <p:cNvPr id="264194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9300" eaLnBrk="1" hangingPunct="1"/>
            <a:r>
              <a:rPr lang="en-US" sz="3600">
                <a:latin typeface="Calibri" charset="0"/>
              </a:rPr>
              <a:t>A</a:t>
            </a:r>
            <a:r>
              <a:rPr lang="en-US" sz="3600" b="1">
                <a:latin typeface="Calibri" charset="0"/>
              </a:rPr>
              <a:t> methodology</a:t>
            </a:r>
            <a:r>
              <a:rPr lang="en-US" sz="3600">
                <a:latin typeface="Calibri" charset="0"/>
              </a:rPr>
              <a:t> to </a:t>
            </a:r>
            <a:r>
              <a:rPr lang="en-US" sz="3600" b="1">
                <a:latin typeface="Calibri" charset="0"/>
              </a:rPr>
              <a:t>compare</a:t>
            </a:r>
            <a:r>
              <a:rPr lang="en-US" sz="3600">
                <a:latin typeface="Calibri" charset="0"/>
              </a:rPr>
              <a:t> the </a:t>
            </a:r>
            <a:r>
              <a:rPr lang="en-US" sz="3600" b="1">
                <a:latin typeface="Calibri" charset="0"/>
              </a:rPr>
              <a:t>value</a:t>
            </a:r>
            <a:r>
              <a:rPr lang="en-US" sz="3600">
                <a:latin typeface="Calibri" charset="0"/>
              </a:rPr>
              <a:t> of the </a:t>
            </a:r>
            <a:r>
              <a:rPr lang="en-US" sz="3600" b="1">
                <a:solidFill>
                  <a:srgbClr val="800000"/>
                </a:solidFill>
                <a:latin typeface="Calibri" charset="0"/>
              </a:rPr>
              <a:t>lifetime benefits </a:t>
            </a:r>
            <a:r>
              <a:rPr lang="en-US" sz="3600">
                <a:latin typeface="Calibri" charset="0"/>
              </a:rPr>
              <a:t>of a </a:t>
            </a:r>
            <a:r>
              <a:rPr lang="en-US" sz="3600" b="1">
                <a:latin typeface="Calibri" charset="0"/>
              </a:rPr>
              <a:t>project</a:t>
            </a:r>
            <a:r>
              <a:rPr lang="en-US" sz="3600">
                <a:latin typeface="Calibri" charset="0"/>
              </a:rPr>
              <a:t> to the </a:t>
            </a:r>
            <a:r>
              <a:rPr lang="en-US" sz="3600" b="1">
                <a:solidFill>
                  <a:srgbClr val="800000"/>
                </a:solidFill>
                <a:latin typeface="Calibri" charset="0"/>
              </a:rPr>
              <a:t>cost</a:t>
            </a:r>
            <a:r>
              <a:rPr lang="en-US" sz="360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3600">
                <a:latin typeface="Calibri" charset="0"/>
              </a:rPr>
              <a:t>of the </a:t>
            </a:r>
            <a:r>
              <a:rPr lang="en-US" sz="3600" b="1">
                <a:latin typeface="Calibri" charset="0"/>
              </a:rPr>
              <a:t>project</a:t>
            </a:r>
            <a:r>
              <a:rPr lang="en-US" sz="3600">
                <a:latin typeface="Calibri" charset="0"/>
              </a:rPr>
              <a:t>.</a:t>
            </a:r>
            <a:endParaRPr lang="en-US">
              <a:latin typeface="Calibri" charset="0"/>
            </a:endParaRPr>
          </a:p>
        </p:txBody>
      </p:sp>
      <p:sp>
        <p:nvSpPr>
          <p:cNvPr id="26419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3B14DF4-5FBC-EE43-86C2-E5AE8C93847C}" type="slidenum">
              <a:rPr lang="en-US" sz="1200">
                <a:solidFill>
                  <a:srgbClr val="800000"/>
                </a:solidFill>
              </a:rPr>
              <a:pPr/>
              <a:t>110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38637"/>
            <a:ext cx="9144000" cy="80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244" name="Title 2"/>
          <p:cNvSpPr>
            <a:spLocks noGrp="1"/>
          </p:cNvSpPr>
          <p:nvPr>
            <p:ph type="title"/>
          </p:nvPr>
        </p:nvSpPr>
        <p:spPr>
          <a:xfrm>
            <a:off x="457200" y="1077380"/>
            <a:ext cx="8229600" cy="67725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Why is it important?</a:t>
            </a:r>
          </a:p>
        </p:txBody>
      </p:sp>
      <p:sp>
        <p:nvSpPr>
          <p:cNvPr id="266242" name="Content Placeholder 1"/>
          <p:cNvSpPr>
            <a:spLocks noGrp="1"/>
          </p:cNvSpPr>
          <p:nvPr>
            <p:ph idx="1"/>
          </p:nvPr>
        </p:nvSpPr>
        <p:spPr>
          <a:xfrm>
            <a:off x="457200" y="1963206"/>
            <a:ext cx="8229600" cy="2435954"/>
          </a:xfrm>
        </p:spPr>
        <p:txBody>
          <a:bodyPr/>
          <a:lstStyle/>
          <a:p>
            <a:pPr marL="225425" indent="0">
              <a:buFont typeface="Arial" charset="0"/>
              <a:buNone/>
            </a:pPr>
            <a:r>
              <a:rPr lang="en-US" b="1">
                <a:latin typeface="Calibri" charset="0"/>
              </a:rPr>
              <a:t>BCA is a way of determining if </a:t>
            </a:r>
            <a:r>
              <a:rPr lang="en-US" b="1" i="1">
                <a:solidFill>
                  <a:srgbClr val="800000"/>
                </a:solidFill>
                <a:latin typeface="Calibri" charset="0"/>
              </a:rPr>
              <a:t>funding</a:t>
            </a:r>
            <a:r>
              <a:rPr lang="en-US" b="1" i="1">
                <a:latin typeface="Calibri" charset="0"/>
              </a:rPr>
              <a:t> </a:t>
            </a:r>
            <a:r>
              <a:rPr lang="en-US" b="1">
                <a:latin typeface="Calibri" charset="0"/>
              </a:rPr>
              <a:t>a</a:t>
            </a:r>
            <a:r>
              <a:rPr lang="en-US" b="1" i="1">
                <a:latin typeface="Calibri" charset="0"/>
              </a:rPr>
              <a:t> </a:t>
            </a:r>
            <a:r>
              <a:rPr lang="en-US" b="1">
                <a:latin typeface="Calibri" charset="0"/>
              </a:rPr>
              <a:t>project is a</a:t>
            </a:r>
            <a:r>
              <a:rPr lang="en-US" b="1" i="1">
                <a:latin typeface="Calibri" charset="0"/>
              </a:rPr>
              <a:t> </a:t>
            </a:r>
            <a:r>
              <a:rPr lang="en-US" b="1" i="1">
                <a:solidFill>
                  <a:srgbClr val="800000"/>
                </a:solidFill>
                <a:latin typeface="Calibri" charset="0"/>
              </a:rPr>
              <a:t>wise</a:t>
            </a:r>
            <a:r>
              <a:rPr lang="en-US" b="1" i="1">
                <a:latin typeface="Calibri" charset="0"/>
              </a:rPr>
              <a:t> </a:t>
            </a:r>
            <a:r>
              <a:rPr lang="en-US" b="1" i="1">
                <a:solidFill>
                  <a:srgbClr val="800000"/>
                </a:solidFill>
                <a:latin typeface="Calibri" charset="0"/>
              </a:rPr>
              <a:t>use</a:t>
            </a:r>
            <a:r>
              <a:rPr lang="en-US" b="1" i="1">
                <a:latin typeface="Calibri" charset="0"/>
              </a:rPr>
              <a:t> </a:t>
            </a:r>
            <a:r>
              <a:rPr lang="en-US" b="1">
                <a:latin typeface="Calibri" charset="0"/>
              </a:rPr>
              <a:t>of taxpayers’</a:t>
            </a:r>
            <a:endParaRPr lang="en-US" b="1" i="1">
              <a:latin typeface="Calibri" charset="0"/>
            </a:endParaRPr>
          </a:p>
        </p:txBody>
      </p:sp>
      <p:sp>
        <p:nvSpPr>
          <p:cNvPr id="26624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0FB8A59-B63B-B94C-A025-1BC393BAC06C}" type="slidenum">
              <a:rPr lang="en-US" sz="1200">
                <a:solidFill>
                  <a:srgbClr val="800000"/>
                </a:solidFill>
              </a:rPr>
              <a:pPr/>
              <a:t>111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266243" name="Picture 8" descr="MC90044213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64656"/>
            <a:ext cx="28384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BCA fundamentals</a:t>
            </a:r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defTabSz="914400" eaLnBrk="1" hangingPunct="1">
              <a:defRPr/>
            </a:pPr>
            <a:r>
              <a:rPr lang="en-US" b="1" dirty="0">
                <a:solidFill>
                  <a:srgbClr val="800000"/>
                </a:solidFill>
                <a:ea typeface="MS PGothic" panose="020B0600070205080204" pitchFamily="34" charset="-128"/>
              </a:rPr>
              <a:t>Start early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 </a:t>
            </a:r>
            <a:r>
              <a:rPr lang="en-US" dirty="0">
                <a:ea typeface="MS PGothic" panose="020B0600070205080204" pitchFamily="34" charset="-128"/>
              </a:rPr>
              <a:t>in the project evaluation </a:t>
            </a:r>
            <a:r>
              <a:rPr lang="en-US" dirty="0" smtClean="0">
                <a:ea typeface="MS PGothic" panose="020B0600070205080204" pitchFamily="34" charset="-128"/>
              </a:rPr>
              <a:t>process.</a:t>
            </a:r>
            <a:endParaRPr lang="en-US" dirty="0" smtClean="0">
              <a:ea typeface="MS PGothic" panose="020B0600070205080204" pitchFamily="34" charset="-128"/>
              <a:cs typeface="Calibri"/>
            </a:endParaRPr>
          </a:p>
          <a:p>
            <a:pPr marL="457200" indent="-457200" defTabSz="914400" eaLnBrk="1" hangingPunct="1">
              <a:defRPr/>
            </a:pPr>
            <a:r>
              <a:rPr lang="en-US" dirty="0" smtClean="0">
                <a:ea typeface="MS PGothic" panose="020B0600070205080204" pitchFamily="34" charset="-128"/>
                <a:cs typeface="Calibri"/>
              </a:rPr>
              <a:t>Every 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BCA needs to be </a:t>
            </a:r>
            <a:r>
              <a:rPr lang="en-US" b="1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credible 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and</a:t>
            </a:r>
            <a:r>
              <a:rPr lang="en-US" b="1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 defensible 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to</a:t>
            </a:r>
            <a:r>
              <a:rPr lang="en-US" b="1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 </a:t>
            </a:r>
            <a:r>
              <a:rPr lang="en-US" b="1" dirty="0">
                <a:ea typeface="MS PGothic" panose="020B0600070205080204" pitchFamily="34" charset="-128"/>
                <a:cs typeface="Calibri"/>
              </a:rPr>
              <a:t>FEMA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.</a:t>
            </a:r>
          </a:p>
        </p:txBody>
      </p:sp>
      <p:sp>
        <p:nvSpPr>
          <p:cNvPr id="26829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583F059-2616-C84B-BB5B-6E46BBC5772D}" type="slidenum">
              <a:rPr lang="en-US" sz="1200">
                <a:solidFill>
                  <a:srgbClr val="800000"/>
                </a:solidFill>
              </a:rPr>
              <a:pPr/>
              <a:t>112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338637"/>
            <a:ext cx="9144000" cy="80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033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6</a:t>
            </a:r>
            <a:r>
              <a:rPr lang="en-US" dirty="0">
                <a:latin typeface="Calibri" charset="0"/>
                <a:cs typeface="Calibri" charset="0"/>
              </a:rPr>
              <a:t> things to remember</a:t>
            </a:r>
            <a:endParaRPr lang="en-US" sz="2000" dirty="0">
              <a:latin typeface="Calibri" charset="0"/>
              <a:cs typeface="Calibri" charset="0"/>
            </a:endParaRPr>
          </a:p>
        </p:txBody>
      </p:sp>
      <p:sp>
        <p:nvSpPr>
          <p:cNvPr id="270339" name="Rectangle 3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3228975"/>
          </a:xfrm>
        </p:spPr>
        <p:txBody>
          <a:bodyPr/>
          <a:lstStyle/>
          <a:p>
            <a:pPr marL="381000" indent="-381000" defTabSz="914400" eaLnBrk="1" hangingPunct="1">
              <a:spcBef>
                <a:spcPts val="1200"/>
              </a:spcBef>
              <a:buFont typeface="Arial" charset="0"/>
              <a:buAutoNum type="arabicPeriod"/>
            </a:pPr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 Before-mitigation</a:t>
            </a:r>
            <a:r>
              <a:rPr lang="en-US" b="1" dirty="0">
                <a:latin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cs typeface="Calibri" charset="0"/>
              </a:rPr>
              <a:t>vs. </a:t>
            </a:r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after-mitigation</a:t>
            </a:r>
            <a:r>
              <a:rPr lang="en-US" dirty="0">
                <a:latin typeface="Calibri" charset="0"/>
                <a:cs typeface="Calibri" charset="0"/>
              </a:rPr>
              <a:t> conditions.</a:t>
            </a:r>
          </a:p>
          <a:p>
            <a:pPr marL="381000" indent="-381000" defTabSz="914400" eaLnBrk="1" hangingPunct="1">
              <a:spcBef>
                <a:spcPts val="1200"/>
              </a:spcBef>
              <a:buFont typeface="Arial" charset="0"/>
              <a:buAutoNum type="arabicPeriod"/>
            </a:pPr>
            <a:r>
              <a:rPr lang="en-US" dirty="0">
                <a:latin typeface="Calibri" charset="0"/>
                <a:cs typeface="Calibri" charset="0"/>
              </a:rPr>
              <a:t>Benefits = </a:t>
            </a:r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avoided future damages</a:t>
            </a:r>
            <a:r>
              <a:rPr lang="en-US" dirty="0">
                <a:latin typeface="Calibri" charset="0"/>
                <a:cs typeface="Calibri" charset="0"/>
              </a:rPr>
              <a:t>.</a:t>
            </a:r>
          </a:p>
          <a:p>
            <a:pPr marL="381000" indent="-381000" defTabSz="914400" eaLnBrk="1" hangingPunct="1">
              <a:spcBef>
                <a:spcPts val="1200"/>
              </a:spcBef>
              <a:buFont typeface="Arial" charset="0"/>
              <a:buAutoNum type="arabicPeriod"/>
            </a:pPr>
            <a:r>
              <a:rPr lang="en-US" dirty="0">
                <a:latin typeface="Calibri" charset="0"/>
                <a:cs typeface="Calibri" charset="0"/>
              </a:rPr>
              <a:t>Damages </a:t>
            </a:r>
            <a:r>
              <a:rPr lang="en-US" b="1" dirty="0">
                <a:latin typeface="Calibri" charset="0"/>
                <a:cs typeface="Calibri" charset="0"/>
              </a:rPr>
              <a:t>reduced</a:t>
            </a:r>
            <a:r>
              <a:rPr lang="en-US" dirty="0">
                <a:latin typeface="Calibri" charset="0"/>
                <a:cs typeface="Calibri" charset="0"/>
              </a:rPr>
              <a:t> after mitigation =</a:t>
            </a:r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 benefits to count</a:t>
            </a:r>
            <a:r>
              <a:rPr lang="en-US" dirty="0">
                <a:latin typeface="Calibri" charset="0"/>
                <a:cs typeface="Calibri" charset="0"/>
              </a:rPr>
              <a:t>.</a:t>
            </a:r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A6BE8A0-D709-FE48-AE91-799E958A11F5}" type="slidenum">
              <a:rPr lang="en-US" sz="1200">
                <a:solidFill>
                  <a:srgbClr val="800000"/>
                </a:solidFill>
              </a:rPr>
              <a:pPr/>
              <a:t>113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338637"/>
            <a:ext cx="9144000" cy="80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238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Calibri" charset="0"/>
                <a:cs typeface="Calibri" charset="0"/>
              </a:rPr>
              <a:t>6</a:t>
            </a:r>
            <a:r>
              <a:rPr lang="en-US">
                <a:latin typeface="Calibri" charset="0"/>
                <a:cs typeface="Calibri" charset="0"/>
              </a:rPr>
              <a:t> things to remember </a:t>
            </a:r>
            <a:r>
              <a:rPr lang="en-US" sz="2200">
                <a:latin typeface="Calibri" charset="0"/>
                <a:cs typeface="Calibri" charset="0"/>
              </a:rPr>
              <a:t>(Continued . . . )</a:t>
            </a: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457200" y="1914525"/>
            <a:ext cx="8555038" cy="3228975"/>
          </a:xfrm>
        </p:spPr>
        <p:txBody>
          <a:bodyPr>
            <a:normAutofit fontScale="92500" lnSpcReduction="10000"/>
          </a:bodyPr>
          <a:lstStyle/>
          <a:p>
            <a:pPr marL="514350" indent="-514350" defTabSz="914400">
              <a:lnSpc>
                <a:spcPct val="110000"/>
              </a:lnSpc>
              <a:spcBef>
                <a:spcPts val="1000"/>
              </a:spcBef>
              <a:buFont typeface="+mj-lt"/>
              <a:buAutoNum type="arabicPeriod" startAt="4"/>
              <a:defRPr/>
            </a:pPr>
            <a:r>
              <a:rPr lang="en-US" b="1" dirty="0" smtClean="0">
                <a:solidFill>
                  <a:srgbClr val="800000"/>
                </a:solidFill>
                <a:latin typeface="Calibri"/>
                <a:ea typeface="MS PGothic" panose="020B0600070205080204" pitchFamily="34" charset="-128"/>
                <a:cs typeface="Calibri"/>
              </a:rPr>
              <a:t>Benefits</a:t>
            </a:r>
            <a:r>
              <a:rPr lang="en-US" dirty="0" smtClean="0">
                <a:solidFill>
                  <a:srgbClr val="800000"/>
                </a:solidFill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lang="en-US" sz="3000" dirty="0" smtClean="0">
                <a:latin typeface="Calibri"/>
                <a:ea typeface="MS PGothic" panose="020B0600070205080204" pitchFamily="34" charset="-128"/>
                <a:cs typeface="Calibri"/>
              </a:rPr>
              <a:t>(avoided future damages in dollar value)</a:t>
            </a:r>
            <a:r>
              <a:rPr lang="en-US" dirty="0" smtClean="0"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Calibri"/>
                <a:ea typeface="MS PGothic" panose="020B0600070205080204" pitchFamily="34" charset="-128"/>
                <a:cs typeface="Calibri"/>
              </a:rPr>
              <a:t>&gt; costs</a:t>
            </a:r>
            <a:r>
              <a:rPr lang="en-US" dirty="0" smtClean="0">
                <a:latin typeface="Calibri"/>
                <a:ea typeface="MS PGothic" panose="020B0600070205080204" pitchFamily="34" charset="-128"/>
                <a:cs typeface="Calibri"/>
              </a:rPr>
              <a:t> = cost-effective.</a:t>
            </a:r>
          </a:p>
          <a:p>
            <a:pPr marL="381000" indent="-381000" defTabSz="914400">
              <a:lnSpc>
                <a:spcPct val="110000"/>
              </a:lnSpc>
              <a:spcBef>
                <a:spcPts val="1000"/>
              </a:spcBef>
              <a:buFont typeface="Arial" charset="0"/>
              <a:buAutoNum type="arabicPeriod" startAt="4"/>
              <a:defRPr/>
            </a:pPr>
            <a:r>
              <a:rPr lang="en-US" dirty="0" smtClean="0">
                <a:latin typeface="Calibri"/>
                <a:ea typeface="MS PGothic" panose="020B0600070205080204" pitchFamily="34" charset="-128"/>
                <a:cs typeface="Calibri"/>
              </a:rPr>
              <a:t>Some mitigation projects are </a:t>
            </a:r>
            <a:r>
              <a:rPr lang="en-US" b="1" dirty="0" smtClean="0">
                <a:latin typeface="Calibri"/>
                <a:ea typeface="MS PGothic" panose="020B0600070205080204" pitchFamily="34" charset="-128"/>
                <a:cs typeface="Calibri"/>
              </a:rPr>
              <a:t>more cost-effective </a:t>
            </a:r>
            <a:r>
              <a:rPr lang="en-US" dirty="0" smtClean="0">
                <a:latin typeface="Calibri"/>
                <a:ea typeface="MS PGothic" panose="020B0600070205080204" pitchFamily="34" charset="-128"/>
                <a:cs typeface="Calibri"/>
              </a:rPr>
              <a:t>than others. </a:t>
            </a:r>
          </a:p>
          <a:p>
            <a:pPr marL="381000" indent="-381000" defTabSz="914400">
              <a:lnSpc>
                <a:spcPct val="110000"/>
              </a:lnSpc>
              <a:spcBef>
                <a:spcPts val="1000"/>
              </a:spcBef>
              <a:buFont typeface="Arial" charset="0"/>
              <a:buAutoNum type="arabicPeriod" startAt="4"/>
              <a:defRPr/>
            </a:pPr>
            <a:r>
              <a:rPr lang="en-US" b="1" dirty="0" smtClean="0">
                <a:solidFill>
                  <a:srgbClr val="800000"/>
                </a:solidFill>
                <a:latin typeface="Calibri"/>
                <a:ea typeface="MS PGothic" panose="020B0600070205080204" pitchFamily="34" charset="-128"/>
                <a:cs typeface="Calibri"/>
              </a:rPr>
              <a:t> Benefit Cost </a:t>
            </a:r>
            <a:r>
              <a:rPr lang="en-US" b="1" dirty="0">
                <a:solidFill>
                  <a:srgbClr val="800000"/>
                </a:solidFill>
                <a:latin typeface="Calibri"/>
                <a:ea typeface="MS PGothic" panose="020B0600070205080204" pitchFamily="34" charset="-128"/>
                <a:cs typeface="Calibri"/>
              </a:rPr>
              <a:t>Ratio </a:t>
            </a:r>
            <a:r>
              <a:rPr lang="en-US" sz="2000" b="1" dirty="0">
                <a:solidFill>
                  <a:srgbClr val="800000"/>
                </a:solidFill>
                <a:latin typeface="Calibri"/>
                <a:ea typeface="MS PGothic" panose="020B0600070205080204" pitchFamily="34" charset="-128"/>
                <a:cs typeface="Calibri"/>
              </a:rPr>
              <a:t>(BCR)</a:t>
            </a:r>
            <a:r>
              <a:rPr lang="en-US" b="1" dirty="0"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lang="en-US" dirty="0">
                <a:latin typeface="Calibri"/>
                <a:ea typeface="MS PGothic" panose="020B0600070205080204" pitchFamily="34" charset="-128"/>
                <a:cs typeface="Calibri"/>
              </a:rPr>
              <a:t>is used to </a:t>
            </a:r>
            <a:r>
              <a:rPr lang="en-US" dirty="0" smtClean="0">
                <a:latin typeface="Calibri"/>
                <a:ea typeface="MS PGothic" panose="020B0600070205080204" pitchFamily="34" charset="-128"/>
                <a:cs typeface="Calibri"/>
              </a:rPr>
              <a:t>compare </a:t>
            </a:r>
            <a:r>
              <a:rPr lang="en-US" dirty="0">
                <a:latin typeface="Calibri"/>
                <a:ea typeface="MS PGothic" panose="020B0600070205080204" pitchFamily="34" charset="-128"/>
                <a:cs typeface="Calibri"/>
              </a:rPr>
              <a:t>cost-effectiveness</a:t>
            </a:r>
            <a:r>
              <a:rPr lang="en-US" dirty="0" smtClean="0">
                <a:latin typeface="Calibri"/>
                <a:ea typeface="MS PGothic" panose="020B0600070205080204" pitchFamily="34" charset="-128"/>
                <a:cs typeface="Calibri"/>
              </a:rPr>
              <a:t>.</a:t>
            </a:r>
            <a:endParaRPr lang="en-US" dirty="0"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C5E43C-EE47-C64D-8F7B-574C0AFA2C2E}" type="slidenum">
              <a:rPr lang="en-US" sz="1200">
                <a:solidFill>
                  <a:srgbClr val="800000"/>
                </a:solidFill>
              </a:rPr>
              <a:pPr/>
              <a:t>114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Benefit cost ratio </a:t>
            </a:r>
            <a:r>
              <a:rPr lang="en-US" sz="2000">
                <a:latin typeface="Calibri" charset="0"/>
              </a:rPr>
              <a:t>(BCR)</a:t>
            </a:r>
          </a:p>
        </p:txBody>
      </p:sp>
      <p:sp>
        <p:nvSpPr>
          <p:cNvPr id="274434" name="Rectangl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>
                <a:latin typeface="Calibri" charset="0"/>
              </a:rPr>
              <a:t>	A project is </a:t>
            </a:r>
            <a:r>
              <a:rPr lang="en-US" i="1">
                <a:solidFill>
                  <a:srgbClr val="800000"/>
                </a:solidFill>
                <a:latin typeface="Calibri" charset="0"/>
              </a:rPr>
              <a:t>cost-effective</a:t>
            </a:r>
            <a:r>
              <a:rPr lang="en-US" i="1"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if:</a:t>
            </a:r>
          </a:p>
          <a:p>
            <a:pPr eaLnBrk="1" hangingPunct="1"/>
            <a:endParaRPr lang="en-US" sz="1300">
              <a:latin typeface="Calibri" charset="0"/>
            </a:endParaRPr>
          </a:p>
          <a:p>
            <a:pPr eaLnBrk="1" hangingPunct="1"/>
            <a:endParaRPr lang="en-US" sz="1300">
              <a:latin typeface="Calibri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1300">
                <a:latin typeface="Calibri" charset="0"/>
              </a:rPr>
              <a:t>      </a:t>
            </a:r>
            <a:r>
              <a:rPr lang="en-US" sz="2400">
                <a:latin typeface="Calibri" charset="0"/>
              </a:rPr>
              <a:t>         </a:t>
            </a:r>
            <a:r>
              <a:rPr lang="en-US" sz="3600" b="1">
                <a:latin typeface="Calibri" charset="0"/>
              </a:rPr>
              <a:t>Project Benefit </a:t>
            </a:r>
            <a:r>
              <a:rPr lang="en-US" sz="3000">
                <a:latin typeface="Calibri" charset="0"/>
              </a:rPr>
              <a:t>(in </a:t>
            </a:r>
            <a:r>
              <a:rPr lang="en-US" sz="3000">
                <a:solidFill>
                  <a:srgbClr val="008000"/>
                </a:solidFill>
                <a:latin typeface="Calibri" charset="0"/>
              </a:rPr>
              <a:t>$$$</a:t>
            </a:r>
            <a:r>
              <a:rPr lang="en-US" sz="3000">
                <a:latin typeface="Calibri" charset="0"/>
              </a:rPr>
              <a:t>)</a:t>
            </a:r>
          </a:p>
          <a:p>
            <a:pPr eaLnBrk="1" hangingPunct="1">
              <a:buFont typeface="Arial" charset="0"/>
              <a:buNone/>
            </a:pPr>
            <a:endParaRPr lang="en-US" sz="2800">
              <a:latin typeface="Calibri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en-US" sz="3600">
                <a:latin typeface="Calibri" charset="0"/>
                <a:ea typeface="MS PGothic" charset="0"/>
              </a:rPr>
              <a:t>       </a:t>
            </a:r>
            <a:r>
              <a:rPr lang="en-US" sz="3600" b="1">
                <a:latin typeface="Calibri" charset="0"/>
                <a:ea typeface="MS PGothic" charset="0"/>
              </a:rPr>
              <a:t>Total Project Cost</a:t>
            </a:r>
          </a:p>
        </p:txBody>
      </p:sp>
      <p:sp>
        <p:nvSpPr>
          <p:cNvPr id="2744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1DFDDA0-792C-F54A-846E-1722071ABFFB}" type="slidenum">
              <a:rPr lang="en-US" sz="1200">
                <a:solidFill>
                  <a:srgbClr val="800000"/>
                </a:solidFill>
              </a:rPr>
              <a:pPr/>
              <a:t>115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1316038" y="3415904"/>
            <a:ext cx="4779962" cy="0"/>
          </a:xfrm>
          <a:prstGeom prst="line">
            <a:avLst/>
          </a:prstGeom>
          <a:noFill/>
          <a:ln w="38100">
            <a:solidFill>
              <a:srgbClr val="175195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03108" name="Text Box 5"/>
          <p:cNvSpPr txBox="1">
            <a:spLocks noChangeArrowheads="1"/>
          </p:cNvSpPr>
          <p:nvPr/>
        </p:nvSpPr>
        <p:spPr bwMode="auto">
          <a:xfrm>
            <a:off x="6286500" y="2969419"/>
            <a:ext cx="685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800000"/>
                </a:solidFill>
                <a:latin typeface="Calibri"/>
              </a:rPr>
              <a:t>≥</a:t>
            </a:r>
          </a:p>
        </p:txBody>
      </p:sp>
      <p:sp>
        <p:nvSpPr>
          <p:cNvPr id="303109" name="Text Box 6"/>
          <p:cNvSpPr txBox="1">
            <a:spLocks noChangeArrowheads="1"/>
          </p:cNvSpPr>
          <p:nvPr/>
        </p:nvSpPr>
        <p:spPr bwMode="auto">
          <a:xfrm>
            <a:off x="7124700" y="2981325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800000"/>
                </a:solidFill>
                <a:latin typeface="Calibri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515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  <a:ea typeface="MS PGothic" charset="0"/>
              </a:rPr>
              <a:t>Project costs</a:t>
            </a:r>
            <a:endParaRPr lang="en-US" i="1" dirty="0">
              <a:solidFill>
                <a:schemeClr val="folHlink"/>
              </a:solidFill>
              <a:latin typeface="+mn-lt"/>
              <a:ea typeface="MS PGothic" charset="0"/>
            </a:endParaRPr>
          </a:p>
        </p:txBody>
      </p:sp>
      <p:sp>
        <p:nvSpPr>
          <p:cNvPr id="276483" name="Rectangle 3"/>
          <p:cNvSpPr>
            <a:spLocks noGrp="1"/>
          </p:cNvSpPr>
          <p:nvPr>
            <p:ph idx="1"/>
          </p:nvPr>
        </p:nvSpPr>
        <p:spPr>
          <a:xfrm>
            <a:off x="457200" y="1798618"/>
            <a:ext cx="8229600" cy="2940888"/>
          </a:xfrm>
        </p:spPr>
        <p:txBody>
          <a:bodyPr>
            <a:normAutofit/>
          </a:bodyPr>
          <a:lstStyle/>
          <a:p>
            <a:pPr marL="457200" indent="-457200" defTabSz="914400"/>
            <a:r>
              <a:rPr lang="en-US" b="1" dirty="0">
                <a:latin typeface="Calibri" charset="0"/>
              </a:rPr>
              <a:t>Costs</a:t>
            </a:r>
            <a:r>
              <a:rPr lang="en-US" dirty="0">
                <a:latin typeface="Calibri" charset="0"/>
              </a:rPr>
              <a:t> should be . . .</a:t>
            </a:r>
            <a:endParaRPr lang="en-US" sz="1800" dirty="0">
              <a:latin typeface="Calibri" charset="0"/>
            </a:endParaRPr>
          </a:p>
          <a:p>
            <a:pPr marL="912813" lvl="1" indent="-457200" defTabSz="914400"/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Appropriate for the project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  <a:p>
            <a:pPr marL="912813" lvl="1" indent="-457200" defTabSz="914400"/>
            <a:r>
              <a:rPr lang="en-US" dirty="0">
                <a:latin typeface="Calibri" charset="0"/>
                <a:ea typeface="MS PGothic" charset="0"/>
              </a:rPr>
              <a:t>In</a:t>
            </a:r>
            <a:r>
              <a:rPr lang="en-US" b="1" dirty="0">
                <a:latin typeface="Calibri" charset="0"/>
                <a:ea typeface="MS PGothic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present-day dollars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  <a:p>
            <a:pPr marL="912813" lvl="1" indent="-457200" defTabSz="914400"/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Well documented </a:t>
            </a:r>
            <a:r>
              <a:rPr lang="en-US" dirty="0">
                <a:latin typeface="Calibri" charset="0"/>
                <a:ea typeface="MS PGothic" charset="0"/>
              </a:rPr>
              <a:t>+ from a </a:t>
            </a: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credible source</a:t>
            </a:r>
            <a:r>
              <a:rPr lang="en-US" sz="2400" dirty="0">
                <a:latin typeface="Calibri" charset="0"/>
                <a:ea typeface="MS PGothic" charset="0"/>
              </a:rPr>
              <a:t>.</a:t>
            </a:r>
          </a:p>
          <a:p>
            <a:pPr marL="457200" indent="-457200" defTabSz="914400"/>
            <a:r>
              <a:rPr lang="en-US" b="1" dirty="0">
                <a:solidFill>
                  <a:srgbClr val="800000"/>
                </a:solidFill>
                <a:latin typeface="Calibri" charset="0"/>
              </a:rPr>
              <a:t>Project costs occur up front</a:t>
            </a:r>
            <a:r>
              <a:rPr lang="en-US" b="1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and are determined by cost estimates.</a:t>
            </a:r>
          </a:p>
        </p:txBody>
      </p:sp>
      <p:sp>
        <p:nvSpPr>
          <p:cNvPr id="27648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F782659-9EE0-EB45-9769-69533A140BDD}" type="slidenum">
              <a:rPr lang="en-US" sz="1200">
                <a:solidFill>
                  <a:srgbClr val="800000"/>
                </a:solidFill>
              </a:rPr>
              <a:pPr/>
              <a:t>116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        What is a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benefit</a:t>
            </a:r>
            <a:r>
              <a:rPr lang="en-US">
                <a:latin typeface="Calibri" charset="0"/>
              </a:rPr>
              <a:t>?</a:t>
            </a:r>
            <a:endParaRPr lang="en-US" i="1">
              <a:solidFill>
                <a:schemeClr val="folHlink"/>
              </a:solidFill>
              <a:latin typeface="Calibri" charset="0"/>
            </a:endParaRPr>
          </a:p>
        </p:txBody>
      </p:sp>
      <p:sp>
        <p:nvSpPr>
          <p:cNvPr id="278530" name="Rectangle 3"/>
          <p:cNvSpPr>
            <a:spLocks noGrp="1"/>
          </p:cNvSpPr>
          <p:nvPr>
            <p:ph idx="1"/>
          </p:nvPr>
        </p:nvSpPr>
        <p:spPr>
          <a:xfrm>
            <a:off x="457200" y="1746988"/>
            <a:ext cx="8229600" cy="2734374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3600" dirty="0">
                <a:latin typeface="Calibri" charset="0"/>
              </a:rPr>
              <a:t>A </a:t>
            </a:r>
            <a:r>
              <a:rPr lang="en-US" sz="3600" b="1" dirty="0">
                <a:latin typeface="Calibri" charset="0"/>
              </a:rPr>
              <a:t>benefit</a:t>
            </a:r>
            <a:r>
              <a:rPr lang="en-US" sz="3600" dirty="0">
                <a:latin typeface="Calibri" charset="0"/>
              </a:rPr>
              <a:t> is an </a:t>
            </a:r>
            <a:r>
              <a:rPr lang="en-US" sz="3600" b="1" dirty="0">
                <a:solidFill>
                  <a:srgbClr val="800000"/>
                </a:solidFill>
                <a:latin typeface="Calibri" charset="0"/>
              </a:rPr>
              <a:t>avoided loss</a:t>
            </a:r>
            <a:r>
              <a:rPr lang="en-US" sz="3600" dirty="0">
                <a:latin typeface="Calibri" charset="0"/>
              </a:rPr>
              <a:t>. </a:t>
            </a:r>
          </a:p>
          <a:p>
            <a:pPr eaLnBrk="1" hangingPunct="1"/>
            <a:r>
              <a:rPr lang="en-US" b="1" dirty="0">
                <a:latin typeface="Calibri" charset="0"/>
              </a:rPr>
              <a:t>Damages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reduced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or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eliminated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due to the project.</a:t>
            </a:r>
          </a:p>
          <a:p>
            <a:pPr eaLnBrk="1" hangingPunct="1"/>
            <a:r>
              <a:rPr lang="en-US" b="1" dirty="0">
                <a:solidFill>
                  <a:srgbClr val="800000"/>
                </a:solidFill>
                <a:latin typeface="Calibri" charset="0"/>
              </a:rPr>
              <a:t>Consistent approach </a:t>
            </a:r>
            <a:r>
              <a:rPr lang="en-US" dirty="0">
                <a:latin typeface="Calibri" charset="0"/>
              </a:rPr>
              <a:t>to determine </a:t>
            </a:r>
            <a:r>
              <a:rPr lang="en-US" b="1" dirty="0">
                <a:latin typeface="Calibri" charset="0"/>
              </a:rPr>
              <a:t>value</a:t>
            </a:r>
            <a:r>
              <a:rPr lang="en-US" dirty="0">
                <a:latin typeface="Calibri" charset="0"/>
              </a:rPr>
              <a:t> of avoided loss.</a:t>
            </a:r>
          </a:p>
        </p:txBody>
      </p:sp>
      <p:sp>
        <p:nvSpPr>
          <p:cNvPr id="27853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ECBFC81-E16A-7744-AA78-0D431A2BD0CF}" type="slidenum">
              <a:rPr lang="en-US" sz="1200">
                <a:solidFill>
                  <a:srgbClr val="800000"/>
                </a:solidFill>
              </a:rPr>
              <a:pPr/>
              <a:t>117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278531" name="Picture 6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72" y="2273115"/>
            <a:ext cx="2246313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057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What is a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benefit</a:t>
            </a:r>
            <a:r>
              <a:rPr lang="en-US">
                <a:latin typeface="Calibri" charset="0"/>
              </a:rPr>
              <a:t>? </a:t>
            </a:r>
            <a:r>
              <a:rPr lang="en-US" sz="2000">
                <a:latin typeface="Calibri" charset="0"/>
              </a:rPr>
              <a:t>(Continued . . . )</a:t>
            </a:r>
            <a:endParaRPr lang="en-US" sz="2000" i="1">
              <a:solidFill>
                <a:schemeClr val="folHlink"/>
              </a:solidFill>
              <a:latin typeface="Calibri" charset="0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457200" y="1798617"/>
            <a:ext cx="8229600" cy="3044145"/>
          </a:xfrm>
        </p:spPr>
        <p:txBody>
          <a:bodyPr>
            <a:normAutofit lnSpcReduction="10000"/>
          </a:bodyPr>
          <a:lstStyle/>
          <a:p>
            <a:pPr marL="0" indent="0" defTabSz="914400" eaLnBrk="1" hangingPunct="1">
              <a:buFont typeface="Arial" charset="0"/>
              <a:buNone/>
              <a:defRPr/>
            </a:pPr>
            <a:r>
              <a:rPr lang="en-US" sz="3600" dirty="0">
                <a:ea typeface="MS PGothic" panose="020B0600070205080204" pitchFamily="34" charset="-128"/>
                <a:cs typeface="Calibri"/>
              </a:rPr>
              <a:t>Benefits </a:t>
            </a:r>
            <a:r>
              <a:rPr lang="en-US" sz="3600" dirty="0" smtClean="0">
                <a:ea typeface="MS PGothic" panose="020B0600070205080204" pitchFamily="34" charset="-128"/>
                <a:cs typeface="Calibri"/>
              </a:rPr>
              <a:t>have </a:t>
            </a:r>
            <a:r>
              <a:rPr lang="en-US" sz="3600" b="1" dirty="0" smtClean="0">
                <a:ea typeface="MS PGothic" panose="020B0600070205080204" pitchFamily="34" charset="-128"/>
                <a:cs typeface="Calibri"/>
              </a:rPr>
              <a:t>historically</a:t>
            </a:r>
            <a:r>
              <a:rPr lang="en-US" sz="3600" dirty="0" smtClean="0">
                <a:ea typeface="MS PGothic" panose="020B0600070205080204" pitchFamily="34" charset="-128"/>
                <a:cs typeface="Calibri"/>
              </a:rPr>
              <a:t> considered the value of </a:t>
            </a:r>
            <a:r>
              <a:rPr lang="en-US" sz="3600" b="1" dirty="0" smtClean="0">
                <a:ea typeface="MS PGothic" panose="020B0600070205080204" pitchFamily="34" charset="-128"/>
                <a:cs typeface="Calibri"/>
              </a:rPr>
              <a:t>avoided loss</a:t>
            </a:r>
            <a:r>
              <a:rPr lang="en-US" sz="3600" dirty="0">
                <a:ea typeface="MS PGothic" panose="020B0600070205080204" pitchFamily="34" charset="-128"/>
                <a:cs typeface="Calibri"/>
              </a:rPr>
              <a:t> </a:t>
            </a:r>
            <a:r>
              <a:rPr lang="en-US" sz="3600" dirty="0" smtClean="0">
                <a:ea typeface="MS PGothic" panose="020B0600070205080204" pitchFamily="34" charset="-128"/>
                <a:cs typeface="Calibri"/>
              </a:rPr>
              <a:t>expressed in </a:t>
            </a:r>
            <a:r>
              <a:rPr lang="en-US" sz="3600" b="1" dirty="0" smtClean="0">
                <a:solidFill>
                  <a:srgbClr val="008000"/>
                </a:solidFill>
                <a:ea typeface="MS PGothic" panose="020B0600070205080204" pitchFamily="34" charset="-128"/>
                <a:cs typeface="Calibri"/>
              </a:rPr>
              <a:t>$$$</a:t>
            </a:r>
            <a:r>
              <a:rPr lang="en-US" sz="3600" dirty="0" smtClean="0">
                <a:ea typeface="MS PGothic" panose="020B0600070205080204" pitchFamily="34" charset="-128"/>
                <a:cs typeface="Calibri"/>
              </a:rPr>
              <a:t>:</a:t>
            </a:r>
            <a:endParaRPr lang="en-US" sz="3600" dirty="0">
              <a:ea typeface="MS PGothic" panose="020B0600070205080204" pitchFamily="34" charset="-128"/>
              <a:cs typeface="Calibri"/>
            </a:endParaRPr>
          </a:p>
          <a:p>
            <a:pPr marL="457200" indent="-457200" defTabSz="914400" eaLnBrk="1" hangingPunct="1">
              <a:defRPr/>
            </a:pP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Damages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 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to 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buildings + 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contents 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+ infrastructure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.</a:t>
            </a:r>
          </a:p>
          <a:p>
            <a:pPr marL="457200" indent="-457200" defTabSz="914400" eaLnBrk="1" hangingPunct="1">
              <a:defRPr/>
            </a:pP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Deaths</a:t>
            </a:r>
            <a:r>
              <a:rPr lang="en-US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 + </a:t>
            </a: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injuries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 in certain circumstances.</a:t>
            </a:r>
            <a:endParaRPr lang="en-US" dirty="0">
              <a:ea typeface="MS PGothic" panose="020B0600070205080204" pitchFamily="34" charset="-128"/>
              <a:cs typeface="Calibri"/>
            </a:endParaRPr>
          </a:p>
          <a:p>
            <a:pPr marL="457200" indent="-457200" defTabSz="914400" eaLnBrk="1" hangingPunct="1">
              <a:defRPr/>
            </a:pP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Loss </a:t>
            </a:r>
            <a:r>
              <a:rPr lang="en-US" b="1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of function</a:t>
            </a:r>
            <a:r>
              <a:rPr lang="en-US" b="1" dirty="0">
                <a:ea typeface="MS PGothic" panose="020B0600070205080204" pitchFamily="34" charset="-128"/>
                <a:cs typeface="Calibri"/>
              </a:rPr>
              <a:t> 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for economic impacts.</a:t>
            </a:r>
            <a:endParaRPr lang="en-US" dirty="0">
              <a:solidFill>
                <a:schemeClr val="tx2"/>
              </a:solidFill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8058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F9A2165-EEF9-744D-90EE-B98188BD5973}" type="slidenum">
              <a:rPr lang="en-US" sz="1200">
                <a:solidFill>
                  <a:srgbClr val="800000"/>
                </a:solidFill>
              </a:rPr>
              <a:pPr/>
              <a:t>118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262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What is a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benefit</a:t>
            </a:r>
            <a:r>
              <a:rPr lang="en-US">
                <a:latin typeface="Calibri" charset="0"/>
              </a:rPr>
              <a:t>? </a:t>
            </a:r>
            <a:r>
              <a:rPr lang="en-US" sz="2000">
                <a:latin typeface="Calibri" charset="0"/>
              </a:rPr>
              <a:t>(Continued . . . )</a:t>
            </a:r>
            <a:br>
              <a:rPr lang="en-US" sz="2000">
                <a:latin typeface="Calibri" charset="0"/>
              </a:rPr>
            </a:br>
            <a:r>
              <a:rPr lang="en-US" sz="3200" b="1">
                <a:solidFill>
                  <a:srgbClr val="800000"/>
                </a:solidFill>
                <a:latin typeface="Calibri" charset="0"/>
              </a:rPr>
              <a:t>Deaths + injuries</a:t>
            </a:r>
          </a:p>
        </p:txBody>
      </p:sp>
      <p:sp>
        <p:nvSpPr>
          <p:cNvPr id="282627" name="Rectangle 3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3228975"/>
          </a:xfrm>
        </p:spPr>
        <p:txBody>
          <a:bodyPr>
            <a:normAutofit lnSpcReduction="10000"/>
          </a:bodyPr>
          <a:lstStyle/>
          <a:p>
            <a:pPr marL="457200" indent="-457200" defTabSz="914400" eaLnBrk="1" hangingPunct="1">
              <a:lnSpc>
                <a:spcPct val="110000"/>
              </a:lnSpc>
            </a:pPr>
            <a:r>
              <a:rPr lang="en-US" dirty="0">
                <a:latin typeface="Calibri" charset="0"/>
              </a:rPr>
              <a:t>When they are a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primary impact </a:t>
            </a:r>
            <a:r>
              <a:rPr lang="en-US" dirty="0">
                <a:latin typeface="Calibri" charset="0"/>
              </a:rPr>
              <a:t>of disasters: Earthquakes + tornadoes.</a:t>
            </a:r>
          </a:p>
          <a:p>
            <a:pPr marL="457200" indent="-457200" defTabSz="914400" eaLnBrk="1" hangingPunct="1">
              <a:lnSpc>
                <a:spcPct val="110000"/>
              </a:lnSpc>
              <a:buSzPct val="120000"/>
            </a:pPr>
            <a:r>
              <a:rPr lang="en-US" b="1" dirty="0">
                <a:solidFill>
                  <a:srgbClr val="800000"/>
                </a:solidFill>
                <a:latin typeface="Calibri" charset="0"/>
              </a:rPr>
              <a:t>Do not count</a:t>
            </a:r>
            <a:r>
              <a:rPr lang="en-US" b="1" dirty="0">
                <a:latin typeface="Calibri" charset="0"/>
              </a:rPr>
              <a:t> except</a:t>
            </a:r>
            <a:r>
              <a:rPr lang="en-US" dirty="0">
                <a:latin typeface="Calibri" charset="0"/>
              </a:rPr>
              <a:t> for </a:t>
            </a:r>
            <a:r>
              <a:rPr lang="en-US" b="1" dirty="0">
                <a:latin typeface="Calibri" charset="0"/>
              </a:rPr>
              <a:t>flash floods </a:t>
            </a:r>
            <a:r>
              <a:rPr lang="en-US" dirty="0">
                <a:latin typeface="Calibri" charset="0"/>
              </a:rPr>
              <a:t>or </a:t>
            </a:r>
            <a:r>
              <a:rPr lang="en-US" b="1" dirty="0">
                <a:latin typeface="Calibri" charset="0"/>
              </a:rPr>
              <a:t>dam/levee failures</a:t>
            </a:r>
            <a:r>
              <a:rPr lang="en-US" dirty="0">
                <a:latin typeface="Calibri" charset="0"/>
              </a:rPr>
              <a:t>.</a:t>
            </a:r>
          </a:p>
          <a:p>
            <a:pPr marL="457200" indent="-457200" defTabSz="914400" eaLnBrk="1" hangingPunct="1">
              <a:lnSpc>
                <a:spcPct val="110000"/>
              </a:lnSpc>
              <a:buSzPct val="120000"/>
            </a:pPr>
            <a:r>
              <a:rPr lang="en-US" dirty="0">
                <a:latin typeface="Calibri" charset="0"/>
              </a:rPr>
              <a:t>Benefits of reducing casualties are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always</a:t>
            </a:r>
            <a:r>
              <a:rPr lang="en-US" dirty="0">
                <a:latin typeface="Calibri" charset="0"/>
              </a:rPr>
              <a:t> counted for </a:t>
            </a:r>
            <a:r>
              <a:rPr lang="en-US" b="1" dirty="0">
                <a:latin typeface="Calibri" charset="0"/>
              </a:rPr>
              <a:t>safe room </a:t>
            </a:r>
            <a:r>
              <a:rPr lang="en-US" dirty="0">
                <a:latin typeface="Calibri" charset="0"/>
              </a:rPr>
              <a:t>projects.</a:t>
            </a:r>
          </a:p>
          <a:p>
            <a:pPr marL="457200" indent="-457200" defTabSz="914400" eaLnBrk="1" hangingPunct="1">
              <a:lnSpc>
                <a:spcPct val="110000"/>
              </a:lnSpc>
              <a:buSzPct val="120000"/>
            </a:pPr>
            <a:endParaRPr lang="en-US" dirty="0">
              <a:latin typeface="Calibri" charset="0"/>
            </a:endParaRPr>
          </a:p>
        </p:txBody>
      </p:sp>
      <p:sp>
        <p:nvSpPr>
          <p:cNvPr id="28262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8209940-7D6D-2941-8280-DE236FA425F1}" type="slidenum">
              <a:rPr lang="en-US" sz="1200">
                <a:solidFill>
                  <a:srgbClr val="800000"/>
                </a:solidFill>
              </a:rPr>
              <a:pPr/>
              <a:t>119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5782"/>
            <a:ext cx="9144000" cy="79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Acronyms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2047876"/>
            <a:ext cx="8229600" cy="3095624"/>
          </a:xfrm>
        </p:spPr>
        <p:txBody>
          <a:bodyPr>
            <a:normAutofit fontScale="85000" lnSpcReduction="20000"/>
          </a:bodyPr>
          <a:lstStyle/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HMGP</a:t>
            </a:r>
            <a:r>
              <a:rPr lang="en-US" dirty="0">
                <a:latin typeface="Calibri" charset="0"/>
              </a:rPr>
              <a:t>	Hazard Mitigation Grant Program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LAHM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	Louisiana </a:t>
            </a:r>
            <a:r>
              <a:rPr lang="en-US" dirty="0">
                <a:latin typeface="Calibri" charset="0"/>
              </a:rPr>
              <a:t>Hazard Mitigation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NFIP</a:t>
            </a:r>
            <a:r>
              <a:rPr lang="en-US" dirty="0">
                <a:latin typeface="Calibri" charset="0"/>
              </a:rPr>
              <a:t>		National Flood Insurance Program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O + M</a:t>
            </a: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	</a:t>
            </a:r>
            <a:r>
              <a:rPr lang="en-US" i="1" dirty="0" smtClean="0">
                <a:latin typeface="Calibri" charset="0"/>
              </a:rPr>
              <a:t>Operations </a:t>
            </a:r>
            <a:r>
              <a:rPr lang="en-US" i="1" dirty="0">
                <a:latin typeface="Calibri" charset="0"/>
              </a:rPr>
              <a:t>+ Maintenance Plan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PDM</a:t>
            </a:r>
            <a:r>
              <a:rPr lang="en-US" dirty="0">
                <a:latin typeface="Calibri" charset="0"/>
              </a:rPr>
              <a:t>		Pre-Disaster Mitigation</a:t>
            </a:r>
          </a:p>
          <a:p>
            <a:pPr marL="225425" indent="0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US" b="1" dirty="0">
                <a:latin typeface="Calibri" charset="0"/>
              </a:rPr>
              <a:t>SAL</a:t>
            </a:r>
            <a:r>
              <a:rPr lang="en-US" dirty="0">
                <a:latin typeface="Calibri" charset="0"/>
              </a:rPr>
              <a:t>		State Applicant Liaison</a:t>
            </a:r>
          </a:p>
        </p:txBody>
      </p:sp>
      <p:sp>
        <p:nvSpPr>
          <p:cNvPr id="327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26519FB-1627-0A42-A981-B2BBCFB8307D}" type="slidenum">
              <a:rPr lang="en-US" sz="1200">
                <a:solidFill>
                  <a:srgbClr val="800000"/>
                </a:solidFill>
              </a:rPr>
              <a:pPr/>
              <a:t>12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4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Benefits count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284675" name="Rectangle 3"/>
          <p:cNvSpPr>
            <a:spLocks noGrp="1"/>
          </p:cNvSpPr>
          <p:nvPr>
            <p:ph idx="1"/>
          </p:nvPr>
        </p:nvSpPr>
        <p:spPr>
          <a:xfrm>
            <a:off x="196850" y="1914525"/>
            <a:ext cx="8947150" cy="2569369"/>
          </a:xfrm>
        </p:spPr>
        <p:txBody>
          <a:bodyPr>
            <a:normAutofit lnSpcReduction="10000"/>
          </a:bodyPr>
          <a:lstStyle/>
          <a:p>
            <a:pPr marL="457200" indent="-457200" defTabSz="914400" eaLnBrk="1" hangingPunct="1">
              <a:buFont typeface="Arial" charset="0"/>
              <a:buNone/>
            </a:pPr>
            <a:r>
              <a:rPr lang="en-US" sz="3600" dirty="0">
                <a:latin typeface="Calibri" charset="0"/>
              </a:rPr>
              <a:t>FEMA uses </a:t>
            </a:r>
            <a:r>
              <a:rPr lang="en-US" sz="3600" b="1" dirty="0">
                <a:latin typeface="Calibri" charset="0"/>
              </a:rPr>
              <a:t>statistical values </a:t>
            </a:r>
            <a:r>
              <a:rPr lang="en-US" sz="3600" dirty="0">
                <a:latin typeface="Calibri" charset="0"/>
              </a:rPr>
              <a:t>of:</a:t>
            </a:r>
          </a:p>
          <a:p>
            <a:pPr marL="857250" lvl="1" indent="-457200" defTabSz="9144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$5.8 – $6.6 million </a:t>
            </a:r>
            <a:r>
              <a:rPr lang="en-US" sz="3200" b="1" dirty="0">
                <a:latin typeface="Calibri" charset="0"/>
                <a:ea typeface="MS PGothic" charset="0"/>
              </a:rPr>
              <a:t>per person </a:t>
            </a:r>
            <a:r>
              <a:rPr lang="en-US" sz="3200" dirty="0">
                <a:latin typeface="Calibri" charset="0"/>
                <a:ea typeface="MS PGothic" charset="0"/>
              </a:rPr>
              <a:t>for deaths.</a:t>
            </a:r>
          </a:p>
          <a:p>
            <a:pPr marL="857250" lvl="1" indent="-457200" defTabSz="9144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$1.08 million </a:t>
            </a:r>
            <a:r>
              <a:rPr lang="en-US" sz="3200" dirty="0">
                <a:latin typeface="Calibri" charset="0"/>
                <a:ea typeface="MS PGothic" charset="0"/>
              </a:rPr>
              <a:t>for</a:t>
            </a:r>
            <a:r>
              <a:rPr lang="en-US" sz="3200" b="1" dirty="0">
                <a:latin typeface="Calibri" charset="0"/>
                <a:ea typeface="MS PGothic" charset="0"/>
              </a:rPr>
              <a:t> major </a:t>
            </a:r>
            <a:r>
              <a:rPr lang="en-US" sz="3200" dirty="0">
                <a:latin typeface="Calibri" charset="0"/>
                <a:ea typeface="MS PGothic" charset="0"/>
              </a:rPr>
              <a:t>injuries.</a:t>
            </a:r>
            <a:r>
              <a:rPr lang="en-US" sz="3200" b="1" dirty="0">
                <a:latin typeface="Calibri" charset="0"/>
                <a:ea typeface="MS PGothic" charset="0"/>
              </a:rPr>
              <a:t> </a:t>
            </a:r>
          </a:p>
          <a:p>
            <a:pPr marL="857250" lvl="1" indent="-457200" defTabSz="9144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$90 thousand</a:t>
            </a:r>
            <a:r>
              <a:rPr lang="en-US" sz="4000" b="1" dirty="0">
                <a:latin typeface="Calibri" charset="0"/>
                <a:ea typeface="MS PGothic" charset="0"/>
              </a:rPr>
              <a:t> </a:t>
            </a:r>
            <a:r>
              <a:rPr lang="en-US" sz="3200" dirty="0">
                <a:latin typeface="Calibri" charset="0"/>
                <a:ea typeface="MS PGothic" charset="0"/>
              </a:rPr>
              <a:t>for </a:t>
            </a:r>
            <a:r>
              <a:rPr lang="en-US" sz="3200" b="1" dirty="0">
                <a:latin typeface="Calibri" charset="0"/>
                <a:ea typeface="MS PGothic" charset="0"/>
              </a:rPr>
              <a:t>minor</a:t>
            </a:r>
            <a:r>
              <a:rPr lang="en-US" sz="3200" dirty="0">
                <a:latin typeface="Calibri" charset="0"/>
                <a:ea typeface="MS PGothic" charset="0"/>
              </a:rPr>
              <a:t> injuries.</a:t>
            </a:r>
          </a:p>
        </p:txBody>
      </p:sp>
      <p:sp>
        <p:nvSpPr>
          <p:cNvPr id="28467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EA1BC4E-2905-1645-B4C0-8512D0EDB47B}" type="slidenum">
              <a:rPr lang="en-US" sz="1200">
                <a:solidFill>
                  <a:srgbClr val="800000"/>
                </a:solidFill>
              </a:rPr>
              <a:pPr/>
              <a:t>120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6722" name="Rectangle 2"/>
          <p:cNvSpPr>
            <a:spLocks noGrp="1"/>
          </p:cNvSpPr>
          <p:nvPr>
            <p:ph type="title"/>
          </p:nvPr>
        </p:nvSpPr>
        <p:spPr>
          <a:xfrm>
            <a:off x="457200" y="1043512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What is a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benefit</a:t>
            </a:r>
            <a:r>
              <a:rPr lang="en-US">
                <a:latin typeface="Calibri" charset="0"/>
              </a:rPr>
              <a:t>? </a:t>
            </a:r>
            <a:r>
              <a:rPr lang="en-US" sz="2000">
                <a:latin typeface="Calibri" charset="0"/>
              </a:rPr>
              <a:t>(Continued . . . )</a:t>
            </a:r>
            <a:br>
              <a:rPr lang="en-US" sz="2000">
                <a:latin typeface="Calibri" charset="0"/>
              </a:rPr>
            </a:br>
            <a:r>
              <a:rPr lang="en-US" sz="3200" b="1">
                <a:solidFill>
                  <a:srgbClr val="800000"/>
                </a:solidFill>
                <a:latin typeface="Calibri" charset="0"/>
              </a:rPr>
              <a:t>Loss of function</a:t>
            </a:r>
          </a:p>
        </p:txBody>
      </p:sp>
      <p:sp>
        <p:nvSpPr>
          <p:cNvPr id="286723" name="Rectangle 3"/>
          <p:cNvSpPr>
            <a:spLocks noGrp="1"/>
          </p:cNvSpPr>
          <p:nvPr>
            <p:ph idx="1"/>
          </p:nvPr>
        </p:nvSpPr>
        <p:spPr>
          <a:xfrm>
            <a:off x="457200" y="1635121"/>
            <a:ext cx="8229600" cy="3372854"/>
          </a:xfrm>
        </p:spPr>
        <p:txBody>
          <a:bodyPr>
            <a:normAutofit lnSpcReduction="10000"/>
          </a:bodyPr>
          <a:lstStyle/>
          <a:p>
            <a:pPr marL="457200" indent="-457200" defTabSz="914400" eaLnBrk="1" hangingPunct="1">
              <a:buFont typeface="Arial" charset="0"/>
              <a:buNone/>
            </a:pPr>
            <a:r>
              <a:rPr lang="en-US" sz="3600" b="1" dirty="0">
                <a:solidFill>
                  <a:srgbClr val="800000"/>
                </a:solidFill>
                <a:latin typeface="Calibri" charset="0"/>
              </a:rPr>
              <a:t>Non-residential</a:t>
            </a:r>
          </a:p>
          <a:p>
            <a:pPr marL="457200" indent="-457200" defTabSz="914400" eaLnBrk="1" hangingPunct="1"/>
            <a:r>
              <a:rPr lang="en-US" dirty="0">
                <a:latin typeface="Calibri" charset="0"/>
              </a:rPr>
              <a:t>Occurs when a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government facility, road, utility or business is interrupted</a:t>
            </a:r>
            <a:r>
              <a:rPr lang="en-US" b="1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by a natural hazard event. </a:t>
            </a:r>
          </a:p>
          <a:p>
            <a:pPr marL="457200" indent="-457200" defTabSz="914400" eaLnBrk="1" hangingPunct="1"/>
            <a:r>
              <a:rPr lang="en-US" dirty="0">
                <a:latin typeface="Calibri" charset="0"/>
              </a:rPr>
              <a:t>Usually the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largest single benefit</a:t>
            </a:r>
            <a:r>
              <a:rPr lang="en-US" b="1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for projects that protect </a:t>
            </a:r>
            <a:r>
              <a:rPr lang="en-US" b="1" dirty="0">
                <a:latin typeface="Calibri" charset="0"/>
              </a:rPr>
              <a:t>buildings</a:t>
            </a:r>
            <a:r>
              <a:rPr lang="en-US" dirty="0">
                <a:latin typeface="Calibri" charset="0"/>
              </a:rPr>
              <a:t> or </a:t>
            </a:r>
            <a:r>
              <a:rPr lang="en-US" b="1" dirty="0">
                <a:latin typeface="Calibri" charset="0"/>
              </a:rPr>
              <a:t>infrastructure</a:t>
            </a:r>
            <a:r>
              <a:rPr lang="en-US" dirty="0">
                <a:latin typeface="Calibri" charset="0"/>
              </a:rPr>
              <a:t>.</a:t>
            </a:r>
          </a:p>
          <a:p>
            <a:pPr marL="457200" indent="-457200" defTabSz="914400" eaLnBrk="1" hangingPunct="1"/>
            <a:r>
              <a:rPr lang="en-US" b="1" dirty="0">
                <a:solidFill>
                  <a:srgbClr val="800000"/>
                </a:solidFill>
                <a:latin typeface="Calibri" charset="0"/>
              </a:rPr>
              <a:t>Often overlooked</a:t>
            </a:r>
            <a:r>
              <a:rPr lang="en-US" b="1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by analysts.</a:t>
            </a:r>
          </a:p>
        </p:txBody>
      </p:sp>
      <p:sp>
        <p:nvSpPr>
          <p:cNvPr id="28672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6B28F75-F24B-F14D-A622-BCA88A58F8C8}" type="slidenum">
              <a:rPr lang="en-US" sz="1200">
                <a:solidFill>
                  <a:srgbClr val="800000"/>
                </a:solidFill>
              </a:rPr>
              <a:pPr/>
              <a:t>121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286724" name="Picture 6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6" y="3914775"/>
            <a:ext cx="3979863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8770" name="Rectangle 2"/>
          <p:cNvSpPr>
            <a:spLocks noGrp="1"/>
          </p:cNvSpPr>
          <p:nvPr>
            <p:ph type="title"/>
          </p:nvPr>
        </p:nvSpPr>
        <p:spPr>
          <a:xfrm>
            <a:off x="457200" y="1040501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What is a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benefit</a:t>
            </a:r>
            <a:r>
              <a:rPr lang="en-US" dirty="0">
                <a:latin typeface="Calibri" charset="0"/>
              </a:rPr>
              <a:t>? </a:t>
            </a:r>
            <a:r>
              <a:rPr lang="en-US" sz="2000" dirty="0">
                <a:latin typeface="Calibri" charset="0"/>
              </a:rPr>
              <a:t>(Continued . . . )</a:t>
            </a:r>
            <a:br>
              <a:rPr lang="en-US" sz="2000" dirty="0">
                <a:latin typeface="Calibri" charset="0"/>
              </a:rPr>
            </a:br>
            <a:r>
              <a:rPr lang="en-US" sz="3200" b="1" dirty="0">
                <a:solidFill>
                  <a:srgbClr val="800000"/>
                </a:solidFill>
                <a:latin typeface="Calibri" charset="0"/>
              </a:rPr>
              <a:t>Loss of function</a:t>
            </a:r>
          </a:p>
        </p:txBody>
      </p:sp>
      <p:sp>
        <p:nvSpPr>
          <p:cNvPr id="288771" name="Rectangle 3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3228975"/>
          </a:xfrm>
        </p:spPr>
        <p:txBody>
          <a:bodyPr>
            <a:normAutofit/>
          </a:bodyPr>
          <a:lstStyle/>
          <a:p>
            <a:pPr defTabSz="914400" eaLnBrk="1" hangingPunct="1">
              <a:buFont typeface="Arial" charset="0"/>
              <a:buNone/>
            </a:pPr>
            <a:r>
              <a:rPr lang="en-US" sz="3600" b="1" dirty="0">
                <a:solidFill>
                  <a:srgbClr val="800000"/>
                </a:solidFill>
                <a:latin typeface="Calibri" charset="0"/>
              </a:rPr>
              <a:t>Examples </a:t>
            </a:r>
            <a:r>
              <a:rPr lang="en-US" sz="2000" b="1" dirty="0">
                <a:solidFill>
                  <a:srgbClr val="800000"/>
                </a:solidFill>
                <a:latin typeface="Calibri" charset="0"/>
              </a:rPr>
              <a:t>(as a result of a hazard)</a:t>
            </a:r>
            <a:r>
              <a:rPr lang="en-US" sz="3600" b="1" dirty="0">
                <a:solidFill>
                  <a:srgbClr val="800000"/>
                </a:solidFill>
                <a:latin typeface="Calibri" charset="0"/>
              </a:rPr>
              <a:t>:</a:t>
            </a:r>
          </a:p>
          <a:p>
            <a:pPr defTabSz="914400" eaLnBrk="1" hangingPunct="1"/>
            <a:r>
              <a:rPr lang="en-US" dirty="0">
                <a:latin typeface="Calibri" charset="0"/>
              </a:rPr>
              <a:t>Damage to a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hospital’s electrical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or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gas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connections.</a:t>
            </a:r>
          </a:p>
          <a:p>
            <a:pPr defTabSz="914400" eaLnBrk="1" hangingPunct="1"/>
            <a:r>
              <a:rPr lang="en-US" b="1" dirty="0">
                <a:solidFill>
                  <a:srgbClr val="800000"/>
                </a:solidFill>
                <a:latin typeface="Calibri" charset="0"/>
              </a:rPr>
              <a:t>Road washing out</a:t>
            </a:r>
            <a:r>
              <a:rPr lang="en-US" dirty="0">
                <a:latin typeface="Calibri" charset="0"/>
              </a:rPr>
              <a:t>.</a:t>
            </a:r>
          </a:p>
          <a:p>
            <a:pPr defTabSz="914400" eaLnBrk="1" hangingPunct="1"/>
            <a:r>
              <a:rPr lang="en-US" b="1" dirty="0">
                <a:solidFill>
                  <a:srgbClr val="800000"/>
                </a:solidFill>
                <a:latin typeface="Calibri" charset="0"/>
              </a:rPr>
              <a:t>EOC losing the roof</a:t>
            </a:r>
            <a:r>
              <a:rPr lang="en-US" dirty="0">
                <a:latin typeface="Calibri" charset="0"/>
              </a:rPr>
              <a:t>.</a:t>
            </a:r>
          </a:p>
          <a:p>
            <a:pPr defTabSz="914400" eaLnBrk="1" hangingPunct="1"/>
            <a:r>
              <a:rPr lang="en-US" b="1" dirty="0">
                <a:solidFill>
                  <a:srgbClr val="800000"/>
                </a:solidFill>
                <a:latin typeface="Calibri" charset="0"/>
              </a:rPr>
              <a:t>Utility line breaking</a:t>
            </a:r>
            <a:r>
              <a:rPr lang="en-US" dirty="0">
                <a:latin typeface="Calibri" charset="0"/>
              </a:rPr>
              <a:t>.</a:t>
            </a:r>
          </a:p>
        </p:txBody>
      </p:sp>
      <p:sp>
        <p:nvSpPr>
          <p:cNvPr id="28877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C023E5F-8152-414B-A8AF-2D2D7E67EB79}" type="slidenum">
              <a:rPr lang="en-US" sz="1200">
                <a:solidFill>
                  <a:srgbClr val="800000"/>
                </a:solidFill>
              </a:rPr>
              <a:pPr/>
              <a:t>122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0818" name="Rectangle 2"/>
          <p:cNvSpPr>
            <a:spLocks noGrp="1"/>
          </p:cNvSpPr>
          <p:nvPr>
            <p:ph type="title"/>
          </p:nvPr>
        </p:nvSpPr>
        <p:spPr>
          <a:xfrm>
            <a:off x="457200" y="1019849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What is a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benefit</a:t>
            </a:r>
            <a:r>
              <a:rPr lang="en-US" dirty="0">
                <a:latin typeface="Calibri" charset="0"/>
              </a:rPr>
              <a:t>? </a:t>
            </a:r>
            <a:r>
              <a:rPr lang="en-US" sz="2000" dirty="0">
                <a:latin typeface="Calibri" charset="0"/>
              </a:rPr>
              <a:t>(Continued . . . )</a:t>
            </a:r>
            <a:br>
              <a:rPr lang="en-US" sz="2000" dirty="0">
                <a:latin typeface="Calibri" charset="0"/>
              </a:rPr>
            </a:br>
            <a:r>
              <a:rPr lang="en-US" sz="3200" b="1" dirty="0">
                <a:solidFill>
                  <a:srgbClr val="800000"/>
                </a:solidFill>
                <a:latin typeface="Calibri" charset="0"/>
              </a:rPr>
              <a:t>Loss of function</a:t>
            </a:r>
          </a:p>
        </p:txBody>
      </p:sp>
      <p:sp>
        <p:nvSpPr>
          <p:cNvPr id="319491" name="Rectangle 3"/>
          <p:cNvSpPr>
            <a:spLocks noGrp="1"/>
          </p:cNvSpPr>
          <p:nvPr>
            <p:ph idx="1"/>
          </p:nvPr>
        </p:nvSpPr>
        <p:spPr>
          <a:xfrm>
            <a:off x="457200" y="1709370"/>
            <a:ext cx="8229600" cy="3506412"/>
          </a:xfrm>
        </p:spPr>
        <p:txBody>
          <a:bodyPr>
            <a:normAutofit fontScale="92500" lnSpcReduction="10000"/>
          </a:bodyPr>
          <a:lstStyle/>
          <a:p>
            <a:pPr marL="0" indent="0" defTabSz="914400" eaLnBrk="1" hangingPunct="1">
              <a:buFont typeface="Arial" charset="0"/>
              <a:buNone/>
              <a:defRPr/>
            </a:pPr>
            <a:r>
              <a:rPr lang="en-US" sz="3600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Residential</a:t>
            </a:r>
            <a:endParaRPr lang="en-US" sz="3600" dirty="0">
              <a:latin typeface="Calibri"/>
              <a:ea typeface="MS PGothic" charset="0"/>
              <a:cs typeface="Calibri"/>
            </a:endParaRPr>
          </a:p>
          <a:p>
            <a:pPr marL="457200" indent="-457200" defTabSz="914400" eaLnBrk="1" hangingPunct="1">
              <a:defRPr/>
            </a:pPr>
            <a:r>
              <a:rPr lang="en-US" dirty="0">
                <a:latin typeface="Calibri"/>
                <a:ea typeface="MS PGothic" charset="0"/>
                <a:cs typeface="Calibri"/>
              </a:rPr>
              <a:t>For residential buildings, a </a:t>
            </a:r>
            <a:r>
              <a:rPr lang="en-US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loss of function impact </a:t>
            </a:r>
            <a:r>
              <a:rPr lang="en-US" b="1" dirty="0" smtClean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results </a:t>
            </a:r>
            <a:r>
              <a:rPr lang="en-US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in </a:t>
            </a:r>
            <a:r>
              <a:rPr lang="en-US" b="1" dirty="0" smtClean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a “</a:t>
            </a:r>
            <a:r>
              <a:rPr lang="en-US" altLang="ja-JP" b="1" dirty="0" smtClean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displacement”</a:t>
            </a:r>
            <a:r>
              <a:rPr lang="en-US" altLang="ja-JP" dirty="0" smtClean="0">
                <a:latin typeface="Calibri"/>
                <a:ea typeface="MS PGothic" charset="0"/>
                <a:cs typeface="Calibri"/>
              </a:rPr>
              <a:t> </a:t>
            </a:r>
            <a:r>
              <a:rPr lang="en-US" altLang="ja-JP" dirty="0">
                <a:latin typeface="Calibri"/>
                <a:ea typeface="MS PGothic" charset="0"/>
                <a:cs typeface="Calibri"/>
              </a:rPr>
              <a:t>to temporary quarters and includes:</a:t>
            </a:r>
          </a:p>
          <a:p>
            <a:pPr marL="1093787" lvl="1" indent="-457200" defTabSz="914400">
              <a:defRPr/>
            </a:pPr>
            <a:r>
              <a:rPr lang="en-US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Temporary rental costs</a:t>
            </a:r>
            <a:r>
              <a:rPr lang="en-US" b="1" dirty="0">
                <a:latin typeface="Calibri"/>
                <a:ea typeface="MS PGothic" charset="0"/>
                <a:cs typeface="Calibri"/>
              </a:rPr>
              <a:t>.</a:t>
            </a:r>
          </a:p>
          <a:p>
            <a:pPr marL="1093787" lvl="1" indent="-457200" defTabSz="914400">
              <a:defRPr/>
            </a:pPr>
            <a:r>
              <a:rPr lang="en-US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Other monthly costs</a:t>
            </a:r>
            <a:r>
              <a:rPr lang="en-US" b="1" dirty="0">
                <a:latin typeface="Calibri"/>
                <a:ea typeface="MS PGothic" charset="0"/>
                <a:cs typeface="Calibri"/>
              </a:rPr>
              <a:t>.</a:t>
            </a:r>
          </a:p>
          <a:p>
            <a:pPr marL="1093787" lvl="1" indent="-457200" defTabSz="914400">
              <a:defRPr/>
            </a:pPr>
            <a:r>
              <a:rPr lang="en-US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One-time costs</a:t>
            </a:r>
            <a:r>
              <a:rPr lang="en-US" b="1" dirty="0">
                <a:latin typeface="Calibri"/>
                <a:ea typeface="MS PGothic" charset="0"/>
                <a:cs typeface="Calibri"/>
              </a:rPr>
              <a:t>.</a:t>
            </a:r>
          </a:p>
          <a:p>
            <a:pPr marL="1093787" lvl="1" indent="-457200" defTabSz="914400">
              <a:defRPr/>
            </a:pPr>
            <a:r>
              <a:rPr lang="en-US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Per diem</a:t>
            </a:r>
            <a:r>
              <a:rPr lang="en-US" b="1" dirty="0">
                <a:latin typeface="Calibri"/>
                <a:ea typeface="MS PGothic" charset="0"/>
                <a:cs typeface="Calibri"/>
              </a:rPr>
              <a:t>.</a:t>
            </a:r>
          </a:p>
        </p:txBody>
      </p:sp>
      <p:sp>
        <p:nvSpPr>
          <p:cNvPr id="29082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6A8A26F-D997-8043-BAC1-F18E55F31FE2}" type="slidenum">
              <a:rPr lang="en-US" sz="1200">
                <a:solidFill>
                  <a:srgbClr val="800000"/>
                </a:solidFill>
              </a:rPr>
              <a:pPr/>
              <a:t>123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457200" y="1134933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>
                <a:ea typeface="MS PGothic" panose="020B0600070205080204" pitchFamily="34" charset="-128"/>
                <a:cs typeface="Calibri"/>
              </a:rPr>
              <a:t>What is a </a:t>
            </a:r>
            <a:r>
              <a:rPr lang="en-US" sz="4800" b="1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benefit</a:t>
            </a:r>
            <a:r>
              <a:rPr lang="en-US" sz="4800" dirty="0">
                <a:ea typeface="MS PGothic" panose="020B0600070205080204" pitchFamily="34" charset="-128"/>
                <a:cs typeface="Calibri"/>
              </a:rPr>
              <a:t>? </a:t>
            </a:r>
            <a:r>
              <a:rPr lang="en-US" sz="2800" dirty="0">
                <a:ea typeface="MS PGothic" panose="020B0600070205080204" pitchFamily="34" charset="-128"/>
                <a:cs typeface="Calibri"/>
              </a:rPr>
              <a:t>(Continued . . . </a:t>
            </a:r>
            <a:r>
              <a:rPr lang="en-US" sz="2800" dirty="0" smtClean="0">
                <a:ea typeface="MS PGothic" panose="020B0600070205080204" pitchFamily="34" charset="-128"/>
                <a:cs typeface="Calibri"/>
              </a:rPr>
              <a:t>)</a:t>
            </a:r>
            <a:br>
              <a:rPr lang="en-US" sz="2800" dirty="0" smtClean="0">
                <a:ea typeface="MS PGothic" panose="020B0600070205080204" pitchFamily="34" charset="-128"/>
                <a:cs typeface="Calibri"/>
              </a:rPr>
            </a:br>
            <a:r>
              <a:rPr lang="en-US" sz="3600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NEW considerations</a:t>
            </a:r>
            <a:endParaRPr lang="en-US" sz="3600" b="1" dirty="0">
              <a:solidFill>
                <a:srgbClr val="800000"/>
              </a:solidFill>
              <a:latin typeface="Helvetica" charset="0"/>
              <a:ea typeface="MS PGothic" panose="020B0600070205080204" pitchFamily="34" charset="-128"/>
              <a:cs typeface="Helvetica" charset="0"/>
            </a:endParaRPr>
          </a:p>
        </p:txBody>
      </p:sp>
      <p:sp>
        <p:nvSpPr>
          <p:cNvPr id="33795" name="Rectangle 3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3228975"/>
          </a:xfrm>
        </p:spPr>
        <p:txBody>
          <a:bodyPr>
            <a:normAutofit/>
          </a:bodyPr>
          <a:lstStyle/>
          <a:p>
            <a:pPr marL="0" indent="0" defTabSz="914400" eaLnBrk="1" hangingPunct="1">
              <a:buFont typeface="Arial" charset="0"/>
              <a:buNone/>
              <a:defRPr/>
            </a:pPr>
            <a:r>
              <a:rPr lang="en-US" sz="4500" b="1" dirty="0">
                <a:solidFill>
                  <a:srgbClr val="008000"/>
                </a:solidFill>
                <a:ea typeface="MS PGothic" panose="020B0600070205080204" pitchFamily="34" charset="-128"/>
                <a:cs typeface="Calibri"/>
              </a:rPr>
              <a:t>$$$ </a:t>
            </a:r>
            <a:r>
              <a:rPr lang="en-US" sz="4500" b="1" dirty="0" smtClean="0">
                <a:solidFill>
                  <a:srgbClr val="008000"/>
                </a:solidFill>
                <a:ea typeface="MS PGothic" panose="020B0600070205080204" pitchFamily="34" charset="-128"/>
                <a:cs typeface="Calibri"/>
              </a:rPr>
              <a:t>Value </a:t>
            </a:r>
            <a:r>
              <a:rPr lang="en-US" sz="4500" dirty="0" smtClean="0">
                <a:ea typeface="MS PGothic" panose="020B0600070205080204" pitchFamily="34" charset="-128"/>
                <a:cs typeface="Calibri"/>
              </a:rPr>
              <a:t>of </a:t>
            </a:r>
            <a:r>
              <a:rPr lang="en-US" sz="4500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benefits to society</a:t>
            </a:r>
          </a:p>
          <a:p>
            <a:pPr marL="0" indent="0" defTabSz="914400">
              <a:buFont typeface="Arial" charset="0"/>
              <a:buNone/>
              <a:defRPr/>
            </a:pPr>
            <a:endParaRPr lang="en-US" sz="1200" dirty="0" smtClean="0">
              <a:ea typeface="MS PGothic" panose="020B0600070205080204" pitchFamily="34" charset="-128"/>
              <a:cs typeface="Calibri"/>
            </a:endParaRPr>
          </a:p>
          <a:p>
            <a:pPr marL="457200" indent="-457200" defTabSz="914400">
              <a:defRPr/>
            </a:pP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Mental </a:t>
            </a:r>
            <a:r>
              <a:rPr lang="en-US" b="1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s</a:t>
            </a: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tress + anxiety:</a:t>
            </a:r>
          </a:p>
          <a:p>
            <a:pPr marL="912813" lvl="1" indent="-457200" defTabSz="914400">
              <a:defRPr/>
            </a:pPr>
            <a:r>
              <a:rPr lang="en-US" dirty="0" smtClean="0">
                <a:cs typeface="Calibri"/>
              </a:rPr>
              <a:t>Treatment cost </a:t>
            </a:r>
            <a:r>
              <a:rPr lang="en-US" sz="3200" b="1" dirty="0" smtClean="0">
                <a:solidFill>
                  <a:srgbClr val="800000"/>
                </a:solidFill>
                <a:cs typeface="Calibri"/>
              </a:rPr>
              <a:t>$2,443 </a:t>
            </a:r>
            <a:r>
              <a:rPr lang="en-US" b="1" dirty="0" smtClean="0">
                <a:cs typeface="Calibri"/>
              </a:rPr>
              <a:t>per person.</a:t>
            </a:r>
          </a:p>
          <a:p>
            <a:pPr marL="912813" lvl="1" indent="-457200" defTabSz="914400">
              <a:defRPr/>
            </a:pPr>
            <a:r>
              <a:rPr lang="en-US" b="1" dirty="0">
                <a:solidFill>
                  <a:srgbClr val="800000"/>
                </a:solidFill>
                <a:cs typeface="Calibri"/>
              </a:rPr>
              <a:t>Lost p</a:t>
            </a:r>
            <a:r>
              <a:rPr lang="en-US" b="1" dirty="0" smtClean="0">
                <a:solidFill>
                  <a:srgbClr val="800000"/>
                </a:solidFill>
                <a:cs typeface="Calibri"/>
              </a:rPr>
              <a:t>roductivity </a:t>
            </a:r>
            <a:r>
              <a:rPr lang="en-US" b="1" dirty="0">
                <a:solidFill>
                  <a:srgbClr val="800000"/>
                </a:solidFill>
                <a:cs typeface="Calibri"/>
              </a:rPr>
              <a:t>c</a:t>
            </a:r>
            <a:r>
              <a:rPr lang="en-US" b="1" dirty="0" smtClean="0">
                <a:solidFill>
                  <a:srgbClr val="800000"/>
                </a:solidFill>
                <a:cs typeface="Calibri"/>
              </a:rPr>
              <a:t>ost:</a:t>
            </a:r>
          </a:p>
          <a:p>
            <a:pPr marL="1257300" lvl="2" indent="-457200" defTabSz="914400">
              <a:defRPr/>
            </a:pPr>
            <a:r>
              <a:rPr lang="en-US" sz="3000" b="1" dirty="0" smtClean="0">
                <a:solidFill>
                  <a:srgbClr val="800000"/>
                </a:solidFill>
                <a:cs typeface="Calibri"/>
              </a:rPr>
              <a:t>$8,743 </a:t>
            </a:r>
            <a:r>
              <a:rPr lang="en-US" b="1" dirty="0" smtClean="0">
                <a:cs typeface="Calibri"/>
              </a:rPr>
              <a:t>per worker.</a:t>
            </a:r>
            <a:endParaRPr lang="en-US" sz="3000" dirty="0" smtClean="0">
              <a:cs typeface="Calibri"/>
            </a:endParaRPr>
          </a:p>
          <a:p>
            <a:pPr marL="0" indent="0" defTabSz="914400" eaLnBrk="1" hangingPunct="1">
              <a:buFont typeface="Arial" charset="0"/>
              <a:buNone/>
              <a:defRPr/>
            </a:pPr>
            <a:endParaRPr lang="en-US" sz="1200" dirty="0" smtClean="0">
              <a:ea typeface="MS PGothic" panose="020B0600070205080204" pitchFamily="34" charset="-128"/>
              <a:cs typeface="Calibri"/>
            </a:endParaRPr>
          </a:p>
          <a:p>
            <a:pPr marL="0" indent="0" defTabSz="914400" eaLnBrk="1" hangingPunct="1">
              <a:buFont typeface="Arial" charset="0"/>
              <a:buNone/>
              <a:defRPr/>
            </a:pPr>
            <a:endParaRPr lang="en-US" sz="1200" dirty="0">
              <a:ea typeface="MS PGothic" panose="020B0600070205080204" pitchFamily="34" charset="-128"/>
              <a:cs typeface="Calibri"/>
            </a:endParaRPr>
          </a:p>
          <a:p>
            <a:pPr marL="869951" lvl="1" indent="-233363" defTabSz="914400">
              <a:defRPr/>
            </a:pPr>
            <a:endParaRPr lang="en-US" b="1" dirty="0">
              <a:solidFill>
                <a:srgbClr val="800000"/>
              </a:solidFill>
              <a:cs typeface="Calibri"/>
            </a:endParaRPr>
          </a:p>
        </p:txBody>
      </p:sp>
      <p:sp>
        <p:nvSpPr>
          <p:cNvPr id="29286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A0F320F-E10B-C94E-ABFD-9970171755D0}" type="slidenum">
              <a:rPr lang="en-US" sz="1200">
                <a:solidFill>
                  <a:srgbClr val="800000"/>
                </a:solidFill>
              </a:rPr>
              <a:pPr/>
              <a:t>124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292868" name="Picture 6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995752"/>
            <a:ext cx="1047750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0" name="Picture 6" descr="newinf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457200" y="1158614"/>
            <a:ext cx="8229600" cy="67746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900" dirty="0">
                <a:latin typeface="+mn-lt"/>
                <a:ea typeface="MS PGothic" panose="020B0600070205080204" pitchFamily="34" charset="-128"/>
                <a:cs typeface="Calibri"/>
              </a:rPr>
              <a:t>What is a </a:t>
            </a:r>
            <a:r>
              <a:rPr lang="en-US" sz="4900" b="1" dirty="0">
                <a:solidFill>
                  <a:srgbClr val="800000"/>
                </a:solidFill>
                <a:latin typeface="+mn-lt"/>
                <a:ea typeface="MS PGothic" panose="020B0600070205080204" pitchFamily="34" charset="-128"/>
                <a:cs typeface="Calibri"/>
              </a:rPr>
              <a:t>benefit</a:t>
            </a:r>
            <a:r>
              <a:rPr lang="en-US" sz="4900" dirty="0">
                <a:latin typeface="+mn-lt"/>
                <a:ea typeface="MS PGothic" panose="020B0600070205080204" pitchFamily="34" charset="-128"/>
                <a:cs typeface="Calibri"/>
              </a:rPr>
              <a:t>? </a:t>
            </a:r>
            <a:r>
              <a:rPr lang="en-US" sz="2200" dirty="0">
                <a:latin typeface="+mn-lt"/>
                <a:ea typeface="MS PGothic" panose="020B0600070205080204" pitchFamily="34" charset="-128"/>
                <a:cs typeface="Calibri"/>
              </a:rPr>
              <a:t>(Continued . . . )</a:t>
            </a:r>
            <a:br>
              <a:rPr lang="en-US" sz="2200" dirty="0">
                <a:latin typeface="+mn-lt"/>
                <a:ea typeface="MS PGothic" panose="020B0600070205080204" pitchFamily="34" charset="-128"/>
                <a:cs typeface="Calibri"/>
              </a:rPr>
            </a:br>
            <a:r>
              <a:rPr lang="en-US" sz="3600" b="1" dirty="0">
                <a:solidFill>
                  <a:srgbClr val="800000"/>
                </a:solidFill>
                <a:latin typeface="+mn-lt"/>
                <a:ea typeface="MS PGothic" panose="020B0600070205080204" pitchFamily="34" charset="-128"/>
                <a:cs typeface="Calibri"/>
              </a:rPr>
              <a:t>NEW considerations</a:t>
            </a:r>
            <a:r>
              <a:rPr lang="en-US" dirty="0" smtClean="0">
                <a:latin typeface="+mn-lt"/>
                <a:ea typeface="MS PGothic" panose="020B0600070205080204" pitchFamily="34" charset="-128"/>
                <a:cs typeface="Helvetica" charset="0"/>
              </a:rPr>
              <a:t/>
            </a:r>
            <a:br>
              <a:rPr lang="en-US" dirty="0" smtClean="0">
                <a:latin typeface="+mn-lt"/>
                <a:ea typeface="MS PGothic" panose="020B0600070205080204" pitchFamily="34" charset="-128"/>
                <a:cs typeface="Helvetica" charset="0"/>
              </a:rPr>
            </a:br>
            <a:endParaRPr lang="en-US" sz="2200" dirty="0">
              <a:latin typeface="+mn-lt"/>
              <a:ea typeface="MS PGothic" panose="020B0600070205080204" pitchFamily="34" charset="-128"/>
              <a:cs typeface="Helvetica" charset="0"/>
            </a:endParaRPr>
          </a:p>
        </p:txBody>
      </p:sp>
      <p:sp>
        <p:nvSpPr>
          <p:cNvPr id="33795" name="Rectangle 3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3228975"/>
          </a:xfrm>
        </p:spPr>
        <p:txBody>
          <a:bodyPr>
            <a:normAutofit/>
          </a:bodyPr>
          <a:lstStyle/>
          <a:p>
            <a:pPr marL="0" indent="0" defTabSz="914400" eaLnBrk="1" hangingPunct="1">
              <a:buFont typeface="Arial" charset="0"/>
              <a:buNone/>
              <a:defRPr/>
            </a:pPr>
            <a:r>
              <a:rPr lang="en-US" sz="4500" b="1" dirty="0">
                <a:solidFill>
                  <a:srgbClr val="008000"/>
                </a:solidFill>
                <a:ea typeface="MS PGothic" panose="020B0600070205080204" pitchFamily="34" charset="-128"/>
                <a:cs typeface="Calibri"/>
              </a:rPr>
              <a:t>$$$ </a:t>
            </a:r>
            <a:r>
              <a:rPr lang="en-US" sz="4500" b="1" dirty="0" smtClean="0">
                <a:solidFill>
                  <a:srgbClr val="008000"/>
                </a:solidFill>
                <a:ea typeface="MS PGothic" panose="020B0600070205080204" pitchFamily="34" charset="-128"/>
                <a:cs typeface="Calibri"/>
              </a:rPr>
              <a:t>Value </a:t>
            </a:r>
            <a:r>
              <a:rPr lang="en-US" sz="4500" dirty="0" smtClean="0">
                <a:ea typeface="MS PGothic" panose="020B0600070205080204" pitchFamily="34" charset="-128"/>
                <a:cs typeface="Calibri"/>
              </a:rPr>
              <a:t>of </a:t>
            </a:r>
            <a:r>
              <a:rPr lang="en-US" sz="4500" b="1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v</a:t>
            </a:r>
            <a:r>
              <a:rPr lang="en-US" sz="4500" b="1" dirty="0" smtClean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olunteer labor</a:t>
            </a:r>
          </a:p>
          <a:p>
            <a:pPr marL="0" indent="0" defTabSz="914400">
              <a:buFont typeface="Arial" charset="0"/>
              <a:buNone/>
              <a:defRPr/>
            </a:pPr>
            <a:endParaRPr lang="en-US" sz="1200" dirty="0" smtClean="0">
              <a:ea typeface="MS PGothic" panose="020B0600070205080204" pitchFamily="34" charset="-128"/>
              <a:cs typeface="Calibri"/>
            </a:endParaRPr>
          </a:p>
          <a:p>
            <a:pPr marL="457200" indent="-457200" defTabSz="914400">
              <a:defRPr/>
            </a:pPr>
            <a:r>
              <a:rPr lang="en-US" dirty="0" smtClean="0">
                <a:ea typeface="MS PGothic" panose="020B0600070205080204" pitchFamily="34" charset="-128"/>
                <a:cs typeface="Calibri"/>
              </a:rPr>
              <a:t>Based of </a:t>
            </a:r>
            <a:r>
              <a:rPr lang="en-US" b="1" dirty="0" smtClean="0">
                <a:ea typeface="MS PGothic" panose="020B0600070205080204" pitchFamily="34" charset="-128"/>
                <a:cs typeface="Calibri"/>
              </a:rPr>
              <a:t>prevailing labor rate 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per 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S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tate.</a:t>
            </a:r>
          </a:p>
          <a:p>
            <a:pPr marL="912813" lvl="1" indent="-457200" defTabSz="914400">
              <a:defRPr/>
            </a:pPr>
            <a:r>
              <a:rPr lang="en-US" dirty="0" smtClean="0">
                <a:cs typeface="Calibri"/>
              </a:rPr>
              <a:t>Louisiana = </a:t>
            </a:r>
            <a:r>
              <a:rPr lang="en-US" sz="3200" b="1" dirty="0" smtClean="0">
                <a:solidFill>
                  <a:srgbClr val="800000"/>
                </a:solidFill>
                <a:cs typeface="Calibri"/>
              </a:rPr>
              <a:t>$22.13 </a:t>
            </a:r>
            <a:r>
              <a:rPr lang="en-US" dirty="0" smtClean="0">
                <a:cs typeface="Calibri"/>
              </a:rPr>
              <a:t>per hour.</a:t>
            </a:r>
          </a:p>
          <a:p>
            <a:pPr marL="457200" indent="-457200" defTabSz="914400">
              <a:defRPr/>
            </a:pPr>
            <a:r>
              <a:rPr lang="en-US" b="1" dirty="0" smtClean="0">
                <a:ea typeface="MS PGothic" panose="020B0600070205080204" pitchFamily="34" charset="-128"/>
                <a:cs typeface="Calibri"/>
              </a:rPr>
              <a:t>Per diem 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+ </a:t>
            </a:r>
            <a:r>
              <a:rPr lang="en-US" b="1" dirty="0" smtClean="0">
                <a:ea typeface="MS PGothic" panose="020B0600070205080204" pitchFamily="34" charset="-128"/>
                <a:cs typeface="Calibri"/>
              </a:rPr>
              <a:t>lodging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 can be included.</a:t>
            </a:r>
          </a:p>
          <a:p>
            <a:pPr marL="0" indent="0" defTabSz="914400">
              <a:buFont typeface="Arial" charset="0"/>
              <a:buNone/>
              <a:defRPr/>
            </a:pPr>
            <a:r>
              <a:rPr lang="en-US" dirty="0">
                <a:ea typeface="MS PGothic" panose="020B0600070205080204" pitchFamily="34" charset="-128"/>
                <a:cs typeface="Calibri"/>
              </a:rPr>
              <a:t>	</a:t>
            </a:r>
            <a:endParaRPr lang="en-US" dirty="0" smtClean="0">
              <a:ea typeface="MS PGothic" panose="020B0600070205080204" pitchFamily="34" charset="-128"/>
              <a:cs typeface="Calibri"/>
            </a:endParaRPr>
          </a:p>
          <a:p>
            <a:pPr marL="0" indent="0" defTabSz="914400" eaLnBrk="1" hangingPunct="1">
              <a:buFont typeface="Arial" charset="0"/>
              <a:buNone/>
              <a:defRPr/>
            </a:pPr>
            <a:endParaRPr lang="en-US" sz="1200" dirty="0" smtClean="0">
              <a:ea typeface="MS PGothic" panose="020B0600070205080204" pitchFamily="34" charset="-128"/>
              <a:cs typeface="Calibri"/>
            </a:endParaRPr>
          </a:p>
          <a:p>
            <a:pPr marL="0" indent="0" defTabSz="914400" eaLnBrk="1" hangingPunct="1">
              <a:buFont typeface="Arial" charset="0"/>
              <a:buNone/>
              <a:defRPr/>
            </a:pPr>
            <a:endParaRPr lang="en-US" sz="1200" dirty="0">
              <a:ea typeface="MS PGothic" panose="020B0600070205080204" pitchFamily="34" charset="-128"/>
              <a:cs typeface="Calibri"/>
            </a:endParaRPr>
          </a:p>
          <a:p>
            <a:pPr marL="869951" lvl="1" indent="-233363" defTabSz="914400">
              <a:defRPr/>
            </a:pPr>
            <a:endParaRPr lang="en-US" b="1" dirty="0">
              <a:solidFill>
                <a:srgbClr val="800000"/>
              </a:solidFill>
              <a:cs typeface="Calibri"/>
            </a:endParaRPr>
          </a:p>
        </p:txBody>
      </p:sp>
      <p:sp>
        <p:nvSpPr>
          <p:cNvPr id="29491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0CC2757-511D-5145-9974-BBC01FB42847}" type="slidenum">
              <a:rPr lang="en-US" sz="1200">
                <a:solidFill>
                  <a:srgbClr val="800000"/>
                </a:solidFill>
              </a:rPr>
              <a:pPr/>
              <a:t>125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294915" name="Picture 6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834890"/>
            <a:ext cx="1047750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7" name="Picture 5" descr="newinf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6962" name="Rectangle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Concept of risk</a:t>
            </a:r>
            <a:endParaRPr lang="en-US" sz="2400" i="1">
              <a:solidFill>
                <a:schemeClr val="folHlink"/>
              </a:solidFill>
              <a:latin typeface="Calibri" charset="0"/>
            </a:endParaRPr>
          </a:p>
        </p:txBody>
      </p:sp>
      <p:sp>
        <p:nvSpPr>
          <p:cNvPr id="296963" name="Rectangle 3"/>
          <p:cNvSpPr>
            <a:spLocks noGrp="1"/>
          </p:cNvSpPr>
          <p:nvPr>
            <p:ph idx="1"/>
          </p:nvPr>
        </p:nvSpPr>
        <p:spPr>
          <a:xfrm>
            <a:off x="457200" y="1914526"/>
            <a:ext cx="8229600" cy="2880122"/>
          </a:xfrm>
        </p:spPr>
        <p:txBody>
          <a:bodyPr/>
          <a:lstStyle/>
          <a:p>
            <a:pPr marL="457200" indent="-457200" eaLnBrk="1" hangingPunct="1"/>
            <a:r>
              <a:rPr lang="en-US" altLang="ja-JP">
                <a:latin typeface="Calibri" charset="0"/>
                <a:cs typeface="Calibri" charset="0"/>
              </a:rPr>
              <a:t>“</a:t>
            </a:r>
            <a:r>
              <a:rPr lang="en-US" altLang="ja-JP" b="1">
                <a:solidFill>
                  <a:srgbClr val="800000"/>
                </a:solidFill>
                <a:latin typeface="Calibri" charset="0"/>
                <a:cs typeface="Calibri" charset="0"/>
              </a:rPr>
              <a:t>Risk</a:t>
            </a:r>
            <a:r>
              <a:rPr lang="en-US" altLang="ja-JP">
                <a:latin typeface="Calibri" charset="0"/>
                <a:cs typeface="Calibri" charset="0"/>
              </a:rPr>
              <a:t>” is a simple term for the </a:t>
            </a:r>
            <a:r>
              <a:rPr lang="en-US" altLang="ja-JP" b="1">
                <a:solidFill>
                  <a:srgbClr val="800000"/>
                </a:solidFill>
                <a:latin typeface="Calibri" charset="0"/>
                <a:cs typeface="Calibri" charset="0"/>
              </a:rPr>
              <a:t>monetary value of future damages</a:t>
            </a:r>
            <a:r>
              <a:rPr lang="en-US" altLang="ja-JP">
                <a:latin typeface="Calibri" charset="0"/>
                <a:cs typeface="Calibri" charset="0"/>
              </a:rPr>
              <a:t>.</a:t>
            </a:r>
          </a:p>
          <a:p>
            <a:pPr marL="912813" lvl="1" indent="-457200" eaLnBrk="1" hangingPunct="1"/>
            <a:r>
              <a:rPr lang="en-US">
                <a:latin typeface="Calibri" charset="0"/>
                <a:ea typeface="MS PGothic" charset="0"/>
                <a:cs typeface="Calibri" charset="0"/>
              </a:rPr>
              <a:t>Based on </a:t>
            </a:r>
            <a:r>
              <a:rPr lang="en-US" b="1">
                <a:latin typeface="Calibri" charset="0"/>
                <a:ea typeface="MS PGothic" charset="0"/>
                <a:cs typeface="Calibri" charset="0"/>
              </a:rPr>
              <a:t>vulnerability</a:t>
            </a:r>
            <a:r>
              <a:rPr lang="en-US">
                <a:latin typeface="Calibri" charset="0"/>
                <a:ea typeface="MS PGothic" charset="0"/>
                <a:cs typeface="Calibri" charset="0"/>
              </a:rPr>
              <a:t> + </a:t>
            </a:r>
            <a:r>
              <a:rPr lang="en-US" b="1">
                <a:latin typeface="Calibri" charset="0"/>
                <a:ea typeface="MS PGothic" charset="0"/>
                <a:cs typeface="Calibri" charset="0"/>
              </a:rPr>
              <a:t>frequency</a:t>
            </a:r>
            <a:r>
              <a:rPr lang="en-US">
                <a:latin typeface="Calibri" charset="0"/>
                <a:ea typeface="MS PGothic" charset="0"/>
                <a:cs typeface="Calibri" charset="0"/>
              </a:rPr>
              <a:t>.</a:t>
            </a:r>
          </a:p>
          <a:p>
            <a:pPr marL="457200" indent="-457200" eaLnBrk="1" hangingPunct="1"/>
            <a:r>
              <a:rPr lang="en-US" b="1">
                <a:solidFill>
                  <a:srgbClr val="800000"/>
                </a:solidFill>
                <a:latin typeface="Calibri" charset="0"/>
                <a:cs typeface="Calibri" charset="0"/>
              </a:rPr>
              <a:t>Risk</a:t>
            </a:r>
            <a:r>
              <a:rPr lang="en-US">
                <a:latin typeface="Calibri" charset="0"/>
                <a:cs typeface="Calibri" charset="0"/>
              </a:rPr>
              <a:t> is the </a:t>
            </a:r>
            <a:r>
              <a:rPr lang="en-US" b="1">
                <a:solidFill>
                  <a:srgbClr val="800000"/>
                </a:solidFill>
                <a:latin typeface="Calibri" charset="0"/>
                <a:cs typeface="Calibri" charset="0"/>
              </a:rPr>
              <a:t>single most important concept </a:t>
            </a:r>
            <a:r>
              <a:rPr lang="en-US">
                <a:latin typeface="Calibri" charset="0"/>
                <a:cs typeface="Calibri" charset="0"/>
              </a:rPr>
              <a:t>in mitigation planning + BCAs.</a:t>
            </a:r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4F9542-D4B3-8A46-8F5F-220BB30088F1}" type="slidenum">
              <a:rPr lang="en-US" sz="1200">
                <a:solidFill>
                  <a:srgbClr val="800000"/>
                </a:solidFill>
              </a:rPr>
              <a:pPr/>
              <a:t>126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9010" name="Picture 6" descr="graph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832248"/>
            <a:ext cx="6624638" cy="425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64F6E2B-E866-9A4A-B491-93A757492A2B}" type="slidenum">
              <a:rPr lang="en-US" sz="1200">
                <a:solidFill>
                  <a:srgbClr val="800000"/>
                </a:solidFill>
              </a:rPr>
              <a:pPr/>
              <a:t>127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1058" name="Rectangle 2"/>
          <p:cNvSpPr>
            <a:spLocks noGrp="1"/>
          </p:cNvSpPr>
          <p:nvPr>
            <p:ph type="title"/>
          </p:nvPr>
        </p:nvSpPr>
        <p:spPr>
          <a:xfrm>
            <a:off x="-2355850" y="971550"/>
            <a:ext cx="11387138" cy="677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           Is it worth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$1 million </a:t>
            </a:r>
            <a:r>
              <a:rPr lang="en-US">
                <a:latin typeface="Calibri" charset="0"/>
              </a:rPr>
              <a:t>to protect . . .</a:t>
            </a:r>
          </a:p>
        </p:txBody>
      </p:sp>
      <p:graphicFrame>
        <p:nvGraphicFramePr>
          <p:cNvPr id="37947" name="Group 59"/>
          <p:cNvGraphicFramePr>
            <a:graphicFrameLocks noGrp="1"/>
          </p:cNvGraphicFramePr>
          <p:nvPr>
            <p:ph idx="1"/>
          </p:nvPr>
        </p:nvGraphicFramePr>
        <p:xfrm>
          <a:off x="5715000" y="1649016"/>
          <a:ext cx="3098800" cy="3126582"/>
        </p:xfrm>
        <a:graphic>
          <a:graphicData uri="http://schemas.openxmlformats.org/drawingml/2006/table">
            <a:tbl>
              <a:tblPr/>
              <a:tblGrid>
                <a:gridCol w="1549400"/>
                <a:gridCol w="1549400"/>
              </a:tblGrid>
              <a:tr h="612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Probably</a:t>
                      </a:r>
                    </a:p>
                  </a:txBody>
                  <a:tcPr marL="205740" marR="205740" marT="31939" marB="319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Probably Not</a:t>
                      </a:r>
                    </a:p>
                  </a:txBody>
                  <a:tcPr marL="205740" marR="205740" marT="31939" marB="319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912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05740" marR="205740" marT="31939" marB="319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05740" marR="205740" marT="31939" marB="319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5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05740" marR="205740" marT="31939" marB="319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05740" marR="205740" marT="31939" marB="319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1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05740" marR="205740" marT="31939" marB="319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05740" marR="205740" marT="31939" marB="319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5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05740" marR="205740" marT="31939" marB="319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05740" marR="205740" marT="31939" marB="319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108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D54C63F-DEFF-9E42-9F7A-F48F412B7B6E}" type="slidenum">
              <a:rPr lang="en-US" sz="1200">
                <a:solidFill>
                  <a:srgbClr val="800000"/>
                </a:solidFill>
              </a:rPr>
              <a:pPr/>
              <a:t>128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301079" name="Rectangle 3"/>
          <p:cNvSpPr>
            <a:spLocks noChangeArrowheads="1"/>
          </p:cNvSpPr>
          <p:nvPr/>
        </p:nvSpPr>
        <p:spPr bwMode="auto">
          <a:xfrm>
            <a:off x="149223" y="1824038"/>
            <a:ext cx="5630863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defTabSz="5699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</a:pP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doghouse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or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 1 </a:t>
            </a: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outhouse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457200" indent="-457200" defTabSz="5699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</a:pP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1 house that </a:t>
            </a: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floods infrequently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457200" indent="-457200" defTabSz="5699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</a:pP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A flood-prone </a:t>
            </a: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hospital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 + </a:t>
            </a: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city hall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 + </a:t>
            </a: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school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 + other </a:t>
            </a: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important buildings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457200" indent="-457200" defTabSz="5699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</a:pP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150 flood-prone houses</a:t>
            </a:r>
            <a:r>
              <a:rPr lang="en-US" sz="2800" b="1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301080" name="Rectangle 4"/>
          <p:cNvSpPr>
            <a:spLocks noChangeArrowheads="1"/>
          </p:cNvSpPr>
          <p:nvPr/>
        </p:nvSpPr>
        <p:spPr bwMode="auto">
          <a:xfrm>
            <a:off x="5257800" y="685800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defTabSz="56991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13" name="Freeform 25"/>
          <p:cNvSpPr>
            <a:spLocks/>
          </p:cNvSpPr>
          <p:nvPr/>
        </p:nvSpPr>
        <p:spPr bwMode="auto">
          <a:xfrm>
            <a:off x="7924800" y="2272904"/>
            <a:ext cx="533400" cy="400050"/>
          </a:xfrm>
          <a:custGeom>
            <a:avLst/>
            <a:gdLst>
              <a:gd name="T0" fmla="*/ 2147483647 w 364"/>
              <a:gd name="T1" fmla="*/ 2147483647 h 404"/>
              <a:gd name="T2" fmla="*/ 0 w 364"/>
              <a:gd name="T3" fmla="*/ 2147483647 h 404"/>
              <a:gd name="T4" fmla="*/ 2147483647 w 364"/>
              <a:gd name="T5" fmla="*/ 2147483647 h 404"/>
              <a:gd name="T6" fmla="*/ 2147483647 w 364"/>
              <a:gd name="T7" fmla="*/ 2147483647 h 404"/>
              <a:gd name="T8" fmla="*/ 2147483647 w 364"/>
              <a:gd name="T9" fmla="*/ 0 h 404"/>
              <a:gd name="T10" fmla="*/ 2147483647 w 364"/>
              <a:gd name="T11" fmla="*/ 2147483647 h 404"/>
              <a:gd name="T12" fmla="*/ 2147483647 w 364"/>
              <a:gd name="T13" fmla="*/ 2147483647 h 4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4"/>
              <a:gd name="T22" fmla="*/ 0 h 404"/>
              <a:gd name="T23" fmla="*/ 364 w 364"/>
              <a:gd name="T24" fmla="*/ 404 h 4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4" h="404">
                <a:moveTo>
                  <a:pt x="41" y="187"/>
                </a:moveTo>
                <a:lnTo>
                  <a:pt x="0" y="297"/>
                </a:lnTo>
                <a:lnTo>
                  <a:pt x="140" y="403"/>
                </a:lnTo>
                <a:lnTo>
                  <a:pt x="363" y="46"/>
                </a:lnTo>
                <a:lnTo>
                  <a:pt x="363" y="0"/>
                </a:lnTo>
                <a:lnTo>
                  <a:pt x="114" y="299"/>
                </a:lnTo>
                <a:lnTo>
                  <a:pt x="41" y="187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14" name="Freeform 26"/>
          <p:cNvSpPr>
            <a:spLocks/>
          </p:cNvSpPr>
          <p:nvPr/>
        </p:nvSpPr>
        <p:spPr bwMode="auto">
          <a:xfrm>
            <a:off x="7924800" y="2857500"/>
            <a:ext cx="533400" cy="400050"/>
          </a:xfrm>
          <a:custGeom>
            <a:avLst/>
            <a:gdLst>
              <a:gd name="T0" fmla="*/ 2147483647 w 364"/>
              <a:gd name="T1" fmla="*/ 2147483647 h 404"/>
              <a:gd name="T2" fmla="*/ 0 w 364"/>
              <a:gd name="T3" fmla="*/ 2147483647 h 404"/>
              <a:gd name="T4" fmla="*/ 2147483647 w 364"/>
              <a:gd name="T5" fmla="*/ 2147483647 h 404"/>
              <a:gd name="T6" fmla="*/ 2147483647 w 364"/>
              <a:gd name="T7" fmla="*/ 2147483647 h 404"/>
              <a:gd name="T8" fmla="*/ 2147483647 w 364"/>
              <a:gd name="T9" fmla="*/ 0 h 404"/>
              <a:gd name="T10" fmla="*/ 2147483647 w 364"/>
              <a:gd name="T11" fmla="*/ 2147483647 h 404"/>
              <a:gd name="T12" fmla="*/ 2147483647 w 364"/>
              <a:gd name="T13" fmla="*/ 2147483647 h 4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4"/>
              <a:gd name="T22" fmla="*/ 0 h 404"/>
              <a:gd name="T23" fmla="*/ 364 w 364"/>
              <a:gd name="T24" fmla="*/ 404 h 4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4" h="404">
                <a:moveTo>
                  <a:pt x="41" y="187"/>
                </a:moveTo>
                <a:lnTo>
                  <a:pt x="0" y="297"/>
                </a:lnTo>
                <a:lnTo>
                  <a:pt x="140" y="403"/>
                </a:lnTo>
                <a:lnTo>
                  <a:pt x="363" y="46"/>
                </a:lnTo>
                <a:lnTo>
                  <a:pt x="363" y="0"/>
                </a:lnTo>
                <a:lnTo>
                  <a:pt x="114" y="299"/>
                </a:lnTo>
                <a:lnTo>
                  <a:pt x="41" y="187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15" name="Freeform 27"/>
          <p:cNvSpPr>
            <a:spLocks/>
          </p:cNvSpPr>
          <p:nvPr/>
        </p:nvSpPr>
        <p:spPr bwMode="auto">
          <a:xfrm>
            <a:off x="6172200" y="4229100"/>
            <a:ext cx="533400" cy="400050"/>
          </a:xfrm>
          <a:custGeom>
            <a:avLst/>
            <a:gdLst>
              <a:gd name="T0" fmla="*/ 2147483647 w 364"/>
              <a:gd name="T1" fmla="*/ 2147483647 h 404"/>
              <a:gd name="T2" fmla="*/ 0 w 364"/>
              <a:gd name="T3" fmla="*/ 2147483647 h 404"/>
              <a:gd name="T4" fmla="*/ 2147483647 w 364"/>
              <a:gd name="T5" fmla="*/ 2147483647 h 404"/>
              <a:gd name="T6" fmla="*/ 2147483647 w 364"/>
              <a:gd name="T7" fmla="*/ 2147483647 h 404"/>
              <a:gd name="T8" fmla="*/ 2147483647 w 364"/>
              <a:gd name="T9" fmla="*/ 0 h 404"/>
              <a:gd name="T10" fmla="*/ 2147483647 w 364"/>
              <a:gd name="T11" fmla="*/ 2147483647 h 404"/>
              <a:gd name="T12" fmla="*/ 2147483647 w 364"/>
              <a:gd name="T13" fmla="*/ 2147483647 h 4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4"/>
              <a:gd name="T22" fmla="*/ 0 h 404"/>
              <a:gd name="T23" fmla="*/ 364 w 364"/>
              <a:gd name="T24" fmla="*/ 404 h 4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4" h="404">
                <a:moveTo>
                  <a:pt x="41" y="187"/>
                </a:moveTo>
                <a:lnTo>
                  <a:pt x="0" y="297"/>
                </a:lnTo>
                <a:lnTo>
                  <a:pt x="140" y="403"/>
                </a:lnTo>
                <a:lnTo>
                  <a:pt x="363" y="46"/>
                </a:lnTo>
                <a:lnTo>
                  <a:pt x="363" y="0"/>
                </a:lnTo>
                <a:lnTo>
                  <a:pt x="114" y="299"/>
                </a:lnTo>
                <a:lnTo>
                  <a:pt x="41" y="187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16" name="Freeform 28"/>
          <p:cNvSpPr>
            <a:spLocks/>
          </p:cNvSpPr>
          <p:nvPr/>
        </p:nvSpPr>
        <p:spPr bwMode="auto">
          <a:xfrm>
            <a:off x="6172200" y="3543300"/>
            <a:ext cx="533400" cy="400050"/>
          </a:xfrm>
          <a:custGeom>
            <a:avLst/>
            <a:gdLst>
              <a:gd name="T0" fmla="*/ 2147483647 w 364"/>
              <a:gd name="T1" fmla="*/ 2147483647 h 404"/>
              <a:gd name="T2" fmla="*/ 0 w 364"/>
              <a:gd name="T3" fmla="*/ 2147483647 h 404"/>
              <a:gd name="T4" fmla="*/ 2147483647 w 364"/>
              <a:gd name="T5" fmla="*/ 2147483647 h 404"/>
              <a:gd name="T6" fmla="*/ 2147483647 w 364"/>
              <a:gd name="T7" fmla="*/ 2147483647 h 404"/>
              <a:gd name="T8" fmla="*/ 2147483647 w 364"/>
              <a:gd name="T9" fmla="*/ 0 h 404"/>
              <a:gd name="T10" fmla="*/ 2147483647 w 364"/>
              <a:gd name="T11" fmla="*/ 2147483647 h 404"/>
              <a:gd name="T12" fmla="*/ 2147483647 w 364"/>
              <a:gd name="T13" fmla="*/ 2147483647 h 4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4"/>
              <a:gd name="T22" fmla="*/ 0 h 404"/>
              <a:gd name="T23" fmla="*/ 364 w 364"/>
              <a:gd name="T24" fmla="*/ 404 h 4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4" h="404">
                <a:moveTo>
                  <a:pt x="41" y="187"/>
                </a:moveTo>
                <a:lnTo>
                  <a:pt x="0" y="297"/>
                </a:lnTo>
                <a:lnTo>
                  <a:pt x="140" y="403"/>
                </a:lnTo>
                <a:lnTo>
                  <a:pt x="363" y="46"/>
                </a:lnTo>
                <a:lnTo>
                  <a:pt x="363" y="0"/>
                </a:lnTo>
                <a:lnTo>
                  <a:pt x="114" y="299"/>
                </a:lnTo>
                <a:lnTo>
                  <a:pt x="41" y="187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animBg="1"/>
      <p:bldP spid="37914" grpId="0" animBg="1"/>
      <p:bldP spid="37915" grpId="0" animBg="1"/>
      <p:bldP spid="3791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Frequency</a:t>
            </a:r>
          </a:p>
        </p:txBody>
      </p:sp>
      <p:sp>
        <p:nvSpPr>
          <p:cNvPr id="303106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defTabSz="914400" eaLnBrk="1" hangingPunct="1">
              <a:lnSpc>
                <a:spcPct val="90000"/>
              </a:lnSpc>
            </a:pPr>
            <a:r>
              <a:rPr lang="en-US" b="1">
                <a:solidFill>
                  <a:srgbClr val="800000"/>
                </a:solidFill>
                <a:latin typeface="Calibri" charset="0"/>
              </a:rPr>
              <a:t>All reoccurring events can be assigned a frequency.</a:t>
            </a:r>
          </a:p>
        </p:txBody>
      </p:sp>
      <p:sp>
        <p:nvSpPr>
          <p:cNvPr id="30310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79FC555-C3CA-5248-8592-46364C23FA09}" type="slidenum">
              <a:rPr lang="en-US" sz="1200">
                <a:solidFill>
                  <a:srgbClr val="800000"/>
                </a:solidFill>
              </a:rPr>
              <a:pPr/>
              <a:t>129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5782"/>
            <a:ext cx="9144000" cy="79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Acronyms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5425" indent="0">
              <a:spcBef>
                <a:spcPts val="600"/>
              </a:spcBef>
              <a:buFont typeface="Arial" charset="0"/>
              <a:buNone/>
            </a:pPr>
            <a:r>
              <a:rPr lang="en-US" sz="2700" b="1" dirty="0">
                <a:latin typeface="Calibri" charset="0"/>
              </a:rPr>
              <a:t>RL</a:t>
            </a:r>
            <a:r>
              <a:rPr lang="en-US" sz="2700" dirty="0">
                <a:latin typeface="Calibri" charset="0"/>
              </a:rPr>
              <a:t>		</a:t>
            </a:r>
            <a:r>
              <a:rPr lang="en-US" sz="2700" dirty="0" smtClean="0">
                <a:latin typeface="Calibri" charset="0"/>
              </a:rPr>
              <a:t>	Repetitive </a:t>
            </a:r>
            <a:r>
              <a:rPr lang="en-US" sz="2700" dirty="0">
                <a:latin typeface="Calibri" charset="0"/>
              </a:rPr>
              <a:t>Loss</a:t>
            </a:r>
          </a:p>
          <a:p>
            <a:pPr marL="225425" indent="0">
              <a:spcBef>
                <a:spcPts val="600"/>
              </a:spcBef>
              <a:buFont typeface="Arial" charset="0"/>
              <a:buNone/>
            </a:pPr>
            <a:r>
              <a:rPr lang="en-US" sz="2700" b="1" dirty="0">
                <a:latin typeface="Calibri" charset="0"/>
              </a:rPr>
              <a:t>SFHA</a:t>
            </a:r>
            <a:r>
              <a:rPr lang="en-US" sz="2700" dirty="0">
                <a:latin typeface="Calibri" charset="0"/>
              </a:rPr>
              <a:t>		Special Flood Hazard Area</a:t>
            </a:r>
          </a:p>
          <a:p>
            <a:pPr marL="225425" indent="0">
              <a:spcBef>
                <a:spcPts val="600"/>
              </a:spcBef>
              <a:buFont typeface="Arial" charset="0"/>
              <a:buNone/>
            </a:pPr>
            <a:r>
              <a:rPr lang="en-US" sz="2700" b="1" dirty="0">
                <a:latin typeface="Calibri" charset="0"/>
              </a:rPr>
              <a:t>SRL</a:t>
            </a:r>
            <a:r>
              <a:rPr lang="en-US" sz="2700" dirty="0">
                <a:latin typeface="Calibri" charset="0"/>
              </a:rPr>
              <a:t>		Severe Repetitive Loss</a:t>
            </a:r>
          </a:p>
        </p:txBody>
      </p:sp>
      <p:sp>
        <p:nvSpPr>
          <p:cNvPr id="3482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6854A2F-78D7-5240-8244-7EA27A63CC2B}" type="slidenum">
              <a:rPr lang="en-US" sz="1200">
                <a:solidFill>
                  <a:srgbClr val="800000"/>
                </a:solidFill>
              </a:rPr>
              <a:pPr/>
              <a:t>13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Calibri"/>
              </a:rPr>
              <a:t>        </a:t>
            </a:r>
            <a:r>
              <a:rPr lang="en-US" dirty="0" smtClean="0">
                <a:ea typeface="+mj-ea"/>
                <a:cs typeface="Calibri"/>
              </a:rPr>
              <a:t>Frequency + </a:t>
            </a:r>
            <a:r>
              <a:rPr lang="en-US" dirty="0">
                <a:ea typeface="MS PGothic" panose="020B0600070205080204" pitchFamily="34" charset="-128"/>
                <a:cs typeface="Calibri"/>
              </a:rPr>
              <a:t>s</a:t>
            </a:r>
            <a:r>
              <a:rPr lang="en-US" dirty="0" smtClean="0">
                <a:ea typeface="+mj-ea"/>
                <a:cs typeface="Calibri"/>
              </a:rPr>
              <a:t>everity</a:t>
            </a:r>
          </a:p>
        </p:txBody>
      </p:sp>
      <p:sp>
        <p:nvSpPr>
          <p:cNvPr id="3051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2186AD3-2D8F-3B4A-A74A-172662D60C30}" type="slidenum">
              <a:rPr lang="en-US" sz="1200">
                <a:solidFill>
                  <a:srgbClr val="800000"/>
                </a:solidFill>
              </a:rPr>
              <a:pPr/>
              <a:t>130</a:t>
            </a:fld>
            <a:endParaRPr lang="en-US" sz="1200">
              <a:solidFill>
                <a:srgbClr val="800000"/>
              </a:solidFill>
            </a:endParaRPr>
          </a:p>
        </p:txBody>
      </p:sp>
      <p:grpSp>
        <p:nvGrpSpPr>
          <p:cNvPr id="305155" name="Group 1"/>
          <p:cNvGrpSpPr>
            <a:grpSpLocks/>
          </p:cNvGrpSpPr>
          <p:nvPr/>
        </p:nvGrpSpPr>
        <p:grpSpPr bwMode="auto">
          <a:xfrm>
            <a:off x="155576" y="1850231"/>
            <a:ext cx="9129713" cy="3325416"/>
            <a:chOff x="948267" y="2574568"/>
            <a:chExt cx="7545388" cy="3663950"/>
          </a:xfrm>
        </p:grpSpPr>
        <p:sp>
          <p:nvSpPr>
            <p:cNvPr id="305157" name="Rectangle 3"/>
            <p:cNvSpPr>
              <a:spLocks noChangeArrowheads="1"/>
            </p:cNvSpPr>
            <p:nvPr/>
          </p:nvSpPr>
          <p:spPr bwMode="auto">
            <a:xfrm>
              <a:off x="6707717" y="3069868"/>
              <a:ext cx="1309688" cy="1331913"/>
            </a:xfrm>
            <a:prstGeom prst="rect">
              <a:avLst/>
            </a:prstGeom>
            <a:solidFill>
              <a:srgbClr val="FFD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58" name="Line 4"/>
            <p:cNvSpPr>
              <a:spLocks noChangeShapeType="1"/>
            </p:cNvSpPr>
            <p:nvPr/>
          </p:nvSpPr>
          <p:spPr bwMode="auto">
            <a:xfrm flipH="1">
              <a:off x="3818466" y="3154006"/>
              <a:ext cx="2871788" cy="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59" name="Rectangle 5"/>
            <p:cNvSpPr>
              <a:spLocks noChangeArrowheads="1"/>
            </p:cNvSpPr>
            <p:nvPr/>
          </p:nvSpPr>
          <p:spPr bwMode="auto">
            <a:xfrm>
              <a:off x="4085167" y="4235093"/>
              <a:ext cx="4379913" cy="196215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0" name="Rectangle 6"/>
            <p:cNvSpPr>
              <a:spLocks noChangeArrowheads="1"/>
            </p:cNvSpPr>
            <p:nvPr/>
          </p:nvSpPr>
          <p:spPr bwMode="auto">
            <a:xfrm>
              <a:off x="6791855" y="2574568"/>
              <a:ext cx="230187" cy="346075"/>
            </a:xfrm>
            <a:prstGeom prst="rect">
              <a:avLst/>
            </a:prstGeom>
            <a:solidFill>
              <a:srgbClr val="A5002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1" name="Freeform 7"/>
            <p:cNvSpPr>
              <a:spLocks/>
            </p:cNvSpPr>
            <p:nvPr/>
          </p:nvSpPr>
          <p:spPr bwMode="auto">
            <a:xfrm>
              <a:off x="6418792" y="2590443"/>
              <a:ext cx="1830388" cy="479425"/>
            </a:xfrm>
            <a:custGeom>
              <a:avLst/>
              <a:gdLst>
                <a:gd name="T0" fmla="*/ 2147483647 w 1153"/>
                <a:gd name="T1" fmla="*/ 2147483647 h 302"/>
                <a:gd name="T2" fmla="*/ 2147483647 w 1153"/>
                <a:gd name="T3" fmla="*/ 2147483647 h 302"/>
                <a:gd name="T4" fmla="*/ 2147483647 w 1153"/>
                <a:gd name="T5" fmla="*/ 0 h 302"/>
                <a:gd name="T6" fmla="*/ 0 w 1153"/>
                <a:gd name="T7" fmla="*/ 2147483647 h 3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3"/>
                <a:gd name="T13" fmla="*/ 0 h 302"/>
                <a:gd name="T14" fmla="*/ 1153 w 1153"/>
                <a:gd name="T15" fmla="*/ 302 h 3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3" h="302">
                  <a:moveTo>
                    <a:pt x="44" y="301"/>
                  </a:moveTo>
                  <a:lnTo>
                    <a:pt x="1152" y="301"/>
                  </a:lnTo>
                  <a:lnTo>
                    <a:pt x="620" y="0"/>
                  </a:lnTo>
                  <a:lnTo>
                    <a:pt x="0" y="301"/>
                  </a:lnTo>
                </a:path>
              </a:pathLst>
            </a:custGeom>
            <a:solidFill>
              <a:srgbClr val="FFD939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2" name="Rectangle 8"/>
            <p:cNvSpPr>
              <a:spLocks noChangeArrowheads="1"/>
            </p:cNvSpPr>
            <p:nvPr/>
          </p:nvSpPr>
          <p:spPr bwMode="auto">
            <a:xfrm>
              <a:off x="6729942" y="4433531"/>
              <a:ext cx="1268413" cy="104775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3" name="Rectangle 9"/>
            <p:cNvSpPr>
              <a:spLocks noChangeArrowheads="1"/>
            </p:cNvSpPr>
            <p:nvPr/>
          </p:nvSpPr>
          <p:spPr bwMode="auto">
            <a:xfrm>
              <a:off x="4085167" y="4165243"/>
              <a:ext cx="4391025" cy="2058988"/>
            </a:xfrm>
            <a:prstGeom prst="rect">
              <a:avLst/>
            </a:prstGeom>
            <a:gradFill rotWithShape="0">
              <a:gsLst>
                <a:gs pos="0">
                  <a:srgbClr val="A95400"/>
                </a:gs>
                <a:gs pos="100000">
                  <a:srgbClr val="984B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4" name="Freeform 10"/>
            <p:cNvSpPr>
              <a:spLocks/>
            </p:cNvSpPr>
            <p:nvPr/>
          </p:nvSpPr>
          <p:spPr bwMode="auto">
            <a:xfrm>
              <a:off x="4072467" y="3965218"/>
              <a:ext cx="3941763" cy="1941513"/>
            </a:xfrm>
            <a:custGeom>
              <a:avLst/>
              <a:gdLst>
                <a:gd name="T0" fmla="*/ 2147483647 w 2483"/>
                <a:gd name="T1" fmla="*/ 2147483647 h 1223"/>
                <a:gd name="T2" fmla="*/ 2147483647 w 2483"/>
                <a:gd name="T3" fmla="*/ 2147483647 h 1223"/>
                <a:gd name="T4" fmla="*/ 2147483647 w 2483"/>
                <a:gd name="T5" fmla="*/ 2147483647 h 1223"/>
                <a:gd name="T6" fmla="*/ 2147483647 w 2483"/>
                <a:gd name="T7" fmla="*/ 2147483647 h 1223"/>
                <a:gd name="T8" fmla="*/ 2147483647 w 2483"/>
                <a:gd name="T9" fmla="*/ 2147483647 h 1223"/>
                <a:gd name="T10" fmla="*/ 2147483647 w 2483"/>
                <a:gd name="T11" fmla="*/ 2147483647 h 1223"/>
                <a:gd name="T12" fmla="*/ 2147483647 w 2483"/>
                <a:gd name="T13" fmla="*/ 2147483647 h 1223"/>
                <a:gd name="T14" fmla="*/ 2147483647 w 2483"/>
                <a:gd name="T15" fmla="*/ 2147483647 h 1223"/>
                <a:gd name="T16" fmla="*/ 2147483647 w 2483"/>
                <a:gd name="T17" fmla="*/ 2147483647 h 1223"/>
                <a:gd name="T18" fmla="*/ 2147483647 w 2483"/>
                <a:gd name="T19" fmla="*/ 2147483647 h 1223"/>
                <a:gd name="T20" fmla="*/ 2147483647 w 2483"/>
                <a:gd name="T21" fmla="*/ 2147483647 h 1223"/>
                <a:gd name="T22" fmla="*/ 2147483647 w 2483"/>
                <a:gd name="T23" fmla="*/ 2147483647 h 1223"/>
                <a:gd name="T24" fmla="*/ 2147483647 w 2483"/>
                <a:gd name="T25" fmla="*/ 2147483647 h 1223"/>
                <a:gd name="T26" fmla="*/ 2147483647 w 2483"/>
                <a:gd name="T27" fmla="*/ 2147483647 h 1223"/>
                <a:gd name="T28" fmla="*/ 2147483647 w 2483"/>
                <a:gd name="T29" fmla="*/ 2147483647 h 1223"/>
                <a:gd name="T30" fmla="*/ 2147483647 w 2483"/>
                <a:gd name="T31" fmla="*/ 2147483647 h 1223"/>
                <a:gd name="T32" fmla="*/ 2147483647 w 2483"/>
                <a:gd name="T33" fmla="*/ 2147483647 h 1223"/>
                <a:gd name="T34" fmla="*/ 2147483647 w 2483"/>
                <a:gd name="T35" fmla="*/ 2147483647 h 1223"/>
                <a:gd name="T36" fmla="*/ 2147483647 w 2483"/>
                <a:gd name="T37" fmla="*/ 2147483647 h 1223"/>
                <a:gd name="T38" fmla="*/ 2147483647 w 2483"/>
                <a:gd name="T39" fmla="*/ 2147483647 h 1223"/>
                <a:gd name="T40" fmla="*/ 2147483647 w 2483"/>
                <a:gd name="T41" fmla="*/ 2147483647 h 1223"/>
                <a:gd name="T42" fmla="*/ 2147483647 w 2483"/>
                <a:gd name="T43" fmla="*/ 2147483647 h 1223"/>
                <a:gd name="T44" fmla="*/ 2147483647 w 2483"/>
                <a:gd name="T45" fmla="*/ 2147483647 h 1223"/>
                <a:gd name="T46" fmla="*/ 2147483647 w 2483"/>
                <a:gd name="T47" fmla="*/ 2147483647 h 1223"/>
                <a:gd name="T48" fmla="*/ 2147483647 w 2483"/>
                <a:gd name="T49" fmla="*/ 2147483647 h 1223"/>
                <a:gd name="T50" fmla="*/ 2147483647 w 2483"/>
                <a:gd name="T51" fmla="*/ 2147483647 h 1223"/>
                <a:gd name="T52" fmla="*/ 2147483647 w 2483"/>
                <a:gd name="T53" fmla="*/ 2147483647 h 1223"/>
                <a:gd name="T54" fmla="*/ 2147483647 w 2483"/>
                <a:gd name="T55" fmla="*/ 2147483647 h 1223"/>
                <a:gd name="T56" fmla="*/ 2147483647 w 2483"/>
                <a:gd name="T57" fmla="*/ 2147483647 h 1223"/>
                <a:gd name="T58" fmla="*/ 2147483647 w 2483"/>
                <a:gd name="T59" fmla="*/ 2147483647 h 1223"/>
                <a:gd name="T60" fmla="*/ 2147483647 w 2483"/>
                <a:gd name="T61" fmla="*/ 2147483647 h 1223"/>
                <a:gd name="T62" fmla="*/ 2147483647 w 2483"/>
                <a:gd name="T63" fmla="*/ 2147483647 h 1223"/>
                <a:gd name="T64" fmla="*/ 2147483647 w 2483"/>
                <a:gd name="T65" fmla="*/ 2147483647 h 1223"/>
                <a:gd name="T66" fmla="*/ 2147483647 w 2483"/>
                <a:gd name="T67" fmla="*/ 2147483647 h 1223"/>
                <a:gd name="T68" fmla="*/ 2147483647 w 2483"/>
                <a:gd name="T69" fmla="*/ 2147483647 h 1223"/>
                <a:gd name="T70" fmla="*/ 2147483647 w 2483"/>
                <a:gd name="T71" fmla="*/ 2147483647 h 1223"/>
                <a:gd name="T72" fmla="*/ 2147483647 w 2483"/>
                <a:gd name="T73" fmla="*/ 2147483647 h 1223"/>
                <a:gd name="T74" fmla="*/ 2147483647 w 2483"/>
                <a:gd name="T75" fmla="*/ 2147483647 h 1223"/>
                <a:gd name="T76" fmla="*/ 2147483647 w 2483"/>
                <a:gd name="T77" fmla="*/ 2147483647 h 1223"/>
                <a:gd name="T78" fmla="*/ 2147483647 w 2483"/>
                <a:gd name="T79" fmla="*/ 2147483647 h 1223"/>
                <a:gd name="T80" fmla="*/ 2147483647 w 2483"/>
                <a:gd name="T81" fmla="*/ 2147483647 h 1223"/>
                <a:gd name="T82" fmla="*/ 2147483647 w 2483"/>
                <a:gd name="T83" fmla="*/ 0 h 1223"/>
                <a:gd name="T84" fmla="*/ 2147483647 w 2483"/>
                <a:gd name="T85" fmla="*/ 2147483647 h 1223"/>
                <a:gd name="T86" fmla="*/ 2147483647 w 2483"/>
                <a:gd name="T87" fmla="*/ 2147483647 h 1223"/>
                <a:gd name="T88" fmla="*/ 2147483647 w 2483"/>
                <a:gd name="T89" fmla="*/ 2147483647 h 1223"/>
                <a:gd name="T90" fmla="*/ 2147483647 w 2483"/>
                <a:gd name="T91" fmla="*/ 2147483647 h 1223"/>
                <a:gd name="T92" fmla="*/ 2147483647 w 2483"/>
                <a:gd name="T93" fmla="*/ 2147483647 h 1223"/>
                <a:gd name="T94" fmla="*/ 2147483647 w 2483"/>
                <a:gd name="T95" fmla="*/ 2147483647 h 1223"/>
                <a:gd name="T96" fmla="*/ 2147483647 w 2483"/>
                <a:gd name="T97" fmla="*/ 2147483647 h 1223"/>
                <a:gd name="T98" fmla="*/ 2147483647 w 2483"/>
                <a:gd name="T99" fmla="*/ 2147483647 h 1223"/>
                <a:gd name="T100" fmla="*/ 2147483647 w 2483"/>
                <a:gd name="T101" fmla="*/ 2147483647 h 1223"/>
                <a:gd name="T102" fmla="*/ 2147483647 w 2483"/>
                <a:gd name="T103" fmla="*/ 2147483647 h 1223"/>
                <a:gd name="T104" fmla="*/ 2147483647 w 2483"/>
                <a:gd name="T105" fmla="*/ 2147483647 h 1223"/>
                <a:gd name="T106" fmla="*/ 2147483647 w 2483"/>
                <a:gd name="T107" fmla="*/ 2147483647 h 1223"/>
                <a:gd name="T108" fmla="*/ 2147483647 w 2483"/>
                <a:gd name="T109" fmla="*/ 2147483647 h 1223"/>
                <a:gd name="T110" fmla="*/ 0 w 2483"/>
                <a:gd name="T111" fmla="*/ 2147483647 h 12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83"/>
                <a:gd name="T169" fmla="*/ 0 h 1223"/>
                <a:gd name="T170" fmla="*/ 2483 w 2483"/>
                <a:gd name="T171" fmla="*/ 1223 h 12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83" h="1223">
                  <a:moveTo>
                    <a:pt x="2" y="50"/>
                  </a:moveTo>
                  <a:lnTo>
                    <a:pt x="2" y="659"/>
                  </a:lnTo>
                  <a:lnTo>
                    <a:pt x="2" y="953"/>
                  </a:lnTo>
                  <a:lnTo>
                    <a:pt x="52" y="1024"/>
                  </a:lnTo>
                  <a:lnTo>
                    <a:pt x="77" y="1051"/>
                  </a:lnTo>
                  <a:lnTo>
                    <a:pt x="132" y="1099"/>
                  </a:lnTo>
                  <a:lnTo>
                    <a:pt x="168" y="1127"/>
                  </a:lnTo>
                  <a:lnTo>
                    <a:pt x="196" y="1143"/>
                  </a:lnTo>
                  <a:lnTo>
                    <a:pt x="226" y="1160"/>
                  </a:lnTo>
                  <a:lnTo>
                    <a:pt x="269" y="1177"/>
                  </a:lnTo>
                  <a:lnTo>
                    <a:pt x="318" y="1191"/>
                  </a:lnTo>
                  <a:lnTo>
                    <a:pt x="368" y="1204"/>
                  </a:lnTo>
                  <a:lnTo>
                    <a:pt x="397" y="1211"/>
                  </a:lnTo>
                  <a:lnTo>
                    <a:pt x="435" y="1216"/>
                  </a:lnTo>
                  <a:lnTo>
                    <a:pt x="494" y="1223"/>
                  </a:lnTo>
                  <a:lnTo>
                    <a:pt x="540" y="1223"/>
                  </a:lnTo>
                  <a:lnTo>
                    <a:pt x="589" y="1223"/>
                  </a:lnTo>
                  <a:lnTo>
                    <a:pt x="642" y="1217"/>
                  </a:lnTo>
                  <a:lnTo>
                    <a:pt x="695" y="1211"/>
                  </a:lnTo>
                  <a:lnTo>
                    <a:pt x="735" y="1203"/>
                  </a:lnTo>
                  <a:lnTo>
                    <a:pt x="777" y="1193"/>
                  </a:lnTo>
                  <a:lnTo>
                    <a:pt x="832" y="1177"/>
                  </a:lnTo>
                  <a:lnTo>
                    <a:pt x="895" y="1154"/>
                  </a:lnTo>
                  <a:lnTo>
                    <a:pt x="945" y="1130"/>
                  </a:lnTo>
                  <a:lnTo>
                    <a:pt x="986" y="1100"/>
                  </a:lnTo>
                  <a:lnTo>
                    <a:pt x="1028" y="1055"/>
                  </a:lnTo>
                  <a:lnTo>
                    <a:pt x="1072" y="1004"/>
                  </a:lnTo>
                  <a:lnTo>
                    <a:pt x="1113" y="951"/>
                  </a:lnTo>
                  <a:lnTo>
                    <a:pt x="1154" y="888"/>
                  </a:lnTo>
                  <a:lnTo>
                    <a:pt x="1207" y="803"/>
                  </a:lnTo>
                  <a:lnTo>
                    <a:pt x="1284" y="671"/>
                  </a:lnTo>
                  <a:lnTo>
                    <a:pt x="1326" y="609"/>
                  </a:lnTo>
                  <a:lnTo>
                    <a:pt x="1367" y="554"/>
                  </a:lnTo>
                  <a:lnTo>
                    <a:pt x="1408" y="507"/>
                  </a:lnTo>
                  <a:lnTo>
                    <a:pt x="1440" y="477"/>
                  </a:lnTo>
                  <a:lnTo>
                    <a:pt x="1485" y="437"/>
                  </a:lnTo>
                  <a:lnTo>
                    <a:pt x="1525" y="405"/>
                  </a:lnTo>
                  <a:lnTo>
                    <a:pt x="1568" y="373"/>
                  </a:lnTo>
                  <a:lnTo>
                    <a:pt x="1609" y="344"/>
                  </a:lnTo>
                  <a:lnTo>
                    <a:pt x="1634" y="329"/>
                  </a:lnTo>
                  <a:lnTo>
                    <a:pt x="1656" y="314"/>
                  </a:lnTo>
                  <a:lnTo>
                    <a:pt x="1706" y="289"/>
                  </a:lnTo>
                  <a:lnTo>
                    <a:pt x="1805" y="273"/>
                  </a:lnTo>
                  <a:lnTo>
                    <a:pt x="1853" y="275"/>
                  </a:lnTo>
                  <a:lnTo>
                    <a:pt x="2481" y="278"/>
                  </a:lnTo>
                  <a:lnTo>
                    <a:pt x="2483" y="72"/>
                  </a:lnTo>
                  <a:lnTo>
                    <a:pt x="2361" y="76"/>
                  </a:lnTo>
                  <a:lnTo>
                    <a:pt x="2343" y="76"/>
                  </a:lnTo>
                  <a:lnTo>
                    <a:pt x="2327" y="76"/>
                  </a:lnTo>
                  <a:lnTo>
                    <a:pt x="2323" y="76"/>
                  </a:lnTo>
                  <a:lnTo>
                    <a:pt x="2343" y="78"/>
                  </a:lnTo>
                  <a:lnTo>
                    <a:pt x="2309" y="76"/>
                  </a:lnTo>
                  <a:lnTo>
                    <a:pt x="2221" y="78"/>
                  </a:lnTo>
                  <a:lnTo>
                    <a:pt x="2241" y="78"/>
                  </a:lnTo>
                  <a:lnTo>
                    <a:pt x="2287" y="76"/>
                  </a:lnTo>
                  <a:lnTo>
                    <a:pt x="2129" y="78"/>
                  </a:lnTo>
                  <a:lnTo>
                    <a:pt x="2032" y="78"/>
                  </a:lnTo>
                  <a:lnTo>
                    <a:pt x="2022" y="78"/>
                  </a:lnTo>
                  <a:lnTo>
                    <a:pt x="2008" y="78"/>
                  </a:lnTo>
                  <a:lnTo>
                    <a:pt x="1968" y="80"/>
                  </a:lnTo>
                  <a:lnTo>
                    <a:pt x="1993" y="81"/>
                  </a:lnTo>
                  <a:lnTo>
                    <a:pt x="1960" y="80"/>
                  </a:lnTo>
                  <a:lnTo>
                    <a:pt x="1992" y="80"/>
                  </a:lnTo>
                  <a:lnTo>
                    <a:pt x="1936" y="80"/>
                  </a:lnTo>
                  <a:lnTo>
                    <a:pt x="1918" y="80"/>
                  </a:lnTo>
                  <a:lnTo>
                    <a:pt x="1888" y="80"/>
                  </a:lnTo>
                  <a:lnTo>
                    <a:pt x="1854" y="82"/>
                  </a:lnTo>
                  <a:lnTo>
                    <a:pt x="1798" y="82"/>
                  </a:lnTo>
                  <a:lnTo>
                    <a:pt x="1680" y="80"/>
                  </a:lnTo>
                  <a:lnTo>
                    <a:pt x="1644" y="70"/>
                  </a:lnTo>
                  <a:lnTo>
                    <a:pt x="1646" y="72"/>
                  </a:lnTo>
                  <a:lnTo>
                    <a:pt x="1633" y="64"/>
                  </a:lnTo>
                  <a:lnTo>
                    <a:pt x="1604" y="38"/>
                  </a:lnTo>
                  <a:lnTo>
                    <a:pt x="1600" y="19"/>
                  </a:lnTo>
                  <a:lnTo>
                    <a:pt x="1552" y="60"/>
                  </a:lnTo>
                  <a:lnTo>
                    <a:pt x="1521" y="73"/>
                  </a:lnTo>
                  <a:lnTo>
                    <a:pt x="1505" y="81"/>
                  </a:lnTo>
                  <a:lnTo>
                    <a:pt x="1451" y="97"/>
                  </a:lnTo>
                  <a:lnTo>
                    <a:pt x="1408" y="108"/>
                  </a:lnTo>
                  <a:lnTo>
                    <a:pt x="1316" y="107"/>
                  </a:lnTo>
                  <a:lnTo>
                    <a:pt x="1250" y="84"/>
                  </a:lnTo>
                  <a:lnTo>
                    <a:pt x="1221" y="65"/>
                  </a:lnTo>
                  <a:lnTo>
                    <a:pt x="1197" y="52"/>
                  </a:lnTo>
                  <a:lnTo>
                    <a:pt x="1176" y="0"/>
                  </a:lnTo>
                  <a:lnTo>
                    <a:pt x="1176" y="11"/>
                  </a:lnTo>
                  <a:lnTo>
                    <a:pt x="1159" y="41"/>
                  </a:lnTo>
                  <a:lnTo>
                    <a:pt x="1131" y="62"/>
                  </a:lnTo>
                  <a:lnTo>
                    <a:pt x="1077" y="91"/>
                  </a:lnTo>
                  <a:lnTo>
                    <a:pt x="1030" y="108"/>
                  </a:lnTo>
                  <a:lnTo>
                    <a:pt x="958" y="108"/>
                  </a:lnTo>
                  <a:lnTo>
                    <a:pt x="928" y="95"/>
                  </a:lnTo>
                  <a:lnTo>
                    <a:pt x="868" y="73"/>
                  </a:lnTo>
                  <a:lnTo>
                    <a:pt x="814" y="25"/>
                  </a:lnTo>
                  <a:lnTo>
                    <a:pt x="812" y="6"/>
                  </a:lnTo>
                  <a:lnTo>
                    <a:pt x="789" y="23"/>
                  </a:lnTo>
                  <a:lnTo>
                    <a:pt x="765" y="59"/>
                  </a:lnTo>
                  <a:lnTo>
                    <a:pt x="725" y="83"/>
                  </a:lnTo>
                  <a:lnTo>
                    <a:pt x="685" y="104"/>
                  </a:lnTo>
                  <a:lnTo>
                    <a:pt x="549" y="108"/>
                  </a:lnTo>
                  <a:lnTo>
                    <a:pt x="483" y="95"/>
                  </a:lnTo>
                  <a:lnTo>
                    <a:pt x="458" y="87"/>
                  </a:lnTo>
                  <a:lnTo>
                    <a:pt x="422" y="53"/>
                  </a:lnTo>
                  <a:lnTo>
                    <a:pt x="406" y="45"/>
                  </a:lnTo>
                  <a:lnTo>
                    <a:pt x="401" y="23"/>
                  </a:lnTo>
                  <a:lnTo>
                    <a:pt x="395" y="7"/>
                  </a:lnTo>
                  <a:lnTo>
                    <a:pt x="362" y="62"/>
                  </a:lnTo>
                  <a:lnTo>
                    <a:pt x="307" y="91"/>
                  </a:lnTo>
                  <a:lnTo>
                    <a:pt x="236" y="107"/>
                  </a:lnTo>
                  <a:lnTo>
                    <a:pt x="206" y="107"/>
                  </a:lnTo>
                  <a:lnTo>
                    <a:pt x="118" y="102"/>
                  </a:lnTo>
                  <a:lnTo>
                    <a:pt x="76" y="86"/>
                  </a:lnTo>
                  <a:lnTo>
                    <a:pt x="0" y="50"/>
                  </a:lnTo>
                </a:path>
              </a:pathLst>
            </a:custGeom>
            <a:gradFill rotWithShape="0">
              <a:gsLst>
                <a:gs pos="0">
                  <a:srgbClr val="00D2B9"/>
                </a:gs>
                <a:gs pos="100000">
                  <a:srgbClr val="00A09C"/>
                </a:gs>
              </a:gsLst>
              <a:lin ang="5400000" scaled="1"/>
            </a:gradFill>
            <a:ln w="9525" cap="rnd">
              <a:solidFill>
                <a:srgbClr val="00C2AB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5" name="Rectangle 11"/>
            <p:cNvSpPr>
              <a:spLocks noChangeArrowheads="1"/>
            </p:cNvSpPr>
            <p:nvPr/>
          </p:nvSpPr>
          <p:spPr bwMode="auto">
            <a:xfrm>
              <a:off x="6704542" y="3065106"/>
              <a:ext cx="1308100" cy="134143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6" name="Line 12"/>
            <p:cNvSpPr>
              <a:spLocks noChangeShapeType="1"/>
            </p:cNvSpPr>
            <p:nvPr/>
          </p:nvSpPr>
          <p:spPr bwMode="auto">
            <a:xfrm>
              <a:off x="4077230" y="4043006"/>
              <a:ext cx="0" cy="219551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7" name="Freeform 13"/>
            <p:cNvSpPr>
              <a:spLocks noChangeArrowheads="1"/>
            </p:cNvSpPr>
            <p:nvPr/>
          </p:nvSpPr>
          <p:spPr bwMode="auto">
            <a:xfrm>
              <a:off x="4085167" y="6224231"/>
              <a:ext cx="4389438" cy="1587"/>
            </a:xfrm>
            <a:custGeom>
              <a:avLst/>
              <a:gdLst>
                <a:gd name="T0" fmla="*/ 0 w 2765"/>
                <a:gd name="T1" fmla="*/ 0 h 1"/>
                <a:gd name="T2" fmla="*/ 2147483647 w 2765"/>
                <a:gd name="T3" fmla="*/ 0 h 1"/>
                <a:gd name="T4" fmla="*/ 0 60000 65536"/>
                <a:gd name="T5" fmla="*/ 0 60000 65536"/>
                <a:gd name="T6" fmla="*/ 0 w 2765"/>
                <a:gd name="T7" fmla="*/ 0 h 1"/>
                <a:gd name="T8" fmla="*/ 2765 w 2765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65" h="1">
                  <a:moveTo>
                    <a:pt x="0" y="0"/>
                  </a:moveTo>
                  <a:lnTo>
                    <a:pt x="2765" y="0"/>
                  </a:lnTo>
                </a:path>
              </a:pathLst>
            </a:custGeom>
            <a:noFill/>
            <a:ln w="12700" cmpd="sng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8" name="Line 14"/>
            <p:cNvSpPr>
              <a:spLocks noChangeShapeType="1"/>
            </p:cNvSpPr>
            <p:nvPr/>
          </p:nvSpPr>
          <p:spPr bwMode="auto">
            <a:xfrm flipH="1">
              <a:off x="8030105" y="4149368"/>
              <a:ext cx="46355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69" name="Rectangle 15"/>
            <p:cNvSpPr>
              <a:spLocks noChangeArrowheads="1"/>
            </p:cNvSpPr>
            <p:nvPr/>
          </p:nvSpPr>
          <p:spPr bwMode="auto">
            <a:xfrm>
              <a:off x="6815667" y="4417656"/>
              <a:ext cx="1128713" cy="77787"/>
            </a:xfrm>
            <a:prstGeom prst="rect">
              <a:avLst/>
            </a:prstGeom>
            <a:solidFill>
              <a:srgbClr val="00CEB5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70" name="Line 16"/>
            <p:cNvSpPr>
              <a:spLocks noChangeShapeType="1"/>
            </p:cNvSpPr>
            <p:nvPr/>
          </p:nvSpPr>
          <p:spPr bwMode="auto">
            <a:xfrm flipH="1">
              <a:off x="3818467" y="4073168"/>
              <a:ext cx="2878138" cy="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71" name="Line 17"/>
            <p:cNvSpPr>
              <a:spLocks noChangeShapeType="1"/>
            </p:cNvSpPr>
            <p:nvPr/>
          </p:nvSpPr>
          <p:spPr bwMode="auto">
            <a:xfrm flipH="1">
              <a:off x="3818467" y="4406543"/>
              <a:ext cx="2871788" cy="11617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5172" name="Line 18"/>
            <p:cNvSpPr>
              <a:spLocks noChangeShapeType="1"/>
            </p:cNvSpPr>
            <p:nvPr/>
          </p:nvSpPr>
          <p:spPr bwMode="auto">
            <a:xfrm>
              <a:off x="8471430" y="4154131"/>
              <a:ext cx="0" cy="20669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05173" name="Group 19"/>
            <p:cNvGrpSpPr>
              <a:grpSpLocks/>
            </p:cNvGrpSpPr>
            <p:nvPr/>
          </p:nvGrpSpPr>
          <p:grpSpPr bwMode="auto">
            <a:xfrm>
              <a:off x="6852180" y="3509606"/>
              <a:ext cx="990600" cy="409575"/>
              <a:chOff x="4878" y="2442"/>
              <a:chExt cx="624" cy="258"/>
            </a:xfrm>
          </p:grpSpPr>
          <p:sp>
            <p:nvSpPr>
              <p:cNvPr id="305175" name="Rectangle 20"/>
              <p:cNvSpPr>
                <a:spLocks noChangeArrowheads="1"/>
              </p:cNvSpPr>
              <p:nvPr/>
            </p:nvSpPr>
            <p:spPr bwMode="auto">
              <a:xfrm>
                <a:off x="4878" y="2442"/>
                <a:ext cx="222" cy="25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3366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5699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5176" name="Line 21"/>
              <p:cNvSpPr>
                <a:spLocks noChangeShapeType="1"/>
              </p:cNvSpPr>
              <p:nvPr/>
            </p:nvSpPr>
            <p:spPr bwMode="auto">
              <a:xfrm>
                <a:off x="4881" y="2580"/>
                <a:ext cx="217" cy="0"/>
              </a:xfrm>
              <a:prstGeom prst="line">
                <a:avLst/>
              </a:prstGeom>
              <a:noFill/>
              <a:ln w="12700">
                <a:solidFill>
                  <a:srgbClr val="33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5177" name="Rectangle 22"/>
              <p:cNvSpPr>
                <a:spLocks noChangeArrowheads="1"/>
              </p:cNvSpPr>
              <p:nvPr/>
            </p:nvSpPr>
            <p:spPr bwMode="auto">
              <a:xfrm>
                <a:off x="5280" y="2442"/>
                <a:ext cx="222" cy="25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3366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5699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5178" name="Line 23"/>
              <p:cNvSpPr>
                <a:spLocks noChangeShapeType="1"/>
              </p:cNvSpPr>
              <p:nvPr/>
            </p:nvSpPr>
            <p:spPr bwMode="auto">
              <a:xfrm>
                <a:off x="5281" y="2580"/>
                <a:ext cx="220" cy="0"/>
              </a:xfrm>
              <a:prstGeom prst="line">
                <a:avLst/>
              </a:prstGeom>
              <a:noFill/>
              <a:ln w="12700">
                <a:solidFill>
                  <a:srgbClr val="33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5179" name="Line 24"/>
              <p:cNvSpPr>
                <a:spLocks noChangeShapeType="1"/>
              </p:cNvSpPr>
              <p:nvPr/>
            </p:nvSpPr>
            <p:spPr bwMode="auto">
              <a:xfrm>
                <a:off x="4986" y="2442"/>
                <a:ext cx="0" cy="25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5180" name="Line 25"/>
              <p:cNvSpPr>
                <a:spLocks noChangeShapeType="1"/>
              </p:cNvSpPr>
              <p:nvPr/>
            </p:nvSpPr>
            <p:spPr bwMode="auto">
              <a:xfrm>
                <a:off x="5392" y="2442"/>
                <a:ext cx="0" cy="25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05174" name="Rectangle 26"/>
            <p:cNvSpPr>
              <a:spLocks noChangeArrowheads="1"/>
            </p:cNvSpPr>
            <p:nvPr/>
          </p:nvSpPr>
          <p:spPr bwMode="auto">
            <a:xfrm>
              <a:off x="948267" y="2898418"/>
              <a:ext cx="3581400" cy="1882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8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100-year </a:t>
              </a:r>
              <a:r>
                <a:rPr lang="en-US" sz="2400" b="1" dirty="0" smtClean="0">
                  <a:solidFill>
                    <a:srgbClr val="7F7F7F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flood	= </a:t>
              </a:r>
              <a:r>
                <a:rPr lang="en-US" sz="2800" b="1" dirty="0" smtClean="0">
                  <a:solidFill>
                    <a:srgbClr val="8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510’</a:t>
              </a:r>
              <a:endParaRPr lang="en-US" sz="21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8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10-year </a:t>
              </a:r>
              <a:r>
                <a:rPr lang="en-US" sz="2400" b="1" dirty="0" smtClean="0">
                  <a:solidFill>
                    <a:srgbClr val="7F7F7F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flood 	= </a:t>
              </a:r>
              <a:r>
                <a:rPr lang="en-US" sz="2800" b="1" dirty="0" smtClean="0">
                  <a:solidFill>
                    <a:srgbClr val="8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502’</a:t>
              </a:r>
              <a:endParaRPr lang="en-US" sz="24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 defTabSz="56991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7F7F7F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FFE				</a:t>
              </a:r>
              <a:r>
                <a:rPr lang="en-US" sz="2000" b="1" dirty="0" smtClean="0">
                  <a:solidFill>
                    <a:srgbClr val="7F7F7F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=</a:t>
              </a:r>
              <a:r>
                <a:rPr lang="en-US" sz="2800" b="1" dirty="0" smtClean="0">
                  <a:solidFill>
                    <a:srgbClr val="7F7F7F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smtClean="0">
                  <a:solidFill>
                    <a:srgbClr val="8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500’</a:t>
              </a:r>
              <a:endParaRPr lang="en-US" altLang="ja-JP" sz="2800" b="1" dirty="0" smtClean="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7202" name="Rectangle 2"/>
          <p:cNvSpPr>
            <a:spLocks noGrp="1"/>
          </p:cNvSpPr>
          <p:nvPr>
            <p:ph type="title"/>
          </p:nvPr>
        </p:nvSpPr>
        <p:spPr>
          <a:xfrm>
            <a:off x="1388533" y="802084"/>
            <a:ext cx="7437967" cy="6774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Frequency + </a:t>
            </a:r>
            <a:r>
              <a:rPr lang="en-US" dirty="0" smtClean="0">
                <a:latin typeface="Calibri" charset="0"/>
              </a:rPr>
              <a:t>severity </a:t>
            </a:r>
            <a:r>
              <a:rPr lang="en-US" sz="2200" dirty="0" smtClean="0">
                <a:latin typeface="Calibri" charset="0"/>
              </a:rPr>
              <a:t>(Continued . . . )</a:t>
            </a:r>
            <a:endParaRPr lang="en-US" sz="2200" dirty="0">
              <a:latin typeface="Calibri" charset="0"/>
            </a:endParaRPr>
          </a:p>
        </p:txBody>
      </p:sp>
      <p:sp>
        <p:nvSpPr>
          <p:cNvPr id="30720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C2DF044-B2A2-2F4D-9A53-8BD875BDAE50}" type="slidenum">
              <a:rPr lang="en-US" sz="1200">
                <a:solidFill>
                  <a:srgbClr val="800000"/>
                </a:solidFill>
              </a:rPr>
              <a:pPr/>
              <a:t>131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307204" name="Picture 2" descr="wind spee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1477567"/>
            <a:ext cx="7336825" cy="37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9249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Documentation</a:t>
            </a:r>
          </a:p>
        </p:txBody>
      </p:sp>
      <p:sp>
        <p:nvSpPr>
          <p:cNvPr id="309250" name="Rectangle 3"/>
          <p:cNvSpPr>
            <a:spLocks noGrp="1"/>
          </p:cNvSpPr>
          <p:nvPr>
            <p:ph idx="1"/>
          </p:nvPr>
        </p:nvSpPr>
        <p:spPr>
          <a:xfrm>
            <a:off x="457200" y="1914526"/>
            <a:ext cx="8229600" cy="2869406"/>
          </a:xfrm>
        </p:spPr>
        <p:txBody>
          <a:bodyPr>
            <a:normAutofit fontScale="92500" lnSpcReduction="10000"/>
          </a:bodyPr>
          <a:lstStyle/>
          <a:p>
            <a:pPr marL="457200" indent="-457200" defTabSz="914400"/>
            <a:r>
              <a:rPr lang="en-US" b="1">
                <a:solidFill>
                  <a:srgbClr val="800000"/>
                </a:solidFill>
                <a:latin typeface="Calibri" charset="0"/>
              </a:rPr>
              <a:t>Document! Document! Document!</a:t>
            </a:r>
          </a:p>
          <a:p>
            <a:pPr marL="457200" indent="-457200" defTabSz="914400"/>
            <a:r>
              <a:rPr lang="en-US">
                <a:latin typeface="Calibri" charset="0"/>
              </a:rPr>
              <a:t>It is important to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track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+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record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include</a:t>
            </a:r>
            <a:r>
              <a:rPr lang="en-US">
                <a:latin typeface="Calibri" charset="0"/>
              </a:rPr>
              <a:t> in the application:</a:t>
            </a:r>
            <a:endParaRPr lang="en-US" sz="1400">
              <a:latin typeface="Calibri" charset="0"/>
            </a:endParaRPr>
          </a:p>
          <a:p>
            <a:pPr marL="1090613" lvl="1" indent="-457200" defTabSz="914400"/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Data sources</a:t>
            </a:r>
          </a:p>
          <a:p>
            <a:pPr marL="1090613" lvl="1" indent="-457200" defTabSz="914400"/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Dates</a:t>
            </a:r>
          </a:p>
          <a:p>
            <a:pPr marL="1090613" lvl="1" indent="-457200" defTabSz="914400"/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Assumptions</a:t>
            </a:r>
          </a:p>
          <a:p>
            <a:pPr marL="1090613" lvl="1" indent="-457200" defTabSz="914400"/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Analysis procedures</a:t>
            </a:r>
          </a:p>
        </p:txBody>
      </p:sp>
      <p:sp>
        <p:nvSpPr>
          <p:cNvPr id="30925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2E1BE26-632D-684F-AC50-0CAD98801A4F}" type="slidenum">
              <a:rPr lang="en-US" sz="1200">
                <a:solidFill>
                  <a:srgbClr val="800000"/>
                </a:solidFill>
              </a:rPr>
              <a:pPr/>
              <a:t>132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129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Documentation </a:t>
            </a:r>
            <a:r>
              <a:rPr lang="en-US" sz="2000">
                <a:latin typeface="Calibri" charset="0"/>
              </a:rPr>
              <a:t>(Continued . . . ) </a:t>
            </a:r>
            <a:endParaRPr lang="en-US" sz="2000" i="1">
              <a:solidFill>
                <a:schemeClr val="folHlink"/>
              </a:solidFill>
              <a:latin typeface="Calibri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2911079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i="1" dirty="0">
                <a:ea typeface="MS PGothic" panose="020B0600070205080204" pitchFamily="34" charset="-128"/>
                <a:cs typeface="Calibri"/>
              </a:rPr>
              <a:t>Data D</a:t>
            </a:r>
            <a:r>
              <a:rPr lang="en-US" i="1" dirty="0" smtClean="0">
                <a:ea typeface="MS PGothic" panose="020B0600070205080204" pitchFamily="34" charset="-128"/>
                <a:cs typeface="Calibri"/>
              </a:rPr>
              <a:t>ocumentation </a:t>
            </a:r>
            <a:r>
              <a:rPr lang="en-US" i="1" dirty="0">
                <a:ea typeface="MS PGothic" panose="020B0600070205080204" pitchFamily="34" charset="-128"/>
                <a:cs typeface="Calibri"/>
              </a:rPr>
              <a:t>Template </a:t>
            </a:r>
            <a:r>
              <a:rPr lang="en-US" sz="2000" dirty="0" smtClean="0">
                <a:ea typeface="MS PGothic" panose="020B0600070205080204" pitchFamily="34" charset="-128"/>
                <a:cs typeface="Calibri"/>
              </a:rPr>
              <a:t>(DDT).</a:t>
            </a:r>
            <a:endParaRPr lang="en-US" sz="2000" dirty="0">
              <a:ea typeface="MS PGothic" panose="020B0600070205080204" pitchFamily="34" charset="-128"/>
              <a:cs typeface="Calibri"/>
            </a:endParaRPr>
          </a:p>
          <a:p>
            <a:pPr>
              <a:defRPr/>
            </a:pPr>
            <a:r>
              <a:rPr lang="en-US" dirty="0">
                <a:ea typeface="MS PGothic" panose="020B0600070205080204" pitchFamily="34" charset="-128"/>
                <a:cs typeface="Calibri"/>
              </a:rPr>
              <a:t>Acceptable forms of </a:t>
            </a:r>
            <a:r>
              <a:rPr lang="en-US" dirty="0" smtClean="0">
                <a:ea typeface="MS PGothic" panose="020B0600070205080204" pitchFamily="34" charset="-128"/>
                <a:cs typeface="Calibri"/>
              </a:rPr>
              <a:t>documentation:</a:t>
            </a:r>
            <a:endParaRPr lang="en-US" dirty="0">
              <a:ea typeface="MS PGothic" panose="020B0600070205080204" pitchFamily="34" charset="-128"/>
              <a:cs typeface="Calibri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b="1" dirty="0">
                <a:solidFill>
                  <a:srgbClr val="800000"/>
                </a:solidFill>
                <a:cs typeface="Calibri"/>
              </a:rPr>
              <a:t>Project Useful Life</a:t>
            </a:r>
          </a:p>
          <a:p>
            <a:pPr lvl="1">
              <a:spcBef>
                <a:spcPts val="600"/>
              </a:spcBef>
              <a:defRPr/>
            </a:pPr>
            <a:r>
              <a:rPr lang="en-US" b="1" dirty="0">
                <a:solidFill>
                  <a:srgbClr val="800000"/>
                </a:solidFill>
                <a:cs typeface="Calibri"/>
              </a:rPr>
              <a:t>Loss of Function</a:t>
            </a:r>
          </a:p>
          <a:p>
            <a:pPr lvl="1">
              <a:spcBef>
                <a:spcPts val="600"/>
              </a:spcBef>
              <a:defRPr/>
            </a:pPr>
            <a:r>
              <a:rPr lang="en-US" b="1" dirty="0">
                <a:solidFill>
                  <a:srgbClr val="800000"/>
                </a:solidFill>
                <a:cs typeface="Calibri"/>
              </a:rPr>
              <a:t>Frequency</a:t>
            </a:r>
          </a:p>
          <a:p>
            <a:pPr lvl="1">
              <a:spcBef>
                <a:spcPts val="600"/>
              </a:spcBef>
              <a:defRPr/>
            </a:pPr>
            <a:r>
              <a:rPr lang="en-US" b="1" dirty="0">
                <a:solidFill>
                  <a:srgbClr val="800000"/>
                </a:solidFill>
                <a:cs typeface="Calibri"/>
              </a:rPr>
              <a:t>Building Replacement </a:t>
            </a:r>
            <a:endParaRPr lang="en-US" b="1" dirty="0" smtClean="0">
              <a:solidFill>
                <a:srgbClr val="800000"/>
              </a:solidFill>
              <a:cs typeface="Calibri"/>
            </a:endParaRPr>
          </a:p>
          <a:p>
            <a:pPr marL="738188" lvl="1" indent="0">
              <a:spcBef>
                <a:spcPts val="6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00000"/>
                </a:solidFill>
                <a:cs typeface="Calibri"/>
              </a:rPr>
              <a:t>	</a:t>
            </a:r>
            <a:r>
              <a:rPr lang="en-US" b="1" dirty="0" smtClean="0">
                <a:solidFill>
                  <a:srgbClr val="800000"/>
                </a:solidFill>
                <a:cs typeface="Calibri"/>
              </a:rPr>
              <a:t> Values</a:t>
            </a:r>
            <a:endParaRPr lang="en-US" b="1" dirty="0">
              <a:solidFill>
                <a:srgbClr val="7F7F7F"/>
              </a:solidFill>
              <a:cs typeface="Calibri"/>
            </a:endParaRPr>
          </a:p>
          <a:p>
            <a:pPr>
              <a:defRPr/>
            </a:pPr>
            <a:endParaRPr lang="en-US" sz="2800" dirty="0">
              <a:solidFill>
                <a:srgbClr val="000000"/>
              </a:solidFill>
              <a:ea typeface="MS PGothic" panose="020B0600070205080204" pitchFamily="34" charset="-128"/>
              <a:cs typeface="Calibri"/>
            </a:endParaRPr>
          </a:p>
          <a:p>
            <a:pPr>
              <a:defRPr/>
            </a:pPr>
            <a:endParaRPr lang="en-US" dirty="0"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3113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0CE692D-7ECE-9042-B270-738B77093C6D}" type="slidenum">
              <a:rPr lang="en-US" sz="1200">
                <a:solidFill>
                  <a:srgbClr val="800000"/>
                </a:solidFill>
              </a:rPr>
              <a:pPr/>
              <a:t>133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3" name="Picture 2" descr="87A-Flood Full DDT_BLAN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3828">
            <a:off x="5200650" y="2800350"/>
            <a:ext cx="4140200" cy="2400300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33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Damage frequency assessment</a:t>
            </a:r>
          </a:p>
        </p:txBody>
      </p:sp>
      <p:sp>
        <p:nvSpPr>
          <p:cNvPr id="313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Calibri" charset="0"/>
              </a:rPr>
              <a:t>Calculated</a:t>
            </a:r>
            <a:r>
              <a:rPr lang="en-US" dirty="0">
                <a:latin typeface="Calibri" charset="0"/>
              </a:rPr>
              <a:t> using either:</a:t>
            </a:r>
          </a:p>
          <a:p>
            <a:pPr lvl="1"/>
            <a:r>
              <a:rPr lang="en-US" dirty="0">
                <a:latin typeface="Calibri" charset="0"/>
                <a:ea typeface="MS PGothic" charset="0"/>
              </a:rPr>
              <a:t>Various FEMA </a:t>
            </a: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BCA full data modules </a:t>
            </a:r>
            <a:r>
              <a:rPr lang="en-US" dirty="0">
                <a:latin typeface="Calibri" charset="0"/>
                <a:ea typeface="MS PGothic" charset="0"/>
              </a:rPr>
              <a:t>OR . . .</a:t>
            </a:r>
          </a:p>
          <a:p>
            <a:pPr lvl="2"/>
            <a:r>
              <a:rPr lang="en-US" dirty="0">
                <a:latin typeface="Calibri" charset="0"/>
                <a:ea typeface="MS PGothic" charset="0"/>
              </a:rPr>
              <a:t>Use if you have </a:t>
            </a:r>
            <a:r>
              <a:rPr lang="en-US" b="1" dirty="0">
                <a:latin typeface="Calibri" charset="0"/>
                <a:ea typeface="MS PGothic" charset="0"/>
              </a:rPr>
              <a:t>specific data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  <a:latin typeface="Calibri" charset="0"/>
                <a:ea typeface="MS PGothic" charset="0"/>
              </a:rPr>
              <a:t>Damage-Frequency </a:t>
            </a: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A</a:t>
            </a:r>
            <a:r>
              <a:rPr lang="en-US" b="1" dirty="0" smtClean="0">
                <a:solidFill>
                  <a:srgbClr val="800000"/>
                </a:solidFill>
                <a:latin typeface="Calibri" charset="0"/>
                <a:ea typeface="MS PGothic" charset="0"/>
              </a:rPr>
              <a:t>ssessment </a:t>
            </a:r>
            <a:r>
              <a:rPr lang="en-US" dirty="0">
                <a:latin typeface="Calibri" charset="0"/>
                <a:ea typeface="MS PGothic" charset="0"/>
              </a:rPr>
              <a:t>module.</a:t>
            </a:r>
          </a:p>
          <a:p>
            <a:pPr lvl="2"/>
            <a:r>
              <a:rPr lang="en-US" dirty="0">
                <a:latin typeface="Calibri" charset="0"/>
                <a:ea typeface="MS PGothic" charset="0"/>
              </a:rPr>
              <a:t>Use if you have to </a:t>
            </a:r>
            <a:r>
              <a:rPr lang="en-US" b="1" dirty="0">
                <a:latin typeface="Calibri" charset="0"/>
                <a:ea typeface="MS PGothic" charset="0"/>
              </a:rPr>
              <a:t>estimate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  <a:p>
            <a:pPr lvl="1"/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133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59C4B8C-8C79-A44C-8E8A-D0AE3F9D9E5E}" type="slidenum">
              <a:rPr lang="en-US" sz="1200">
                <a:solidFill>
                  <a:srgbClr val="800000"/>
                </a:solidFill>
              </a:rPr>
              <a:pPr/>
              <a:t>134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4369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BCA modules</a:t>
            </a:r>
          </a:p>
        </p:txBody>
      </p:sp>
      <p:sp>
        <p:nvSpPr>
          <p:cNvPr id="314370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alibri" charset="0"/>
              </a:rPr>
              <a:t>Damage-Frequency Assessment</a:t>
            </a:r>
            <a:endParaRPr lang="en-US" dirty="0">
              <a:latin typeface="Calibri" charset="0"/>
            </a:endParaRPr>
          </a:p>
          <a:p>
            <a:pPr lvl="1">
              <a:spcBef>
                <a:spcPts val="1000"/>
              </a:spcBef>
            </a:pP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Formerly known </a:t>
            </a:r>
            <a:r>
              <a:rPr lang="en-US" dirty="0">
                <a:latin typeface="Calibri" charset="0"/>
                <a:ea typeface="MS PGothic" charset="0"/>
              </a:rPr>
              <a:t>as </a:t>
            </a:r>
            <a:r>
              <a:rPr lang="en-US" i="1" dirty="0">
                <a:latin typeface="Calibri" charset="0"/>
                <a:ea typeface="MS PGothic" charset="0"/>
              </a:rPr>
              <a:t>Limited Data </a:t>
            </a:r>
            <a:r>
              <a:rPr lang="en-US" dirty="0">
                <a:latin typeface="Calibri" charset="0"/>
                <a:ea typeface="MS PGothic" charset="0"/>
              </a:rPr>
              <a:t>module.</a:t>
            </a:r>
          </a:p>
          <a:p>
            <a:pPr lvl="1">
              <a:spcBef>
                <a:spcPts val="1000"/>
              </a:spcBef>
            </a:pPr>
            <a:r>
              <a:rPr lang="en-US" dirty="0">
                <a:latin typeface="Calibri" charset="0"/>
                <a:ea typeface="MS PGothic" charset="0"/>
              </a:rPr>
              <a:t>Requires </a:t>
            </a: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detailed documentation</a:t>
            </a:r>
            <a:r>
              <a:rPr lang="en-US" dirty="0">
                <a:latin typeface="Helvetica" charset="0"/>
                <a:ea typeface="MS PGothic" charset="0"/>
              </a:rPr>
              <a:t>.</a:t>
            </a:r>
            <a:endParaRPr lang="en-US" dirty="0">
              <a:solidFill>
                <a:srgbClr val="800000"/>
              </a:solidFill>
              <a:latin typeface="Calibri" charset="0"/>
              <a:ea typeface="MS PGothic" charset="0"/>
            </a:endParaRPr>
          </a:p>
          <a:p>
            <a:pPr lvl="1">
              <a:spcBef>
                <a:spcPts val="1000"/>
              </a:spcBef>
            </a:pP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Full explanation</a:t>
            </a:r>
            <a:r>
              <a:rPr lang="en-US" dirty="0">
                <a:latin typeface="Calibri" charset="0"/>
                <a:ea typeface="MS PGothic" charset="0"/>
              </a:rPr>
              <a:t> of damage scenarios before- and after-mitigation.</a:t>
            </a:r>
          </a:p>
        </p:txBody>
      </p:sp>
      <p:sp>
        <p:nvSpPr>
          <p:cNvPr id="31437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3BD9B7C-C77D-5145-908D-8A4FF8063017}" type="slidenum">
              <a:rPr lang="en-US" sz="1200">
                <a:solidFill>
                  <a:srgbClr val="800000"/>
                </a:solidFill>
              </a:rPr>
              <a:pPr/>
              <a:t>135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Box 4"/>
          <p:cNvSpPr txBox="1">
            <a:spLocks noChangeArrowheads="1"/>
          </p:cNvSpPr>
          <p:nvPr/>
        </p:nvSpPr>
        <p:spPr bwMode="auto">
          <a:xfrm>
            <a:off x="1763714" y="1354932"/>
            <a:ext cx="3132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66FF"/>
                </a:solidFill>
              </a:rPr>
              <a:t>Add image of modules</a:t>
            </a:r>
          </a:p>
        </p:txBody>
      </p:sp>
      <p:pic>
        <p:nvPicPr>
          <p:cNvPr id="3164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4"/>
            <a:ext cx="9144000" cy="490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74617" r="55202" b="11285"/>
          <a:stretch>
            <a:fillRect/>
          </a:stretch>
        </p:blipFill>
        <p:spPr bwMode="auto">
          <a:xfrm>
            <a:off x="-209550" y="2713435"/>
            <a:ext cx="9686925" cy="1794272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136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06"/>
            <a:ext cx="9144000" cy="490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35533" r="49744" b="37427"/>
          <a:stretch>
            <a:fillRect/>
          </a:stretch>
        </p:blipFill>
        <p:spPr bwMode="auto">
          <a:xfrm>
            <a:off x="47626" y="1724025"/>
            <a:ext cx="8945563" cy="2844404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137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3"/>
            <a:ext cx="9144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31073" r="66115" b="62224"/>
          <a:stretch>
            <a:fillRect/>
          </a:stretch>
        </p:blipFill>
        <p:spPr bwMode="auto">
          <a:xfrm>
            <a:off x="65088" y="2494360"/>
            <a:ext cx="8731250" cy="1032272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138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F:\2014 HM Workshops\Mental Stress and Loss of Productivity\Mental Stress Loss of Productivity Data Collec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1450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563" name="Picture 2" descr="F:\2014 HM Workshops\Mental Stress and Loss of Productivity\Mental Stress Loss of Productivity Data Collec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29768" r="41699" b="31171"/>
          <a:stretch>
            <a:fillRect/>
          </a:stretch>
        </p:blipFill>
        <p:spPr bwMode="auto">
          <a:xfrm>
            <a:off x="928688" y="177403"/>
            <a:ext cx="7486650" cy="5053013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71DDA2-34D8-C34B-B454-375D4B49F6A3}" type="slidenum">
              <a:rPr lang="en-US" sz="1200">
                <a:solidFill>
                  <a:srgbClr val="800000"/>
                </a:solidFill>
              </a:rPr>
              <a:pPr/>
              <a:t>139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866" name="Picture 1" descr="Eligible applicant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7"/>
          <a:stretch>
            <a:fillRect/>
          </a:stretch>
        </p:blipFill>
        <p:spPr bwMode="auto">
          <a:xfrm>
            <a:off x="127001" y="758429"/>
            <a:ext cx="8875713" cy="37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7" descr="Eligible applicant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29008" r="57271" b="65726"/>
          <a:stretch>
            <a:fillRect/>
          </a:stretch>
        </p:blipFill>
        <p:spPr bwMode="auto">
          <a:xfrm>
            <a:off x="558801" y="2144316"/>
            <a:ext cx="4175125" cy="3964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4411664" y="4424363"/>
            <a:ext cx="4732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595959"/>
                </a:solidFill>
              </a:rPr>
              <a:t>* Apply through local jurisdictions</a:t>
            </a:r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4411663" y="4051697"/>
            <a:ext cx="322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prstClr val="white"/>
                </a:solidFill>
              </a:rPr>
              <a:t>*</a:t>
            </a:r>
          </a:p>
        </p:txBody>
      </p:sp>
      <p:sp>
        <p:nvSpPr>
          <p:cNvPr id="3687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7674827-1DC5-E649-B951-8852A9488597}" type="slidenum">
              <a:rPr lang="en-US" sz="1200">
                <a:solidFill>
                  <a:srgbClr val="800000"/>
                </a:solidFill>
              </a:rPr>
              <a:pPr/>
              <a:t>14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358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Helvetica" charset="0"/>
              </a:rPr>
              <a:t>BCA full data modules</a:t>
            </a:r>
            <a:endParaRPr lang="en-US" i="1">
              <a:solidFill>
                <a:schemeClr val="folHlink"/>
              </a:solidFill>
              <a:latin typeface="Helvetica" charset="0"/>
            </a:endParaRPr>
          </a:p>
        </p:txBody>
      </p:sp>
      <p:sp>
        <p:nvSpPr>
          <p:cNvPr id="323587" name="Rectangle 3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3027760"/>
          </a:xfrm>
        </p:spPr>
        <p:txBody>
          <a:bodyPr>
            <a:normAutofit fontScale="85000" lnSpcReduction="20000"/>
          </a:bodyPr>
          <a:lstStyle/>
          <a:p>
            <a:pPr marL="457200" indent="-457200" defTabSz="914400"/>
            <a:r>
              <a:rPr lang="en-US" sz="2800">
                <a:latin typeface="Helvetica" charset="0"/>
              </a:rPr>
              <a:t>FEMA has BCA modules for </a:t>
            </a:r>
            <a:r>
              <a:rPr lang="en-US" sz="2800" b="1">
                <a:solidFill>
                  <a:srgbClr val="800000"/>
                </a:solidFill>
                <a:latin typeface="Helvetica" charset="0"/>
              </a:rPr>
              <a:t>various hazards</a:t>
            </a:r>
            <a:r>
              <a:rPr lang="en-US" sz="2800">
                <a:latin typeface="Helvetica" charset="0"/>
              </a:rPr>
              <a:t>:</a:t>
            </a:r>
          </a:p>
          <a:p>
            <a:pPr marL="912813" lvl="1" indent="-457200" defTabSz="914400">
              <a:spcBef>
                <a:spcPts val="1000"/>
              </a:spcBef>
            </a:pPr>
            <a:r>
              <a:rPr lang="en-US" sz="2400">
                <a:latin typeface="Helvetica" charset="0"/>
                <a:ea typeface="MS PGothic" charset="0"/>
              </a:rPr>
              <a:t>Two</a:t>
            </a:r>
            <a:r>
              <a:rPr lang="en-US" sz="2200">
                <a:latin typeface="Helvetica" charset="0"/>
                <a:ea typeface="MS PGothic" charset="0"/>
              </a:rPr>
              <a:t> </a:t>
            </a:r>
            <a:r>
              <a:rPr lang="en-US" sz="2000">
                <a:latin typeface="Helvetica" charset="0"/>
                <a:ea typeface="MS PGothic" charset="0"/>
              </a:rPr>
              <a:t>(2) </a:t>
            </a:r>
            <a:r>
              <a:rPr lang="en-US" sz="2400">
                <a:latin typeface="Helvetica" charset="0"/>
                <a:ea typeface="MS PGothic" charset="0"/>
              </a:rPr>
              <a:t>for </a:t>
            </a:r>
            <a:r>
              <a:rPr lang="en-US" sz="2400" b="1">
                <a:solidFill>
                  <a:srgbClr val="800000"/>
                </a:solidFill>
                <a:latin typeface="Helvetica" charset="0"/>
                <a:ea typeface="MS PGothic" charset="0"/>
              </a:rPr>
              <a:t>riverine</a:t>
            </a:r>
            <a:r>
              <a:rPr lang="en-US" sz="2400">
                <a:solidFill>
                  <a:srgbClr val="FFFF00"/>
                </a:solidFill>
                <a:latin typeface="Helvetica" charset="0"/>
                <a:ea typeface="MS PGothic" charset="0"/>
              </a:rPr>
              <a:t> </a:t>
            </a:r>
            <a:r>
              <a:rPr lang="en-US" sz="2400">
                <a:latin typeface="Helvetica" charset="0"/>
                <a:ea typeface="MS PGothic" charset="0"/>
              </a:rPr>
              <a:t>flooding.</a:t>
            </a:r>
          </a:p>
          <a:p>
            <a:pPr marL="912813" lvl="1" indent="-457200" defTabSz="914400">
              <a:spcBef>
                <a:spcPts val="1000"/>
              </a:spcBef>
            </a:pPr>
            <a:r>
              <a:rPr lang="en-US" sz="2400">
                <a:latin typeface="Helvetica" charset="0"/>
                <a:ea typeface="MS PGothic" charset="0"/>
              </a:rPr>
              <a:t>One</a:t>
            </a:r>
            <a:r>
              <a:rPr lang="en-US" sz="2200">
                <a:latin typeface="Helvetica" charset="0"/>
                <a:ea typeface="MS PGothic" charset="0"/>
              </a:rPr>
              <a:t> </a:t>
            </a:r>
            <a:r>
              <a:rPr lang="en-US" sz="2000">
                <a:latin typeface="Helvetica" charset="0"/>
                <a:ea typeface="MS PGothic" charset="0"/>
              </a:rPr>
              <a:t>(1) </a:t>
            </a:r>
            <a:r>
              <a:rPr lang="en-US" sz="2400">
                <a:latin typeface="Helvetica" charset="0"/>
                <a:ea typeface="MS PGothic" charset="0"/>
              </a:rPr>
              <a:t>for </a:t>
            </a:r>
            <a:r>
              <a:rPr lang="en-US" sz="2400" b="1">
                <a:solidFill>
                  <a:srgbClr val="800000"/>
                </a:solidFill>
                <a:latin typeface="Helvetica" charset="0"/>
                <a:ea typeface="MS PGothic" charset="0"/>
              </a:rPr>
              <a:t>coastal A-zone</a:t>
            </a:r>
            <a:r>
              <a:rPr lang="en-US" sz="2400" b="1">
                <a:latin typeface="Helvetica" charset="0"/>
                <a:ea typeface="MS PGothic" charset="0"/>
              </a:rPr>
              <a:t> </a:t>
            </a:r>
            <a:r>
              <a:rPr lang="en-US" sz="2400">
                <a:latin typeface="Helvetica" charset="0"/>
                <a:ea typeface="MS PGothic" charset="0"/>
              </a:rPr>
              <a:t>flooding.</a:t>
            </a:r>
          </a:p>
          <a:p>
            <a:pPr marL="912813" lvl="1" indent="-457200" defTabSz="914400">
              <a:spcBef>
                <a:spcPts val="1000"/>
              </a:spcBef>
            </a:pPr>
            <a:r>
              <a:rPr lang="en-US" sz="2400">
                <a:latin typeface="Helvetica" charset="0"/>
                <a:ea typeface="MS PGothic" charset="0"/>
              </a:rPr>
              <a:t>One </a:t>
            </a:r>
            <a:r>
              <a:rPr lang="en-US" sz="2000">
                <a:latin typeface="Helvetica" charset="0"/>
                <a:ea typeface="MS PGothic" charset="0"/>
              </a:rPr>
              <a:t>(1) </a:t>
            </a:r>
            <a:r>
              <a:rPr lang="en-US" sz="2400">
                <a:latin typeface="Helvetica" charset="0"/>
                <a:ea typeface="MS PGothic" charset="0"/>
              </a:rPr>
              <a:t>for </a:t>
            </a:r>
            <a:r>
              <a:rPr lang="en-US" sz="2400" b="1">
                <a:solidFill>
                  <a:srgbClr val="800000"/>
                </a:solidFill>
                <a:latin typeface="Helvetica" charset="0"/>
                <a:ea typeface="MS PGothic" charset="0"/>
              </a:rPr>
              <a:t>coastal V-zone</a:t>
            </a:r>
            <a:r>
              <a:rPr lang="en-US" sz="2400" b="1">
                <a:latin typeface="Helvetica" charset="0"/>
                <a:ea typeface="MS PGothic" charset="0"/>
              </a:rPr>
              <a:t> </a:t>
            </a:r>
            <a:r>
              <a:rPr lang="en-US" sz="2400">
                <a:latin typeface="Helvetica" charset="0"/>
                <a:ea typeface="MS PGothic" charset="0"/>
              </a:rPr>
              <a:t>flooding.</a:t>
            </a:r>
          </a:p>
          <a:p>
            <a:pPr marL="912813" lvl="1" indent="-457200" defTabSz="914400">
              <a:spcBef>
                <a:spcPts val="1000"/>
              </a:spcBef>
            </a:pPr>
            <a:r>
              <a:rPr lang="en-US" sz="2400">
                <a:latin typeface="Helvetica" charset="0"/>
                <a:ea typeface="MS PGothic" charset="0"/>
              </a:rPr>
              <a:t>Two</a:t>
            </a:r>
            <a:r>
              <a:rPr lang="en-US" sz="2000">
                <a:latin typeface="Helvetica" charset="0"/>
                <a:ea typeface="MS PGothic" charset="0"/>
              </a:rPr>
              <a:t> (2) </a:t>
            </a:r>
            <a:r>
              <a:rPr lang="en-US" sz="2400">
                <a:latin typeface="Helvetica" charset="0"/>
                <a:ea typeface="MS PGothic" charset="0"/>
              </a:rPr>
              <a:t>for </a:t>
            </a:r>
            <a:r>
              <a:rPr lang="en-US" sz="2400" b="1">
                <a:solidFill>
                  <a:srgbClr val="800000"/>
                </a:solidFill>
                <a:latin typeface="Helvetica" charset="0"/>
                <a:ea typeface="MS PGothic" charset="0"/>
              </a:rPr>
              <a:t>earthquakes</a:t>
            </a:r>
            <a:r>
              <a:rPr lang="en-US" sz="2400" b="1">
                <a:latin typeface="Helvetica" charset="0"/>
                <a:ea typeface="MS PGothic" charset="0"/>
              </a:rPr>
              <a:t>.</a:t>
            </a:r>
          </a:p>
          <a:p>
            <a:pPr marL="912813" lvl="1" indent="-457200" defTabSz="914400">
              <a:spcBef>
                <a:spcPts val="1000"/>
              </a:spcBef>
            </a:pPr>
            <a:r>
              <a:rPr lang="en-US" sz="2400">
                <a:latin typeface="Helvetica" charset="0"/>
                <a:ea typeface="MS PGothic" charset="0"/>
              </a:rPr>
              <a:t>One </a:t>
            </a:r>
            <a:r>
              <a:rPr lang="en-US" sz="2000">
                <a:latin typeface="Helvetica" charset="0"/>
                <a:ea typeface="MS PGothic" charset="0"/>
              </a:rPr>
              <a:t>(1) </a:t>
            </a:r>
            <a:r>
              <a:rPr lang="en-US" sz="2400">
                <a:latin typeface="Helvetica" charset="0"/>
                <a:ea typeface="MS PGothic" charset="0"/>
              </a:rPr>
              <a:t>for </a:t>
            </a:r>
            <a:r>
              <a:rPr lang="en-US" sz="2400" b="1">
                <a:solidFill>
                  <a:srgbClr val="800000"/>
                </a:solidFill>
                <a:latin typeface="Helvetica" charset="0"/>
                <a:ea typeface="MS PGothic" charset="0"/>
              </a:rPr>
              <a:t>tornado/hurricane shelters</a:t>
            </a:r>
            <a:r>
              <a:rPr lang="en-US" sz="2400" b="1">
                <a:latin typeface="Helvetica" charset="0"/>
                <a:ea typeface="MS PGothic" charset="0"/>
              </a:rPr>
              <a:t>.</a:t>
            </a:r>
            <a:endParaRPr lang="en-US" sz="2400" b="1">
              <a:solidFill>
                <a:srgbClr val="800000"/>
              </a:solidFill>
              <a:latin typeface="Helvetica" charset="0"/>
              <a:ea typeface="MS PGothic" charset="0"/>
            </a:endParaRPr>
          </a:p>
          <a:p>
            <a:pPr marL="912813" lvl="1" indent="-457200" defTabSz="914400">
              <a:spcBef>
                <a:spcPts val="1000"/>
              </a:spcBef>
            </a:pPr>
            <a:r>
              <a:rPr lang="en-US" sz="2400">
                <a:latin typeface="Helvetica" charset="0"/>
                <a:ea typeface="MS PGothic" charset="0"/>
              </a:rPr>
              <a:t>One </a:t>
            </a:r>
            <a:r>
              <a:rPr lang="en-US" sz="2000">
                <a:latin typeface="Helvetica" charset="0"/>
                <a:ea typeface="MS PGothic" charset="0"/>
              </a:rPr>
              <a:t>(1) </a:t>
            </a:r>
            <a:r>
              <a:rPr lang="en-US" sz="2400">
                <a:latin typeface="Helvetica" charset="0"/>
                <a:ea typeface="MS PGothic" charset="0"/>
              </a:rPr>
              <a:t>for </a:t>
            </a:r>
            <a:r>
              <a:rPr lang="en-US" sz="2400" b="1">
                <a:solidFill>
                  <a:srgbClr val="800000"/>
                </a:solidFill>
                <a:latin typeface="Helvetica" charset="0"/>
                <a:ea typeface="MS PGothic" charset="0"/>
              </a:rPr>
              <a:t>hurricane wind</a:t>
            </a:r>
            <a:r>
              <a:rPr lang="en-US" sz="2400" b="1">
                <a:latin typeface="Helvetica" charset="0"/>
                <a:ea typeface="MS PGothic" charset="0"/>
              </a:rPr>
              <a:t>.</a:t>
            </a:r>
            <a:endParaRPr lang="en-US" sz="2400" b="1">
              <a:solidFill>
                <a:srgbClr val="800000"/>
              </a:solidFill>
              <a:latin typeface="Helvetica" charset="0"/>
              <a:ea typeface="MS PGothic" charset="0"/>
            </a:endParaRPr>
          </a:p>
          <a:p>
            <a:pPr marL="912813" lvl="1" indent="-457200" defTabSz="914400">
              <a:spcBef>
                <a:spcPts val="1000"/>
              </a:spcBef>
            </a:pPr>
            <a:r>
              <a:rPr lang="en-US" sz="2400">
                <a:latin typeface="Helvetica" charset="0"/>
                <a:ea typeface="MS PGothic" charset="0"/>
              </a:rPr>
              <a:t>One </a:t>
            </a:r>
            <a:r>
              <a:rPr lang="en-US" sz="2000">
                <a:latin typeface="Helvetica" charset="0"/>
                <a:ea typeface="MS PGothic" charset="0"/>
              </a:rPr>
              <a:t>(1) </a:t>
            </a:r>
            <a:r>
              <a:rPr lang="en-US" sz="2400">
                <a:latin typeface="Helvetica" charset="0"/>
                <a:ea typeface="MS PGothic" charset="0"/>
              </a:rPr>
              <a:t>for </a:t>
            </a:r>
            <a:r>
              <a:rPr lang="en-US" sz="2400" b="1">
                <a:solidFill>
                  <a:srgbClr val="800000"/>
                </a:solidFill>
                <a:latin typeface="Helvetica" charset="0"/>
                <a:ea typeface="MS PGothic" charset="0"/>
              </a:rPr>
              <a:t>wildfire/urban fires</a:t>
            </a:r>
            <a:r>
              <a:rPr lang="en-US" sz="2400" b="1">
                <a:latin typeface="Helvetica" charset="0"/>
                <a:ea typeface="MS PGothic" charset="0"/>
              </a:rPr>
              <a:t>.</a:t>
            </a:r>
            <a:endParaRPr lang="en-US" sz="2400" b="1">
              <a:solidFill>
                <a:srgbClr val="800000"/>
              </a:solidFill>
              <a:latin typeface="Helvetica" charset="0"/>
              <a:ea typeface="MS PGothic" charset="0"/>
            </a:endParaRPr>
          </a:p>
        </p:txBody>
      </p:sp>
      <p:sp>
        <p:nvSpPr>
          <p:cNvPr id="3235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027442F-4113-484E-965F-D30E2A6ADDF9}" type="slidenum">
              <a:rPr lang="en-US" sz="1200">
                <a:solidFill>
                  <a:srgbClr val="800000"/>
                </a:solidFill>
              </a:rPr>
              <a:pPr/>
              <a:t>140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</a:rPr>
              <a:t>FEMA BCA 5.0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2646892"/>
          </a:xfrm>
          <a:extLst/>
        </p:spPr>
        <p:txBody>
          <a:bodyPr numCol="2"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ea typeface="+mn-ea"/>
              </a:rPr>
              <a:t>Most </a:t>
            </a:r>
            <a:r>
              <a:rPr lang="en-US" b="1" dirty="0" smtClean="0">
                <a:solidFill>
                  <a:srgbClr val="800000"/>
                </a:solidFill>
                <a:ea typeface="+mn-ea"/>
              </a:rPr>
              <a:t>recent</a:t>
            </a:r>
            <a:r>
              <a:rPr lang="en-US" dirty="0" smtClean="0">
                <a:ea typeface="+mn-ea"/>
              </a:rPr>
              <a:t> release.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ea typeface="+mn-ea"/>
              </a:rPr>
              <a:t>Incorporates </a:t>
            </a:r>
            <a:r>
              <a:rPr lang="en-US" b="1" dirty="0" smtClean="0">
                <a:solidFill>
                  <a:srgbClr val="800000"/>
                </a:solidFill>
                <a:ea typeface="+mn-ea"/>
              </a:rPr>
              <a:t>several hazard </a:t>
            </a:r>
            <a:r>
              <a:rPr lang="en-US" dirty="0" smtClean="0">
                <a:ea typeface="+mn-ea"/>
              </a:rPr>
              <a:t>modules.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ea typeface="+mn-ea"/>
              </a:rPr>
              <a:t>Provides </a:t>
            </a:r>
            <a:r>
              <a:rPr lang="en-US" b="1" dirty="0" smtClean="0">
                <a:solidFill>
                  <a:srgbClr val="800000"/>
                </a:solidFill>
                <a:ea typeface="+mn-ea"/>
              </a:rPr>
              <a:t>guidance</a:t>
            </a:r>
            <a:r>
              <a:rPr lang="en-US" dirty="0" smtClean="0">
                <a:ea typeface="+mn-ea"/>
              </a:rPr>
              <a:t>  or </a:t>
            </a:r>
            <a:r>
              <a:rPr lang="en-US" b="1" dirty="0" smtClean="0">
                <a:solidFill>
                  <a:srgbClr val="800000"/>
                </a:solidFill>
                <a:ea typeface="+mn-ea"/>
              </a:rPr>
              <a:t>help button.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800000"/>
                </a:solidFill>
                <a:ea typeface="+mn-ea"/>
              </a:rPr>
              <a:t>Wind Speed </a:t>
            </a:r>
            <a:r>
              <a:rPr lang="en-US" dirty="0" smtClean="0">
                <a:ea typeface="+mn-ea"/>
              </a:rPr>
              <a:t>Data.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800000"/>
                </a:solidFill>
                <a:ea typeface="+mn-ea"/>
              </a:rPr>
              <a:t>Wind Damage </a:t>
            </a:r>
            <a:r>
              <a:rPr lang="en-US" dirty="0" smtClean="0">
                <a:ea typeface="+mn-ea"/>
              </a:rPr>
              <a:t>Functions.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800000"/>
                </a:solidFill>
                <a:ea typeface="+mn-ea"/>
              </a:rPr>
              <a:t>Flood Damage </a:t>
            </a:r>
            <a:r>
              <a:rPr lang="en-US" dirty="0" smtClean="0">
                <a:ea typeface="+mn-ea"/>
              </a:rPr>
              <a:t>Functions.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800000"/>
                </a:solidFill>
                <a:ea typeface="+mn-ea"/>
              </a:rPr>
              <a:t>Upload</a:t>
            </a:r>
            <a:r>
              <a:rPr lang="en-US" dirty="0" smtClean="0">
                <a:ea typeface="+mn-ea"/>
              </a:rPr>
              <a:t> Capability.</a:t>
            </a:r>
            <a:endParaRPr lang="en-US" dirty="0">
              <a:ea typeface="+mn-ea"/>
            </a:endParaRPr>
          </a:p>
        </p:txBody>
      </p:sp>
      <p:sp>
        <p:nvSpPr>
          <p:cNvPr id="32563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D60C4FC-1B30-D542-8FF5-51E58DFDBC54}" type="slidenum">
              <a:rPr lang="en-US" sz="1200">
                <a:solidFill>
                  <a:srgbClr val="800000"/>
                </a:solidFill>
              </a:rPr>
              <a:pPr/>
              <a:t>141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325636" name="Picture 4" descr="newinf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For more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14525"/>
            <a:ext cx="7867650" cy="2569369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MS PGothic" panose="020B0600070205080204" pitchFamily="34" charset="-128"/>
              </a:rPr>
              <a:t>Benefit Cost Analysis Toolkit </a:t>
            </a: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</a:rPr>
              <a:t>version 5.0</a:t>
            </a:r>
          </a:p>
          <a:p>
            <a:pPr marL="225425" indent="0">
              <a:buFont typeface="Arial" charset="0"/>
              <a:buNone/>
              <a:defRPr/>
            </a:pPr>
            <a:r>
              <a:rPr lang="en-US" dirty="0" smtClean="0">
                <a:solidFill>
                  <a:srgbClr val="3366FF"/>
                </a:solidFill>
                <a:ea typeface="MS PGothic" panose="020B0600070205080204" pitchFamily="34" charset="-128"/>
              </a:rPr>
              <a:t>	https://www.fema.gov/media-library/	assets/documents/92923</a:t>
            </a:r>
          </a:p>
          <a:p>
            <a:pPr marL="225425" indent="0">
              <a:buFont typeface="Arial" charset="0"/>
              <a:buNone/>
              <a:defRPr/>
            </a:pPr>
            <a:r>
              <a:rPr lang="en-US" dirty="0" smtClean="0">
                <a:ea typeface="MS PGothic" panose="020B0600070205080204" pitchFamily="34" charset="-128"/>
              </a:rPr>
              <a:t>	1</a:t>
            </a:r>
            <a:r>
              <a:rPr lang="en-US" dirty="0">
                <a:ea typeface="MS PGothic" panose="020B0600070205080204" pitchFamily="34" charset="-128"/>
              </a:rPr>
              <a:t>-855-540-</a:t>
            </a:r>
            <a:r>
              <a:rPr lang="en-US" dirty="0" smtClean="0">
                <a:ea typeface="MS PGothic" panose="020B0600070205080204" pitchFamily="34" charset="-128"/>
              </a:rPr>
              <a:t>6744</a:t>
            </a:r>
          </a:p>
          <a:p>
            <a:pPr marL="225425" indent="0">
              <a:buFont typeface="Arial" charset="0"/>
              <a:buNone/>
              <a:defRPr/>
            </a:pPr>
            <a:r>
              <a:rPr lang="en-US" dirty="0">
                <a:solidFill>
                  <a:srgbClr val="3366FF"/>
                </a:solidFill>
                <a:ea typeface="MS PGothic" panose="020B0600070205080204" pitchFamily="34" charset="-128"/>
              </a:rPr>
              <a:t>	</a:t>
            </a:r>
            <a:r>
              <a:rPr lang="en-US" dirty="0" smtClean="0">
                <a:solidFill>
                  <a:srgbClr val="3366FF"/>
                </a:solidFill>
                <a:ea typeface="MS PGothic" panose="020B0600070205080204" pitchFamily="34" charset="-128"/>
              </a:rPr>
              <a:t>www.bchelpline.com</a:t>
            </a:r>
            <a:endParaRPr lang="en-US" dirty="0">
              <a:solidFill>
                <a:srgbClr val="3366FF"/>
              </a:solidFill>
              <a:ea typeface="MS PGothic" panose="020B0600070205080204" pitchFamily="34" charset="-128"/>
            </a:endParaRPr>
          </a:p>
        </p:txBody>
      </p:sp>
      <p:sp>
        <p:nvSpPr>
          <p:cNvPr id="3276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3D285DD-238B-6F4B-B0F3-7A6C12819359}" type="slidenum">
              <a:rPr lang="en-US" sz="1200">
                <a:solidFill>
                  <a:srgbClr val="800000"/>
                </a:solidFill>
              </a:rPr>
              <a:pPr/>
              <a:t>142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327684" name="Picture 4" descr="newinf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29112"/>
            <a:ext cx="91440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97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b="1">
                <a:solidFill>
                  <a:srgbClr val="800000"/>
                </a:solidFill>
                <a:latin typeface="Calibri" charset="0"/>
              </a:rPr>
              <a:t>2</a:t>
            </a:r>
            <a:r>
              <a:rPr lang="en-US">
                <a:latin typeface="Calibri" charset="0"/>
              </a:rPr>
              <a:t> keys to BCA success . . .</a:t>
            </a:r>
          </a:p>
        </p:txBody>
      </p:sp>
      <p:sp>
        <p:nvSpPr>
          <p:cNvPr id="80898" name="Rectangle 2"/>
          <p:cNvSpPr>
            <a:spLocks noGrp="1"/>
          </p:cNvSpPr>
          <p:nvPr>
            <p:ph idx="1"/>
          </p:nvPr>
        </p:nvSpPr>
        <p:spPr>
          <a:xfrm>
            <a:off x="352426" y="1914525"/>
            <a:ext cx="8334375" cy="2911079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b="1" dirty="0" smtClean="0">
                <a:solidFill>
                  <a:srgbClr val="800000"/>
                </a:solidFill>
                <a:ea typeface="+mn-ea"/>
                <a:cs typeface="Calibri"/>
              </a:rPr>
              <a:t>Start early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Calibri"/>
              </a:rPr>
              <a:t> </a:t>
            </a:r>
            <a:r>
              <a:rPr lang="en-US" dirty="0" smtClean="0">
                <a:ea typeface="+mn-ea"/>
                <a:cs typeface="Calibri"/>
              </a:rPr>
              <a:t>in the project evaluation process and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Calibri"/>
              </a:rPr>
              <a:t>provide reasonable and defensible data</a:t>
            </a:r>
            <a:r>
              <a:rPr lang="en-US" dirty="0" smtClean="0">
                <a:ea typeface="+mn-ea"/>
                <a:cs typeface="Calibri"/>
              </a:rPr>
              <a:t>.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b="1" spc="-60" dirty="0" smtClean="0">
                <a:ea typeface="MS PGothic" panose="020B0600070205080204" pitchFamily="34" charset="-128"/>
                <a:cs typeface="Calibri"/>
              </a:rPr>
              <a:t> Ensure</a:t>
            </a:r>
            <a:r>
              <a:rPr lang="en-US" spc="-60" dirty="0" smtClean="0">
                <a:ea typeface="MS PGothic" panose="020B0600070205080204" pitchFamily="34" charset="-128"/>
                <a:cs typeface="Calibri"/>
              </a:rPr>
              <a:t> that someone </a:t>
            </a:r>
            <a:r>
              <a:rPr lang="en-US" spc="-60" dirty="0">
                <a:ea typeface="MS PGothic" panose="020B0600070205080204" pitchFamily="34" charset="-128"/>
                <a:cs typeface="Calibri"/>
              </a:rPr>
              <a:t>other than the </a:t>
            </a:r>
            <a:r>
              <a:rPr lang="en-US" b="1" spc="-60" dirty="0">
                <a:ea typeface="MS PGothic" panose="020B0600070205080204" pitchFamily="34" charset="-128"/>
                <a:cs typeface="Calibri"/>
              </a:rPr>
              <a:t>original BCA analyst</a:t>
            </a:r>
            <a:r>
              <a:rPr lang="en-US" spc="-60" dirty="0">
                <a:ea typeface="MS PGothic" panose="020B0600070205080204" pitchFamily="34" charset="-128"/>
                <a:cs typeface="Calibri"/>
              </a:rPr>
              <a:t> </a:t>
            </a:r>
            <a:r>
              <a:rPr lang="en-US" b="1" spc="-60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can easily verify</a:t>
            </a:r>
            <a:r>
              <a:rPr lang="en-US" b="1" spc="-60" dirty="0">
                <a:ea typeface="MS PGothic" panose="020B0600070205080204" pitchFamily="34" charset="-128"/>
                <a:cs typeface="Calibri"/>
              </a:rPr>
              <a:t> </a:t>
            </a:r>
            <a:r>
              <a:rPr lang="en-US" spc="-60" dirty="0">
                <a:ea typeface="MS PGothic" panose="020B0600070205080204" pitchFamily="34" charset="-128"/>
                <a:cs typeface="Calibri"/>
              </a:rPr>
              <a:t>and </a:t>
            </a:r>
            <a:r>
              <a:rPr lang="en-US" b="1" spc="-60" dirty="0">
                <a:solidFill>
                  <a:srgbClr val="800000"/>
                </a:solidFill>
                <a:ea typeface="MS PGothic" panose="020B0600070205080204" pitchFamily="34" charset="-128"/>
                <a:cs typeface="Calibri"/>
              </a:rPr>
              <a:t>re-create </a:t>
            </a:r>
            <a:r>
              <a:rPr lang="en-US" spc="-60" dirty="0">
                <a:ea typeface="MS PGothic" panose="020B0600070205080204" pitchFamily="34" charset="-128"/>
                <a:cs typeface="Calibri"/>
              </a:rPr>
              <a:t>the </a:t>
            </a:r>
            <a:r>
              <a:rPr lang="en-US" b="1" spc="-60" dirty="0">
                <a:ea typeface="MS PGothic" panose="020B0600070205080204" pitchFamily="34" charset="-128"/>
                <a:cs typeface="Calibri"/>
              </a:rPr>
              <a:t>data inputs </a:t>
            </a:r>
            <a:r>
              <a:rPr lang="en-US" spc="-60" dirty="0">
                <a:ea typeface="MS PGothic" panose="020B0600070205080204" pitchFamily="34" charset="-128"/>
                <a:cs typeface="Calibri"/>
              </a:rPr>
              <a:t>and </a:t>
            </a:r>
            <a:r>
              <a:rPr lang="en-US" b="1" spc="-60" dirty="0">
                <a:ea typeface="MS PGothic" panose="020B0600070205080204" pitchFamily="34" charset="-128"/>
                <a:cs typeface="Calibri"/>
              </a:rPr>
              <a:t>conclusions</a:t>
            </a:r>
            <a:r>
              <a:rPr lang="en-US" spc="-60" dirty="0">
                <a:ea typeface="MS PGothic" panose="020B0600070205080204" pitchFamily="34" charset="-128"/>
                <a:cs typeface="Calibri"/>
              </a:rPr>
              <a:t> of the BCA</a:t>
            </a:r>
            <a:r>
              <a:rPr lang="en-US" spc="-60" dirty="0" smtClean="0">
                <a:ea typeface="MS PGothic" panose="020B0600070205080204" pitchFamily="34" charset="-128"/>
                <a:cs typeface="Calibri"/>
              </a:rPr>
              <a:t>.</a:t>
            </a:r>
            <a:endParaRPr lang="en-US" spc="-60" dirty="0"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32973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C9A75BF-652D-1B46-A2CC-03630BB42F23}" type="slidenum">
              <a:rPr lang="en-US" sz="1200">
                <a:solidFill>
                  <a:srgbClr val="800000"/>
                </a:solidFill>
              </a:rPr>
              <a:pPr/>
              <a:t>143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1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HMGP application process</a:t>
            </a:r>
          </a:p>
        </p:txBody>
      </p:sp>
      <p:sp>
        <p:nvSpPr>
          <p:cNvPr id="331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7D2F3CE-7218-0F41-A31F-593089358C6F}" type="slidenum">
              <a:rPr lang="en-US" sz="1200">
                <a:solidFill>
                  <a:srgbClr val="800000"/>
                </a:solidFill>
              </a:rPr>
              <a:pPr/>
              <a:t>144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331780" name="Picture 4" descr="30x65POSTER_HMGP application development lifecycle_v17_5-14-14_115p.pdf"/>
          <p:cNvSpPr>
            <a:spLocks noChangeAspect="1"/>
          </p:cNvSpPr>
          <p:nvPr/>
        </p:nvSpPr>
        <p:spPr bwMode="auto">
          <a:xfrm>
            <a:off x="2157413" y="1806179"/>
            <a:ext cx="4665662" cy="3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1781" name="Picture 4" descr="30x65POSTER_HMGP application development lifecycle_v17_5-14-14_115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22762" r="88879" b="62723"/>
          <a:stretch>
            <a:fillRect/>
          </a:stretch>
        </p:blipFill>
        <p:spPr bwMode="auto">
          <a:xfrm>
            <a:off x="2309813" y="1920479"/>
            <a:ext cx="4665662" cy="3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2802" name="Rectangle 2"/>
          <p:cNvSpPr>
            <a:spLocks noGrp="1"/>
          </p:cNvSpPr>
          <p:nvPr>
            <p:ph type="title"/>
          </p:nvPr>
        </p:nvSpPr>
        <p:spPr>
          <a:xfrm>
            <a:off x="457200" y="882254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latin typeface="Calibri" charset="0"/>
              </a:rPr>
              <a:t>          </a:t>
            </a:r>
            <a:r>
              <a:rPr lang="en-US">
                <a:latin typeface="Calibri" charset="0"/>
              </a:rPr>
              <a:t>HMGP application process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30722" name="Rectangle 3"/>
          <p:cNvSpPr>
            <a:spLocks noGrp="1"/>
          </p:cNvSpPr>
          <p:nvPr>
            <p:ph idx="1"/>
          </p:nvPr>
        </p:nvSpPr>
        <p:spPr>
          <a:xfrm>
            <a:off x="222251" y="1440657"/>
            <a:ext cx="5591175" cy="3702844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15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ea typeface="+mn-ea"/>
                <a:cs typeface="+mn-cs"/>
              </a:rPr>
              <a:t>DISASTER EVENT</a:t>
            </a:r>
            <a:endParaRPr lang="en-US" sz="2800" b="1" dirty="0">
              <a:ea typeface="+mn-ea"/>
              <a:cs typeface="+mn-cs"/>
            </a:endParaRPr>
          </a:p>
          <a:p>
            <a:pPr eaLnBrk="1" fontAlgn="auto" hangingPunct="1">
              <a:spcBef>
                <a:spcPts val="15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4000" b="1" dirty="0" smtClean="0">
                <a:solidFill>
                  <a:srgbClr val="800000"/>
                </a:solidFill>
                <a:ea typeface="+mn-ea"/>
                <a:cs typeface="+mn-cs"/>
              </a:rPr>
              <a:t>Step </a:t>
            </a:r>
            <a:r>
              <a:rPr lang="en-US" sz="4000" b="1" dirty="0">
                <a:solidFill>
                  <a:srgbClr val="800000"/>
                </a:solidFill>
                <a:ea typeface="+mn-ea"/>
                <a:cs typeface="+mn-cs"/>
              </a:rPr>
              <a:t>1</a:t>
            </a:r>
            <a:endParaRPr lang="en-US" sz="4000" b="1" dirty="0" smtClean="0">
              <a:solidFill>
                <a:srgbClr val="800000"/>
              </a:solidFill>
              <a:ea typeface="+mn-ea"/>
              <a:cs typeface="+mn-cs"/>
            </a:endParaRPr>
          </a:p>
          <a:p>
            <a:pPr marL="1025525" indent="-457200" eaLnBrk="1" fontAlgn="auto" hangingPunct="1">
              <a:spcBef>
                <a:spcPts val="150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State </a:t>
            </a:r>
            <a:r>
              <a:rPr lang="en-US" b="1" dirty="0" smtClean="0">
                <a:ea typeface="+mn-ea"/>
                <a:cs typeface="+mn-cs"/>
              </a:rPr>
              <a:t>notifies</a:t>
            </a:r>
            <a:r>
              <a:rPr lang="en-US" dirty="0" smtClean="0">
                <a:ea typeface="+mn-ea"/>
                <a:cs typeface="+mn-cs"/>
              </a:rPr>
              <a:t> potential Applicants of the availability of funds.</a:t>
            </a:r>
          </a:p>
          <a:p>
            <a:pPr marL="1025525" indent="-457200" eaLnBrk="1" fontAlgn="auto" hangingPunct="1">
              <a:spcBef>
                <a:spcPts val="150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Applicants submit </a:t>
            </a:r>
            <a:r>
              <a:rPr lang="en-US" i="1" dirty="0" smtClean="0">
                <a:ea typeface="+mn-ea"/>
                <a:cs typeface="+mn-cs"/>
              </a:rPr>
              <a:t>Letters of Intent </a:t>
            </a:r>
            <a:r>
              <a:rPr lang="en-US" sz="2000" dirty="0" smtClean="0">
                <a:ea typeface="+mn-ea"/>
                <a:cs typeface="+mn-cs"/>
              </a:rPr>
              <a:t>(LOIs)</a:t>
            </a:r>
            <a:r>
              <a:rPr lang="en-US" i="1" dirty="0" smtClean="0">
                <a:ea typeface="+mn-ea"/>
                <a:cs typeface="+mn-cs"/>
              </a:rPr>
              <a:t>/</a:t>
            </a:r>
            <a:r>
              <a:rPr lang="en-US" sz="3900" b="1" i="1" dirty="0" smtClean="0">
                <a:solidFill>
                  <a:srgbClr val="800000"/>
                </a:solidFill>
                <a:ea typeface="+mn-ea"/>
                <a:cs typeface="+mn-cs"/>
              </a:rPr>
              <a:t>Request for Assistance</a:t>
            </a:r>
            <a:r>
              <a:rPr lang="en-US" i="1" dirty="0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to the State.</a:t>
            </a:r>
          </a:p>
        </p:txBody>
      </p:sp>
      <p:sp>
        <p:nvSpPr>
          <p:cNvPr id="3328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26A611C-BAC0-8644-A440-3BE4EB526384}" type="slidenum">
              <a:rPr lang="en-US" sz="1200">
                <a:solidFill>
                  <a:srgbClr val="800000"/>
                </a:solidFill>
              </a:rPr>
              <a:pPr/>
              <a:t>145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332805" name="Picture 7" descr="30x65POSTER_HMGP application development lifecycle_v17_5-14-14_115p.pdf"/>
          <p:cNvSpPr>
            <a:spLocks noChangeAspect="1"/>
          </p:cNvSpPr>
          <p:nvPr/>
        </p:nvSpPr>
        <p:spPr bwMode="auto">
          <a:xfrm>
            <a:off x="5661026" y="2210991"/>
            <a:ext cx="2881313" cy="180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2806" name="Picture 7" descr="30x65POSTER_HMGP application development lifecycle_v17_5-14-14_115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38593" r="81860" b="50443"/>
          <a:stretch>
            <a:fillRect/>
          </a:stretch>
        </p:blipFill>
        <p:spPr bwMode="auto">
          <a:xfrm>
            <a:off x="5813426" y="2325291"/>
            <a:ext cx="2881313" cy="180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7" name="Picture 7" descr="newinf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326356"/>
            <a:ext cx="2120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4850" name="Rectangle 2"/>
          <p:cNvSpPr>
            <a:spLocks noGrp="1"/>
          </p:cNvSpPr>
          <p:nvPr>
            <p:ph type="title"/>
          </p:nvPr>
        </p:nvSpPr>
        <p:spPr>
          <a:xfrm>
            <a:off x="457200" y="882254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latin typeface="Calibri" charset="0"/>
              </a:rPr>
              <a:t>          </a:t>
            </a:r>
            <a:r>
              <a:rPr lang="en-US">
                <a:latin typeface="Calibri" charset="0"/>
              </a:rPr>
              <a:t>HMGP application process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30722" name="Rectangle 3"/>
          <p:cNvSpPr>
            <a:spLocks noGrp="1"/>
          </p:cNvSpPr>
          <p:nvPr>
            <p:ph idx="1"/>
          </p:nvPr>
        </p:nvSpPr>
        <p:spPr>
          <a:xfrm>
            <a:off x="457200" y="1762126"/>
            <a:ext cx="4579938" cy="3012281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Bef>
                <a:spcPts val="15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ea typeface="+mn-ea"/>
                <a:cs typeface="+mn-cs"/>
              </a:rPr>
              <a:t>DISASTER EVENT</a:t>
            </a: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Bef>
                <a:spcPts val="15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4000" b="1" dirty="0" smtClean="0">
                <a:solidFill>
                  <a:srgbClr val="800000"/>
                </a:solidFill>
                <a:ea typeface="+mn-ea"/>
                <a:cs typeface="+mn-cs"/>
              </a:rPr>
              <a:t>Step 2</a:t>
            </a:r>
          </a:p>
          <a:p>
            <a:pPr marL="1025525" indent="-457200" eaLnBrk="1" fontAlgn="auto" hangingPunct="1">
              <a:spcBef>
                <a:spcPts val="150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Applicants submit </a:t>
            </a:r>
            <a:r>
              <a:rPr lang="en-US" b="1" dirty="0" smtClean="0">
                <a:ea typeface="+mn-ea"/>
                <a:cs typeface="+mn-cs"/>
              </a:rPr>
              <a:t>projects </a:t>
            </a:r>
            <a:r>
              <a:rPr lang="en-US" dirty="0" smtClean="0">
                <a:ea typeface="+mn-ea"/>
                <a:cs typeface="+mn-cs"/>
              </a:rPr>
              <a:t>to the State - Application cycle closes.</a:t>
            </a:r>
          </a:p>
        </p:txBody>
      </p:sp>
      <p:sp>
        <p:nvSpPr>
          <p:cNvPr id="33485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93A34B8-9B32-4042-981D-EC2331D1E716}" type="slidenum">
              <a:rPr lang="en-US" sz="1200">
                <a:solidFill>
                  <a:srgbClr val="800000"/>
                </a:solidFill>
              </a:rPr>
              <a:pPr/>
              <a:t>146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334853" name="Picture 7" descr="30x65POSTER_HMGP application development lifecycle_v17_5-14-14_115p.pdf"/>
          <p:cNvSpPr>
            <a:spLocks noChangeAspect="1"/>
          </p:cNvSpPr>
          <p:nvPr/>
        </p:nvSpPr>
        <p:spPr bwMode="auto">
          <a:xfrm>
            <a:off x="5516563" y="2047875"/>
            <a:ext cx="3460750" cy="228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4854" name="Picture 7" descr="30x65POSTER_HMGP application development lifecycle_v17_5-14-14_115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36728" r="71216" b="48000"/>
          <a:stretch>
            <a:fillRect/>
          </a:stretch>
        </p:blipFill>
        <p:spPr bwMode="auto">
          <a:xfrm>
            <a:off x="5668963" y="2162175"/>
            <a:ext cx="3460750" cy="228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6898" name="Rectangle 2"/>
          <p:cNvSpPr>
            <a:spLocks noGrp="1"/>
          </p:cNvSpPr>
          <p:nvPr>
            <p:ph type="title"/>
          </p:nvPr>
        </p:nvSpPr>
        <p:spPr>
          <a:xfrm>
            <a:off x="457200" y="1018111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HMGP application process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4371" y="1677449"/>
            <a:ext cx="6430432" cy="3427942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spcBef>
                <a:spcPts val="1500"/>
              </a:spcBef>
              <a:buFont typeface="Arial" charset="0"/>
              <a:buNone/>
              <a:defRPr/>
            </a:pPr>
            <a:r>
              <a:rPr lang="en-US" sz="4000" b="1" dirty="0">
                <a:solidFill>
                  <a:srgbClr val="800000"/>
                </a:solidFill>
                <a:ea typeface="MS PGothic" panose="020B0600070205080204" pitchFamily="34" charset="-128"/>
                <a:cs typeface="Helvetica"/>
              </a:rPr>
              <a:t>Step </a:t>
            </a:r>
            <a:r>
              <a:rPr lang="en-US" sz="4000" b="1" dirty="0" smtClean="0">
                <a:solidFill>
                  <a:srgbClr val="800000"/>
                </a:solidFill>
                <a:ea typeface="MS PGothic" panose="020B0600070205080204" pitchFamily="34" charset="-128"/>
                <a:cs typeface="Helvetica"/>
              </a:rPr>
              <a:t>3</a:t>
            </a:r>
            <a:endParaRPr lang="en-US" sz="4000" b="1" dirty="0">
              <a:solidFill>
                <a:srgbClr val="800000"/>
              </a:solidFill>
              <a:ea typeface="MS PGothic" panose="020B0600070205080204" pitchFamily="34" charset="-128"/>
              <a:cs typeface="Helvetica"/>
            </a:endParaRPr>
          </a:p>
          <a:p>
            <a:pPr marL="342900" eaLnBrk="1" hangingPunct="1">
              <a:spcBef>
                <a:spcPts val="1500"/>
              </a:spcBef>
              <a:defRPr/>
            </a:pPr>
            <a:r>
              <a:rPr lang="en-US" dirty="0">
                <a:ea typeface="MS PGothic" panose="020B0600070205080204" pitchFamily="34" charset="-128"/>
                <a:cs typeface="Helvetica"/>
              </a:rPr>
              <a:t>State begins </a:t>
            </a:r>
            <a:r>
              <a:rPr lang="en-US" b="1" dirty="0">
                <a:ea typeface="MS PGothic" panose="020B0600070205080204" pitchFamily="34" charset="-128"/>
                <a:cs typeface="Helvetica"/>
              </a:rPr>
              <a:t>review</a:t>
            </a:r>
            <a:r>
              <a:rPr lang="en-US" dirty="0">
                <a:ea typeface="MS PGothic" panose="020B0600070205080204" pitchFamily="34" charset="-128"/>
                <a:cs typeface="Helvetica"/>
              </a:rPr>
              <a:t> of submitted applications, which includes:</a:t>
            </a:r>
          </a:p>
          <a:p>
            <a:pPr marL="914400" lvl="1" indent="-457200" eaLnBrk="1" hangingPunct="1">
              <a:spcBef>
                <a:spcPts val="0"/>
              </a:spcBef>
              <a:defRPr/>
            </a:pPr>
            <a:r>
              <a:rPr lang="en-US" dirty="0" smtClean="0">
                <a:cs typeface="Helvetica"/>
              </a:rPr>
              <a:t>Program </a:t>
            </a:r>
            <a:r>
              <a:rPr lang="en-US" b="1" dirty="0" smtClean="0">
                <a:cs typeface="Helvetica"/>
              </a:rPr>
              <a:t>eligibility</a:t>
            </a:r>
            <a:endParaRPr lang="en-US" dirty="0">
              <a:cs typeface="Helvetica"/>
            </a:endParaRPr>
          </a:p>
          <a:p>
            <a:pPr marL="914400" lvl="1" indent="-457200" eaLnBrk="1" hangingPunct="1">
              <a:spcBef>
                <a:spcPts val="0"/>
              </a:spcBef>
              <a:defRPr/>
            </a:pPr>
            <a:r>
              <a:rPr lang="en-US" b="1" dirty="0" smtClean="0">
                <a:cs typeface="Helvetica"/>
              </a:rPr>
              <a:t>Budget</a:t>
            </a:r>
            <a:endParaRPr lang="en-US" b="1" dirty="0">
              <a:cs typeface="Helvetica"/>
            </a:endParaRPr>
          </a:p>
          <a:p>
            <a:pPr marL="914400" lvl="1" indent="-457200" eaLnBrk="1" hangingPunct="1">
              <a:spcBef>
                <a:spcPts val="0"/>
              </a:spcBef>
              <a:defRPr/>
            </a:pPr>
            <a:r>
              <a:rPr lang="en-US" dirty="0" smtClean="0">
                <a:cs typeface="Helvetica"/>
              </a:rPr>
              <a:t>Environmental </a:t>
            </a:r>
            <a:r>
              <a:rPr lang="en-US" b="1" dirty="0" smtClean="0">
                <a:cs typeface="Helvetica"/>
              </a:rPr>
              <a:t>coordination</a:t>
            </a:r>
            <a:r>
              <a:rPr lang="en-US" dirty="0" smtClean="0">
                <a:cs typeface="Helvetica"/>
              </a:rPr>
              <a:t> </a:t>
            </a:r>
            <a:r>
              <a:rPr lang="en-US" dirty="0">
                <a:cs typeface="Helvetica"/>
              </a:rPr>
              <a:t>+ </a:t>
            </a:r>
            <a:r>
              <a:rPr lang="en-US" b="1" dirty="0" smtClean="0">
                <a:cs typeface="Helvetica"/>
              </a:rPr>
              <a:t>compliance</a:t>
            </a:r>
            <a:endParaRPr lang="en-US" dirty="0">
              <a:cs typeface="Helvetica"/>
            </a:endParaRPr>
          </a:p>
          <a:p>
            <a:pPr marL="914400" lvl="1" indent="-457200" eaLnBrk="1" hangingPunct="1">
              <a:spcBef>
                <a:spcPts val="0"/>
              </a:spcBef>
              <a:defRPr/>
            </a:pPr>
            <a:r>
              <a:rPr lang="en-US" b="1" dirty="0" smtClean="0">
                <a:cs typeface="Helvetica"/>
              </a:rPr>
              <a:t>BCA</a:t>
            </a:r>
            <a:endParaRPr lang="en-US" dirty="0">
              <a:cs typeface="Helvetica"/>
            </a:endParaRPr>
          </a:p>
          <a:p>
            <a:pPr marL="914400" lvl="1" indent="-457200" eaLnBrk="1" hangingPunct="1">
              <a:spcBef>
                <a:spcPts val="0"/>
              </a:spcBef>
              <a:defRPr/>
            </a:pPr>
            <a:r>
              <a:rPr lang="en-US" b="1" dirty="0" smtClean="0">
                <a:cs typeface="Helvetica"/>
              </a:rPr>
              <a:t>Metrics</a:t>
            </a:r>
            <a:r>
              <a:rPr lang="en-US" dirty="0" smtClean="0">
                <a:cs typeface="Helvetica"/>
              </a:rPr>
              <a:t> </a:t>
            </a:r>
            <a:r>
              <a:rPr lang="en-US" dirty="0">
                <a:cs typeface="Helvetica"/>
              </a:rPr>
              <a:t>+ </a:t>
            </a:r>
            <a:r>
              <a:rPr lang="en-US" b="1" dirty="0" smtClean="0">
                <a:cs typeface="Helvetica"/>
              </a:rPr>
              <a:t>milestones</a:t>
            </a:r>
            <a:endParaRPr lang="en-US" b="1" dirty="0">
              <a:cs typeface="Helvetica"/>
            </a:endParaRPr>
          </a:p>
        </p:txBody>
      </p:sp>
      <p:sp>
        <p:nvSpPr>
          <p:cNvPr id="33690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F666F2E-1B74-A74B-840F-A985D1917C96}" type="slidenum">
              <a:rPr lang="en-US" sz="1200">
                <a:solidFill>
                  <a:srgbClr val="800000"/>
                </a:solidFill>
              </a:rPr>
              <a:pPr/>
              <a:t>147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336901" name="Picture 7" descr="30x65POSTER_HMGP application development lifecycle_v17_5-14-14_115p.pdf"/>
          <p:cNvSpPr>
            <a:spLocks noChangeAspect="1"/>
          </p:cNvSpPr>
          <p:nvPr/>
        </p:nvSpPr>
        <p:spPr bwMode="auto">
          <a:xfrm>
            <a:off x="6237289" y="2074069"/>
            <a:ext cx="2784475" cy="17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6902" name="Picture 7" descr="30x65POSTER_HMGP application development lifecycle_v17_5-14-14_115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7" t="37973" r="63940" b="51184"/>
          <a:stretch>
            <a:fillRect/>
          </a:stretch>
        </p:blipFill>
        <p:spPr bwMode="auto">
          <a:xfrm>
            <a:off x="6237289" y="1914526"/>
            <a:ext cx="2784475" cy="17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8946" name="Rectangle 2"/>
          <p:cNvSpPr>
            <a:spLocks noGrp="1"/>
          </p:cNvSpPr>
          <p:nvPr>
            <p:ph type="title"/>
          </p:nvPr>
        </p:nvSpPr>
        <p:spPr>
          <a:xfrm>
            <a:off x="609601" y="1009650"/>
            <a:ext cx="8120063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HMGP application process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33894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2BCA565-7160-EA47-82F8-5806BE4F452B}" type="slidenum">
              <a:rPr lang="en-US" sz="1200">
                <a:solidFill>
                  <a:srgbClr val="800000"/>
                </a:solidFill>
              </a:rPr>
              <a:pPr/>
              <a:t>148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77801" y="1876425"/>
            <a:ext cx="5783264" cy="210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ts val="1200"/>
              </a:spcBef>
              <a:defRPr/>
            </a:pPr>
            <a:r>
              <a:rPr lang="en-US" sz="3700" b="1" dirty="0">
                <a:solidFill>
                  <a:srgbClr val="800000"/>
                </a:solidFill>
                <a:latin typeface="Calibri"/>
                <a:ea typeface="ＭＳ Ｐゴシック" charset="0"/>
                <a:cs typeface="Helvetica"/>
              </a:rPr>
              <a:t>Step 4</a:t>
            </a:r>
          </a:p>
          <a:p>
            <a:pPr marL="914400" indent="-457200" fontAlgn="base">
              <a:spcBef>
                <a:spcPts val="1200"/>
              </a:spcBef>
              <a:buFont typeface="Arial"/>
              <a:buChar char="•"/>
              <a:defRPr/>
            </a:pPr>
            <a:r>
              <a:rPr lang="en-US" sz="3000" dirty="0">
                <a:solidFill>
                  <a:srgbClr val="595959"/>
                </a:solidFill>
                <a:latin typeface="Calibri"/>
                <a:ea typeface="ＭＳ Ｐゴシック" charset="0"/>
                <a:cs typeface="Helvetica"/>
              </a:rPr>
              <a:t>State </a:t>
            </a:r>
            <a:r>
              <a:rPr lang="en-US" sz="3000" b="1" dirty="0">
                <a:solidFill>
                  <a:srgbClr val="595959"/>
                </a:solidFill>
                <a:latin typeface="Calibri"/>
                <a:ea typeface="ＭＳ Ｐゴシック" charset="0"/>
                <a:cs typeface="Helvetica"/>
              </a:rPr>
              <a:t>submits </a:t>
            </a:r>
            <a:r>
              <a:rPr lang="en-US" sz="3000" dirty="0">
                <a:solidFill>
                  <a:srgbClr val="595959"/>
                </a:solidFill>
                <a:latin typeface="Calibri"/>
                <a:ea typeface="ＭＳ Ｐゴシック" charset="0"/>
                <a:cs typeface="Helvetica"/>
              </a:rPr>
              <a:t>applications to FEMA.</a:t>
            </a:r>
          </a:p>
          <a:p>
            <a:pPr marL="914400" indent="-457200">
              <a:spcBef>
                <a:spcPts val="1200"/>
              </a:spcBef>
              <a:buFont typeface="Arial"/>
              <a:buChar char="•"/>
              <a:defRPr/>
            </a:pPr>
            <a:r>
              <a:rPr lang="en-US" sz="3000" dirty="0">
                <a:solidFill>
                  <a:srgbClr val="595959"/>
                </a:solidFill>
                <a:latin typeface="Calibri"/>
                <a:ea typeface="ＭＳ Ｐゴシック" charset="0"/>
                <a:cs typeface="ＭＳ Ｐゴシック" charset="0"/>
              </a:rPr>
              <a:t>FEMA reviews the application; either sends an </a:t>
            </a:r>
            <a:r>
              <a:rPr lang="en-US" sz="3000" b="1" dirty="0">
                <a:solidFill>
                  <a:srgbClr val="595959"/>
                </a:solidFill>
                <a:latin typeface="Calibri"/>
                <a:ea typeface="ＭＳ Ｐゴシック" charset="0"/>
                <a:cs typeface="ＭＳ Ｐゴシック" charset="0"/>
              </a:rPr>
              <a:t>RFI</a:t>
            </a:r>
            <a:r>
              <a:rPr lang="en-US" sz="3000" dirty="0">
                <a:solidFill>
                  <a:srgbClr val="595959"/>
                </a:solidFill>
                <a:latin typeface="Calibri"/>
                <a:ea typeface="ＭＳ Ｐゴシック" charset="0"/>
                <a:cs typeface="ＭＳ Ｐゴシック" charset="0"/>
              </a:rPr>
              <a:t>, </a:t>
            </a:r>
            <a:r>
              <a:rPr lang="en-US" sz="3000" b="1" dirty="0">
                <a:solidFill>
                  <a:srgbClr val="595959"/>
                </a:solidFill>
                <a:latin typeface="Calibri"/>
                <a:ea typeface="ＭＳ Ｐゴシック" charset="0"/>
                <a:cs typeface="ＭＳ Ｐゴシック" charset="0"/>
              </a:rPr>
              <a:t>approves </a:t>
            </a:r>
            <a:r>
              <a:rPr lang="en-US" sz="3000" dirty="0">
                <a:solidFill>
                  <a:srgbClr val="595959"/>
                </a:solidFill>
                <a:latin typeface="Calibri"/>
                <a:ea typeface="ＭＳ Ｐゴシック" charset="0"/>
                <a:cs typeface="ＭＳ Ｐゴシック" charset="0"/>
              </a:rPr>
              <a:t>or </a:t>
            </a:r>
            <a:r>
              <a:rPr lang="en-US" sz="3000" b="1" dirty="0">
                <a:solidFill>
                  <a:srgbClr val="595959"/>
                </a:solidFill>
                <a:latin typeface="Calibri"/>
                <a:ea typeface="ＭＳ Ｐゴシック" charset="0"/>
                <a:cs typeface="ＭＳ Ｐゴシック" charset="0"/>
              </a:rPr>
              <a:t>denies</a:t>
            </a:r>
            <a:r>
              <a:rPr lang="en-US" sz="3000" dirty="0">
                <a:solidFill>
                  <a:srgbClr val="595959"/>
                </a:solidFill>
                <a:latin typeface="Calibri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338949" name="Picture 7" descr="30x65POSTER_HMGP application development lifecycle_v17_5-14-14_115p.pdf"/>
          <p:cNvSpPr>
            <a:spLocks noChangeAspect="1"/>
          </p:cNvSpPr>
          <p:nvPr/>
        </p:nvSpPr>
        <p:spPr bwMode="auto">
          <a:xfrm>
            <a:off x="5727701" y="1876425"/>
            <a:ext cx="3001963" cy="19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8950" name="Picture 7" descr="30x65POSTER_HMGP application development lifecycle_v17_5-14-14_115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9" t="37959" r="55267" b="49944"/>
          <a:stretch>
            <a:fillRect/>
          </a:stretch>
        </p:blipFill>
        <p:spPr bwMode="auto">
          <a:xfrm>
            <a:off x="5880101" y="1990725"/>
            <a:ext cx="3001963" cy="19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0994" name="Rectangle 2"/>
          <p:cNvSpPr>
            <a:spLocks noGrp="1"/>
          </p:cNvSpPr>
          <p:nvPr>
            <p:ph type="title"/>
          </p:nvPr>
        </p:nvSpPr>
        <p:spPr>
          <a:xfrm>
            <a:off x="457200" y="1006291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HMGP application process </a:t>
            </a:r>
            <a:r>
              <a:rPr lang="en-US" sz="2000" dirty="0">
                <a:latin typeface="Calibri" charset="0"/>
              </a:rPr>
              <a:t>(Continued . . . 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958579"/>
            <a:ext cx="8507412" cy="2869406"/>
          </a:xfrm>
        </p:spPr>
        <p:txBody>
          <a:bodyPr>
            <a:normAutofit fontScale="85000" lnSpcReduction="20000"/>
          </a:bodyPr>
          <a:lstStyle/>
          <a:p>
            <a:pPr marL="225425" indent="0" eaLnBrk="1" fontAlgn="auto" hangingPunct="1">
              <a:spcBef>
                <a:spcPts val="15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4000" b="1" dirty="0">
                <a:solidFill>
                  <a:srgbClr val="800000"/>
                </a:solidFill>
                <a:ea typeface="MS PGothic" panose="020B0600070205080204" pitchFamily="34" charset="-128"/>
              </a:rPr>
              <a:t>Step </a:t>
            </a:r>
            <a:r>
              <a:rPr lang="en-US" sz="4000" b="1" dirty="0" smtClean="0">
                <a:solidFill>
                  <a:srgbClr val="800000"/>
                </a:solidFill>
                <a:ea typeface="MS PGothic" panose="020B0600070205080204" pitchFamily="34" charset="-128"/>
              </a:rPr>
              <a:t>5</a:t>
            </a:r>
            <a:endParaRPr lang="en-US" sz="4000" b="1" dirty="0">
              <a:solidFill>
                <a:srgbClr val="800000"/>
              </a:solidFill>
              <a:ea typeface="MS PGothic" panose="020B0600070205080204" pitchFamily="34" charset="-128"/>
            </a:endParaRPr>
          </a:p>
          <a:p>
            <a:pPr marL="914400" indent="-457200" eaLnBrk="1" fontAlgn="auto" hangingPunct="1">
              <a:spcBef>
                <a:spcPts val="15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MS PGothic" panose="020B0600070205080204" pitchFamily="34" charset="-128"/>
              </a:rPr>
              <a:t>If the application is approved </a:t>
            </a:r>
            <a:endParaRPr lang="en-US" dirty="0" smtClean="0">
              <a:ea typeface="MS PGothic" panose="020B0600070205080204" pitchFamily="34" charset="-128"/>
            </a:endParaRPr>
          </a:p>
          <a:p>
            <a:pPr marL="457200" indent="0" eaLnBrk="1" fontAlgn="auto" hangingPunct="1">
              <a:lnSpc>
                <a:spcPct val="60000"/>
              </a:lnSpc>
              <a:spcBef>
                <a:spcPts val="15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dirty="0">
                <a:ea typeface="MS PGothic" panose="020B0600070205080204" pitchFamily="34" charset="-128"/>
              </a:rPr>
              <a:t>	 </a:t>
            </a:r>
            <a:r>
              <a:rPr lang="en-US" dirty="0" smtClean="0">
                <a:ea typeface="MS PGothic" panose="020B0600070205080204" pitchFamily="34" charset="-128"/>
              </a:rPr>
              <a:t>   by </a:t>
            </a:r>
            <a:r>
              <a:rPr lang="en-US" dirty="0">
                <a:ea typeface="MS PGothic" panose="020B0600070205080204" pitchFamily="34" charset="-128"/>
              </a:rPr>
              <a:t>FEMA, </a:t>
            </a:r>
          </a:p>
          <a:p>
            <a:pPr marL="1371600" lvl="1" indent="-457200" eaLnBrk="1" fontAlgn="auto" hangingPunct="1">
              <a:spcBef>
                <a:spcPts val="1500"/>
              </a:spcBef>
              <a:spcAft>
                <a:spcPts val="0"/>
              </a:spcAft>
              <a:defRPr/>
            </a:pPr>
            <a:r>
              <a:rPr lang="en-US" dirty="0"/>
              <a:t>The State informs the Applicant of </a:t>
            </a:r>
            <a:r>
              <a:rPr lang="en-US" b="1" dirty="0"/>
              <a:t>approval</a:t>
            </a:r>
            <a:r>
              <a:rPr lang="en-US" dirty="0"/>
              <a:t>. </a:t>
            </a:r>
          </a:p>
          <a:p>
            <a:pPr marL="1371600" lvl="1" indent="-457200" eaLnBrk="1" fontAlgn="auto" hangingPunct="1">
              <a:spcBef>
                <a:spcPts val="1500"/>
              </a:spcBef>
              <a:spcAft>
                <a:spcPts val="0"/>
              </a:spcAft>
              <a:defRPr/>
            </a:pPr>
            <a:r>
              <a:rPr lang="en-US" dirty="0"/>
              <a:t>Sets up a </a:t>
            </a:r>
            <a:r>
              <a:rPr lang="en-US" b="1" dirty="0"/>
              <a:t>k</a:t>
            </a:r>
            <a:r>
              <a:rPr lang="en-US" b="1" dirty="0" smtClean="0"/>
              <a:t>ickoff</a:t>
            </a:r>
            <a:r>
              <a:rPr lang="en-US" dirty="0" smtClean="0"/>
              <a:t> </a:t>
            </a:r>
            <a:r>
              <a:rPr lang="en-US" b="1" dirty="0" smtClean="0"/>
              <a:t>meeting</a:t>
            </a:r>
            <a:r>
              <a:rPr lang="en-US" dirty="0"/>
              <a:t>.</a:t>
            </a:r>
          </a:p>
          <a:p>
            <a:pPr marL="1371600" lvl="1" indent="-457200" eaLnBrk="1" fontAlgn="auto" hangingPunct="1">
              <a:spcBef>
                <a:spcPts val="1500"/>
              </a:spcBef>
              <a:spcAft>
                <a:spcPts val="0"/>
              </a:spcAft>
              <a:defRPr/>
            </a:pPr>
            <a:r>
              <a:rPr lang="en-US" dirty="0"/>
              <a:t>Begins the </a:t>
            </a:r>
            <a:r>
              <a:rPr lang="en-US" b="1" dirty="0"/>
              <a:t>project/grant management process</a:t>
            </a:r>
            <a:r>
              <a:rPr lang="en-US" dirty="0" smtClean="0"/>
              <a:t>.</a:t>
            </a:r>
            <a:endParaRPr lang="en-US" dirty="0">
              <a:cs typeface="Helvetica"/>
            </a:endParaRPr>
          </a:p>
        </p:txBody>
      </p:sp>
      <p:sp>
        <p:nvSpPr>
          <p:cNvPr id="34099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3D0F8DA-0BF8-B34C-B19C-55A2A98A3F80}" type="slidenum">
              <a:rPr lang="en-US" sz="1200">
                <a:solidFill>
                  <a:srgbClr val="800000"/>
                </a:solidFill>
              </a:rPr>
              <a:pPr/>
              <a:t>149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340997" name="Picture 7" descr="30x65POSTER_HMGP application development lifecycle_v17_5-14-14_115p.pdf"/>
          <p:cNvSpPr>
            <a:spLocks noChangeAspect="1"/>
          </p:cNvSpPr>
          <p:nvPr/>
        </p:nvSpPr>
        <p:spPr bwMode="auto">
          <a:xfrm>
            <a:off x="6364289" y="1802607"/>
            <a:ext cx="2543175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0998" name="Picture 7" descr="30x65POSTER_HMGP application development lifecycle_v17_5-14-14_115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7" t="32201" r="40370" b="55801"/>
          <a:stretch>
            <a:fillRect/>
          </a:stretch>
        </p:blipFill>
        <p:spPr bwMode="auto">
          <a:xfrm>
            <a:off x="6364289" y="1683544"/>
            <a:ext cx="2543175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1F82A58-C4E0-A04C-8023-6432FAEAED75}" type="slidenum">
              <a:rPr lang="en-US" sz="1200">
                <a:solidFill>
                  <a:srgbClr val="800000"/>
                </a:solidFill>
              </a:rPr>
              <a:pPr/>
              <a:t>15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3584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60550"/>
            <a:ext cx="8866188" cy="3282950"/>
          </a:xfrm>
        </p:spPr>
        <p:txBody>
          <a:bodyPr/>
          <a:lstStyle/>
          <a:p>
            <a:pPr eaLnBrk="1" hangingPunct="1">
              <a:spcBef>
                <a:spcPts val="1500"/>
              </a:spcBef>
            </a:pPr>
            <a:r>
              <a:rPr lang="en-US" dirty="0">
                <a:latin typeface="Calibri" charset="0"/>
              </a:rPr>
              <a:t>Have a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FEMA-approved </a:t>
            </a:r>
            <a:r>
              <a:rPr lang="en-US" b="1" dirty="0">
                <a:latin typeface="Calibri" charset="0"/>
              </a:rPr>
              <a:t>hazard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b="1" dirty="0">
                <a:latin typeface="Calibri" charset="0"/>
              </a:rPr>
              <a:t>mitigation plan</a:t>
            </a:r>
            <a:r>
              <a:rPr lang="en-US" dirty="0">
                <a:latin typeface="Calibri" charset="0"/>
              </a:rPr>
              <a:t>.</a:t>
            </a:r>
          </a:p>
          <a:p>
            <a:pPr eaLnBrk="1" hangingPunct="1">
              <a:spcBef>
                <a:spcPts val="1500"/>
              </a:spcBef>
            </a:pPr>
            <a:r>
              <a:rPr lang="en-US" dirty="0">
                <a:latin typeface="Calibri" charset="0"/>
              </a:rPr>
              <a:t>Be able to </a:t>
            </a:r>
            <a:r>
              <a:rPr lang="en-US" b="1" dirty="0">
                <a:latin typeface="Calibri" charset="0"/>
              </a:rPr>
              <a:t>provide</a:t>
            </a:r>
            <a:r>
              <a:rPr lang="en-US" dirty="0">
                <a:latin typeface="Calibri" charset="0"/>
              </a:rPr>
              <a:t> the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non-Federal </a:t>
            </a:r>
            <a:r>
              <a:rPr lang="en-US" b="1" dirty="0" smtClean="0">
                <a:solidFill>
                  <a:srgbClr val="800000"/>
                </a:solidFill>
                <a:latin typeface="Calibri" charset="0"/>
              </a:rPr>
              <a:t>cost-share</a:t>
            </a:r>
            <a:r>
              <a:rPr lang="en-US" dirty="0" smtClean="0">
                <a:latin typeface="Calibri" charset="0"/>
              </a:rPr>
              <a:t>.</a:t>
            </a:r>
            <a:endParaRPr lang="en-US" dirty="0">
              <a:latin typeface="Calibri" charset="0"/>
            </a:endParaRPr>
          </a:p>
          <a:p>
            <a:pPr eaLnBrk="1" hangingPunct="1">
              <a:spcBef>
                <a:spcPts val="1500"/>
              </a:spcBef>
            </a:pPr>
            <a:r>
              <a:rPr lang="en-US" b="1" dirty="0">
                <a:latin typeface="Calibri" charset="0"/>
              </a:rPr>
              <a:t>Utilize</a:t>
            </a:r>
            <a:r>
              <a:rPr lang="en-US" dirty="0">
                <a:latin typeface="Calibri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best-available </a:t>
            </a:r>
            <a:r>
              <a:rPr lang="en-US" dirty="0">
                <a:latin typeface="Calibri" charset="0"/>
              </a:rPr>
              <a:t>flood hazard data.</a:t>
            </a:r>
          </a:p>
        </p:txBody>
      </p:sp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566739" y="1018115"/>
            <a:ext cx="7908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400" dirty="0">
                <a:solidFill>
                  <a:srgbClr val="17375E"/>
                </a:solidFill>
                <a:latin typeface="Calibri"/>
                <a:ea typeface="ＭＳ Ｐゴシック" charset="0"/>
                <a:cs typeface="Helvetica" pitchFamily="34" charset="0"/>
              </a:rPr>
              <a:t>Minimum Applicant criteria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Title 1"/>
          <p:cNvSpPr>
            <a:spLocks noGrp="1"/>
          </p:cNvSpPr>
          <p:nvPr>
            <p:ph type="title"/>
          </p:nvPr>
        </p:nvSpPr>
        <p:spPr>
          <a:xfrm>
            <a:off x="457200" y="997479"/>
            <a:ext cx="8229600" cy="67725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Most important 3 points</a:t>
            </a:r>
          </a:p>
        </p:txBody>
      </p:sp>
      <p:sp>
        <p:nvSpPr>
          <p:cNvPr id="34304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latin typeface="Calibri" charset="0"/>
              </a:rPr>
              <a:t>Know the </a:t>
            </a:r>
            <a:r>
              <a:rPr lang="en-US" b="1">
                <a:latin typeface="Calibri" charset="0"/>
              </a:rPr>
              <a:t>funding sources:</a:t>
            </a:r>
          </a:p>
          <a:p>
            <a:pPr lvl="1"/>
            <a:r>
              <a:rPr lang="en-US" b="1">
                <a:latin typeface="Calibri" charset="0"/>
                <a:ea typeface="MS PGothic" charset="0"/>
              </a:rPr>
              <a:t>PDM + FMA + HMGP</a:t>
            </a:r>
            <a:endParaRPr lang="en-US">
              <a:latin typeface="Calibri" charset="0"/>
              <a:ea typeface="MS PGothic" charset="0"/>
            </a:endParaRPr>
          </a:p>
          <a:p>
            <a:pPr>
              <a:spcBef>
                <a:spcPts val="1200"/>
              </a:spcBef>
            </a:pPr>
            <a:r>
              <a:rPr lang="en-US">
                <a:latin typeface="Calibri" charset="0"/>
              </a:rPr>
              <a:t>Identify</a:t>
            </a:r>
            <a:r>
              <a:rPr lang="en-US" b="1">
                <a:latin typeface="Calibri" charset="0"/>
              </a:rPr>
              <a:t> eligible projects </a:t>
            </a:r>
            <a:r>
              <a:rPr lang="en-US">
                <a:latin typeface="Calibri" charset="0"/>
              </a:rPr>
              <a:t>within those sources.</a:t>
            </a:r>
          </a:p>
          <a:p>
            <a:pPr>
              <a:spcBef>
                <a:spcPts val="1200"/>
              </a:spcBef>
            </a:pPr>
            <a:r>
              <a:rPr lang="en-US">
                <a:latin typeface="Calibri" charset="0"/>
              </a:rPr>
              <a:t>How to </a:t>
            </a:r>
            <a:r>
              <a:rPr lang="en-US" b="1">
                <a:latin typeface="Calibri" charset="0"/>
              </a:rPr>
              <a:t>avoid setbacks </a:t>
            </a:r>
            <a:r>
              <a:rPr lang="en-US">
                <a:latin typeface="Calibri" charset="0"/>
              </a:rPr>
              <a:t>by </a:t>
            </a:r>
            <a:r>
              <a:rPr lang="en-US" b="1">
                <a:latin typeface="Calibri" charset="0"/>
              </a:rPr>
              <a:t>submitting </a:t>
            </a:r>
            <a:r>
              <a:rPr lang="en-US">
                <a:latin typeface="Calibri" charset="0"/>
              </a:rPr>
              <a:t>a</a:t>
            </a:r>
            <a:r>
              <a:rPr lang="en-US" b="1">
                <a:latin typeface="Calibri" charset="0"/>
              </a:rPr>
              <a:t> complete application.</a:t>
            </a:r>
          </a:p>
        </p:txBody>
      </p:sp>
      <p:sp>
        <p:nvSpPr>
          <p:cNvPr id="3430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6B59C4D-BE68-634D-AF2A-5F0EA15881E4}" type="slidenum">
              <a:rPr lang="en-US" sz="1200">
                <a:solidFill>
                  <a:srgbClr val="800000"/>
                </a:solidFill>
              </a:rPr>
              <a:pPr/>
              <a:t>150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343043" name="Picture 4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67" y="1616392"/>
            <a:ext cx="24495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318000"/>
            <a:ext cx="9144000" cy="82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508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Contact</a:t>
            </a:r>
          </a:p>
        </p:txBody>
      </p:sp>
      <p:sp>
        <p:nvSpPr>
          <p:cNvPr id="34509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18788D7-13BC-DE4B-801C-DBDCFC2AF600}" type="slidenum">
              <a:rPr lang="en-US" sz="1200">
                <a:solidFill>
                  <a:srgbClr val="800000"/>
                </a:solidFill>
              </a:rPr>
              <a:pPr/>
              <a:t>151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3450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62050"/>
            <a:ext cx="1624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1" name="Text Box 5"/>
          <p:cNvSpPr txBox="1">
            <a:spLocks noChangeArrowheads="1"/>
          </p:cNvSpPr>
          <p:nvPr/>
        </p:nvSpPr>
        <p:spPr bwMode="auto">
          <a:xfrm>
            <a:off x="609600" y="3605213"/>
            <a:ext cx="4400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0000"/>
                </a:solidFill>
              </a:rPr>
              <a:t>Leanne Guidry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FF"/>
                </a:solidFill>
              </a:rPr>
              <a:t>leanne.guidry@la.gov</a:t>
            </a:r>
          </a:p>
        </p:txBody>
      </p:sp>
      <p:sp>
        <p:nvSpPr>
          <p:cNvPr id="345092" name="Text Box 5"/>
          <p:cNvSpPr txBox="1">
            <a:spLocks noChangeArrowheads="1"/>
          </p:cNvSpPr>
          <p:nvPr/>
        </p:nvSpPr>
        <p:spPr bwMode="auto">
          <a:xfrm>
            <a:off x="4648200" y="2472928"/>
            <a:ext cx="4292600" cy="11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ts val="5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0000"/>
                </a:solidFill>
              </a:rPr>
              <a:t>Kim Ryals</a:t>
            </a:r>
          </a:p>
          <a:p>
            <a:pPr eaLnBrk="0" fontAlgn="base" hangingPunct="0">
              <a:spcBef>
                <a:spcPts val="50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FF"/>
                </a:solidFill>
              </a:rPr>
              <a:t>kimberly.ryals@la.gov</a:t>
            </a:r>
          </a:p>
        </p:txBody>
      </p:sp>
      <p:sp>
        <p:nvSpPr>
          <p:cNvPr id="345093" name="Text Box 5"/>
          <p:cNvSpPr txBox="1">
            <a:spLocks noChangeArrowheads="1"/>
          </p:cNvSpPr>
          <p:nvPr/>
        </p:nvSpPr>
        <p:spPr bwMode="auto">
          <a:xfrm>
            <a:off x="609600" y="2520554"/>
            <a:ext cx="4400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800000"/>
                </a:solidFill>
              </a:rPr>
              <a:t>Jeffrey Giering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smtClean="0">
                <a:solidFill>
                  <a:srgbClr val="0000FF"/>
                </a:solidFill>
              </a:rPr>
              <a:t>jeffrey.giering@la.gov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Questions?</a:t>
            </a:r>
          </a:p>
        </p:txBody>
      </p:sp>
      <p:sp>
        <p:nvSpPr>
          <p:cNvPr id="34611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BD4F3A9-C8E3-D849-8C77-2F6CE34981E2}" type="slidenum">
              <a:rPr lang="en-US" sz="1200">
                <a:solidFill>
                  <a:srgbClr val="800000"/>
                </a:solidFill>
              </a:rPr>
              <a:pPr/>
              <a:t>152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>
          <a:xfrm>
            <a:off x="838200" y="1678781"/>
            <a:ext cx="8305800" cy="1724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4500">
                <a:latin typeface="Calibri" charset="0"/>
              </a:rPr>
              <a:t>For more information + to download materials from today’s seminar:</a:t>
            </a:r>
          </a:p>
        </p:txBody>
      </p:sp>
      <p:sp>
        <p:nvSpPr>
          <p:cNvPr id="347139" name="Slide Number Placeholder 1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192EED8-4A54-C643-A1B5-F2DEBE286083}" type="slidenum">
              <a:rPr lang="en-US" sz="1200">
                <a:solidFill>
                  <a:srgbClr val="800000"/>
                </a:solidFill>
              </a:rPr>
              <a:pPr/>
              <a:t>153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347138" name="Text Box 5"/>
          <p:cNvSpPr txBox="1">
            <a:spLocks noChangeArrowheads="1"/>
          </p:cNvSpPr>
          <p:nvPr/>
        </p:nvSpPr>
        <p:spPr bwMode="auto">
          <a:xfrm>
            <a:off x="752476" y="3314700"/>
            <a:ext cx="8391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0000FF"/>
                </a:solidFill>
              </a:rPr>
              <a:t>gohsep.la.gov/outreach.aspx</a:t>
            </a:r>
          </a:p>
        </p:txBody>
      </p:sp>
    </p:spTree>
  </p:cSld>
  <p:clrMapOvr>
    <a:masterClrMapping/>
  </p:clrMapOvr>
  <p:transition xmlns:p14="http://schemas.microsoft.com/office/powerpoint/2010/main" spd="med">
    <p:pull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What about homeowners?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3062288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To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pursue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HM funding,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homeowners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should </a:t>
            </a:r>
            <a:r>
              <a:rPr lang="en-US" b="1" dirty="0">
                <a:latin typeface="Calibri" charset="0"/>
              </a:rPr>
              <a:t>contact</a:t>
            </a:r>
            <a:r>
              <a:rPr lang="en-US" dirty="0">
                <a:latin typeface="Calibri" charset="0"/>
              </a:rPr>
              <a:t>, or be </a:t>
            </a:r>
            <a:r>
              <a:rPr lang="en-US" b="1" dirty="0">
                <a:latin typeface="Calibri" charset="0"/>
              </a:rPr>
              <a:t>contacted</a:t>
            </a:r>
            <a:r>
              <a:rPr lang="en-US" dirty="0">
                <a:latin typeface="Calibri" charset="0"/>
              </a:rPr>
              <a:t> by, their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Parish governing authority</a:t>
            </a:r>
            <a:r>
              <a:rPr lang="en-US" dirty="0">
                <a:latin typeface="Calibri" charset="0"/>
              </a:rPr>
              <a:t>.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4096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3730668-BC7C-D24E-B4EE-76BB003B1BB2}" type="slidenum">
              <a:rPr lang="en-US" sz="1200">
                <a:solidFill>
                  <a:srgbClr val="800000"/>
                </a:solidFill>
              </a:rPr>
              <a:pPr/>
              <a:t>16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453753"/>
            <a:ext cx="82296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Non-disaster </a:t>
            </a: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grants overview</a:t>
            </a:r>
          </a:p>
        </p:txBody>
      </p:sp>
      <p:pic>
        <p:nvPicPr>
          <p:cNvPr id="43011" name="Picture 1" descr="big3Grant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3037" r="35291" b="21925"/>
          <a:stretch>
            <a:fillRect/>
          </a:stretch>
        </p:blipFill>
        <p:spPr bwMode="auto">
          <a:xfrm>
            <a:off x="2571751" y="2269332"/>
            <a:ext cx="3971925" cy="25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2167511-04B8-5D41-9F82-93F3F179513F}" type="slidenum">
              <a:rPr lang="en-US" sz="1200">
                <a:solidFill>
                  <a:srgbClr val="800000"/>
                </a:solidFill>
              </a:rPr>
              <a:pPr/>
              <a:t>17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C</a:t>
            </a:r>
            <a:r>
              <a:rPr lang="en-US" dirty="0" smtClean="0">
                <a:latin typeface="Calibri" charset="0"/>
              </a:rPr>
              <a:t>ost-share</a:t>
            </a:r>
            <a:endParaRPr lang="en-US" dirty="0">
              <a:latin typeface="Calibri" charset="0"/>
            </a:endParaRPr>
          </a:p>
        </p:txBody>
      </p:sp>
      <p:sp>
        <p:nvSpPr>
          <p:cNvPr id="4506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6030B37-3080-CA4C-9E47-6EB44EE9E9B1}" type="slidenum">
              <a:rPr lang="en-US" sz="1200">
                <a:solidFill>
                  <a:srgbClr val="800000"/>
                </a:solidFill>
              </a:rPr>
              <a:pPr/>
              <a:t>18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81000" y="1844279"/>
            <a:ext cx="8445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r>
              <a:rPr lang="en-US" sz="3200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PDM</a:t>
            </a:r>
            <a:r>
              <a:rPr lang="en-US" sz="3200" dirty="0">
                <a:solidFill>
                  <a:srgbClr val="595959"/>
                </a:solidFill>
                <a:latin typeface="Calibri"/>
                <a:ea typeface="MS PGothic" charset="0"/>
                <a:cs typeface="Calibri"/>
              </a:rPr>
              <a:t> + </a:t>
            </a:r>
            <a:r>
              <a:rPr lang="en-US" sz="3200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FMA </a:t>
            </a:r>
            <a:r>
              <a:rPr lang="en-US" sz="3200" dirty="0">
                <a:solidFill>
                  <a:srgbClr val="595959"/>
                </a:solidFill>
                <a:latin typeface="Calibri"/>
                <a:ea typeface="MS PGothic" charset="0"/>
                <a:cs typeface="Calibri"/>
              </a:rPr>
              <a:t>are </a:t>
            </a:r>
            <a:r>
              <a:rPr lang="en-US" sz="3200" b="1" i="1" u="sng" dirty="0">
                <a:solidFill>
                  <a:srgbClr val="595959"/>
                </a:solidFill>
                <a:latin typeface="Calibri"/>
                <a:ea typeface="MS PGothic" charset="0"/>
                <a:cs typeface="Calibri"/>
              </a:rPr>
              <a:t>cost-reimbursement</a:t>
            </a:r>
            <a:r>
              <a:rPr lang="en-US" sz="3200" b="1" dirty="0">
                <a:solidFill>
                  <a:srgbClr val="595959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3200" dirty="0">
                <a:solidFill>
                  <a:srgbClr val="595959"/>
                </a:solidFill>
                <a:latin typeface="Calibri"/>
                <a:ea typeface="MS PGothic" charset="0"/>
                <a:cs typeface="Calibri"/>
              </a:rPr>
              <a:t>grant programs.</a:t>
            </a:r>
            <a:endParaRPr lang="en-US" sz="3200" dirty="0">
              <a:solidFill>
                <a:srgbClr val="595959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060" name="TextBox 6"/>
          <p:cNvSpPr txBox="1">
            <a:spLocks noChangeArrowheads="1"/>
          </p:cNvSpPr>
          <p:nvPr/>
        </p:nvSpPr>
        <p:spPr bwMode="auto">
          <a:xfrm rot="-2963916">
            <a:off x="3479801" y="2769791"/>
            <a:ext cx="1828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white"/>
                </a:solidFill>
              </a:rPr>
              <a:t>25% Local Share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3763964" y="3857625"/>
            <a:ext cx="2243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prstClr val="white"/>
                </a:solidFill>
              </a:rPr>
              <a:t>75% Federal Share</a:t>
            </a:r>
          </a:p>
        </p:txBody>
      </p:sp>
      <p:pic>
        <p:nvPicPr>
          <p:cNvPr id="45062" name="Picture 1" descr="big3Grant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3037" r="35291" b="21925"/>
          <a:stretch>
            <a:fillRect/>
          </a:stretch>
        </p:blipFill>
        <p:spPr bwMode="auto">
          <a:xfrm>
            <a:off x="2941638" y="2808685"/>
            <a:ext cx="3282950" cy="20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106" name="Picture 1" descr="36x66POSTER_Non-Disaster application development lifecycle_v8_5-16-14_93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0"/>
          <a:stretch>
            <a:fillRect/>
          </a:stretch>
        </p:blipFill>
        <p:spPr bwMode="auto">
          <a:xfrm>
            <a:off x="0" y="1785938"/>
            <a:ext cx="9144000" cy="32885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23423"/>
            <a:ext cx="8229600" cy="67725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Helvetica" pitchFamily="34" charset="0"/>
              </a:rPr>
              <a:t>Non-disaster grant </a:t>
            </a:r>
            <a:r>
              <a:rPr lang="en-US" dirty="0">
                <a:ea typeface="+mj-ea"/>
                <a:cs typeface="Helvetica" pitchFamily="34" charset="0"/>
              </a:rPr>
              <a:t>c</a:t>
            </a:r>
            <a:r>
              <a:rPr lang="en-US" dirty="0" smtClean="0">
                <a:ea typeface="+mj-ea"/>
                <a:cs typeface="Helvetica" pitchFamily="34" charset="0"/>
              </a:rPr>
              <a:t>ycle</a:t>
            </a:r>
          </a:p>
        </p:txBody>
      </p:sp>
      <p:sp>
        <p:nvSpPr>
          <p:cNvPr id="4710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563D99-B5D8-3E40-88BB-0B8D891FF58A}" type="slidenum">
              <a:rPr lang="en-US" sz="1200">
                <a:solidFill>
                  <a:srgbClr val="800000"/>
                </a:solidFill>
              </a:rPr>
              <a:pPr/>
              <a:t>19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5039" y="1925241"/>
            <a:ext cx="763587" cy="884634"/>
          </a:xfrm>
          <a:prstGeom prst="ellipse">
            <a:avLst/>
          </a:prstGeom>
          <a:noFill/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110" name="Picture 10" descr="36x66POSTER_Non-Disaster application development lifecycle_v8_5-16-14_93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7310" r="83090" b="60728"/>
          <a:stretch>
            <a:fillRect/>
          </a:stretch>
        </p:blipFill>
        <p:spPr bwMode="auto">
          <a:xfrm rot="5400000">
            <a:off x="4505921" y="-634405"/>
            <a:ext cx="1522809" cy="6089650"/>
          </a:xfrm>
          <a:prstGeom prst="rect">
            <a:avLst/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47111" name="Picture 12" descr="36x66POSTER_Non-Disaster application development lifecycle_v8_5-16-14_93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77466" r="72485" b="15532"/>
          <a:stretch>
            <a:fillRect/>
          </a:stretch>
        </p:blipFill>
        <p:spPr bwMode="auto">
          <a:xfrm>
            <a:off x="9525" y="3612356"/>
            <a:ext cx="9163050" cy="1323975"/>
          </a:xfrm>
          <a:prstGeom prst="rect">
            <a:avLst/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47112" name="Picture 8" descr="newinf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Most important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3</a:t>
            </a:r>
            <a:r>
              <a:rPr lang="en-US">
                <a:latin typeface="Calibri" charset="0"/>
              </a:rPr>
              <a:t> takeaways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Calibri" charset="0"/>
              </a:rPr>
              <a:t>Funding </a:t>
            </a:r>
            <a:r>
              <a:rPr lang="en-US">
                <a:latin typeface="Calibri" charset="0"/>
              </a:rPr>
              <a:t>availability + how to </a:t>
            </a:r>
            <a:r>
              <a:rPr lang="en-US" b="1">
                <a:latin typeface="Calibri" charset="0"/>
              </a:rPr>
              <a:t>apply</a:t>
            </a:r>
            <a:r>
              <a:rPr lang="en-US">
                <a:latin typeface="Calibri" charset="0"/>
              </a:rPr>
              <a:t>.</a:t>
            </a:r>
          </a:p>
          <a:p>
            <a:pPr lvl="1"/>
            <a:r>
              <a:rPr lang="en-US">
                <a:latin typeface="Calibri" charset="0"/>
                <a:ea typeface="MS PGothic" charset="0"/>
              </a:rPr>
              <a:t>What’s included in a </a:t>
            </a:r>
            <a:r>
              <a:rPr lang="en-US" b="1">
                <a:latin typeface="Calibri" charset="0"/>
                <a:ea typeface="MS PGothic" charset="0"/>
              </a:rPr>
              <a:t>complete application</a:t>
            </a:r>
            <a:r>
              <a:rPr lang="en-US">
                <a:latin typeface="Calibri" charset="0"/>
                <a:ea typeface="MS PGothic" charset="0"/>
              </a:rPr>
              <a:t>.</a:t>
            </a:r>
          </a:p>
          <a:p>
            <a:r>
              <a:rPr lang="en-US">
                <a:latin typeface="Calibri" charset="0"/>
              </a:rPr>
              <a:t>Types of </a:t>
            </a:r>
            <a:r>
              <a:rPr lang="en-US" b="1">
                <a:latin typeface="Calibri" charset="0"/>
              </a:rPr>
              <a:t>projects</a:t>
            </a:r>
            <a:r>
              <a:rPr lang="en-US">
                <a:latin typeface="Calibri" charset="0"/>
              </a:rPr>
              <a:t>.</a:t>
            </a:r>
          </a:p>
          <a:p>
            <a:r>
              <a:rPr lang="en-US">
                <a:latin typeface="Calibri" charset="0"/>
              </a:rPr>
              <a:t>GOHSEP staff is here to </a:t>
            </a:r>
            <a:r>
              <a:rPr lang="en-US" b="1">
                <a:latin typeface="Calibri" charset="0"/>
              </a:rPr>
              <a:t>help</a:t>
            </a:r>
            <a:r>
              <a:rPr lang="en-US">
                <a:latin typeface="Calibri" charset="0"/>
              </a:rPr>
              <a:t>.</a:t>
            </a:r>
          </a:p>
        </p:txBody>
      </p:sp>
      <p:sp>
        <p:nvSpPr>
          <p:cNvPr id="1331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52481EB-3994-F64D-8F49-AFBCC6C533A5}" type="slidenum">
              <a:rPr lang="en-US" sz="1200">
                <a:solidFill>
                  <a:srgbClr val="800000"/>
                </a:solidFill>
              </a:rPr>
              <a:pPr/>
              <a:t>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600" y="988756"/>
            <a:ext cx="8331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Flood Mitigation Assistance </a:t>
            </a:r>
            <a:r>
              <a:rPr lang="en-US" sz="20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(FMA) 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overview</a:t>
            </a:r>
            <a:endParaRPr lang="en-US" sz="4000" dirty="0">
              <a:solidFill>
                <a:srgbClr val="1F497D">
                  <a:lumMod val="7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5" name="Picture 5" descr="big3Grant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6" t="13037" r="35291" b="21925"/>
          <a:stretch>
            <a:fillRect/>
          </a:stretch>
        </p:blipFill>
        <p:spPr bwMode="auto">
          <a:xfrm>
            <a:off x="3692525" y="2490788"/>
            <a:ext cx="1917700" cy="25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C026DB-42CB-7A45-8D80-DB2386398A64}" type="slidenum">
              <a:rPr lang="en-US" sz="1200">
                <a:solidFill>
                  <a:srgbClr val="800000"/>
                </a:solidFill>
              </a:rPr>
              <a:pPr/>
              <a:t>20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1053916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Flood Mitigation Assistance </a:t>
            </a:r>
            <a:r>
              <a:rPr lang="en-US" sz="2000">
                <a:latin typeface="Calibri" charset="0"/>
              </a:rPr>
              <a:t>(FMA)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171450" y="1798901"/>
            <a:ext cx="8229600" cy="256936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Calibri" charset="0"/>
              </a:rPr>
              <a:t>Congress provides funding on an </a:t>
            </a:r>
            <a:r>
              <a:rPr lang="en-US" sz="2800" b="1" dirty="0">
                <a:solidFill>
                  <a:srgbClr val="800000"/>
                </a:solidFill>
                <a:latin typeface="Calibri" charset="0"/>
              </a:rPr>
              <a:t>annual basis </a:t>
            </a:r>
            <a:r>
              <a:rPr lang="en-US" sz="2800" dirty="0">
                <a:latin typeface="Calibri" charset="0"/>
              </a:rPr>
              <a:t>so measures can be taken to </a:t>
            </a:r>
            <a:r>
              <a:rPr lang="en-US" sz="2800" b="1" dirty="0">
                <a:latin typeface="Calibri" charset="0"/>
              </a:rPr>
              <a:t>reduce</a:t>
            </a:r>
            <a:r>
              <a:rPr lang="en-US" sz="2800" dirty="0">
                <a:latin typeface="Calibri" charset="0"/>
              </a:rPr>
              <a:t> or </a:t>
            </a:r>
            <a:r>
              <a:rPr lang="en-US" sz="2800" b="1" dirty="0">
                <a:latin typeface="Calibri" charset="0"/>
              </a:rPr>
              <a:t>eliminate</a:t>
            </a:r>
            <a:r>
              <a:rPr lang="en-US" sz="2800" dirty="0">
                <a:latin typeface="Calibri" charset="0"/>
              </a:rPr>
              <a:t> risk of flood damage to buildings </a:t>
            </a:r>
            <a:r>
              <a:rPr lang="en-US" sz="2800" b="1" dirty="0">
                <a:latin typeface="Calibri" charset="0"/>
              </a:rPr>
              <a:t>insured under the National </a:t>
            </a:r>
            <a:r>
              <a:rPr lang="en-US" sz="2800" b="1" dirty="0" smtClean="0">
                <a:latin typeface="Calibri" charset="0"/>
              </a:rPr>
              <a:t>Flood Insurance </a:t>
            </a:r>
          </a:p>
          <a:p>
            <a:pPr marL="225425" indent="0" eaLnBrk="1" hangingPunct="1">
              <a:buNone/>
            </a:pPr>
            <a:r>
              <a:rPr lang="en-US" sz="2800" b="1" dirty="0">
                <a:latin typeface="Calibri" charset="0"/>
              </a:rPr>
              <a:t>	</a:t>
            </a:r>
            <a:r>
              <a:rPr lang="en-US" sz="2800" b="1" dirty="0" smtClean="0">
                <a:latin typeface="Calibri" charset="0"/>
              </a:rPr>
              <a:t>Program </a:t>
            </a:r>
            <a:r>
              <a:rPr lang="en-US" sz="2000" b="1" dirty="0">
                <a:latin typeface="Calibri" charset="0"/>
              </a:rPr>
              <a:t>(NFIP)</a:t>
            </a:r>
            <a:r>
              <a:rPr lang="en-US" sz="2800" i="1" dirty="0">
                <a:latin typeface="Calibri" charset="0"/>
              </a:rPr>
              <a:t>.</a:t>
            </a:r>
          </a:p>
        </p:txBody>
      </p:sp>
      <p:sp>
        <p:nvSpPr>
          <p:cNvPr id="512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2C5252B-A49A-F843-867E-915888250031}" type="slidenum">
              <a:rPr lang="en-US" sz="1200">
                <a:solidFill>
                  <a:srgbClr val="800000"/>
                </a:solidFill>
              </a:rPr>
              <a:pPr/>
              <a:t>21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512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57" y="3304909"/>
            <a:ext cx="290512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" descr="NFIP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3" y="3729633"/>
            <a:ext cx="1776413" cy="114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FMA </a:t>
            </a:r>
            <a:r>
              <a:rPr lang="en-US" sz="2000">
                <a:latin typeface="Calibri" charset="0"/>
              </a:rPr>
              <a:t>(Continued . . . )</a:t>
            </a:r>
            <a:endParaRPr lang="en-US">
              <a:latin typeface="Calibri" charset="0"/>
            </a:endParaRPr>
          </a:p>
        </p:txBody>
      </p:sp>
      <p:sp>
        <p:nvSpPr>
          <p:cNvPr id="5325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340EDCF-A9DE-E748-AFA8-1A01516F598B}" type="slidenum">
              <a:rPr lang="en-US" sz="1200">
                <a:solidFill>
                  <a:srgbClr val="800000"/>
                </a:solidFill>
              </a:rPr>
              <a:pPr/>
              <a:t>22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53250" name="Content Placeholder 2"/>
          <p:cNvSpPr txBox="1">
            <a:spLocks/>
          </p:cNvSpPr>
          <p:nvPr/>
        </p:nvSpPr>
        <p:spPr bwMode="auto">
          <a:xfrm>
            <a:off x="270933" y="1983582"/>
            <a:ext cx="8686800" cy="25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68325" indent="-3429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rgbClr val="595959"/>
                </a:solidFill>
              </a:rPr>
              <a:t>Funding is subject to </a:t>
            </a:r>
            <a:r>
              <a:rPr lang="en-US" sz="3200" b="1" dirty="0" smtClean="0">
                <a:solidFill>
                  <a:srgbClr val="800000"/>
                </a:solidFill>
              </a:rPr>
              <a:t>congressional appropriations.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</a:pPr>
            <a:r>
              <a:rPr lang="en-US" sz="3200" b="1" spc="-40" dirty="0" smtClean="0">
                <a:solidFill>
                  <a:srgbClr val="595959"/>
                </a:solidFill>
              </a:rPr>
              <a:t>FY13 </a:t>
            </a:r>
            <a:r>
              <a:rPr lang="en-US" sz="3200" spc="-40" dirty="0" smtClean="0">
                <a:solidFill>
                  <a:srgbClr val="595959"/>
                </a:solidFill>
              </a:rPr>
              <a:t>– approximately </a:t>
            </a:r>
            <a:r>
              <a:rPr lang="en-US" sz="3200" b="1" spc="-40" dirty="0" smtClean="0">
                <a:solidFill>
                  <a:srgbClr val="595959"/>
                </a:solidFill>
              </a:rPr>
              <a:t>$120 million </a:t>
            </a:r>
            <a:r>
              <a:rPr lang="en-US" sz="3200" spc="-40" dirty="0" smtClean="0">
                <a:solidFill>
                  <a:srgbClr val="595959"/>
                </a:solidFill>
              </a:rPr>
              <a:t>appropriated.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</a:pPr>
            <a:r>
              <a:rPr lang="en-US" sz="3200" b="1" dirty="0" smtClean="0">
                <a:solidFill>
                  <a:srgbClr val="595959"/>
                </a:solidFill>
              </a:rPr>
              <a:t>FY14 </a:t>
            </a:r>
            <a:r>
              <a:rPr lang="en-US" sz="3200" dirty="0" smtClean="0">
                <a:solidFill>
                  <a:srgbClr val="595959"/>
                </a:solidFill>
              </a:rPr>
              <a:t>– approximately </a:t>
            </a:r>
            <a:r>
              <a:rPr lang="en-US" sz="3200" b="1" dirty="0" smtClean="0">
                <a:solidFill>
                  <a:srgbClr val="595959"/>
                </a:solidFill>
              </a:rPr>
              <a:t>$89 million </a:t>
            </a:r>
            <a:r>
              <a:rPr lang="en-US" sz="3200" dirty="0" smtClean="0">
                <a:solidFill>
                  <a:srgbClr val="595959"/>
                </a:solidFill>
              </a:rPr>
              <a:t>appropriated.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4274" name="Picture 9" descr="http://t1.gstatic.com/images?q=tbn:zp4d1IRzHylJEM:http://www.tiogacountyny.com/images/flood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6" y="3726656"/>
            <a:ext cx="2517775" cy="141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>
                <a:latin typeface="Calibri" charset="0"/>
              </a:rPr>
              <a:t>Flood grant participation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3" y="1890182"/>
            <a:ext cx="7245350" cy="3253318"/>
          </a:xfrm>
        </p:spPr>
        <p:txBody>
          <a:bodyPr rtlCol="0">
            <a:normAutofit lnSpcReduction="10000"/>
          </a:bodyPr>
          <a:lstStyle/>
          <a:p>
            <a:pPr marL="225425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FMA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800000"/>
                </a:solidFill>
                <a:ea typeface="+mn-ea"/>
                <a:cs typeface="Calibri"/>
              </a:rPr>
              <a:t>Applicant</a:t>
            </a:r>
            <a:r>
              <a:rPr lang="en-US" b="1" dirty="0" smtClean="0">
                <a:solidFill>
                  <a:srgbClr val="3366FF"/>
                </a:solidFill>
                <a:ea typeface="+mn-ea"/>
                <a:cs typeface="Calibri"/>
              </a:rPr>
              <a:t> </a:t>
            </a:r>
            <a:r>
              <a:rPr lang="en-US" dirty="0" smtClean="0">
                <a:ea typeface="+mn-ea"/>
                <a:cs typeface="Calibri"/>
              </a:rPr>
              <a:t>must</a:t>
            </a:r>
            <a:r>
              <a:rPr lang="en-US" b="1" dirty="0" smtClean="0">
                <a:ea typeface="+mn-ea"/>
                <a:cs typeface="Calibri"/>
              </a:rPr>
              <a:t> </a:t>
            </a:r>
            <a:r>
              <a:rPr lang="en-US" b="1" dirty="0">
                <a:ea typeface="+mn-ea"/>
                <a:cs typeface="Calibri"/>
              </a:rPr>
              <a:t>participate </a:t>
            </a:r>
            <a:r>
              <a:rPr lang="en-US" dirty="0">
                <a:ea typeface="+mn-ea"/>
                <a:cs typeface="Calibri"/>
              </a:rPr>
              <a:t>in </a:t>
            </a:r>
            <a:r>
              <a:rPr lang="en-US" dirty="0" smtClean="0">
                <a:ea typeface="+mn-ea"/>
                <a:cs typeface="Calibri"/>
              </a:rPr>
              <a:t>the NFIP</a:t>
            </a:r>
            <a:r>
              <a:rPr lang="en-US" sz="2000" dirty="0" smtClean="0">
                <a:ea typeface="+mn-ea"/>
                <a:cs typeface="Calibri"/>
              </a:rPr>
              <a:t>.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800000"/>
                </a:solidFill>
                <a:ea typeface="+mn-ea"/>
                <a:cs typeface="Calibri"/>
              </a:rPr>
              <a:t>Structure</a:t>
            </a:r>
            <a:r>
              <a:rPr lang="en-US" dirty="0" smtClean="0">
                <a:solidFill>
                  <a:srgbClr val="800000"/>
                </a:solidFill>
                <a:ea typeface="+mn-ea"/>
                <a:cs typeface="Calibri"/>
              </a:rPr>
              <a:t> </a:t>
            </a:r>
            <a:r>
              <a:rPr lang="en-US" dirty="0" smtClean="0">
                <a:ea typeface="+mn-ea"/>
                <a:cs typeface="Calibri"/>
              </a:rPr>
              <a:t>must be </a:t>
            </a:r>
            <a:r>
              <a:rPr lang="en-US" b="1" dirty="0" smtClean="0">
                <a:ea typeface="+mn-ea"/>
                <a:cs typeface="Calibri"/>
              </a:rPr>
              <a:t>insured</a:t>
            </a:r>
            <a:r>
              <a:rPr lang="en-US" dirty="0" smtClean="0">
                <a:ea typeface="+mn-ea"/>
                <a:cs typeface="Calibri"/>
              </a:rPr>
              <a:t> at time of application</a:t>
            </a:r>
            <a:r>
              <a:rPr lang="en-US" i="1" dirty="0" smtClean="0">
                <a:ea typeface="+mn-ea"/>
                <a:cs typeface="Calibri"/>
              </a:rPr>
              <a:t>.</a:t>
            </a:r>
            <a:endParaRPr lang="en-US" dirty="0">
              <a:ea typeface="+mn-ea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b="1" dirty="0" smtClean="0">
                <a:ea typeface="+mn-ea"/>
                <a:cs typeface="+mn-cs"/>
              </a:rPr>
              <a:t>FEMA-approved hazard mitigation plan</a:t>
            </a:r>
            <a:r>
              <a:rPr lang="en-US" dirty="0" smtClean="0">
                <a:ea typeface="+mn-ea"/>
                <a:cs typeface="+mn-cs"/>
              </a:rPr>
              <a:t> is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+mn-cs"/>
              </a:rPr>
              <a:t>required</a:t>
            </a:r>
            <a:r>
              <a:rPr lang="en-US" dirty="0" smtClean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to apply for project grants.</a:t>
            </a:r>
          </a:p>
        </p:txBody>
      </p:sp>
      <p:sp>
        <p:nvSpPr>
          <p:cNvPr id="5427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8D0E232-5DE0-B04F-A2C7-415F4F721249}" type="slidenum">
              <a:rPr lang="en-US" sz="1200">
                <a:solidFill>
                  <a:srgbClr val="800000"/>
                </a:solidFill>
              </a:rPr>
              <a:pPr/>
              <a:t>23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54277" name="Picture 6" descr="big3Grant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6" t="13037" r="35291" b="35812"/>
          <a:stretch>
            <a:fillRect/>
          </a:stretch>
        </p:blipFill>
        <p:spPr bwMode="auto">
          <a:xfrm>
            <a:off x="7516814" y="2034779"/>
            <a:ext cx="1309687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Changes to FMA</a:t>
            </a:r>
          </a:p>
        </p:txBody>
      </p:sp>
      <p:sp>
        <p:nvSpPr>
          <p:cNvPr id="56322" name="Content Placeholder 1"/>
          <p:cNvSpPr>
            <a:spLocks noGrp="1"/>
          </p:cNvSpPr>
          <p:nvPr>
            <p:ph idx="1"/>
          </p:nvPr>
        </p:nvSpPr>
        <p:spPr>
          <a:xfrm>
            <a:off x="457200" y="1932378"/>
            <a:ext cx="8229600" cy="2435954"/>
          </a:xfrm>
        </p:spPr>
        <p:txBody>
          <a:bodyPr/>
          <a:lstStyle/>
          <a:p>
            <a:pPr marL="285750" indent="-285750" eaLnBrk="1" hangingPunct="1"/>
            <a:r>
              <a:rPr lang="en-US" b="1" dirty="0">
                <a:solidFill>
                  <a:srgbClr val="800000"/>
                </a:solidFill>
                <a:latin typeface="Calibri" charset="0"/>
              </a:rPr>
              <a:t>No limit </a:t>
            </a:r>
            <a:r>
              <a:rPr lang="en-US" dirty="0">
                <a:latin typeface="Calibri" charset="0"/>
              </a:rPr>
              <a:t>on </a:t>
            </a:r>
            <a:r>
              <a:rPr lang="en-US" b="1" dirty="0">
                <a:latin typeface="Calibri" charset="0"/>
              </a:rPr>
              <a:t>in-kind </a:t>
            </a:r>
            <a:r>
              <a:rPr lang="en-US" dirty="0">
                <a:latin typeface="Calibri" charset="0"/>
              </a:rPr>
              <a:t>contributions for the non-Federal </a:t>
            </a:r>
            <a:r>
              <a:rPr lang="en-US" dirty="0" smtClean="0">
                <a:latin typeface="Calibri" charset="0"/>
              </a:rPr>
              <a:t>cost-share.</a:t>
            </a:r>
            <a:endParaRPr lang="en-US" dirty="0">
              <a:latin typeface="Calibri" charset="0"/>
            </a:endParaRPr>
          </a:p>
          <a:p>
            <a:pPr marL="285750" indent="-285750" eaLnBrk="1" hangingPunct="1"/>
            <a:r>
              <a:rPr lang="en-US" dirty="0">
                <a:latin typeface="Calibri" charset="0"/>
              </a:rPr>
              <a:t>Mitigation </a:t>
            </a:r>
            <a:r>
              <a:rPr lang="en-US" b="1" dirty="0">
                <a:latin typeface="Calibri" charset="0"/>
              </a:rPr>
              <a:t>reconstruction</a:t>
            </a:r>
            <a:r>
              <a:rPr lang="en-US" dirty="0">
                <a:latin typeface="Calibri" charset="0"/>
              </a:rPr>
              <a:t> is an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eligible</a:t>
            </a:r>
            <a:r>
              <a:rPr lang="en-US" dirty="0">
                <a:latin typeface="Calibri" charset="0"/>
              </a:rPr>
              <a:t> activity.</a:t>
            </a:r>
          </a:p>
        </p:txBody>
      </p:sp>
      <p:sp>
        <p:nvSpPr>
          <p:cNvPr id="5632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DDF0A69-A9F2-CF4A-AF0A-B7094884D3D7}" type="slidenum">
              <a:rPr lang="en-US" sz="1200">
                <a:solidFill>
                  <a:srgbClr val="800000"/>
                </a:solidFill>
              </a:rPr>
              <a:pPr/>
              <a:t>24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6" name="Picture 8" descr="newinf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77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Changes to FMA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2093"/>
            <a:ext cx="8553450" cy="2872978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ts val="1500"/>
              </a:spcBef>
            </a:pPr>
            <a:r>
              <a:rPr lang="en-US">
                <a:latin typeface="Calibri" charset="0"/>
              </a:rPr>
              <a:t>The </a:t>
            </a:r>
            <a:r>
              <a:rPr lang="en-US" i="1">
                <a:latin typeface="Calibri" charset="0"/>
              </a:rPr>
              <a:t>Biggert-Waters Flood Insurance Reform Act of 2012 </a:t>
            </a:r>
            <a:r>
              <a:rPr lang="en-US" b="1">
                <a:latin typeface="Calibri" charset="0"/>
              </a:rPr>
              <a:t>eliminated</a:t>
            </a:r>
            <a:r>
              <a:rPr lang="en-US">
                <a:latin typeface="Calibri" charset="0"/>
              </a:rPr>
              <a:t> the Repetitive Flood Claims</a:t>
            </a:r>
            <a:r>
              <a:rPr lang="en-US" sz="2000">
                <a:latin typeface="Calibri" charset="0"/>
              </a:rPr>
              <a:t> (RFC)</a:t>
            </a:r>
            <a:r>
              <a:rPr lang="en-US">
                <a:latin typeface="Calibri" charset="0"/>
              </a:rPr>
              <a:t> and Severe Repetitive Loss </a:t>
            </a:r>
            <a:r>
              <a:rPr lang="en-US" sz="2000">
                <a:latin typeface="Calibri" charset="0"/>
              </a:rPr>
              <a:t>(SRL)</a:t>
            </a:r>
            <a:r>
              <a:rPr lang="en-US">
                <a:latin typeface="Calibri" charset="0"/>
              </a:rPr>
              <a:t> programs.</a:t>
            </a:r>
          </a:p>
          <a:p>
            <a:pPr eaLnBrk="1" hangingPunct="1">
              <a:spcBef>
                <a:spcPts val="1500"/>
              </a:spcBef>
            </a:pPr>
            <a:r>
              <a:rPr lang="en-US">
                <a:latin typeface="Calibri" charset="0"/>
              </a:rPr>
              <a:t>Elements of these flood grant programs have been </a:t>
            </a:r>
            <a:r>
              <a:rPr lang="en-US" b="1">
                <a:latin typeface="Calibri" charset="0"/>
              </a:rPr>
              <a:t>incorporated</a:t>
            </a:r>
            <a:r>
              <a:rPr lang="en-US">
                <a:latin typeface="Calibri" charset="0"/>
              </a:rPr>
              <a:t> into FMA.</a:t>
            </a:r>
          </a:p>
        </p:txBody>
      </p:sp>
      <p:sp>
        <p:nvSpPr>
          <p:cNvPr id="5837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97F62DD-AA58-CD4A-BB2A-EBB8DA876E07}" type="slidenum">
              <a:rPr lang="en-US" sz="1200">
                <a:solidFill>
                  <a:srgbClr val="800000"/>
                </a:solidFill>
              </a:rPr>
              <a:pPr/>
              <a:t>25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5837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255749"/>
            <a:ext cx="3660775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newinf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026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Changes to FMA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60418" name="Content Placeholder 1"/>
          <p:cNvSpPr>
            <a:spLocks noGrp="1"/>
          </p:cNvSpPr>
          <p:nvPr>
            <p:ph idx="1"/>
          </p:nvPr>
        </p:nvSpPr>
        <p:spPr>
          <a:xfrm>
            <a:off x="457200" y="2052638"/>
            <a:ext cx="8229600" cy="2569369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</a:pPr>
            <a:r>
              <a:rPr lang="en-US" dirty="0">
                <a:latin typeface="Calibri" charset="0"/>
              </a:rPr>
              <a:t>C</a:t>
            </a:r>
            <a:r>
              <a:rPr lang="en-US" dirty="0" smtClean="0">
                <a:latin typeface="Calibri" charset="0"/>
              </a:rPr>
              <a:t>ost-share </a:t>
            </a:r>
            <a:r>
              <a:rPr lang="en-US" dirty="0">
                <a:latin typeface="Calibri" charset="0"/>
              </a:rPr>
              <a:t>requirements have been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reduced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to allow </a:t>
            </a:r>
            <a:r>
              <a:rPr lang="en-US" b="1" dirty="0">
                <a:latin typeface="Calibri" charset="0"/>
              </a:rPr>
              <a:t>more</a:t>
            </a:r>
            <a:r>
              <a:rPr lang="en-US" dirty="0">
                <a:latin typeface="Calibri" charset="0"/>
              </a:rPr>
              <a:t> </a:t>
            </a:r>
            <a:r>
              <a:rPr lang="en-US" b="1" dirty="0">
                <a:latin typeface="Calibri" charset="0"/>
              </a:rPr>
              <a:t>Federal</a:t>
            </a:r>
            <a:r>
              <a:rPr lang="en-US" dirty="0">
                <a:latin typeface="Calibri" charset="0"/>
              </a:rPr>
              <a:t> </a:t>
            </a:r>
            <a:r>
              <a:rPr lang="en-US" b="1" dirty="0">
                <a:latin typeface="Calibri" charset="0"/>
              </a:rPr>
              <a:t>funds</a:t>
            </a:r>
            <a:r>
              <a:rPr lang="en-US" dirty="0">
                <a:latin typeface="Calibri" charset="0"/>
              </a:rPr>
              <a:t> for properties with </a:t>
            </a:r>
            <a:r>
              <a:rPr lang="en-US" b="1" dirty="0">
                <a:latin typeface="Calibri" charset="0"/>
              </a:rPr>
              <a:t>SRL </a:t>
            </a:r>
            <a:r>
              <a:rPr lang="en-US" dirty="0">
                <a:latin typeface="Calibri" charset="0"/>
              </a:rPr>
              <a:t>and</a:t>
            </a:r>
            <a:r>
              <a:rPr lang="en-US" b="1" dirty="0">
                <a:latin typeface="Calibri" charset="0"/>
              </a:rPr>
              <a:t> repetitive loss </a:t>
            </a:r>
            <a:r>
              <a:rPr lang="en-US" sz="2000" b="1" dirty="0">
                <a:latin typeface="Calibri" charset="0"/>
              </a:rPr>
              <a:t>(RL) </a:t>
            </a:r>
            <a:r>
              <a:rPr lang="en-US" b="1" dirty="0">
                <a:latin typeface="Calibri" charset="0"/>
              </a:rPr>
              <a:t>flood claims</a:t>
            </a:r>
            <a:r>
              <a:rPr lang="en-US" dirty="0">
                <a:latin typeface="Calibri" charset="0"/>
              </a:rPr>
              <a:t>.</a:t>
            </a:r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D7C3B89-D862-7843-AC8F-EC16E0A37D40}" type="slidenum">
              <a:rPr lang="en-US" sz="1200">
                <a:solidFill>
                  <a:srgbClr val="800000"/>
                </a:solidFill>
              </a:rPr>
              <a:pPr/>
              <a:t>26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5" name="Picture 8" descr="newinf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919163"/>
            <a:ext cx="8229600" cy="677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FMA cost-shares</a:t>
            </a:r>
            <a:endParaRPr lang="en-US" sz="2000" dirty="0">
              <a:latin typeface="Calibri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147764" y="1672832"/>
            <a:ext cx="7862887" cy="2872978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Up to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+mn-cs"/>
              </a:rPr>
              <a:t>100-percent </a:t>
            </a:r>
            <a:r>
              <a:rPr lang="en-US" dirty="0" smtClean="0">
                <a:ea typeface="+mn-ea"/>
                <a:cs typeface="+mn-cs"/>
              </a:rPr>
              <a:t>Federal cost-share for </a:t>
            </a:r>
            <a:r>
              <a:rPr lang="en-US" b="1" dirty="0" smtClean="0">
                <a:ea typeface="+mn-ea"/>
                <a:cs typeface="+mn-cs"/>
              </a:rPr>
              <a:t>SRL </a:t>
            </a:r>
            <a:r>
              <a:rPr lang="en-US" dirty="0" smtClean="0">
                <a:ea typeface="+mn-ea"/>
                <a:cs typeface="+mn-cs"/>
              </a:rPr>
              <a:t>properties.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Up to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+mn-cs"/>
              </a:rPr>
              <a:t>90-percent </a:t>
            </a:r>
            <a:r>
              <a:rPr lang="en-US" dirty="0" smtClean="0">
                <a:ea typeface="+mn-ea"/>
                <a:cs typeface="+mn-cs"/>
              </a:rPr>
              <a:t>Federal cost-share for </a:t>
            </a:r>
            <a:r>
              <a:rPr lang="en-US" b="1" dirty="0" smtClean="0">
                <a:ea typeface="+mn-ea"/>
                <a:cs typeface="+mn-cs"/>
              </a:rPr>
              <a:t>RL properties</a:t>
            </a:r>
            <a:r>
              <a:rPr lang="en-US" dirty="0">
                <a:ea typeface="+mn-ea"/>
                <a:cs typeface="+mn-cs"/>
              </a:rPr>
              <a:t>.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Up to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+mn-cs"/>
              </a:rPr>
              <a:t>75-percent </a:t>
            </a:r>
            <a:r>
              <a:rPr lang="en-US" dirty="0" smtClean="0">
                <a:ea typeface="+mn-ea"/>
                <a:cs typeface="+mn-cs"/>
              </a:rPr>
              <a:t>Federal cost-share for </a:t>
            </a:r>
            <a:r>
              <a:rPr lang="en-US" b="1" dirty="0" smtClean="0">
                <a:ea typeface="+mn-ea"/>
                <a:cs typeface="+mn-cs"/>
              </a:rPr>
              <a:t>NFIP insured properties</a:t>
            </a:r>
            <a:r>
              <a:rPr lang="en-US" dirty="0" smtClean="0">
                <a:ea typeface="+mn-ea"/>
                <a:cs typeface="+mn-cs"/>
              </a:rPr>
              <a:t>.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6247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B2356EB-5610-C949-ABBB-26B2F84B336B}" type="slidenum">
              <a:rPr lang="en-US" sz="1200">
                <a:solidFill>
                  <a:srgbClr val="800000"/>
                </a:solidFill>
              </a:rPr>
              <a:pPr/>
              <a:t>27</a:t>
            </a:fld>
            <a:endParaRPr lang="en-US" sz="1200">
              <a:solidFill>
                <a:srgbClr val="800000"/>
              </a:solidFill>
            </a:endParaRPr>
          </a:p>
        </p:txBody>
      </p:sp>
      <p:graphicFrame>
        <p:nvGraphicFramePr>
          <p:cNvPr id="6246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377107"/>
              </p:ext>
            </p:extLst>
          </p:nvPr>
        </p:nvGraphicFramePr>
        <p:xfrm>
          <a:off x="-295275" y="1613565"/>
          <a:ext cx="1989138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60" r:id="rId4" imgW="1987132" imgH="1359296" progId="Excel.Chart.8">
                  <p:embed/>
                </p:oleObj>
              </mc:Choice>
              <mc:Fallback>
                <p:oleObj r:id="rId4" imgW="1987132" imgH="135929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5275" y="1613565"/>
                        <a:ext cx="1989138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585527"/>
              </p:ext>
            </p:extLst>
          </p:nvPr>
        </p:nvGraphicFramePr>
        <p:xfrm>
          <a:off x="-381000" y="2665546"/>
          <a:ext cx="2157413" cy="1103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61" r:id="rId6" imgW="2151710" imgH="1469015" progId="Excel.Chart.8">
                  <p:embed/>
                </p:oleObj>
              </mc:Choice>
              <mc:Fallback>
                <p:oleObj r:id="rId6" imgW="2151710" imgH="146901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2665546"/>
                        <a:ext cx="2157413" cy="1103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0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431269"/>
              </p:ext>
            </p:extLst>
          </p:nvPr>
        </p:nvGraphicFramePr>
        <p:xfrm>
          <a:off x="-295275" y="3828385"/>
          <a:ext cx="20447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62" r:id="rId8" imgW="2041991" imgH="1395869" progId="Excel.Chart.8">
                  <p:embed/>
                </p:oleObj>
              </mc:Choice>
              <mc:Fallback>
                <p:oleObj r:id="rId8" imgW="2041991" imgH="139586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5275" y="3828385"/>
                        <a:ext cx="20447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newinfo-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229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Changes to FMA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64515" name="Content Placeholder 1"/>
          <p:cNvSpPr>
            <a:spLocks noGrp="1"/>
          </p:cNvSpPr>
          <p:nvPr>
            <p:ph idx="1"/>
          </p:nvPr>
        </p:nvSpPr>
        <p:spPr>
          <a:xfrm>
            <a:off x="733068" y="2003190"/>
            <a:ext cx="7953731" cy="2231382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</a:pPr>
            <a:r>
              <a:rPr lang="en-US" b="1" dirty="0">
                <a:latin typeface="Calibri" charset="0"/>
              </a:rPr>
              <a:t>Flood portion ONLY</a:t>
            </a:r>
            <a:r>
              <a:rPr lang="en-US" dirty="0">
                <a:latin typeface="Calibri" charset="0"/>
              </a:rPr>
              <a:t> of mitigation plan development and update </a:t>
            </a:r>
            <a:r>
              <a:rPr lang="en-US" b="1" dirty="0">
                <a:latin typeface="Calibri" charset="0"/>
              </a:rPr>
              <a:t>cannot</a:t>
            </a:r>
            <a:r>
              <a:rPr lang="en-US" dirty="0">
                <a:latin typeface="Calibri" charset="0"/>
              </a:rPr>
              <a:t> exceed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$25,000 Federal share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.</a:t>
            </a:r>
            <a:endParaRPr lang="en-US" dirty="0">
              <a:solidFill>
                <a:srgbClr val="3366FF"/>
              </a:solidFill>
              <a:latin typeface="Calibri" charset="0"/>
            </a:endParaRPr>
          </a:p>
        </p:txBody>
      </p:sp>
      <p:sp>
        <p:nvSpPr>
          <p:cNvPr id="645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D86491A-092A-BC4C-8DE2-F7DE2E1F51C4}" type="slidenum">
              <a:rPr lang="en-US" sz="1200">
                <a:solidFill>
                  <a:srgbClr val="800000"/>
                </a:solidFill>
              </a:rPr>
              <a:pPr/>
              <a:t>28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6" name="Picture 8" descr="newinf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975787"/>
            <a:ext cx="8229600" cy="67725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FMA eligible activities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457200" y="1804263"/>
            <a:ext cx="8229600" cy="1721644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Going forward,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mitigation reconstruction </a:t>
            </a:r>
            <a:r>
              <a:rPr lang="en-US" dirty="0">
                <a:latin typeface="Calibri" charset="0"/>
              </a:rPr>
              <a:t>is an </a:t>
            </a:r>
            <a:r>
              <a:rPr lang="en-US" b="1" dirty="0">
                <a:latin typeface="Calibri" charset="0"/>
              </a:rPr>
              <a:t>eligible activity </a:t>
            </a:r>
            <a:r>
              <a:rPr lang="en-US" dirty="0">
                <a:latin typeface="Calibri" charset="0"/>
              </a:rPr>
              <a:t>ONLY under FMA. </a:t>
            </a:r>
          </a:p>
        </p:txBody>
      </p:sp>
      <p:sp>
        <p:nvSpPr>
          <p:cNvPr id="665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1011B60-F7E7-4947-AEFA-46D348437395}" type="slidenum">
              <a:rPr lang="en-US" sz="1200">
                <a:solidFill>
                  <a:srgbClr val="800000"/>
                </a:solidFill>
              </a:rPr>
              <a:pPr/>
              <a:t>29</a:t>
            </a:fld>
            <a:endParaRPr lang="en-US" sz="1200">
              <a:solidFill>
                <a:srgbClr val="800000"/>
              </a:solidFill>
            </a:endParaRPr>
          </a:p>
        </p:txBody>
      </p:sp>
      <p:grpSp>
        <p:nvGrpSpPr>
          <p:cNvPr id="66564" name="Group 1"/>
          <p:cNvGrpSpPr>
            <a:grpSpLocks/>
          </p:cNvGrpSpPr>
          <p:nvPr/>
        </p:nvGrpSpPr>
        <p:grpSpPr bwMode="auto">
          <a:xfrm>
            <a:off x="1" y="3996994"/>
            <a:ext cx="8969375" cy="770334"/>
            <a:chOff x="0" y="5361109"/>
            <a:chExt cx="8969209" cy="1027077"/>
          </a:xfrm>
        </p:grpSpPr>
        <p:pic>
          <p:nvPicPr>
            <p:cNvPr id="66568" name="Picture 8" descr="eligible activities-0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62251"/>
              <a:ext cx="8969209" cy="525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9" name="Picture 10" descr="eligible activities-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61109"/>
              <a:ext cx="8969209" cy="525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" descr="big3Grant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4" y="2793272"/>
            <a:ext cx="1095375" cy="122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8" descr="Underli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2773560"/>
            <a:ext cx="1192212" cy="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newinfo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630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263" y="2115613"/>
            <a:ext cx="8229600" cy="2569369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None/>
              <a:defRPr/>
            </a:pPr>
            <a:endParaRPr lang="en-US" sz="200" dirty="0" smtClean="0">
              <a:ea typeface="+mn-ea"/>
              <a:cs typeface="+mn-cs"/>
            </a:endParaRPr>
          </a:p>
          <a:p>
            <a:pPr marL="225425" indent="0"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ea typeface="+mn-ea"/>
                <a:cs typeface="+mn-cs"/>
              </a:rPr>
              <a:t>NON-DISASTER</a:t>
            </a:r>
          </a:p>
          <a:p>
            <a:pPr marL="739775" indent="-514350"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Pre-Disaster Mitigation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(PDM)</a:t>
            </a:r>
          </a:p>
          <a:p>
            <a:pPr marL="739775" indent="-514350"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Flood Mitigation Assistance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(FMA)</a:t>
            </a:r>
          </a:p>
          <a:p>
            <a:pPr marL="225425" indent="0"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None/>
              <a:defRPr/>
            </a:pPr>
            <a:endParaRPr lang="en-US" sz="1300" b="1" dirty="0" smtClean="0">
              <a:ea typeface="+mn-ea"/>
              <a:cs typeface="+mn-cs"/>
            </a:endParaRPr>
          </a:p>
          <a:p>
            <a:pPr marL="225425" indent="0"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ea typeface="+mn-ea"/>
                <a:cs typeface="+mn-cs"/>
              </a:rPr>
              <a:t>DISASTER</a:t>
            </a:r>
            <a:endParaRPr lang="en-US" sz="2800" b="1" dirty="0">
              <a:ea typeface="+mn-ea"/>
              <a:cs typeface="+mn-cs"/>
            </a:endParaRPr>
          </a:p>
          <a:p>
            <a:pPr marL="225425" indent="0"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3.</a:t>
            </a:r>
            <a:r>
              <a:rPr lang="en-US" sz="2800" b="1" dirty="0" smtClean="0">
                <a:solidFill>
                  <a:srgbClr val="800000"/>
                </a:solidFill>
                <a:ea typeface="+mn-ea"/>
                <a:cs typeface="+mn-cs"/>
              </a:rPr>
              <a:t>  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Hazard Mitigation Grant Program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(HMGP)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endParaRPr lang="en-US" sz="2800" b="1" dirty="0">
              <a:solidFill>
                <a:schemeClr val="tx2">
                  <a:lumMod val="75000"/>
                </a:schemeClr>
              </a:solidFill>
              <a:ea typeface="+mn-ea"/>
              <a:cs typeface="+mn-cs"/>
            </a:endParaRPr>
          </a:p>
          <a:p>
            <a:pPr marL="225425" indent="0"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None/>
              <a:defRPr/>
            </a:pPr>
            <a:endParaRPr lang="en-US" sz="2800" b="1" dirty="0">
              <a:solidFill>
                <a:srgbClr val="800000"/>
              </a:solidFill>
              <a:ea typeface="+mn-ea"/>
              <a:cs typeface="+mn-cs"/>
            </a:endParaRPr>
          </a:p>
          <a:p>
            <a:pPr marL="225425" indent="0" eaLnBrk="1" fontAlgn="auto" hangingPunct="1">
              <a:spcBef>
                <a:spcPts val="500"/>
              </a:spcBef>
              <a:spcAft>
                <a:spcPts val="0"/>
              </a:spcAft>
              <a:buFont typeface="Arial"/>
              <a:buNone/>
              <a:defRPr/>
            </a:pPr>
            <a:endParaRPr lang="en-US" sz="2800" dirty="0" smtClean="0">
              <a:ea typeface="+mn-ea"/>
              <a:cs typeface="+mn-cs"/>
            </a:endParaRPr>
          </a:p>
        </p:txBody>
      </p:sp>
      <p:sp>
        <p:nvSpPr>
          <p:cNvPr id="1434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484D130-8FB8-4947-A740-996545BC2DE7}" type="slidenum">
              <a:rPr lang="en-US" sz="1200">
                <a:solidFill>
                  <a:srgbClr val="800000"/>
                </a:solidFill>
              </a:rPr>
              <a:pPr/>
              <a:t>3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4" y="2381250"/>
            <a:ext cx="1081087" cy="117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46572"/>
            <a:ext cx="1077912" cy="117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4" y="3615929"/>
            <a:ext cx="10810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 descr="Big3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875110"/>
            <a:ext cx="5154612" cy="151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newinfo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875110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600" y="1222118"/>
            <a:ext cx="8331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Pre-Disaster Mitigation </a:t>
            </a:r>
            <a:r>
              <a:rPr lang="en-US" sz="20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(PDM)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overview</a:t>
            </a:r>
            <a:endParaRPr lang="en-US" sz="4000" dirty="0">
              <a:solidFill>
                <a:srgbClr val="1F497D">
                  <a:lumMod val="7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7587" name="Picture 5" descr="big3Grant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13037" r="63718" b="21925"/>
          <a:stretch>
            <a:fillRect/>
          </a:stretch>
        </p:blipFill>
        <p:spPr bwMode="auto">
          <a:xfrm>
            <a:off x="3692525" y="2545557"/>
            <a:ext cx="1917700" cy="25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DC28718-B82C-D54C-A7F7-D6A71A0A781C}" type="slidenum">
              <a:rPr lang="en-US" sz="1200">
                <a:solidFill>
                  <a:srgbClr val="800000"/>
                </a:solidFill>
              </a:rPr>
              <a:pPr/>
              <a:t>30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57200" y="1035045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Pre-Disaster Mitigation </a:t>
            </a:r>
            <a:r>
              <a:rPr lang="en-US" sz="2000">
                <a:latin typeface="Calibri" charset="0"/>
              </a:rPr>
              <a:t>(PDM)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57200" y="2097341"/>
            <a:ext cx="8229600" cy="2569369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>
                <a:latin typeface="Calibri" charset="0"/>
              </a:rPr>
              <a:t>Funding is subject to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congressional appropriations.</a:t>
            </a:r>
          </a:p>
          <a:p>
            <a:pPr eaLnBrk="1" hangingPunct="1"/>
            <a:r>
              <a:rPr lang="en-US" b="1">
                <a:latin typeface="Calibri" charset="0"/>
              </a:rPr>
              <a:t>FY13 </a:t>
            </a:r>
            <a:r>
              <a:rPr lang="en-US">
                <a:latin typeface="Calibri" charset="0"/>
              </a:rPr>
              <a:t>– approximately </a:t>
            </a:r>
            <a:r>
              <a:rPr lang="en-US" b="1">
                <a:latin typeface="Calibri" charset="0"/>
              </a:rPr>
              <a:t>$22 million </a:t>
            </a:r>
            <a:r>
              <a:rPr lang="en-US">
                <a:latin typeface="Calibri" charset="0"/>
              </a:rPr>
              <a:t>appropriated.</a:t>
            </a:r>
          </a:p>
          <a:p>
            <a:pPr eaLnBrk="1" hangingPunct="1"/>
            <a:r>
              <a:rPr lang="en-US" b="1">
                <a:latin typeface="Calibri" charset="0"/>
              </a:rPr>
              <a:t>FY14 </a:t>
            </a:r>
            <a:r>
              <a:rPr lang="en-US">
                <a:latin typeface="Calibri" charset="0"/>
              </a:rPr>
              <a:t>– approximately </a:t>
            </a:r>
            <a:r>
              <a:rPr lang="en-US" b="1">
                <a:latin typeface="Calibri" charset="0"/>
              </a:rPr>
              <a:t>$23 </a:t>
            </a:r>
            <a:r>
              <a:rPr lang="en-US" sz="4400" b="1">
                <a:latin typeface="Calibri" charset="0"/>
              </a:rPr>
              <a:t>$63 </a:t>
            </a:r>
            <a:r>
              <a:rPr lang="en-US" b="1">
                <a:latin typeface="Calibri" charset="0"/>
              </a:rPr>
              <a:t>million </a:t>
            </a:r>
            <a:r>
              <a:rPr lang="en-US">
                <a:latin typeface="Calibri" charset="0"/>
              </a:rPr>
              <a:t>appropriated.</a:t>
            </a:r>
          </a:p>
        </p:txBody>
      </p:sp>
      <p:sp>
        <p:nvSpPr>
          <p:cNvPr id="6963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8BBB19D-33E0-124D-B78F-45826C9F1A23}" type="slidenum">
              <a:rPr lang="en-US" sz="1200">
                <a:solidFill>
                  <a:srgbClr val="800000"/>
                </a:solidFill>
              </a:rPr>
              <a:pPr/>
              <a:t>31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69636" name="Picture 5" descr="big3Grant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13037" r="63274" b="35812"/>
          <a:stretch>
            <a:fillRect/>
          </a:stretch>
        </p:blipFill>
        <p:spPr bwMode="auto">
          <a:xfrm>
            <a:off x="7521576" y="1787520"/>
            <a:ext cx="1304925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4479924" y="3693307"/>
            <a:ext cx="666750" cy="381000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PDM</a:t>
            </a:r>
            <a:r>
              <a:rPr lang="en-US" sz="2000">
                <a:latin typeface="Calibri" charset="0"/>
              </a:rPr>
              <a:t> (Continued . . .)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spcBef>
                <a:spcPts val="1500"/>
              </a:spcBef>
            </a:pPr>
            <a:r>
              <a:rPr lang="en-US">
                <a:latin typeface="Calibri" charset="0"/>
              </a:rPr>
              <a:t>FEMA awards each State </a:t>
            </a:r>
            <a:r>
              <a:rPr lang="en-US" b="1">
                <a:latin typeface="Calibri" charset="0"/>
              </a:rPr>
              <a:t>up to $250,000 </a:t>
            </a:r>
            <a:r>
              <a:rPr lang="en-US">
                <a:latin typeface="Calibri" charset="0"/>
              </a:rPr>
              <a:t>for the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highest ranked </a:t>
            </a:r>
            <a:r>
              <a:rPr lang="en-US">
                <a:latin typeface="Calibri" charset="0"/>
              </a:rPr>
              <a:t>eligible application(s). </a:t>
            </a:r>
          </a:p>
          <a:p>
            <a:pPr eaLnBrk="1" hangingPunct="1">
              <a:spcBef>
                <a:spcPts val="1500"/>
              </a:spcBef>
            </a:pPr>
            <a:r>
              <a:rPr lang="en-US">
                <a:latin typeface="Calibri" charset="0"/>
              </a:rPr>
              <a:t>Remainder of available funding is awarded on a </a:t>
            </a:r>
            <a:r>
              <a:rPr lang="en-US" b="1">
                <a:latin typeface="Calibri" charset="0"/>
              </a:rPr>
              <a:t>nationally competitive </a:t>
            </a:r>
            <a:r>
              <a:rPr lang="en-US">
                <a:latin typeface="Calibri" charset="0"/>
              </a:rPr>
              <a:t>basis to the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highest ranked </a:t>
            </a:r>
            <a:r>
              <a:rPr lang="en-US">
                <a:latin typeface="Calibri" charset="0"/>
              </a:rPr>
              <a:t>applications.</a:t>
            </a:r>
          </a:p>
          <a:p>
            <a:pPr eaLnBrk="1" hangingPunct="1">
              <a:spcBef>
                <a:spcPts val="150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ts val="150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ts val="150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ts val="150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ts val="150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ts val="15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16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D8DCA7D-3430-AB45-88AB-35C3F25AB75F}" type="slidenum">
              <a:rPr lang="en-US" sz="1200">
                <a:solidFill>
                  <a:srgbClr val="800000"/>
                </a:solidFill>
              </a:rPr>
              <a:pPr/>
              <a:t>32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3730" name="Chart 7"/>
          <p:cNvGraphicFramePr>
            <a:graphicFrameLocks/>
          </p:cNvGraphicFramePr>
          <p:nvPr/>
        </p:nvGraphicFramePr>
        <p:xfrm>
          <a:off x="2473326" y="2728912"/>
          <a:ext cx="4664075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6" r:id="rId4" imgW="4663055" imgH="3145276" progId="Excel.Chart.8">
                  <p:embed/>
                </p:oleObj>
              </mc:Choice>
              <mc:Fallback>
                <p:oleObj r:id="rId4" imgW="4663055" imgH="314527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326" y="2728912"/>
                        <a:ext cx="4664075" cy="235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PDM </a:t>
            </a:r>
            <a:r>
              <a:rPr lang="en-US" dirty="0" smtClean="0">
                <a:latin typeface="Calibri" charset="0"/>
              </a:rPr>
              <a:t>cost-share</a:t>
            </a:r>
            <a:endParaRPr lang="en-US" dirty="0">
              <a:latin typeface="Calibri" charset="0"/>
            </a:endParaRPr>
          </a:p>
        </p:txBody>
      </p:sp>
      <p:sp>
        <p:nvSpPr>
          <p:cNvPr id="737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F0F395D-566A-CE42-86D3-9F8F11C1CF76}" type="slidenum">
              <a:rPr lang="en-US" sz="1200">
                <a:solidFill>
                  <a:srgbClr val="800000"/>
                </a:solidFill>
              </a:rPr>
              <a:pPr/>
              <a:t>33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81000" y="1844279"/>
            <a:ext cx="84455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r>
              <a:rPr lang="en-US" sz="3200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All </a:t>
            </a:r>
            <a:r>
              <a:rPr lang="en-US" sz="3200" b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PDM</a:t>
            </a:r>
            <a:r>
              <a:rPr lang="en-US" sz="3200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3200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grants have a </a:t>
            </a:r>
            <a:r>
              <a:rPr lang="en-US" sz="3200" b="1" dirty="0">
                <a:solidFill>
                  <a:srgbClr val="800000"/>
                </a:solidFill>
                <a:latin typeface="Calibri"/>
                <a:ea typeface="MS PGothic" charset="0"/>
                <a:cs typeface="Calibri"/>
              </a:rPr>
              <a:t>75-percent </a:t>
            </a:r>
            <a:r>
              <a:rPr lang="en-US" sz="3200" dirty="0">
                <a:solidFill>
                  <a:srgbClr val="595959"/>
                </a:solidFill>
                <a:latin typeface="Calibri"/>
                <a:ea typeface="MS PGothic" charset="0"/>
                <a:cs typeface="Calibri"/>
              </a:rPr>
              <a:t>Federal </a:t>
            </a:r>
            <a:r>
              <a:rPr lang="en-US" sz="3200" dirty="0" smtClean="0">
                <a:solidFill>
                  <a:srgbClr val="595959"/>
                </a:solidFill>
                <a:latin typeface="Calibri"/>
                <a:ea typeface="MS PGothic" charset="0"/>
                <a:cs typeface="Calibri"/>
              </a:rPr>
              <a:t>cost-share.</a:t>
            </a:r>
            <a:endParaRPr lang="en-US" sz="3200" b="1" dirty="0">
              <a:solidFill>
                <a:srgbClr val="595959"/>
              </a:solidFill>
              <a:latin typeface="Calibri"/>
              <a:ea typeface="ＭＳ Ｐゴシック" charset="0"/>
              <a:cs typeface="Calibri"/>
            </a:endParaRPr>
          </a:p>
          <a:p>
            <a:pPr marL="457200" indent="-457200">
              <a:spcBef>
                <a:spcPct val="50000"/>
              </a:spcBef>
              <a:buFont typeface="Arial"/>
              <a:buChar char="•"/>
              <a:defRPr/>
            </a:pP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73733" name="TextBox 6"/>
          <p:cNvSpPr txBox="1">
            <a:spLocks noChangeArrowheads="1"/>
          </p:cNvSpPr>
          <p:nvPr/>
        </p:nvSpPr>
        <p:spPr bwMode="auto">
          <a:xfrm rot="18636084">
            <a:off x="3624837" y="3145355"/>
            <a:ext cx="11920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25% Local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Share</a:t>
            </a:r>
          </a:p>
        </p:txBody>
      </p:sp>
      <p:sp>
        <p:nvSpPr>
          <p:cNvPr id="73734" name="TextBox 7"/>
          <p:cNvSpPr txBox="1">
            <a:spLocks noChangeArrowheads="1"/>
          </p:cNvSpPr>
          <p:nvPr/>
        </p:nvSpPr>
        <p:spPr bwMode="auto">
          <a:xfrm>
            <a:off x="3763964" y="4131469"/>
            <a:ext cx="2243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prstClr val="white"/>
                </a:solidFill>
              </a:rPr>
              <a:t>75% Federal Share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84138" y="1138237"/>
            <a:ext cx="8990012" cy="677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latin typeface="Calibri" charset="0"/>
              </a:rPr>
              <a:t>Post-disaster </a:t>
            </a:r>
            <a:r>
              <a:rPr lang="en-US">
                <a:latin typeface="Calibri" charset="0"/>
              </a:rPr>
              <a:t>grant program overview</a:t>
            </a:r>
          </a:p>
        </p:txBody>
      </p:sp>
      <p:sp>
        <p:nvSpPr>
          <p:cNvPr id="7578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6BDC2C8-89FF-104D-B320-009B8B33A6B2}" type="slidenum">
              <a:rPr lang="en-US" sz="1200">
                <a:solidFill>
                  <a:srgbClr val="800000"/>
                </a:solidFill>
              </a:rPr>
              <a:pPr/>
              <a:t>34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78851" name="TextBox 5"/>
          <p:cNvSpPr txBox="1">
            <a:spLocks noChangeArrowheads="1"/>
          </p:cNvSpPr>
          <p:nvPr/>
        </p:nvSpPr>
        <p:spPr bwMode="auto">
          <a:xfrm>
            <a:off x="457200" y="1915716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595959"/>
                </a:solidFill>
                <a:latin typeface="Calibri"/>
              </a:rPr>
              <a:t>Hazard Mitigation Grant Program </a:t>
            </a:r>
            <a:r>
              <a:rPr lang="en-US" sz="2000" dirty="0" smtClean="0">
                <a:solidFill>
                  <a:srgbClr val="595959"/>
                </a:solidFill>
                <a:latin typeface="Calibri"/>
              </a:rPr>
              <a:t>(HMGP)</a:t>
            </a:r>
          </a:p>
        </p:txBody>
      </p:sp>
      <p:pic>
        <p:nvPicPr>
          <p:cNvPr id="75780" name="Picture 6" descr="big3Grant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4" t="13037" r="1427" b="21925"/>
          <a:stretch>
            <a:fillRect/>
          </a:stretch>
        </p:blipFill>
        <p:spPr bwMode="auto">
          <a:xfrm>
            <a:off x="3603626" y="2474119"/>
            <a:ext cx="2030413" cy="25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65335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82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F96E314-0008-0B4F-84D3-4FF48EB556BE}" type="slidenum">
              <a:rPr lang="en-US" sz="1200">
                <a:solidFill>
                  <a:srgbClr val="800000"/>
                </a:solidFill>
              </a:rPr>
              <a:pPr/>
              <a:t>35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77826" name="Rectangle 3"/>
          <p:cNvSpPr>
            <a:spLocks noGrp="1"/>
          </p:cNvSpPr>
          <p:nvPr>
            <p:ph type="body" idx="4294967295"/>
          </p:nvPr>
        </p:nvSpPr>
        <p:spPr>
          <a:xfrm>
            <a:off x="152397" y="1767410"/>
            <a:ext cx="8534400" cy="3409955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sz="3600" b="1" dirty="0" smtClean="0">
                <a:latin typeface="Calibri" charset="0"/>
              </a:rPr>
              <a:t>Presidential </a:t>
            </a:r>
            <a:r>
              <a:rPr lang="en-US" sz="3600" b="1" dirty="0">
                <a:latin typeface="Calibri" charset="0"/>
              </a:rPr>
              <a:t>Disaster Declaration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sz="2200" b="1" dirty="0">
                <a:latin typeface="Calibri" charset="0"/>
              </a:rPr>
              <a:t> ↓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sz="2200" b="1" dirty="0">
                <a:latin typeface="Calibri" charset="0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$$$</a:t>
            </a:r>
            <a:r>
              <a:rPr lang="en-US" b="1" dirty="0">
                <a:latin typeface="Calibri" charset="0"/>
              </a:rPr>
              <a:t> </a:t>
            </a:r>
            <a:r>
              <a:rPr lang="en-US" sz="3600" b="1" dirty="0">
                <a:latin typeface="Calibri" charset="0"/>
              </a:rPr>
              <a:t>FEMA</a:t>
            </a:r>
            <a:r>
              <a:rPr lang="en-US" sz="2200" b="1" dirty="0">
                <a:latin typeface="Calibri" charset="0"/>
              </a:rPr>
              <a:t> 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$$$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sz="2200" b="1" dirty="0">
                <a:latin typeface="Calibri" charset="0"/>
              </a:rPr>
              <a:t>↓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sz="3600" b="1" dirty="0">
                <a:latin typeface="Calibri" charset="0"/>
              </a:rPr>
              <a:t>State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sz="2200" b="1" dirty="0">
                <a:latin typeface="Calibri" charset="0"/>
              </a:rPr>
              <a:t> ↓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sz="3600" b="1" dirty="0">
                <a:latin typeface="Calibri" charset="0"/>
              </a:rPr>
              <a:t>Applicant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sz="2200" b="1" dirty="0">
                <a:latin typeface="Calibri" charset="0"/>
              </a:rPr>
              <a:t>↓  ↓  ↓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r>
              <a:rPr lang="en-US" b="1" dirty="0">
                <a:solidFill>
                  <a:srgbClr val="008000"/>
                </a:solidFill>
                <a:latin typeface="Calibri" charset="0"/>
              </a:rPr>
              <a:t>$$$$</a:t>
            </a:r>
            <a:r>
              <a:rPr lang="en-US" b="1" dirty="0">
                <a:latin typeface="Calibri" charset="0"/>
              </a:rPr>
              <a:t>   </a:t>
            </a:r>
            <a:r>
              <a:rPr lang="en-US" sz="3600" b="1" dirty="0">
                <a:latin typeface="Calibri" charset="0"/>
              </a:rPr>
              <a:t>Project</a:t>
            </a:r>
            <a:r>
              <a:rPr lang="en-US" sz="2200" b="1" dirty="0">
                <a:latin typeface="Calibri" charset="0"/>
              </a:rPr>
              <a:t>  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$$$$</a:t>
            </a: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endParaRPr lang="en-US" sz="2200" b="1" dirty="0">
              <a:latin typeface="Calibri" charset="0"/>
            </a:endParaRP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endParaRPr lang="en-US" sz="2200" b="1" dirty="0">
              <a:latin typeface="Calibri" charset="0"/>
            </a:endParaRPr>
          </a:p>
          <a:p>
            <a:pPr algn="ctr" eaLnBrk="1" hangingPunct="1">
              <a:lnSpc>
                <a:spcPct val="120000"/>
              </a:lnSpc>
              <a:buFont typeface="Arial" charset="0"/>
              <a:buNone/>
            </a:pPr>
            <a:endParaRPr lang="en-US" sz="2200" b="1" dirty="0"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64" y="977504"/>
            <a:ext cx="7991475" cy="7130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buFont typeface="Arial" charset="0"/>
              <a:buNone/>
              <a:defRPr/>
            </a:pPr>
            <a:r>
              <a:rPr lang="en-US" sz="4400" dirty="0">
                <a:solidFill>
                  <a:srgbClr val="17375E"/>
                </a:solidFill>
                <a:latin typeface="Calibri"/>
                <a:ea typeface="ＭＳ Ｐゴシック" charset="0"/>
                <a:cs typeface="Helvetica"/>
              </a:rPr>
              <a:t>HMGP funding availability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2"/>
          <p:cNvSpPr>
            <a:spLocks noGrp="1"/>
          </p:cNvSpPr>
          <p:nvPr>
            <p:ph type="title"/>
          </p:nvPr>
        </p:nvSpPr>
        <p:spPr>
          <a:xfrm>
            <a:off x="457200" y="1310879"/>
            <a:ext cx="8229600" cy="67746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HMGP funding availability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7987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5425" indent="0">
              <a:buFont typeface="Arial" charset="0"/>
              <a:buNone/>
            </a:pPr>
            <a:endParaRPr lang="en-US" sz="3600" b="1">
              <a:latin typeface="Calibri" charset="0"/>
            </a:endParaRPr>
          </a:p>
          <a:p>
            <a:pPr marL="225425" indent="0" algn="ctr">
              <a:buFont typeface="Arial" charset="0"/>
              <a:buNone/>
            </a:pPr>
            <a:r>
              <a:rPr lang="en-US" sz="4400" b="1">
                <a:latin typeface="Calibri" charset="0"/>
              </a:rPr>
              <a:t>PA + IA x % = </a:t>
            </a:r>
            <a:r>
              <a:rPr lang="en-US" sz="4400" b="1">
                <a:solidFill>
                  <a:srgbClr val="800000"/>
                </a:solidFill>
                <a:latin typeface="Calibri" charset="0"/>
              </a:rPr>
              <a:t>HMGP funding availability</a:t>
            </a:r>
            <a:endParaRPr lang="en-US" sz="4400" b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7987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1DADD9D-EF0C-E14E-A5FF-FD960C3D4F96}" type="slidenum">
              <a:rPr lang="en-US" sz="1200">
                <a:solidFill>
                  <a:srgbClr val="800000"/>
                </a:solidFill>
              </a:rPr>
              <a:pPr/>
              <a:t>36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917973"/>
            <a:ext cx="8229600" cy="67746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Helvetica" pitchFamily="34" charset="0"/>
              </a:rPr>
              <a:t>HMGP grant cycle</a:t>
            </a:r>
          </a:p>
        </p:txBody>
      </p:sp>
      <p:sp>
        <p:nvSpPr>
          <p:cNvPr id="8192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1E34AA6-D3A4-7344-8931-3DE12EC6EE69}" type="slidenum">
              <a:rPr lang="en-US" sz="1200">
                <a:solidFill>
                  <a:srgbClr val="800000"/>
                </a:solidFill>
              </a:rPr>
              <a:pPr/>
              <a:t>37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81924" name="Picture 1" descr="36x74POSTER_HMGP application development lifecycle_v20_5-16-14_945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/>
          <a:stretch>
            <a:fillRect/>
          </a:stretch>
        </p:blipFill>
        <p:spPr bwMode="auto">
          <a:xfrm>
            <a:off x="0" y="2282428"/>
            <a:ext cx="9144000" cy="28610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347789" y="2282429"/>
            <a:ext cx="763587" cy="884634"/>
          </a:xfrm>
          <a:prstGeom prst="ellipse">
            <a:avLst/>
          </a:prstGeom>
          <a:noFill/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1926" name="Picture 14" descr="36x74POSTER_HMGP application development lifecycle_v20_5-16-14_945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17349" r="78568" b="61809"/>
          <a:stretch>
            <a:fillRect/>
          </a:stretch>
        </p:blipFill>
        <p:spPr bwMode="auto">
          <a:xfrm rot="5400000">
            <a:off x="4768850" y="556022"/>
            <a:ext cx="1447800" cy="4686300"/>
          </a:xfrm>
          <a:prstGeom prst="rect">
            <a:avLst/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81927" name="Picture 15" descr="36x74POSTER_HMGP application development lifecycle_v20_5-16-14_945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80476" r="76320" b="14793"/>
          <a:stretch>
            <a:fillRect/>
          </a:stretch>
        </p:blipFill>
        <p:spPr bwMode="auto">
          <a:xfrm>
            <a:off x="25400" y="3732610"/>
            <a:ext cx="9163050" cy="1166813"/>
          </a:xfrm>
          <a:prstGeom prst="rect">
            <a:avLst/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81928" name="Picture 9" descr="newinf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935962"/>
            <a:ext cx="8229600" cy="676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HMGP </a:t>
            </a:r>
            <a:r>
              <a:rPr lang="en-US" dirty="0" smtClean="0">
                <a:latin typeface="Calibri" charset="0"/>
              </a:rPr>
              <a:t>cost-share</a:t>
            </a:r>
            <a:endParaRPr lang="en-US" dirty="0">
              <a:latin typeface="Calibri" charset="0"/>
            </a:endParaRPr>
          </a:p>
        </p:txBody>
      </p:sp>
      <p:sp>
        <p:nvSpPr>
          <p:cNvPr id="8397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73A64B7-3F5D-B74D-B183-139ADEDFEEC8}" type="slidenum">
              <a:rPr lang="en-US" sz="1200">
                <a:solidFill>
                  <a:srgbClr val="800000"/>
                </a:solidFill>
              </a:rPr>
              <a:pPr/>
              <a:t>38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83971" name="TextBox 5"/>
          <p:cNvSpPr txBox="1">
            <a:spLocks noChangeArrowheads="1"/>
          </p:cNvSpPr>
          <p:nvPr/>
        </p:nvSpPr>
        <p:spPr bwMode="auto">
          <a:xfrm>
            <a:off x="457200" y="1649016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dirty="0" smtClean="0">
                <a:solidFill>
                  <a:srgbClr val="595959"/>
                </a:solidFill>
              </a:rPr>
              <a:t>HMGP is a </a:t>
            </a:r>
            <a:r>
              <a:rPr lang="en-US" sz="3200" b="1" i="1" u="sng" dirty="0" smtClean="0">
                <a:solidFill>
                  <a:srgbClr val="595959"/>
                </a:solidFill>
              </a:rPr>
              <a:t>cost-reimbursement</a:t>
            </a:r>
            <a:r>
              <a:rPr lang="en-US" sz="3200" b="1" dirty="0" smtClean="0">
                <a:solidFill>
                  <a:srgbClr val="595959"/>
                </a:solidFill>
              </a:rPr>
              <a:t> </a:t>
            </a:r>
            <a:r>
              <a:rPr lang="en-US" sz="3200" dirty="0" smtClean="0">
                <a:solidFill>
                  <a:srgbClr val="595959"/>
                </a:solidFill>
              </a:rPr>
              <a:t>grant program.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dirty="0">
                <a:solidFill>
                  <a:srgbClr val="595959"/>
                </a:solidFill>
              </a:rPr>
              <a:t>C</a:t>
            </a:r>
            <a:r>
              <a:rPr lang="en-US" sz="3200" dirty="0" smtClean="0">
                <a:solidFill>
                  <a:srgbClr val="595959"/>
                </a:solidFill>
              </a:rPr>
              <a:t>ost-share is </a:t>
            </a:r>
            <a:r>
              <a:rPr lang="en-US" sz="3200" b="1" dirty="0" smtClean="0">
                <a:solidFill>
                  <a:srgbClr val="800000"/>
                </a:solidFill>
              </a:rPr>
              <a:t>75% </a:t>
            </a:r>
            <a:r>
              <a:rPr lang="en-US" sz="3200" dirty="0" smtClean="0">
                <a:solidFill>
                  <a:srgbClr val="595959"/>
                </a:solidFill>
              </a:rPr>
              <a:t>Federal share and </a:t>
            </a:r>
            <a:r>
              <a:rPr lang="en-US" sz="3200" b="1" dirty="0" smtClean="0">
                <a:solidFill>
                  <a:srgbClr val="800000"/>
                </a:solidFill>
              </a:rPr>
              <a:t>25% </a:t>
            </a:r>
            <a:r>
              <a:rPr lang="en-US" sz="3200" dirty="0" smtClean="0">
                <a:solidFill>
                  <a:srgbClr val="595959"/>
                </a:solidFill>
              </a:rPr>
              <a:t>local share.</a:t>
            </a:r>
          </a:p>
        </p:txBody>
      </p:sp>
      <p:graphicFrame>
        <p:nvGraphicFramePr>
          <p:cNvPr id="83972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819827"/>
              </p:ext>
            </p:extLst>
          </p:nvPr>
        </p:nvGraphicFramePr>
        <p:xfrm>
          <a:off x="2473326" y="2726528"/>
          <a:ext cx="4664075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6" r:id="rId4" imgW="4663055" imgH="3145276" progId="Excel.Chart.8">
                  <p:embed/>
                </p:oleObj>
              </mc:Choice>
              <mc:Fallback>
                <p:oleObj r:id="rId4" imgW="4663055" imgH="314527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326" y="2726528"/>
                        <a:ext cx="4664075" cy="235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3" name="TextBox 6"/>
          <p:cNvSpPr txBox="1">
            <a:spLocks noChangeArrowheads="1"/>
          </p:cNvSpPr>
          <p:nvPr/>
        </p:nvSpPr>
        <p:spPr bwMode="auto">
          <a:xfrm rot="18636084">
            <a:off x="3732908" y="3126127"/>
            <a:ext cx="105804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25% Local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Share</a:t>
            </a:r>
          </a:p>
        </p:txBody>
      </p:sp>
      <p:sp>
        <p:nvSpPr>
          <p:cNvPr id="83974" name="TextBox 7"/>
          <p:cNvSpPr txBox="1">
            <a:spLocks noChangeArrowheads="1"/>
          </p:cNvSpPr>
          <p:nvPr/>
        </p:nvSpPr>
        <p:spPr bwMode="auto">
          <a:xfrm>
            <a:off x="3763964" y="4010022"/>
            <a:ext cx="2243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prstClr val="white"/>
                </a:solidFill>
              </a:rPr>
              <a:t>75% Federal Share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445544"/>
            <a:ext cx="82296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1F497D">
                    <a:lumMod val="7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Eligible activities overview</a:t>
            </a:r>
            <a:endParaRPr lang="en-US" sz="4800" dirty="0">
              <a:solidFill>
                <a:srgbClr val="1F497D">
                  <a:lumMod val="7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601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0F0E55-FBBF-6542-AB25-8A5971CB753D}" type="slidenum">
              <a:rPr lang="en-US" sz="1200">
                <a:solidFill>
                  <a:srgbClr val="800000"/>
                </a:solidFill>
              </a:rPr>
              <a:pPr/>
              <a:t>39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624012"/>
            <a:ext cx="8229600" cy="677466"/>
          </a:xfrm>
        </p:spPr>
        <p:txBody>
          <a:bodyPr>
            <a:normAutofit fontScale="90000"/>
          </a:bodyPr>
          <a:lstStyle/>
          <a:p>
            <a:pPr algn="l" defTabSz="914400" eaLnBrk="1" hangingPunct="1"/>
            <a:r>
              <a:rPr lang="en-US" sz="3200">
                <a:solidFill>
                  <a:srgbClr val="595959"/>
                </a:solidFill>
                <a:latin typeface="Calibri" charset="0"/>
              </a:rPr>
              <a:t>Mitigation is </a:t>
            </a:r>
            <a:r>
              <a:rPr lang="en-US" sz="3200" b="1">
                <a:solidFill>
                  <a:srgbClr val="595959"/>
                </a:solidFill>
                <a:latin typeface="Calibri" charset="0"/>
              </a:rPr>
              <a:t>breaking the cycle </a:t>
            </a:r>
            <a:r>
              <a:rPr lang="en-US" sz="3200">
                <a:solidFill>
                  <a:srgbClr val="595959"/>
                </a:solidFill>
                <a:latin typeface="Calibri" charset="0"/>
              </a:rPr>
              <a:t>of disaster – damage – reconstruction – repeated damage.</a:t>
            </a:r>
          </a:p>
        </p:txBody>
      </p:sp>
      <p:sp>
        <p:nvSpPr>
          <p:cNvPr id="163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96C90F5-5AA4-CF4A-B14C-CDE641324EE7}" type="slidenum">
              <a:rPr lang="en-US" sz="1200">
                <a:solidFill>
                  <a:srgbClr val="800000"/>
                </a:solidFill>
              </a:rPr>
              <a:pPr/>
              <a:t>4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2" name="Picture 11" descr="Emergency Management 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2437210"/>
            <a:ext cx="2714625" cy="203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06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DE4819-A5E1-4241-B25D-1FC6BF3FD92F}" type="slidenum">
              <a:rPr lang="en-US" sz="1200">
                <a:solidFill>
                  <a:srgbClr val="800000"/>
                </a:solidFill>
              </a:rPr>
              <a:pPr/>
              <a:t>40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88067" name="Picture 8" descr="Funding Mitigation Brochure_v68_5-14-14_6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2762"/>
          <a:stretch>
            <a:fillRect/>
          </a:stretch>
        </p:blipFill>
        <p:spPr bwMode="auto">
          <a:xfrm>
            <a:off x="5133975" y="1999983"/>
            <a:ext cx="3692525" cy="309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1" descr="Funding Mitigation Brochure_v68_5-14-14_6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r="33426"/>
          <a:stretch>
            <a:fillRect/>
          </a:stretch>
        </p:blipFill>
        <p:spPr bwMode="auto">
          <a:xfrm rot="-355410">
            <a:off x="254000" y="1087041"/>
            <a:ext cx="4467225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unding Mitigation Brochure_v68_5-14-14_6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7" t="4446" r="57029" b="81657"/>
          <a:stretch/>
        </p:blipFill>
        <p:spPr>
          <a:xfrm>
            <a:off x="2978150" y="1212057"/>
            <a:ext cx="4059238" cy="1846660"/>
          </a:xfrm>
          <a:prstGeom prst="rect">
            <a:avLst/>
          </a:prstGeom>
          <a:ln w="38100">
            <a:solidFill>
              <a:srgbClr val="8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8070" name="Picture 6" descr="newinf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871669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Elevations</a:t>
            </a:r>
          </a:p>
        </p:txBody>
      </p:sp>
      <p:sp>
        <p:nvSpPr>
          <p:cNvPr id="921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363DCA7-9857-8142-8ECB-F6ADBF1A258F}" type="slidenum">
              <a:rPr lang="en-US" sz="1200">
                <a:solidFill>
                  <a:srgbClr val="800000"/>
                </a:solidFill>
              </a:rPr>
              <a:pPr/>
              <a:t>41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5782"/>
            <a:ext cx="9144000" cy="79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1102452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Project activities</a:t>
            </a:r>
            <a:br>
              <a:rPr lang="en-US" dirty="0">
                <a:latin typeface="Calibri" charset="0"/>
              </a:rPr>
            </a:br>
            <a:r>
              <a:rPr lang="en-US" sz="2800" b="1" dirty="0">
                <a:solidFill>
                  <a:srgbClr val="800000"/>
                </a:solidFill>
                <a:latin typeface="Calibri" charset="0"/>
              </a:rPr>
              <a:t>Elevation</a:t>
            </a:r>
            <a:endParaRPr lang="en-US" b="1" dirty="0">
              <a:latin typeface="Calibri" charset="0"/>
            </a:endParaRP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457200" y="2113491"/>
            <a:ext cx="8229600" cy="3030009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ts val="400"/>
              </a:spcBef>
            </a:pPr>
            <a:r>
              <a:rPr lang="en-US" b="1" dirty="0">
                <a:latin typeface="Calibri" charset="0"/>
              </a:rPr>
              <a:t>Structure elevation </a:t>
            </a:r>
            <a:r>
              <a:rPr lang="en-US" dirty="0">
                <a:latin typeface="Calibri" charset="0"/>
              </a:rPr>
              <a:t>activities generally involve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physically raising </a:t>
            </a:r>
            <a:r>
              <a:rPr lang="en-US" dirty="0">
                <a:latin typeface="Calibri" charset="0"/>
              </a:rPr>
              <a:t>an </a:t>
            </a:r>
            <a:r>
              <a:rPr lang="en-US" b="1" dirty="0">
                <a:latin typeface="Calibri" charset="0"/>
              </a:rPr>
              <a:t>existing</a:t>
            </a:r>
            <a:r>
              <a:rPr lang="en-US" dirty="0">
                <a:latin typeface="Calibri" charset="0"/>
              </a:rPr>
              <a:t> structure to an elevation at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the base flood elevation </a:t>
            </a:r>
            <a:r>
              <a:rPr lang="en-US" sz="2000" dirty="0">
                <a:latin typeface="Calibri" charset="0"/>
              </a:rPr>
              <a:t>(BFE) </a:t>
            </a:r>
            <a:r>
              <a:rPr lang="en-US" dirty="0">
                <a:latin typeface="Calibri" charset="0"/>
              </a:rPr>
              <a:t>or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higher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if required by </a:t>
            </a:r>
            <a:r>
              <a:rPr lang="en-US" b="1" dirty="0">
                <a:latin typeface="Calibri" charset="0"/>
              </a:rPr>
              <a:t>FEMA</a:t>
            </a:r>
            <a:r>
              <a:rPr lang="en-US" dirty="0">
                <a:latin typeface="Calibri" charset="0"/>
              </a:rPr>
              <a:t> or </a:t>
            </a:r>
            <a:r>
              <a:rPr lang="en-US" b="1" dirty="0">
                <a:latin typeface="Calibri" charset="0"/>
              </a:rPr>
              <a:t>local ordinance</a:t>
            </a:r>
            <a:r>
              <a:rPr lang="en-US" dirty="0">
                <a:latin typeface="Calibri" charset="0"/>
              </a:rPr>
              <a:t>.  </a:t>
            </a:r>
          </a:p>
          <a:p>
            <a:pPr lvl="1" eaLnBrk="1" hangingPunct="1">
              <a:spcBef>
                <a:spcPts val="400"/>
              </a:spcBef>
            </a:pPr>
            <a:r>
              <a:rPr lang="en-US" dirty="0">
                <a:latin typeface="Calibri" charset="0"/>
                <a:ea typeface="MS PGothic" charset="0"/>
              </a:rPr>
              <a:t>Using the </a:t>
            </a:r>
            <a:r>
              <a:rPr lang="en-US" b="1" dirty="0">
                <a:latin typeface="Calibri" charset="0"/>
                <a:ea typeface="MS PGothic" charset="0"/>
              </a:rPr>
              <a:t>best available data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  <a:p>
            <a:pPr lvl="1" eaLnBrk="1" hangingPunct="1">
              <a:spcBef>
                <a:spcPts val="400"/>
              </a:spcBef>
            </a:pPr>
            <a:r>
              <a:rPr lang="en-US" dirty="0">
                <a:latin typeface="Calibri" charset="0"/>
                <a:ea typeface="MS PGothic" charset="0"/>
              </a:rPr>
              <a:t>Traditionally located within a SFHA</a:t>
            </a:r>
            <a:r>
              <a:rPr lang="en-US" sz="2000" dirty="0">
                <a:latin typeface="Calibri" charset="0"/>
                <a:ea typeface="MS PGothic" charset="0"/>
              </a:rPr>
              <a:t>.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9421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E76961C-9EDC-2A42-94C7-79D98C096B97}" type="slidenum">
              <a:rPr lang="en-US" sz="1200">
                <a:solidFill>
                  <a:srgbClr val="800000"/>
                </a:solidFill>
              </a:rPr>
              <a:pPr/>
              <a:t>42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45782"/>
            <a:ext cx="9144000" cy="79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Property selection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457201" y="1914525"/>
            <a:ext cx="8037513" cy="2911079"/>
          </a:xfrm>
        </p:spPr>
        <p:txBody>
          <a:bodyPr/>
          <a:lstStyle/>
          <a:p>
            <a:r>
              <a:rPr lang="en-US" b="1">
                <a:latin typeface="Calibri" charset="0"/>
              </a:rPr>
              <a:t>Subgrantees prioritize using</a:t>
            </a:r>
            <a:r>
              <a:rPr lang="en-US">
                <a:latin typeface="Calibri" charset="0"/>
              </a:rPr>
              <a:t>:</a:t>
            </a:r>
          </a:p>
          <a:p>
            <a:pPr lvl="1"/>
            <a:r>
              <a:rPr lang="en-US">
                <a:latin typeface="Calibri" charset="0"/>
                <a:ea typeface="MS PGothic" charset="0"/>
              </a:rPr>
              <a:t>SRL list. </a:t>
            </a:r>
          </a:p>
          <a:p>
            <a:pPr lvl="1"/>
            <a:r>
              <a:rPr lang="en-US">
                <a:latin typeface="Calibri" charset="0"/>
                <a:ea typeface="MS PGothic" charset="0"/>
              </a:rPr>
              <a:t>RL list.</a:t>
            </a:r>
          </a:p>
          <a:p>
            <a:pPr lvl="1"/>
            <a:r>
              <a:rPr lang="en-US">
                <a:latin typeface="Calibri" charset="0"/>
                <a:ea typeface="MS PGothic" charset="0"/>
              </a:rPr>
              <a:t>Consider </a:t>
            </a:r>
            <a:r>
              <a:rPr lang="en-US" b="1">
                <a:latin typeface="Calibri" charset="0"/>
                <a:ea typeface="MS PGothic" charset="0"/>
              </a:rPr>
              <a:t>other properties </a:t>
            </a:r>
            <a:r>
              <a:rPr lang="en-US">
                <a:latin typeface="Calibri" charset="0"/>
                <a:ea typeface="MS PGothic" charset="0"/>
              </a:rPr>
              <a:t>in SFHA.</a:t>
            </a:r>
          </a:p>
          <a:p>
            <a:pPr lvl="1"/>
            <a:r>
              <a:rPr lang="en-US">
                <a:latin typeface="Calibri" charset="0"/>
                <a:ea typeface="MS PGothic" charset="0"/>
              </a:rPr>
              <a:t>Other. </a:t>
            </a:r>
            <a:endParaRPr lang="en-US" sz="2000">
              <a:solidFill>
                <a:srgbClr val="0000FF"/>
              </a:solidFill>
              <a:latin typeface="Calibri" charset="0"/>
              <a:ea typeface="MS PGothic" charset="0"/>
            </a:endParaRPr>
          </a:p>
        </p:txBody>
      </p:sp>
      <p:sp>
        <p:nvSpPr>
          <p:cNvPr id="901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096CCEB-AF2B-0A4A-9526-487A7FDC5233}" type="slidenum">
              <a:rPr lang="en-US" sz="1200">
                <a:solidFill>
                  <a:srgbClr val="800000"/>
                </a:solidFill>
              </a:rPr>
              <a:pPr/>
              <a:t>43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346200" y="1070373"/>
            <a:ext cx="7340600" cy="67746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Why elevations can be important to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YOU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457200" y="2132410"/>
            <a:ext cx="8229600" cy="2569369"/>
          </a:xfrm>
        </p:spPr>
        <p:txBody>
          <a:bodyPr/>
          <a:lstStyle/>
          <a:p>
            <a:r>
              <a:rPr lang="en-US">
                <a:latin typeface="Calibri" charset="0"/>
              </a:rPr>
              <a:t>Is a </a:t>
            </a:r>
            <a:r>
              <a:rPr lang="en-US" b="1">
                <a:latin typeface="Calibri" charset="0"/>
              </a:rPr>
              <a:t>key strategy </a:t>
            </a:r>
            <a:r>
              <a:rPr lang="en-US">
                <a:latin typeface="Calibri" charset="0"/>
              </a:rPr>
              <a:t>to building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safer</a:t>
            </a:r>
            <a:r>
              <a:rPr lang="en-US">
                <a:latin typeface="Calibri" charset="0"/>
              </a:rPr>
              <a:t>, more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resilient</a:t>
            </a:r>
            <a:r>
              <a:rPr lang="en-US">
                <a:latin typeface="Calibri" charset="0"/>
              </a:rPr>
              <a:t> communities.</a:t>
            </a:r>
          </a:p>
          <a:p>
            <a:r>
              <a:rPr lang="en-US">
                <a:latin typeface="Calibri" charset="0"/>
              </a:rPr>
              <a:t>The </a:t>
            </a:r>
            <a:r>
              <a:rPr lang="en-US" b="1">
                <a:latin typeface="Calibri" charset="0"/>
              </a:rPr>
              <a:t>challenge</a:t>
            </a:r>
            <a:r>
              <a:rPr lang="en-US">
                <a:latin typeface="Calibri" charset="0"/>
              </a:rPr>
              <a:t> is how to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pay</a:t>
            </a:r>
            <a:r>
              <a:rPr lang="en-US">
                <a:latin typeface="Calibri" charset="0"/>
              </a:rPr>
              <a:t> for them.</a:t>
            </a:r>
          </a:p>
          <a:p>
            <a:r>
              <a:rPr lang="en-US">
                <a:latin typeface="Calibri" charset="0"/>
              </a:rPr>
              <a:t>HMA </a:t>
            </a:r>
            <a:r>
              <a:rPr lang="en-US" b="1">
                <a:latin typeface="Calibri" charset="0"/>
              </a:rPr>
              <a:t>funds</a:t>
            </a:r>
            <a:r>
              <a:rPr lang="en-US">
                <a:latin typeface="Calibri" charset="0"/>
              </a:rPr>
              <a:t> are typically used to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elevate structures</a:t>
            </a:r>
            <a:r>
              <a:rPr lang="en-US">
                <a:latin typeface="Calibri" charset="0"/>
              </a:rPr>
              <a:t>.</a:t>
            </a:r>
          </a:p>
        </p:txBody>
      </p:sp>
      <p:sp>
        <p:nvSpPr>
          <p:cNvPr id="9626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AF61AB4-E7F6-A947-A32F-162730592036}" type="slidenum">
              <a:rPr lang="en-US" sz="1200">
                <a:solidFill>
                  <a:srgbClr val="800000"/>
                </a:solidFill>
              </a:rPr>
              <a:pPr/>
              <a:t>44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96259" name="Picture 4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4" y="1928813"/>
            <a:ext cx="942975" cy="11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306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975783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Funding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676717"/>
            <a:ext cx="8569325" cy="2569369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Elevations are an </a:t>
            </a:r>
            <a:r>
              <a:rPr lang="en-US" b="1" dirty="0">
                <a:latin typeface="Calibri" charset="0"/>
              </a:rPr>
              <a:t>eligible activity</a:t>
            </a:r>
            <a:r>
              <a:rPr lang="en-US" dirty="0">
                <a:latin typeface="Calibri" charset="0"/>
              </a:rPr>
              <a:t> within the </a:t>
            </a:r>
            <a:r>
              <a:rPr lang="en-US" b="1" dirty="0">
                <a:latin typeface="Calibri" charset="0"/>
              </a:rPr>
              <a:t>PDM</a:t>
            </a:r>
            <a:r>
              <a:rPr lang="en-US" dirty="0">
                <a:latin typeface="Calibri" charset="0"/>
              </a:rPr>
              <a:t> + </a:t>
            </a:r>
            <a:r>
              <a:rPr lang="en-US" b="1" dirty="0">
                <a:latin typeface="Calibri" charset="0"/>
              </a:rPr>
              <a:t>FMA</a:t>
            </a:r>
            <a:r>
              <a:rPr lang="en-US" dirty="0">
                <a:latin typeface="Calibri" charset="0"/>
              </a:rPr>
              <a:t> + </a:t>
            </a:r>
            <a:r>
              <a:rPr lang="en-US" b="1" dirty="0">
                <a:latin typeface="Calibri" charset="0"/>
              </a:rPr>
              <a:t>HMGP</a:t>
            </a:r>
            <a:r>
              <a:rPr lang="en-US" dirty="0">
                <a:latin typeface="Calibri" charset="0"/>
              </a:rPr>
              <a:t> programs.</a:t>
            </a:r>
          </a:p>
        </p:txBody>
      </p:sp>
      <p:sp>
        <p:nvSpPr>
          <p:cNvPr id="9831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AD01D13-8B2D-4743-AAEF-5463C8B3F8B4}" type="slidenum">
              <a:rPr lang="en-US" sz="1200">
                <a:solidFill>
                  <a:srgbClr val="800000"/>
                </a:solidFill>
              </a:rPr>
              <a:pPr/>
              <a:t>45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98308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3B3B64D-D71D-F14D-A2B4-630F3F667528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smtClean="0">
              <a:solidFill>
                <a:srgbClr val="800000"/>
              </a:solidFill>
            </a:endParaRPr>
          </a:p>
        </p:txBody>
      </p:sp>
      <p:pic>
        <p:nvPicPr>
          <p:cNvPr id="98309" name="Picture 1" descr="big3Grant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3037" r="1369" b="21925"/>
          <a:stretch>
            <a:fillRect/>
          </a:stretch>
        </p:blipFill>
        <p:spPr bwMode="auto">
          <a:xfrm>
            <a:off x="1898651" y="2802993"/>
            <a:ext cx="5667375" cy="22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386"/>
            <a:ext cx="8229600" cy="67746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dirty="0" smtClean="0">
                <a:ea typeface="+mj-ea"/>
                <a:cs typeface="+mj-cs"/>
              </a:rPr>
              <a:t>Project activities</a:t>
            </a:r>
            <a:br>
              <a:rPr lang="en-US" sz="4900" dirty="0" smtClean="0">
                <a:ea typeface="+mj-ea"/>
                <a:cs typeface="+mj-cs"/>
              </a:rPr>
            </a:br>
            <a:r>
              <a:rPr lang="en-US" sz="3600" b="1" dirty="0" smtClean="0">
                <a:solidFill>
                  <a:srgbClr val="800000"/>
                </a:solidFill>
                <a:ea typeface="+mj-ea"/>
                <a:cs typeface="+mj-cs"/>
              </a:rPr>
              <a:t>Elevation</a:t>
            </a:r>
            <a:endParaRPr lang="en-US" sz="3600" b="1" dirty="0">
              <a:solidFill>
                <a:srgbClr val="800000"/>
              </a:solidFill>
              <a:ea typeface="+mj-ea"/>
              <a:cs typeface="+mj-cs"/>
            </a:endParaRPr>
          </a:p>
        </p:txBody>
      </p:sp>
      <p:sp>
        <p:nvSpPr>
          <p:cNvPr id="9933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26D5800-60D3-C74B-A64F-2CB7F4B5A5B1}" type="slidenum">
              <a:rPr lang="en-US" sz="1200">
                <a:solidFill>
                  <a:srgbClr val="800000"/>
                </a:solidFill>
              </a:rPr>
              <a:pPr/>
              <a:t>46</a:t>
            </a:fld>
            <a:endParaRPr lang="en-US" sz="1200">
              <a:solidFill>
                <a:srgbClr val="800000"/>
              </a:solidFill>
            </a:endParaRPr>
          </a:p>
        </p:txBody>
      </p:sp>
      <p:grpSp>
        <p:nvGrpSpPr>
          <p:cNvPr id="99331" name="Group 16"/>
          <p:cNvGrpSpPr>
            <a:grpSpLocks/>
          </p:cNvGrpSpPr>
          <p:nvPr/>
        </p:nvGrpSpPr>
        <p:grpSpPr bwMode="auto">
          <a:xfrm>
            <a:off x="-146050" y="2368153"/>
            <a:ext cx="9313863" cy="2786063"/>
            <a:chOff x="381000" y="2362200"/>
            <a:chExt cx="8729096" cy="3570288"/>
          </a:xfrm>
        </p:grpSpPr>
        <p:pic>
          <p:nvPicPr>
            <p:cNvPr id="99333" name="Picture 9" descr="RL36412_1687_Fro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362200"/>
              <a:ext cx="8729096" cy="357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 bwMode="auto">
            <a:xfrm>
              <a:off x="7543411" y="3199844"/>
              <a:ext cx="1295900" cy="5462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Elevation day</a:t>
            </a:r>
          </a:p>
        </p:txBody>
      </p:sp>
      <p:sp>
        <p:nvSpPr>
          <p:cNvPr id="1013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A782FF9-2641-334F-BFAB-286BE84BDA5E}" type="slidenum">
              <a:rPr lang="en-US" sz="1200">
                <a:solidFill>
                  <a:srgbClr val="800000"/>
                </a:solidFill>
              </a:rPr>
              <a:pPr/>
              <a:t>47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01378" name="Picture 4" descr="Picture 1122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2372916"/>
            <a:ext cx="452755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6" descr="Picture 1122 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372916"/>
            <a:ext cx="4632325" cy="290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6774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Elevated dwelling</a:t>
            </a:r>
          </a:p>
        </p:txBody>
      </p:sp>
      <p:sp>
        <p:nvSpPr>
          <p:cNvPr id="1034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F7EACF2-D356-CA4D-9E97-A578F9C040A0}" type="slidenum">
              <a:rPr lang="en-US" sz="1200">
                <a:solidFill>
                  <a:srgbClr val="800000"/>
                </a:solidFill>
              </a:rPr>
              <a:pPr/>
              <a:t>48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03426" name="Picture 4" descr="524 Oakwoo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9"/>
          <a:stretch>
            <a:fillRect/>
          </a:stretch>
        </p:blipFill>
        <p:spPr bwMode="auto">
          <a:xfrm>
            <a:off x="0" y="1838325"/>
            <a:ext cx="9144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EB02A09-F838-2D40-98F9-904EB0E6A559}" type="slidenum">
              <a:rPr lang="en-US" sz="1200">
                <a:solidFill>
                  <a:srgbClr val="800000"/>
                </a:solidFill>
              </a:rPr>
              <a:pPr/>
              <a:t>49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885825"/>
            <a:ext cx="88392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/>
            </a:r>
            <a:br>
              <a:rPr lang="en-US" sz="4000">
                <a:latin typeface="Calibri" charset="0"/>
              </a:rPr>
            </a:br>
            <a:r>
              <a:rPr lang="en-US" sz="4000">
                <a:latin typeface="Calibri" charset="0"/>
              </a:rPr>
              <a:t>           Elevation of flood prone structures</a:t>
            </a:r>
            <a:br>
              <a:rPr lang="en-US" sz="4000">
                <a:latin typeface="Calibri" charset="0"/>
              </a:rPr>
            </a:br>
            <a:endParaRPr lang="en-US" sz="4000" i="1">
              <a:latin typeface="Calibri" charset="0"/>
            </a:endParaRPr>
          </a:p>
        </p:txBody>
      </p:sp>
      <p:pic>
        <p:nvPicPr>
          <p:cNvPr id="105474" name="Picture 5" descr="paul%20dr%20after%2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1797844"/>
            <a:ext cx="9190038" cy="334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Mitigation’s value to society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4923" y="1872587"/>
            <a:ext cx="9210675" cy="256936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latin typeface="Calibri" charset="0"/>
              </a:rPr>
              <a:t>Creates </a:t>
            </a:r>
            <a:r>
              <a:rPr lang="en-US" sz="3000" b="1" dirty="0">
                <a:solidFill>
                  <a:srgbClr val="800000"/>
                </a:solidFill>
                <a:latin typeface="Calibri" charset="0"/>
              </a:rPr>
              <a:t>safer, more resilient</a:t>
            </a:r>
            <a:r>
              <a:rPr lang="en-US" sz="3000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3000" dirty="0">
                <a:latin typeface="Calibri" charset="0"/>
              </a:rPr>
              <a:t>communities.</a:t>
            </a:r>
          </a:p>
          <a:p>
            <a:pPr eaLnBrk="1" hangingPunct="1"/>
            <a:r>
              <a:rPr lang="en-US" sz="3000" spc="-50" dirty="0">
                <a:latin typeface="Calibri" charset="0"/>
              </a:rPr>
              <a:t>Enables communities to </a:t>
            </a:r>
            <a:r>
              <a:rPr lang="en-US" sz="3000" b="1" spc="-50" dirty="0">
                <a:solidFill>
                  <a:srgbClr val="800000"/>
                </a:solidFill>
                <a:latin typeface="Calibri" charset="0"/>
              </a:rPr>
              <a:t>recover rapidly</a:t>
            </a:r>
            <a:r>
              <a:rPr lang="en-US" sz="3000" spc="-50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3000" spc="-50" dirty="0">
                <a:latin typeface="Calibri" charset="0"/>
              </a:rPr>
              <a:t>from disasters.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Lessens the </a:t>
            </a:r>
            <a:r>
              <a:rPr lang="en-US" sz="3000" b="1" dirty="0">
                <a:solidFill>
                  <a:srgbClr val="800000"/>
                </a:solidFill>
                <a:latin typeface="Calibri" charset="0"/>
              </a:rPr>
              <a:t>financial impact</a:t>
            </a:r>
            <a:r>
              <a:rPr lang="en-US" sz="3000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3000" dirty="0">
                <a:latin typeface="Calibri" charset="0"/>
              </a:rPr>
              <a:t>of disasters.</a:t>
            </a:r>
          </a:p>
        </p:txBody>
      </p:sp>
      <p:sp>
        <p:nvSpPr>
          <p:cNvPr id="1843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7A89178-450E-0645-9365-B84552BA5469}" type="slidenum">
              <a:rPr lang="en-US" sz="1200">
                <a:solidFill>
                  <a:srgbClr val="800000"/>
                </a:solidFill>
              </a:rPr>
              <a:pPr/>
              <a:t>5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5" name="Picture 5" descr="http://t1.gstatic.com/images?q=tbn:xOCJMLH55FgZcM:http://www.chej.org/BESAFE/about-precaution/documents/besafe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109" y="3587030"/>
            <a:ext cx="1858819" cy="1438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Mitigation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Reconstruction</a:t>
            </a:r>
          </a:p>
        </p:txBody>
      </p:sp>
      <p:sp>
        <p:nvSpPr>
          <p:cNvPr id="10752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12B1925-4D78-4C4C-8417-3E449763E989}" type="slidenum">
              <a:rPr lang="en-US" sz="1200">
                <a:solidFill>
                  <a:srgbClr val="800000"/>
                </a:solidFill>
              </a:rPr>
              <a:pPr/>
              <a:t>50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Project activities</a:t>
            </a:r>
            <a:br>
              <a:rPr lang="en-US">
                <a:latin typeface="Calibri" charset="0"/>
              </a:rPr>
            </a:br>
            <a:r>
              <a:rPr lang="en-US" sz="3200" b="1">
                <a:solidFill>
                  <a:srgbClr val="800000"/>
                </a:solidFill>
                <a:latin typeface="Calibri" charset="0"/>
              </a:rPr>
              <a:t>Mitigation reconstructions</a:t>
            </a:r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>
          <a:xfrm>
            <a:off x="457200" y="2097881"/>
            <a:ext cx="8369300" cy="2386013"/>
          </a:xfrm>
        </p:spPr>
        <p:txBody>
          <a:bodyPr/>
          <a:lstStyle/>
          <a:p>
            <a:r>
              <a:rPr lang="en-US" b="1">
                <a:latin typeface="Calibri" charset="0"/>
              </a:rPr>
              <a:t>Demolition</a:t>
            </a:r>
            <a:r>
              <a:rPr lang="en-US">
                <a:latin typeface="Calibri" charset="0"/>
              </a:rPr>
              <a:t> of a damaged structure.</a:t>
            </a:r>
          </a:p>
          <a:p>
            <a:r>
              <a:rPr lang="en-US" b="1">
                <a:solidFill>
                  <a:srgbClr val="800000"/>
                </a:solidFill>
                <a:latin typeface="Calibri" charset="0"/>
              </a:rPr>
              <a:t>Reconstruction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b="1">
                <a:latin typeface="Calibri" charset="0"/>
              </a:rPr>
              <a:t>compliant</a:t>
            </a:r>
            <a:r>
              <a:rPr lang="en-US">
                <a:latin typeface="Calibri" charset="0"/>
              </a:rPr>
              <a:t> with:</a:t>
            </a:r>
          </a:p>
          <a:p>
            <a:pPr lvl="1"/>
            <a:r>
              <a:rPr lang="en-US">
                <a:latin typeface="Calibri" charset="0"/>
                <a:ea typeface="MS PGothic" charset="0"/>
              </a:rPr>
              <a:t>NFIP </a:t>
            </a:r>
            <a:r>
              <a:rPr lang="en-US" b="1">
                <a:latin typeface="Calibri" charset="0"/>
                <a:ea typeface="MS PGothic" charset="0"/>
              </a:rPr>
              <a:t>standards</a:t>
            </a:r>
            <a:r>
              <a:rPr lang="en-US">
                <a:latin typeface="Calibri" charset="0"/>
                <a:ea typeface="MS PGothic" charset="0"/>
              </a:rPr>
              <a:t>.</a:t>
            </a:r>
          </a:p>
          <a:p>
            <a:pPr lvl="1"/>
            <a:r>
              <a:rPr lang="en-US">
                <a:latin typeface="Calibri" charset="0"/>
                <a:ea typeface="MS PGothic" charset="0"/>
              </a:rPr>
              <a:t>Applicable</a:t>
            </a:r>
            <a:r>
              <a:rPr lang="en-US" b="1">
                <a:latin typeface="Calibri" charset="0"/>
                <a:ea typeface="MS PGothic" charset="0"/>
              </a:rPr>
              <a:t> building codes</a:t>
            </a:r>
            <a:r>
              <a:rPr lang="en-US">
                <a:latin typeface="Calibri" charset="0"/>
                <a:ea typeface="MS PGothic" charset="0"/>
              </a:rPr>
              <a:t>. 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0957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868D30B-5F47-C244-AE88-E38A6DFA3D2F}" type="slidenum">
              <a:rPr lang="en-US" sz="1200">
                <a:solidFill>
                  <a:srgbClr val="800000"/>
                </a:solidFill>
              </a:rPr>
              <a:pPr/>
              <a:t>51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1223964" y="1418165"/>
            <a:ext cx="7462837" cy="67746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Why mitigation reconstruction can be important to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YOU</a:t>
            </a:r>
            <a:br>
              <a:rPr lang="en-US" b="1">
                <a:solidFill>
                  <a:srgbClr val="800000"/>
                </a:solidFill>
                <a:latin typeface="Calibri" charset="0"/>
              </a:rPr>
            </a:br>
            <a:endParaRPr lang="en-US" b="1">
              <a:solidFill>
                <a:srgbClr val="800000"/>
              </a:solidFill>
              <a:latin typeface="Calibri" charset="0"/>
            </a:endParaRPr>
          </a:p>
        </p:txBody>
      </p:sp>
      <p:sp>
        <p:nvSpPr>
          <p:cNvPr id="111618" name="Content Placeholder 2"/>
          <p:cNvSpPr>
            <a:spLocks noGrp="1"/>
          </p:cNvSpPr>
          <p:nvPr>
            <p:ph idx="1"/>
          </p:nvPr>
        </p:nvSpPr>
        <p:spPr>
          <a:xfrm>
            <a:off x="457200" y="2249222"/>
            <a:ext cx="8229600" cy="2569369"/>
          </a:xfrm>
        </p:spPr>
        <p:txBody>
          <a:bodyPr/>
          <a:lstStyle/>
          <a:p>
            <a:r>
              <a:rPr lang="en-US">
                <a:latin typeface="Calibri" charset="0"/>
              </a:rPr>
              <a:t>Viable opportunity for </a:t>
            </a:r>
            <a:r>
              <a:rPr lang="en-US" b="1">
                <a:latin typeface="Calibri" charset="0"/>
              </a:rPr>
              <a:t>reducing </a:t>
            </a:r>
            <a:r>
              <a:rPr lang="en-US">
                <a:latin typeface="Calibri" charset="0"/>
              </a:rPr>
              <a:t>future losses on </a:t>
            </a:r>
            <a:r>
              <a:rPr lang="en-US" b="1">
                <a:latin typeface="Calibri" charset="0"/>
              </a:rPr>
              <a:t>flood-prone </a:t>
            </a:r>
            <a:r>
              <a:rPr lang="en-US">
                <a:latin typeface="Calibri" charset="0"/>
              </a:rPr>
              <a:t>properties.</a:t>
            </a:r>
          </a:p>
        </p:txBody>
      </p:sp>
      <p:sp>
        <p:nvSpPr>
          <p:cNvPr id="11162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7B0765D-E4B7-8A46-9653-A9DC95CAE538}" type="slidenum">
              <a:rPr lang="en-US" sz="1200">
                <a:solidFill>
                  <a:srgbClr val="800000"/>
                </a:solidFill>
              </a:rPr>
              <a:pPr/>
              <a:t>52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11619" name="Picture 4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6" y="1984902"/>
            <a:ext cx="942975" cy="11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5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6" y="2734465"/>
            <a:ext cx="1192213" cy="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180444"/>
            <a:ext cx="8686800" cy="67746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dirty="0" smtClean="0">
                <a:ea typeface="MS PGothic" panose="020B0600070205080204" pitchFamily="34" charset="-128"/>
              </a:rPr>
              <a:t>Project activities</a:t>
            </a:r>
            <a:br>
              <a:rPr lang="en-US" sz="4900" dirty="0" smtClean="0">
                <a:ea typeface="MS PGothic" panose="020B0600070205080204" pitchFamily="34" charset="-128"/>
              </a:rPr>
            </a:br>
            <a:r>
              <a:rPr lang="en-US" sz="3600" dirty="0" smtClean="0">
                <a:ea typeface="MS PGothic" panose="020B0600070205080204" pitchFamily="34" charset="-128"/>
              </a:rPr>
              <a:t>Unique characteristics: </a:t>
            </a:r>
            <a:r>
              <a:rPr lang="en-US" sz="3600" b="1" dirty="0" smtClean="0">
                <a:solidFill>
                  <a:srgbClr val="800000"/>
                </a:solidFill>
                <a:ea typeface="MS PGothic" panose="020B0600070205080204" pitchFamily="34" charset="-128"/>
              </a:rPr>
              <a:t>Mitigation reconstruction</a:t>
            </a:r>
            <a:endParaRPr lang="en-US" sz="3600" b="1" dirty="0">
              <a:solidFill>
                <a:srgbClr val="8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3666" name="Content Placeholder 2"/>
          <p:cNvSpPr>
            <a:spLocks noGrp="1"/>
          </p:cNvSpPr>
          <p:nvPr>
            <p:ph idx="1"/>
          </p:nvPr>
        </p:nvSpPr>
        <p:spPr>
          <a:xfrm>
            <a:off x="457200" y="2292882"/>
            <a:ext cx="8229600" cy="3013472"/>
          </a:xfrm>
        </p:spPr>
        <p:txBody>
          <a:bodyPr/>
          <a:lstStyle/>
          <a:p>
            <a:r>
              <a:rPr lang="en-US" b="1">
                <a:solidFill>
                  <a:srgbClr val="800000"/>
                </a:solidFill>
                <a:latin typeface="Calibri" charset="0"/>
              </a:rPr>
              <a:t>$150,000</a:t>
            </a:r>
            <a:r>
              <a:rPr lang="en-US">
                <a:latin typeface="Calibri" charset="0"/>
              </a:rPr>
              <a:t> cap Federal share per property.</a:t>
            </a:r>
          </a:p>
          <a:p>
            <a:r>
              <a:rPr lang="en-US">
                <a:latin typeface="Calibri" charset="0"/>
              </a:rPr>
              <a:t>Property </a:t>
            </a:r>
            <a:r>
              <a:rPr lang="en-US" b="1">
                <a:latin typeface="Calibri" charset="0"/>
              </a:rPr>
              <a:t>cannot</a:t>
            </a:r>
            <a:r>
              <a:rPr lang="en-US">
                <a:latin typeface="Calibri" charset="0"/>
              </a:rPr>
              <a:t> be located in a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V-zone</a:t>
            </a:r>
            <a:r>
              <a:rPr lang="en-US">
                <a:latin typeface="Calibri" charset="0"/>
              </a:rPr>
              <a:t>.</a:t>
            </a:r>
          </a:p>
          <a:p>
            <a:r>
              <a:rPr lang="en-US">
                <a:latin typeface="Calibri" charset="0"/>
              </a:rPr>
              <a:t>Cannot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exceed 10% </a:t>
            </a:r>
            <a:r>
              <a:rPr lang="en-US">
                <a:latin typeface="Calibri" charset="0"/>
              </a:rPr>
              <a:t>of the</a:t>
            </a:r>
            <a:r>
              <a:rPr lang="en-US" b="1">
                <a:latin typeface="Calibri" charset="0"/>
              </a:rPr>
              <a:t> original square footage</a:t>
            </a:r>
            <a:r>
              <a:rPr lang="en-US">
                <a:latin typeface="Calibri" charset="0"/>
              </a:rPr>
              <a:t>.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136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84E27C5-E7B0-7A4F-B283-FB6CAC58A8DB}" type="slidenum">
              <a:rPr lang="en-US" sz="1200">
                <a:solidFill>
                  <a:srgbClr val="800000"/>
                </a:solidFill>
              </a:rPr>
              <a:pPr/>
              <a:t>53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6" name="Picture 5" descr="newinf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8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714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975787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Funding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728262"/>
            <a:ext cx="8569325" cy="2569369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Mitigation reconstruction is an </a:t>
            </a:r>
            <a:r>
              <a:rPr lang="en-US" b="1" dirty="0">
                <a:latin typeface="Calibri" charset="0"/>
              </a:rPr>
              <a:t>eligible activity</a:t>
            </a:r>
            <a:r>
              <a:rPr lang="en-US" dirty="0">
                <a:latin typeface="Calibri" charset="0"/>
              </a:rPr>
              <a:t> ONLY in the </a:t>
            </a:r>
            <a:r>
              <a:rPr lang="en-US" b="1" dirty="0">
                <a:latin typeface="Calibri" charset="0"/>
              </a:rPr>
              <a:t>FMA </a:t>
            </a:r>
            <a:r>
              <a:rPr lang="en-US" dirty="0">
                <a:latin typeface="Calibri" charset="0"/>
              </a:rPr>
              <a:t>program.</a:t>
            </a:r>
          </a:p>
        </p:txBody>
      </p:sp>
      <p:sp>
        <p:nvSpPr>
          <p:cNvPr id="1157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9C3FBCD-012C-5742-B37B-05C523BF6FE1}" type="slidenum">
              <a:rPr lang="en-US" sz="1200">
                <a:solidFill>
                  <a:srgbClr val="800000"/>
                </a:solidFill>
              </a:rPr>
              <a:pPr/>
              <a:t>54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15716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274F3BA-3228-D14D-9AE9-E4676664BB66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smtClean="0">
              <a:solidFill>
                <a:srgbClr val="800000"/>
              </a:solidFill>
            </a:endParaRPr>
          </a:p>
        </p:txBody>
      </p:sp>
      <p:pic>
        <p:nvPicPr>
          <p:cNvPr id="115717" name="Picture 1" descr="big3Grant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0" t="13037" r="35085" b="21925"/>
          <a:stretch>
            <a:fillRect/>
          </a:stretch>
        </p:blipFill>
        <p:spPr bwMode="auto">
          <a:xfrm>
            <a:off x="3460751" y="2727060"/>
            <a:ext cx="1863725" cy="22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Acquisitions</a:t>
            </a:r>
          </a:p>
        </p:txBody>
      </p:sp>
      <p:sp>
        <p:nvSpPr>
          <p:cNvPr id="1167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D0BF017-647F-9141-88FC-AF5ABB64B7F6}" type="slidenum">
              <a:rPr lang="en-US" sz="1200">
                <a:solidFill>
                  <a:srgbClr val="800000"/>
                </a:solidFill>
              </a:rPr>
              <a:pPr/>
              <a:t>55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Project activities</a:t>
            </a:r>
            <a:r>
              <a:rPr lang="en-US" sz="3600">
                <a:latin typeface="Calibri" charset="0"/>
              </a:rPr>
              <a:t/>
            </a:r>
            <a:br>
              <a:rPr lang="en-US" sz="3600">
                <a:latin typeface="Calibri" charset="0"/>
              </a:rPr>
            </a:br>
            <a:r>
              <a:rPr lang="en-US" sz="3200">
                <a:latin typeface="Calibri" charset="0"/>
              </a:rPr>
              <a:t>Unique characteristics: </a:t>
            </a:r>
            <a:r>
              <a:rPr lang="en-US" sz="3200" b="1">
                <a:solidFill>
                  <a:srgbClr val="800000"/>
                </a:solidFill>
                <a:latin typeface="Calibri" charset="0"/>
              </a:rPr>
              <a:t>Acquisitions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1127"/>
            <a:ext cx="8229600" cy="2967038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a typeface="+mn-ea"/>
                <a:cs typeface="Calibri"/>
              </a:rPr>
              <a:t>Acquisition</a:t>
            </a:r>
            <a:r>
              <a:rPr lang="en-US" dirty="0" smtClean="0">
                <a:ea typeface="+mn-ea"/>
                <a:cs typeface="Calibri"/>
              </a:rPr>
              <a:t> +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Calibri"/>
              </a:rPr>
              <a:t>relocation</a:t>
            </a:r>
            <a:r>
              <a:rPr lang="en-US" dirty="0" smtClean="0">
                <a:solidFill>
                  <a:srgbClr val="800000"/>
                </a:solidFill>
                <a:ea typeface="+mn-ea"/>
                <a:cs typeface="Calibri"/>
              </a:rPr>
              <a:t> </a:t>
            </a:r>
            <a:r>
              <a:rPr lang="en-US" dirty="0">
                <a:ea typeface="+mn-ea"/>
                <a:cs typeface="Calibri"/>
              </a:rPr>
              <a:t>or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Calibri"/>
              </a:rPr>
              <a:t>demolition</a:t>
            </a:r>
            <a:r>
              <a:rPr lang="en-US" dirty="0" smtClean="0">
                <a:ea typeface="+mn-ea"/>
                <a:cs typeface="Calibri"/>
              </a:rPr>
              <a:t> of structures located in hazard</a:t>
            </a:r>
            <a:r>
              <a:rPr lang="en-US" dirty="0">
                <a:ea typeface="+mn-ea"/>
                <a:cs typeface="Calibri"/>
              </a:rPr>
              <a:t>-prone </a:t>
            </a:r>
            <a:r>
              <a:rPr lang="en-US" dirty="0" smtClean="0">
                <a:ea typeface="+mn-ea"/>
                <a:cs typeface="Calibri"/>
              </a:rPr>
              <a:t>areas.</a:t>
            </a:r>
          </a:p>
          <a:p>
            <a:pPr eaLnBrk="1" hangingPunct="1">
              <a:defRPr/>
            </a:pPr>
            <a:r>
              <a:rPr lang="en-US" dirty="0" smtClean="0">
                <a:ea typeface="MS PGothic" charset="0"/>
                <a:cs typeface="Calibri"/>
              </a:rPr>
              <a:t>All </a:t>
            </a:r>
            <a:r>
              <a:rPr lang="en-US" b="1" dirty="0" smtClean="0">
                <a:ea typeface="MS PGothic" charset="0"/>
                <a:cs typeface="Calibri"/>
              </a:rPr>
              <a:t>improvements </a:t>
            </a:r>
            <a:r>
              <a:rPr lang="en-US" dirty="0" smtClean="0">
                <a:ea typeface="MS PGothic" charset="0"/>
                <a:cs typeface="Calibri"/>
              </a:rPr>
              <a:t>must be </a:t>
            </a:r>
            <a:r>
              <a:rPr lang="en-US" b="1" dirty="0" smtClean="0">
                <a:solidFill>
                  <a:srgbClr val="800000"/>
                </a:solidFill>
                <a:ea typeface="MS PGothic" charset="0"/>
                <a:cs typeface="Calibri"/>
              </a:rPr>
              <a:t>removed</a:t>
            </a:r>
            <a:r>
              <a:rPr lang="en-US" dirty="0" smtClean="0">
                <a:ea typeface="MS PGothic" charset="0"/>
                <a:cs typeface="Calibri"/>
              </a:rPr>
              <a:t>.</a:t>
            </a:r>
          </a:p>
        </p:txBody>
      </p:sp>
      <p:sp>
        <p:nvSpPr>
          <p:cNvPr id="11878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A80E1B8-BE10-804D-BEF8-8E95BA162392}" type="slidenum">
              <a:rPr lang="en-US" sz="1200">
                <a:solidFill>
                  <a:srgbClr val="800000"/>
                </a:solidFill>
              </a:rPr>
              <a:pPr/>
              <a:t>56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Project activities</a:t>
            </a:r>
            <a:r>
              <a:rPr lang="en-US" sz="4800">
                <a:latin typeface="Calibri" charset="0"/>
              </a:rPr>
              <a:t/>
            </a:r>
            <a:br>
              <a:rPr lang="en-US" sz="4800">
                <a:latin typeface="Calibri" charset="0"/>
              </a:rPr>
            </a:br>
            <a:r>
              <a:rPr lang="en-US" sz="3200">
                <a:latin typeface="Calibri" charset="0"/>
              </a:rPr>
              <a:t>Unique characteristics: </a:t>
            </a:r>
            <a:r>
              <a:rPr lang="en-US" sz="3200" b="1">
                <a:solidFill>
                  <a:srgbClr val="800000"/>
                </a:solidFill>
                <a:latin typeface="Calibri" charset="0"/>
              </a:rPr>
              <a:t>Acquisitions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120834" name="Content Placeholder 2"/>
          <p:cNvSpPr>
            <a:spLocks noGrp="1"/>
          </p:cNvSpPr>
          <p:nvPr>
            <p:ph idx="1"/>
          </p:nvPr>
        </p:nvSpPr>
        <p:spPr>
          <a:xfrm>
            <a:off x="457200" y="2120504"/>
            <a:ext cx="8229600" cy="285649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Property remains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deed restricted </a:t>
            </a:r>
            <a:r>
              <a:rPr lang="en-US" dirty="0">
                <a:latin typeface="Calibri" charset="0"/>
              </a:rPr>
              <a:t>as </a:t>
            </a:r>
            <a:r>
              <a:rPr lang="en-US" dirty="0" smtClean="0">
                <a:latin typeface="Calibri" charset="0"/>
              </a:rPr>
              <a:t>open-space </a:t>
            </a:r>
            <a:r>
              <a:rPr lang="en-US" dirty="0">
                <a:latin typeface="Calibri" charset="0"/>
              </a:rPr>
              <a:t>permanently.</a:t>
            </a:r>
          </a:p>
          <a:p>
            <a:pPr lvl="1"/>
            <a:r>
              <a:rPr lang="en-US" b="1" dirty="0">
                <a:latin typeface="Calibri" charset="0"/>
                <a:ea typeface="MS PGothic" charset="0"/>
              </a:rPr>
              <a:t>New owner </a:t>
            </a:r>
            <a:r>
              <a:rPr lang="en-US" sz="2000" dirty="0">
                <a:latin typeface="Calibri" charset="0"/>
                <a:ea typeface="MS PGothic" charset="0"/>
              </a:rPr>
              <a:t>(</a:t>
            </a:r>
            <a:r>
              <a:rPr lang="en-US" sz="2000" dirty="0" err="1">
                <a:latin typeface="Calibri" charset="0"/>
                <a:ea typeface="MS PGothic" charset="0"/>
              </a:rPr>
              <a:t>Subgrantee</a:t>
            </a:r>
            <a:r>
              <a:rPr lang="en-US" sz="2000" dirty="0">
                <a:latin typeface="Calibri" charset="0"/>
                <a:ea typeface="MS PGothic" charset="0"/>
              </a:rPr>
              <a:t>) </a:t>
            </a:r>
            <a:r>
              <a:rPr lang="en-US" dirty="0">
                <a:latin typeface="Calibri" charset="0"/>
                <a:ea typeface="MS PGothic" charset="0"/>
              </a:rPr>
              <a:t>is now </a:t>
            </a:r>
            <a:r>
              <a:rPr lang="en-US" b="1" dirty="0">
                <a:latin typeface="Calibri" charset="0"/>
                <a:ea typeface="MS PGothic" charset="0"/>
              </a:rPr>
              <a:t>responsible</a:t>
            </a:r>
            <a:r>
              <a:rPr lang="en-US" dirty="0">
                <a:latin typeface="Calibri" charset="0"/>
                <a:ea typeface="MS PGothic" charset="0"/>
              </a:rPr>
              <a:t> for the </a:t>
            </a: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maintenance</a:t>
            </a:r>
            <a:r>
              <a:rPr lang="en-US" b="1" dirty="0">
                <a:latin typeface="Calibri" charset="0"/>
                <a:ea typeface="MS PGothic" charset="0"/>
              </a:rPr>
              <a:t> </a:t>
            </a:r>
            <a:r>
              <a:rPr lang="en-US" dirty="0">
                <a:latin typeface="Calibri" charset="0"/>
                <a:ea typeface="MS PGothic" charset="0"/>
              </a:rPr>
              <a:t>of the property.</a:t>
            </a:r>
          </a:p>
          <a:p>
            <a:pPr lvl="1"/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Subdividing property</a:t>
            </a:r>
            <a:r>
              <a:rPr lang="en-US" dirty="0">
                <a:latin typeface="Calibri" charset="0"/>
                <a:ea typeface="MS PGothic" charset="0"/>
              </a:rPr>
              <a:t> is </a:t>
            </a:r>
            <a:r>
              <a:rPr lang="en-US" b="1" dirty="0">
                <a:latin typeface="Calibri" charset="0"/>
                <a:ea typeface="MS PGothic" charset="0"/>
              </a:rPr>
              <a:t>not allowed </a:t>
            </a:r>
            <a:r>
              <a:rPr lang="en-US" dirty="0">
                <a:latin typeface="Calibri" charset="0"/>
                <a:ea typeface="MS PGothic" charset="0"/>
              </a:rPr>
              <a:t>post-project approval. </a:t>
            </a:r>
          </a:p>
        </p:txBody>
      </p:sp>
      <p:sp>
        <p:nvSpPr>
          <p:cNvPr id="1208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96FB096-423F-F442-B272-CBA6FA55FF1D}" type="slidenum">
              <a:rPr lang="en-US" sz="1200">
                <a:solidFill>
                  <a:srgbClr val="800000"/>
                </a:solidFill>
              </a:rPr>
              <a:pPr/>
              <a:t>57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881" name="Title 1"/>
          <p:cNvSpPr>
            <a:spLocks noGrp="1"/>
          </p:cNvSpPr>
          <p:nvPr>
            <p:ph type="title"/>
          </p:nvPr>
        </p:nvSpPr>
        <p:spPr>
          <a:xfrm>
            <a:off x="1573214" y="1141015"/>
            <a:ext cx="7113587" cy="67746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Why acquisitions can be important to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YOU</a:t>
            </a:r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>
          <a:xfrm>
            <a:off x="457200" y="2210991"/>
            <a:ext cx="8369300" cy="2340769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Acquisitions are a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permanent</a:t>
            </a:r>
            <a:r>
              <a:rPr lang="en-US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way to </a:t>
            </a:r>
            <a:r>
              <a:rPr lang="en-US" b="1" dirty="0">
                <a:latin typeface="Calibri" charset="0"/>
              </a:rPr>
              <a:t>eliminate damage </a:t>
            </a:r>
            <a:r>
              <a:rPr lang="en-US" dirty="0">
                <a:latin typeface="Calibri" charset="0"/>
              </a:rPr>
              <a:t>to </a:t>
            </a:r>
            <a:r>
              <a:rPr lang="en-US" b="1" dirty="0">
                <a:latin typeface="Calibri" charset="0"/>
              </a:rPr>
              <a:t>flood-prone properties</a:t>
            </a:r>
            <a:r>
              <a:rPr lang="en-US" dirty="0">
                <a:latin typeface="Calibri" charset="0"/>
              </a:rPr>
              <a:t>.</a:t>
            </a:r>
          </a:p>
          <a:p>
            <a:r>
              <a:rPr lang="en-US" dirty="0">
                <a:latin typeface="Calibri" charset="0"/>
              </a:rPr>
              <a:t>Acquisition projects </a:t>
            </a:r>
            <a:r>
              <a:rPr lang="en-US" b="1" dirty="0">
                <a:latin typeface="Calibri" charset="0"/>
              </a:rPr>
              <a:t>remove </a:t>
            </a:r>
            <a:r>
              <a:rPr lang="en-US" dirty="0">
                <a:latin typeface="Calibri" charset="0"/>
              </a:rPr>
              <a:t>properties from </a:t>
            </a:r>
            <a:r>
              <a:rPr lang="en-US" b="1" dirty="0">
                <a:latin typeface="Calibri" charset="0"/>
              </a:rPr>
              <a:t>SFHAs</a:t>
            </a:r>
            <a:r>
              <a:rPr lang="en-US" dirty="0">
                <a:latin typeface="Calibri" charset="0"/>
              </a:rPr>
              <a:t> and return the land to </a:t>
            </a:r>
            <a:r>
              <a:rPr lang="en-US" b="1" dirty="0" smtClean="0">
                <a:solidFill>
                  <a:srgbClr val="800000"/>
                </a:solidFill>
                <a:latin typeface="Calibri" charset="0"/>
              </a:rPr>
              <a:t>open-space</a:t>
            </a:r>
            <a:r>
              <a:rPr lang="en-US" dirty="0">
                <a:latin typeface="Calibri" charset="0"/>
              </a:rPr>
              <a:t>.</a:t>
            </a:r>
          </a:p>
        </p:txBody>
      </p:sp>
      <p:sp>
        <p:nvSpPr>
          <p:cNvPr id="1228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05D2AD5-A250-AC4A-85D4-773E64E0A998}" type="slidenum">
              <a:rPr lang="en-US" sz="1200">
                <a:solidFill>
                  <a:srgbClr val="800000"/>
                </a:solidFill>
              </a:rPr>
              <a:pPr/>
              <a:t>58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22883" name="Picture 4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4" y="2000511"/>
            <a:ext cx="942975" cy="11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5782"/>
            <a:ext cx="9144000" cy="79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457200" y="975783"/>
            <a:ext cx="8229600" cy="67725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Allowable </a:t>
            </a:r>
            <a:r>
              <a:rPr lang="en-US" dirty="0" smtClean="0">
                <a:latin typeface="Calibri" charset="0"/>
              </a:rPr>
              <a:t>open-space </a:t>
            </a:r>
            <a:r>
              <a:rPr lang="en-US" dirty="0">
                <a:latin typeface="Calibri" charset="0"/>
              </a:rPr>
              <a:t>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3036"/>
            <a:ext cx="8229600" cy="36301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Wetland restoration.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Recreation area </a:t>
            </a:r>
            <a:r>
              <a:rPr lang="en-US" dirty="0" smtClean="0">
                <a:ea typeface="MS PGothic" panose="020B0600070205080204" pitchFamily="34" charset="-128"/>
              </a:rPr>
              <a:t>for athletic fields, hunting and fishing areas, trails, etc.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Campground.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Community farm/garden.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Wildlife refuge.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Bird sanctuary.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Other . . .</a:t>
            </a:r>
          </a:p>
        </p:txBody>
      </p:sp>
      <p:sp>
        <p:nvSpPr>
          <p:cNvPr id="12493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7014F6D-3093-7E4A-8881-597BE12DB32D}" type="slidenum">
              <a:rPr lang="en-US" sz="1200">
                <a:solidFill>
                  <a:srgbClr val="800000"/>
                </a:solidFill>
              </a:rPr>
              <a:pPr/>
              <a:t>59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457200" y="1584723"/>
            <a:ext cx="82296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dirty="0" smtClean="0">
                <a:solidFill>
                  <a:srgbClr val="595959"/>
                </a:solidFill>
              </a:rPr>
              <a:t>For every </a:t>
            </a:r>
            <a:r>
              <a:rPr lang="en-US" sz="4400" b="1" dirty="0" smtClean="0">
                <a:solidFill>
                  <a:srgbClr val="595959"/>
                </a:solidFill>
              </a:rPr>
              <a:t>$1 </a:t>
            </a:r>
            <a:r>
              <a:rPr lang="en-US" sz="3100" dirty="0" smtClean="0">
                <a:solidFill>
                  <a:srgbClr val="595959"/>
                </a:solidFill>
              </a:rPr>
              <a:t>spent on hazard mitigation, approximately </a:t>
            </a:r>
            <a:r>
              <a:rPr lang="en-US" sz="4400" b="1" dirty="0" smtClean="0">
                <a:solidFill>
                  <a:srgbClr val="800000"/>
                </a:solidFill>
              </a:rPr>
              <a:t>$4 </a:t>
            </a:r>
            <a:r>
              <a:rPr lang="en-US" sz="3100" b="1" dirty="0" smtClean="0">
                <a:solidFill>
                  <a:srgbClr val="800000"/>
                </a:solidFill>
              </a:rPr>
              <a:t>are saved in future reduced losses</a:t>
            </a:r>
            <a:r>
              <a:rPr lang="en-US" sz="3100" dirty="0" smtClean="0">
                <a:solidFill>
                  <a:srgbClr val="595959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59595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59595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595959"/>
                </a:solidFill>
              </a:rPr>
              <a:t>SOURCE: United States Congressional Budget Office, </a:t>
            </a:r>
            <a:r>
              <a:rPr lang="en-US" sz="2000" i="1" dirty="0" smtClean="0">
                <a:solidFill>
                  <a:srgbClr val="595959"/>
                </a:solidFill>
              </a:rPr>
              <a:t>Potential Cost Savings from the Pre-Disaster Mitigation Program</a:t>
            </a:r>
            <a:r>
              <a:rPr lang="en-US" sz="2000" dirty="0" smtClean="0">
                <a:solidFill>
                  <a:srgbClr val="595959"/>
                </a:solidFill>
              </a:rPr>
              <a:t>, 2007.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00" dirty="0" smtClean="0">
              <a:solidFill>
                <a:srgbClr val="595959"/>
              </a:solidFill>
            </a:endParaRPr>
          </a:p>
        </p:txBody>
      </p:sp>
      <p:pic>
        <p:nvPicPr>
          <p:cNvPr id="20483" name="Picture 4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2899702"/>
            <a:ext cx="123031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B3710CB-E1A3-4F48-B651-AADF3B4FA4B1}" type="slidenum">
              <a:rPr lang="en-US" sz="1200">
                <a:solidFill>
                  <a:srgbClr val="800000"/>
                </a:solidFill>
              </a:rPr>
              <a:pPr/>
              <a:t>6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978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009653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Funding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660926"/>
            <a:ext cx="8569325" cy="2569369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Acquisitions are an </a:t>
            </a:r>
            <a:r>
              <a:rPr lang="en-US" b="1">
                <a:latin typeface="Calibri" charset="0"/>
              </a:rPr>
              <a:t>eligible activity</a:t>
            </a:r>
            <a:r>
              <a:rPr lang="en-US">
                <a:latin typeface="Calibri" charset="0"/>
              </a:rPr>
              <a:t> within the </a:t>
            </a:r>
            <a:r>
              <a:rPr lang="en-US" b="1">
                <a:latin typeface="Calibri" charset="0"/>
              </a:rPr>
              <a:t>PDM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latin typeface="Calibri" charset="0"/>
              </a:rPr>
              <a:t>FMA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latin typeface="Calibri" charset="0"/>
              </a:rPr>
              <a:t>HMGP</a:t>
            </a:r>
            <a:r>
              <a:rPr lang="en-US">
                <a:latin typeface="Calibri" charset="0"/>
              </a:rPr>
              <a:t> programs.</a:t>
            </a:r>
          </a:p>
        </p:txBody>
      </p:sp>
      <p:sp>
        <p:nvSpPr>
          <p:cNvPr id="1269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2E4311C-7E4D-8E45-B79A-ABE5FEF9059E}" type="slidenum">
              <a:rPr lang="en-US" sz="1200">
                <a:solidFill>
                  <a:srgbClr val="800000"/>
                </a:solidFill>
              </a:rPr>
              <a:pPr/>
              <a:t>60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26980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F6D5DD3-CF64-7A4A-BD0C-670DCD3640B0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smtClean="0">
              <a:solidFill>
                <a:srgbClr val="800000"/>
              </a:solidFill>
            </a:endParaRPr>
          </a:p>
        </p:txBody>
      </p:sp>
      <p:pic>
        <p:nvPicPr>
          <p:cNvPr id="126981" name="Picture 1" descr="big3Grant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3037" r="1369" b="21925"/>
          <a:stretch>
            <a:fillRect/>
          </a:stretch>
        </p:blipFill>
        <p:spPr bwMode="auto">
          <a:xfrm>
            <a:off x="1960564" y="2655625"/>
            <a:ext cx="5667375" cy="22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2070"/>
            <a:ext cx="8229600" cy="67725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dirty="0" smtClean="0">
                <a:ea typeface="+mj-ea"/>
                <a:cs typeface="+mj-cs"/>
              </a:rPr>
              <a:t>Project activities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600" b="1" dirty="0" smtClean="0">
                <a:solidFill>
                  <a:srgbClr val="800000"/>
                </a:solidFill>
                <a:ea typeface="+mj-ea"/>
                <a:cs typeface="+mj-cs"/>
              </a:rPr>
              <a:t>Acquisition</a:t>
            </a:r>
            <a:endParaRPr lang="en-US" sz="3600" b="1" dirty="0">
              <a:solidFill>
                <a:srgbClr val="800000"/>
              </a:solidFill>
              <a:ea typeface="+mj-ea"/>
              <a:cs typeface="+mj-cs"/>
            </a:endParaRPr>
          </a:p>
        </p:txBody>
      </p:sp>
      <p:sp>
        <p:nvSpPr>
          <p:cNvPr id="12800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0EAA88B-A5DC-6840-BC56-513523A11858}" type="slidenum">
              <a:rPr lang="en-US" sz="1200">
                <a:solidFill>
                  <a:srgbClr val="800000"/>
                </a:solidFill>
              </a:rPr>
              <a:pPr/>
              <a:t>61</a:t>
            </a:fld>
            <a:endParaRPr lang="en-US" sz="1200">
              <a:solidFill>
                <a:srgbClr val="800000"/>
              </a:solidFill>
            </a:endParaRPr>
          </a:p>
        </p:txBody>
      </p:sp>
      <p:grpSp>
        <p:nvGrpSpPr>
          <p:cNvPr id="128003" name="Group 4"/>
          <p:cNvGrpSpPr>
            <a:grpSpLocks/>
          </p:cNvGrpSpPr>
          <p:nvPr/>
        </p:nvGrpSpPr>
        <p:grpSpPr bwMode="auto">
          <a:xfrm>
            <a:off x="-25397" y="2076748"/>
            <a:ext cx="9245592" cy="3125395"/>
            <a:chOff x="1492783" y="2925044"/>
            <a:chExt cx="6165641" cy="2883413"/>
          </a:xfrm>
        </p:grpSpPr>
        <p:grpSp>
          <p:nvGrpSpPr>
            <p:cNvPr id="128005" name="Group 5"/>
            <p:cNvGrpSpPr>
              <a:grpSpLocks/>
            </p:cNvGrpSpPr>
            <p:nvPr/>
          </p:nvGrpSpPr>
          <p:grpSpPr bwMode="auto">
            <a:xfrm>
              <a:off x="1492783" y="2925044"/>
              <a:ext cx="2958606" cy="2883413"/>
              <a:chOff x="1492783" y="2925044"/>
              <a:chExt cx="2958606" cy="2883413"/>
            </a:xfrm>
          </p:grpSpPr>
          <p:pic>
            <p:nvPicPr>
              <p:cNvPr id="128009" name="Picture 11" descr="demo_frm_Bobcat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18" r="1198" b="2435"/>
              <a:stretch/>
            </p:blipFill>
            <p:spPr bwMode="auto">
              <a:xfrm>
                <a:off x="1492783" y="3352112"/>
                <a:ext cx="2958606" cy="2456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10" name="Text Box 10"/>
              <p:cNvSpPr txBox="1">
                <a:spLocks noChangeArrowheads="1"/>
              </p:cNvSpPr>
              <p:nvPr/>
            </p:nvSpPr>
            <p:spPr bwMode="auto">
              <a:xfrm>
                <a:off x="2534172" y="2925044"/>
                <a:ext cx="1788160" cy="425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595959"/>
                    </a:solidFill>
                  </a:rPr>
                  <a:t>Demolition                                          </a:t>
                </a:r>
              </a:p>
            </p:txBody>
          </p:sp>
        </p:grpSp>
        <p:grpSp>
          <p:nvGrpSpPr>
            <p:cNvPr id="128006" name="Group 6"/>
            <p:cNvGrpSpPr>
              <a:grpSpLocks/>
            </p:cNvGrpSpPr>
            <p:nvPr/>
          </p:nvGrpSpPr>
          <p:grpSpPr bwMode="auto">
            <a:xfrm>
              <a:off x="4519140" y="2925044"/>
              <a:ext cx="3139284" cy="2864376"/>
              <a:chOff x="4519140" y="2925044"/>
              <a:chExt cx="3139284" cy="2864376"/>
            </a:xfrm>
          </p:grpSpPr>
          <p:pic>
            <p:nvPicPr>
              <p:cNvPr id="128007" name="Picture 15" descr="relocating_hou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lum contras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37" r="12347" b="17590"/>
              <a:stretch/>
            </p:blipFill>
            <p:spPr bwMode="auto">
              <a:xfrm>
                <a:off x="4519140" y="3353925"/>
                <a:ext cx="3139284" cy="2435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08" name="Text Box 10"/>
              <p:cNvSpPr txBox="1">
                <a:spLocks noChangeArrowheads="1"/>
              </p:cNvSpPr>
              <p:nvPr/>
            </p:nvSpPr>
            <p:spPr bwMode="auto">
              <a:xfrm>
                <a:off x="4555779" y="2925044"/>
                <a:ext cx="1788160" cy="425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569913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595959"/>
                    </a:solidFill>
                  </a:rPr>
                  <a:t>Relocation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-442913" y="971550"/>
            <a:ext cx="9129713" cy="677466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             Acquisition of flood-prone property</a:t>
            </a:r>
            <a:br>
              <a:rPr lang="en-US" sz="4000" dirty="0" smtClean="0">
                <a:ea typeface="+mj-ea"/>
                <a:cs typeface="+mj-cs"/>
              </a:rPr>
            </a:br>
            <a:endParaRPr lang="en-US" sz="4000" i="1" dirty="0" smtClean="0">
              <a:ea typeface="+mj-ea"/>
              <a:cs typeface="+mj-cs"/>
            </a:endParaRPr>
          </a:p>
        </p:txBody>
      </p:sp>
      <p:sp>
        <p:nvSpPr>
          <p:cNvPr id="13005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B1EECA7-0266-B840-97FE-021C6A69A239}" type="slidenum">
              <a:rPr lang="en-US" sz="1200">
                <a:solidFill>
                  <a:srgbClr val="800000"/>
                </a:solidFill>
              </a:rPr>
              <a:pPr/>
              <a:t>62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30052" name="Picture 5" descr="Fast Water: bu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7"/>
          <a:stretch>
            <a:fillRect/>
          </a:stretch>
        </p:blipFill>
        <p:spPr bwMode="auto">
          <a:xfrm>
            <a:off x="-55563" y="2010967"/>
            <a:ext cx="4562476" cy="316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11" descr="strawberry_fields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9" b="18437"/>
          <a:stretch>
            <a:fillRect/>
          </a:stretch>
        </p:blipFill>
        <p:spPr bwMode="auto">
          <a:xfrm>
            <a:off x="4583114" y="2010966"/>
            <a:ext cx="4560887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 Box 10"/>
          <p:cNvSpPr txBox="1">
            <a:spLocks noChangeArrowheads="1"/>
          </p:cNvSpPr>
          <p:nvPr/>
        </p:nvSpPr>
        <p:spPr bwMode="auto">
          <a:xfrm>
            <a:off x="1639889" y="1583532"/>
            <a:ext cx="2681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595959"/>
                </a:solidFill>
              </a:rPr>
              <a:t>Before</a:t>
            </a:r>
          </a:p>
        </p:txBody>
      </p:sp>
      <p:sp>
        <p:nvSpPr>
          <p:cNvPr id="130055" name="Text Box 10"/>
          <p:cNvSpPr txBox="1">
            <a:spLocks noChangeArrowheads="1"/>
          </p:cNvSpPr>
          <p:nvPr/>
        </p:nvSpPr>
        <p:spPr bwMode="auto">
          <a:xfrm>
            <a:off x="4672014" y="1583532"/>
            <a:ext cx="2681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595959"/>
                </a:solidFill>
              </a:rPr>
              <a:t>After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Retrofits</a:t>
            </a:r>
          </a:p>
        </p:txBody>
      </p:sp>
      <p:sp>
        <p:nvSpPr>
          <p:cNvPr id="1320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8F4CEB7-9C43-E24C-B816-3FCC78E1B870}" type="slidenum">
              <a:rPr lang="en-US" sz="1200">
                <a:solidFill>
                  <a:srgbClr val="800000"/>
                </a:solidFill>
              </a:rPr>
              <a:pPr/>
              <a:t>63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Project activities</a:t>
            </a:r>
            <a:r>
              <a:rPr lang="en-US" sz="3600">
                <a:latin typeface="Calibri" charset="0"/>
              </a:rPr>
              <a:t/>
            </a:r>
            <a:br>
              <a:rPr lang="en-US" sz="3600">
                <a:latin typeface="Calibri" charset="0"/>
              </a:rPr>
            </a:br>
            <a:r>
              <a:rPr lang="en-US" sz="3200" b="1">
                <a:solidFill>
                  <a:srgbClr val="800000"/>
                </a:solidFill>
                <a:latin typeface="Calibri" charset="0"/>
              </a:rPr>
              <a:t>Retrofits</a:t>
            </a:r>
            <a:endParaRPr lang="en-US" sz="3200">
              <a:latin typeface="Calibri" charset="0"/>
            </a:endParaRPr>
          </a:p>
        </p:txBody>
      </p:sp>
      <p:sp>
        <p:nvSpPr>
          <p:cNvPr id="134146" name="Content Placeholder 2"/>
          <p:cNvSpPr>
            <a:spLocks noGrp="1"/>
          </p:cNvSpPr>
          <p:nvPr>
            <p:ph idx="1"/>
          </p:nvPr>
        </p:nvSpPr>
        <p:spPr>
          <a:xfrm>
            <a:off x="457200" y="2044169"/>
            <a:ext cx="8686800" cy="3034904"/>
          </a:xfrm>
        </p:spPr>
        <p:txBody>
          <a:bodyPr/>
          <a:lstStyle/>
          <a:p>
            <a:r>
              <a:rPr lang="en-US">
                <a:latin typeface="Calibri" charset="0"/>
              </a:rPr>
              <a:t>Modifications that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protect property </a:t>
            </a:r>
            <a:r>
              <a:rPr lang="en-US">
                <a:latin typeface="Calibri" charset="0"/>
              </a:rPr>
              <a:t>+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inhabitants </a:t>
            </a:r>
            <a:r>
              <a:rPr lang="en-US">
                <a:latin typeface="Calibri" charset="0"/>
              </a:rPr>
              <a:t>by </a:t>
            </a:r>
            <a:r>
              <a:rPr lang="en-US" b="1">
                <a:latin typeface="Calibri" charset="0"/>
              </a:rPr>
              <a:t>reducing </a:t>
            </a:r>
            <a:r>
              <a:rPr lang="en-US">
                <a:latin typeface="Calibri" charset="0"/>
              </a:rPr>
              <a:t>or </a:t>
            </a:r>
            <a:r>
              <a:rPr lang="en-US" b="1">
                <a:latin typeface="Calibri" charset="0"/>
              </a:rPr>
              <a:t>eliminating</a:t>
            </a:r>
            <a:r>
              <a:rPr lang="en-US">
                <a:latin typeface="Calibri" charset="0"/>
              </a:rPr>
              <a:t> the </a:t>
            </a:r>
            <a:r>
              <a:rPr lang="en-US" b="1">
                <a:latin typeface="Calibri" charset="0"/>
              </a:rPr>
              <a:t>risk</a:t>
            </a:r>
            <a:r>
              <a:rPr lang="en-US">
                <a:latin typeface="Calibri" charset="0"/>
              </a:rPr>
              <a:t> of </a:t>
            </a:r>
            <a:r>
              <a:rPr lang="en-US" i="1">
                <a:latin typeface="Calibri" charset="0"/>
              </a:rPr>
              <a:t>future</a:t>
            </a:r>
            <a:r>
              <a:rPr lang="en-US">
                <a:latin typeface="Calibri" charset="0"/>
              </a:rPr>
              <a:t> damages from </a:t>
            </a:r>
            <a:r>
              <a:rPr lang="en-US" b="1">
                <a:latin typeface="Calibri" charset="0"/>
              </a:rPr>
              <a:t>wind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latin typeface="Calibri" charset="0"/>
              </a:rPr>
              <a:t>flood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latin typeface="Calibri" charset="0"/>
              </a:rPr>
              <a:t>other natural hazards</a:t>
            </a:r>
            <a:r>
              <a:rPr lang="en-US">
                <a:latin typeface="Calibri" charset="0"/>
              </a:rPr>
              <a:t>. </a:t>
            </a:r>
          </a:p>
        </p:txBody>
      </p:sp>
      <p:sp>
        <p:nvSpPr>
          <p:cNvPr id="13414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F618A6-FA86-DE40-A0C2-CCCE2057DF2F}" type="slidenum">
              <a:rPr lang="en-US" sz="1200">
                <a:solidFill>
                  <a:srgbClr val="800000"/>
                </a:solidFill>
              </a:rPr>
              <a:pPr/>
              <a:t>64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5782"/>
            <a:ext cx="9144000" cy="79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457200" y="1062070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Project activities</a:t>
            </a:r>
            <a:r>
              <a:rPr lang="en-US" sz="3600" dirty="0">
                <a:latin typeface="Calibri" charset="0"/>
              </a:rPr>
              <a:t/>
            </a:r>
            <a:br>
              <a:rPr lang="en-US" sz="3600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Sample of activities: </a:t>
            </a:r>
            <a:r>
              <a:rPr lang="en-US" sz="3200" b="1" dirty="0">
                <a:solidFill>
                  <a:srgbClr val="800000"/>
                </a:solidFill>
                <a:latin typeface="Calibri" charset="0"/>
              </a:rPr>
              <a:t>Retrofits</a:t>
            </a:r>
            <a:endParaRPr lang="en-US" sz="3200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3353"/>
            <a:ext cx="9144000" cy="2947988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Calibri"/>
              </a:rPr>
              <a:t>If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Calibri"/>
              </a:rPr>
              <a:t>wind</a:t>
            </a:r>
            <a:r>
              <a:rPr lang="en-US" dirty="0" smtClean="0">
                <a:ea typeface="+mn-ea"/>
                <a:cs typeface="Calibri"/>
              </a:rPr>
              <a:t> . . . 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Calibri"/>
              </a:rPr>
              <a:t>Protect the </a:t>
            </a:r>
            <a:r>
              <a:rPr lang="en-US" b="1" dirty="0" smtClean="0">
                <a:ea typeface="+mn-ea"/>
                <a:cs typeface="Calibri"/>
              </a:rPr>
              <a:t>complete facility envelope</a:t>
            </a:r>
            <a:r>
              <a:rPr lang="en-US" dirty="0" smtClean="0">
                <a:ea typeface="+mn-ea"/>
                <a:cs typeface="Calibri"/>
              </a:rPr>
              <a:t>.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Calibri"/>
              </a:rPr>
              <a:t>Protect the </a:t>
            </a:r>
            <a:r>
              <a:rPr lang="en-US" b="1" dirty="0" smtClean="0">
                <a:ea typeface="+mn-ea"/>
                <a:cs typeface="Calibri"/>
              </a:rPr>
              <a:t>load path</a:t>
            </a:r>
            <a:r>
              <a:rPr lang="en-US" dirty="0" smtClean="0">
                <a:ea typeface="+mn-ea"/>
                <a:cs typeface="Calibri"/>
              </a:rPr>
              <a:t> to keep the roof from </a:t>
            </a:r>
            <a:r>
              <a:rPr lang="en-US" b="1" dirty="0" smtClean="0">
                <a:ea typeface="+mn-ea"/>
                <a:cs typeface="Calibri"/>
              </a:rPr>
              <a:t>blowing off</a:t>
            </a:r>
            <a:r>
              <a:rPr lang="en-US" dirty="0" smtClean="0">
                <a:ea typeface="+mn-ea"/>
                <a:cs typeface="Calibri"/>
              </a:rPr>
              <a:t>.</a:t>
            </a:r>
          </a:p>
          <a:p>
            <a:pPr>
              <a:defRPr/>
            </a:pPr>
            <a:r>
              <a:rPr lang="en-US" dirty="0" smtClean="0">
                <a:ea typeface="+mn-ea"/>
                <a:cs typeface="Calibri"/>
              </a:rPr>
              <a:t>If </a:t>
            </a:r>
            <a:r>
              <a:rPr lang="en-US" b="1" dirty="0" smtClean="0">
                <a:solidFill>
                  <a:srgbClr val="800000"/>
                </a:solidFill>
                <a:ea typeface="+mn-ea"/>
                <a:cs typeface="Calibri"/>
              </a:rPr>
              <a:t>flood</a:t>
            </a:r>
            <a:r>
              <a:rPr lang="en-US" dirty="0" smtClean="0">
                <a:ea typeface="+mn-ea"/>
                <a:cs typeface="Calibri"/>
              </a:rPr>
              <a:t> . . . 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Calibri"/>
              </a:rPr>
              <a:t>Use </a:t>
            </a:r>
            <a:r>
              <a:rPr lang="en-US" b="1" dirty="0" smtClean="0">
                <a:ea typeface="+mn-ea"/>
                <a:cs typeface="Calibri"/>
              </a:rPr>
              <a:t>flood resistant </a:t>
            </a:r>
            <a:r>
              <a:rPr lang="en-US" dirty="0" smtClean="0">
                <a:ea typeface="+mn-ea"/>
                <a:cs typeface="Calibri"/>
              </a:rPr>
              <a:t>building materials.</a:t>
            </a:r>
          </a:p>
          <a:p>
            <a:pPr lvl="1">
              <a:defRPr/>
            </a:pPr>
            <a:r>
              <a:rPr lang="en-US" b="1" dirty="0" smtClean="0">
                <a:ea typeface="+mn-ea"/>
                <a:cs typeface="Calibri"/>
              </a:rPr>
              <a:t>Flood walls </a:t>
            </a:r>
            <a:r>
              <a:rPr lang="en-US" dirty="0" smtClean="0">
                <a:ea typeface="+mn-ea"/>
                <a:cs typeface="Calibri"/>
              </a:rPr>
              <a:t>+ </a:t>
            </a:r>
            <a:r>
              <a:rPr lang="en-US" b="1" dirty="0" smtClean="0">
                <a:ea typeface="+mn-ea"/>
                <a:cs typeface="Calibri"/>
              </a:rPr>
              <a:t>sump pumps</a:t>
            </a:r>
            <a:r>
              <a:rPr lang="en-US" dirty="0" smtClean="0">
                <a:ea typeface="+mn-ea"/>
                <a:cs typeface="Calibri"/>
              </a:rPr>
              <a:t>.</a:t>
            </a:r>
          </a:p>
          <a:p>
            <a:pPr lvl="1">
              <a:defRPr/>
            </a:pPr>
            <a:r>
              <a:rPr lang="en-US" b="1" dirty="0" smtClean="0">
                <a:ea typeface="+mn-ea"/>
                <a:cs typeface="Calibri"/>
              </a:rPr>
              <a:t>Sealants</a:t>
            </a:r>
            <a:r>
              <a:rPr lang="en-US" dirty="0" smtClean="0">
                <a:ea typeface="+mn-ea"/>
                <a:cs typeface="Calibri"/>
              </a:rPr>
              <a:t>.</a:t>
            </a:r>
            <a:endParaRPr lang="en-US" dirty="0">
              <a:ea typeface="+mn-ea"/>
              <a:cs typeface="Calibri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  <a:cs typeface="Calibri"/>
            </a:endParaRPr>
          </a:p>
        </p:txBody>
      </p:sp>
      <p:sp>
        <p:nvSpPr>
          <p:cNvPr id="13619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CB2EE3D-E3DC-ED4D-8D03-86F256CC823D}" type="slidenum">
              <a:rPr lang="en-US" sz="1200">
                <a:solidFill>
                  <a:srgbClr val="800000"/>
                </a:solidFill>
              </a:rPr>
              <a:pPr/>
              <a:t>65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242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924988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Funding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567793"/>
            <a:ext cx="8569325" cy="2569369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Retrofits are an </a:t>
            </a:r>
            <a:r>
              <a:rPr lang="en-US" b="1">
                <a:latin typeface="Calibri" charset="0"/>
              </a:rPr>
              <a:t>eligible activity</a:t>
            </a:r>
            <a:r>
              <a:rPr lang="en-US">
                <a:latin typeface="Calibri" charset="0"/>
              </a:rPr>
              <a:t> within the </a:t>
            </a:r>
            <a:r>
              <a:rPr lang="en-US" b="1">
                <a:latin typeface="Calibri" charset="0"/>
              </a:rPr>
              <a:t>PDM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latin typeface="Calibri" charset="0"/>
              </a:rPr>
              <a:t>FMA*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latin typeface="Calibri" charset="0"/>
              </a:rPr>
              <a:t>HMGP</a:t>
            </a:r>
            <a:r>
              <a:rPr lang="en-US">
                <a:latin typeface="Calibri" charset="0"/>
              </a:rPr>
              <a:t> programs.</a:t>
            </a:r>
          </a:p>
        </p:txBody>
      </p:sp>
      <p:sp>
        <p:nvSpPr>
          <p:cNvPr id="13824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796C12D-9071-8943-8250-E70020032FB3}" type="slidenum">
              <a:rPr lang="en-US" sz="1200">
                <a:solidFill>
                  <a:srgbClr val="800000"/>
                </a:solidFill>
              </a:rPr>
              <a:pPr/>
              <a:t>66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38244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CE926B4-4540-B549-B5B8-A73656840D0B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 smtClean="0">
              <a:solidFill>
                <a:srgbClr val="800000"/>
              </a:solidFill>
            </a:endParaRPr>
          </a:p>
        </p:txBody>
      </p:sp>
      <p:pic>
        <p:nvPicPr>
          <p:cNvPr id="138245" name="Picture 1" descr="big3Grant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3037" r="1369" b="21925"/>
          <a:stretch>
            <a:fillRect/>
          </a:stretch>
        </p:blipFill>
        <p:spPr bwMode="auto">
          <a:xfrm>
            <a:off x="1838326" y="2582466"/>
            <a:ext cx="5667375" cy="228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TextBox 1"/>
          <p:cNvSpPr txBox="1">
            <a:spLocks noChangeArrowheads="1"/>
          </p:cNvSpPr>
          <p:nvPr/>
        </p:nvSpPr>
        <p:spPr bwMode="auto">
          <a:xfrm>
            <a:off x="3952875" y="4760119"/>
            <a:ext cx="2508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prstClr val="black"/>
                </a:solidFill>
              </a:rPr>
              <a:t>*Only flood retrofits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/>
          </p:cNvSpPr>
          <p:nvPr>
            <p:ph type="title"/>
          </p:nvPr>
        </p:nvSpPr>
        <p:spPr>
          <a:xfrm>
            <a:off x="524932" y="1043519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900" dirty="0" smtClean="0">
                <a:latin typeface="Calibri" charset="0"/>
              </a:rPr>
              <a:t>Retrofit</a:t>
            </a:r>
            <a:r>
              <a:rPr lang="en-US" sz="2200" dirty="0" smtClean="0">
                <a:latin typeface="Calibri" charset="0"/>
              </a:rPr>
              <a:t> </a:t>
            </a:r>
            <a:r>
              <a:rPr lang="en-US" sz="2200" dirty="0">
                <a:latin typeface="Calibri" charset="0"/>
              </a:rPr>
              <a:t>(Shutter protection)</a:t>
            </a:r>
            <a:br>
              <a:rPr lang="en-US" sz="2200" dirty="0">
                <a:latin typeface="Calibri" charset="0"/>
              </a:rPr>
            </a:br>
            <a:endParaRPr lang="en-US" sz="2200" i="1" dirty="0">
              <a:latin typeface="Calibri" charset="0"/>
            </a:endParaRPr>
          </a:p>
        </p:txBody>
      </p:sp>
      <p:sp>
        <p:nvSpPr>
          <p:cNvPr id="139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392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64990B5-1297-7B4F-AA1A-FD798E4159A5}" type="slidenum">
              <a:rPr lang="en-US" sz="1200">
                <a:solidFill>
                  <a:srgbClr val="800000"/>
                </a:solidFill>
              </a:rPr>
              <a:pPr/>
              <a:t>67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39268" name="Picture 5" descr="Rolling%20shutters%20197%20084%20Large%20e-mail%20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063" y="1759744"/>
            <a:ext cx="9980613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10113" y="952501"/>
            <a:ext cx="4419600" cy="3469481"/>
            <a:chOff x="4876800" y="0"/>
            <a:chExt cx="4419600" cy="4625975"/>
          </a:xfrm>
        </p:grpSpPr>
        <p:pic>
          <p:nvPicPr>
            <p:cNvPr id="141321" name="Picture 2" descr="Rolling Shutte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524000"/>
              <a:ext cx="3505200" cy="310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2" name="Picture 8" descr="stocpan.gif (10814 bytes)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04800"/>
              <a:ext cx="14065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3" name="Picture 9" descr="Accordion Shutte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0"/>
              <a:ext cx="1535113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8" name="Picture 3" descr="broken-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797844"/>
            <a:ext cx="3810000" cy="2085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0" y="919162"/>
            <a:ext cx="5257800" cy="414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17375E"/>
                </a:solidFill>
                <a:latin typeface="Calibri"/>
                <a:ea typeface="ＭＳ Ｐゴシック" charset="0"/>
                <a:cs typeface="Helvetica" pitchFamily="34" charset="0"/>
              </a:rPr>
              <a:t>Shutter protection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973513" y="2565801"/>
            <a:ext cx="1600200" cy="512230"/>
            <a:chOff x="4267200" y="2667000"/>
            <a:chExt cx="1600200" cy="682972"/>
          </a:xfrm>
        </p:grpSpPr>
        <p:sp>
          <p:nvSpPr>
            <p:cNvPr id="141319" name="Text Box 6"/>
            <p:cNvSpPr txBox="1">
              <a:spLocks noChangeArrowheads="1"/>
            </p:cNvSpPr>
            <p:nvPr/>
          </p:nvSpPr>
          <p:spPr bwMode="auto">
            <a:xfrm>
              <a:off x="4267200" y="2667000"/>
              <a:ext cx="15240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latin typeface="Times New Roman" charset="0"/>
                </a:rPr>
                <a:t>Mitigated</a:t>
              </a:r>
            </a:p>
          </p:txBody>
        </p:sp>
        <p:sp>
          <p:nvSpPr>
            <p:cNvPr id="141320" name="Line 7"/>
            <p:cNvSpPr>
              <a:spLocks noChangeShapeType="1"/>
            </p:cNvSpPr>
            <p:nvPr/>
          </p:nvSpPr>
          <p:spPr bwMode="auto">
            <a:xfrm>
              <a:off x="4343400" y="3349972"/>
              <a:ext cx="152400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413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421F6A9-DE67-8244-AA35-BA12F2011ADA}" type="slidenum">
              <a:rPr lang="en-US" sz="1200">
                <a:solidFill>
                  <a:srgbClr val="800000"/>
                </a:solidFill>
              </a:rPr>
              <a:pPr/>
              <a:t>68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711200" y="840582"/>
            <a:ext cx="7754938" cy="50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4000" dirty="0">
                <a:solidFill>
                  <a:srgbClr val="17375E"/>
                </a:solidFill>
                <a:latin typeface="Calibri"/>
                <a:ea typeface="ＭＳ Ｐゴシック" charset="0"/>
                <a:cs typeface="Helvetica" pitchFamily="34" charset="0"/>
              </a:rPr>
              <a:t>Roof strap</a:t>
            </a:r>
          </a:p>
        </p:txBody>
      </p:sp>
      <p:pic>
        <p:nvPicPr>
          <p:cNvPr id="44034" name="Picture 3" descr="vdw_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/>
          <a:stretch>
            <a:fillRect/>
          </a:stretch>
        </p:blipFill>
        <p:spPr bwMode="auto">
          <a:xfrm>
            <a:off x="-188913" y="1413273"/>
            <a:ext cx="4557713" cy="22502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914900" y="1444624"/>
            <a:ext cx="4102100" cy="3688556"/>
            <a:chOff x="5270500" y="1143000"/>
            <a:chExt cx="3492500" cy="4260990"/>
          </a:xfrm>
        </p:grpSpPr>
        <p:pic>
          <p:nvPicPr>
            <p:cNvPr id="143369" name="Picture 4" descr="456_figure8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0" y="2897188"/>
              <a:ext cx="3492500" cy="2506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70" name="Picture 5" descr="hurricane strap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143000"/>
              <a:ext cx="1981200" cy="175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71" name="Line 9"/>
            <p:cNvSpPr>
              <a:spLocks noChangeShapeType="1"/>
            </p:cNvSpPr>
            <p:nvPr/>
          </p:nvSpPr>
          <p:spPr bwMode="auto">
            <a:xfrm flipH="1">
              <a:off x="6515100" y="2438400"/>
              <a:ext cx="381000" cy="1524000"/>
            </a:xfrm>
            <a:prstGeom prst="line">
              <a:avLst/>
            </a:prstGeom>
            <a:noFill/>
            <a:ln w="412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467225" y="2194472"/>
            <a:ext cx="1600200" cy="916632"/>
            <a:chOff x="4012145" y="2130624"/>
            <a:chExt cx="1600200" cy="1222176"/>
          </a:xfrm>
        </p:grpSpPr>
        <p:sp>
          <p:nvSpPr>
            <p:cNvPr id="143367" name="Line 7"/>
            <p:cNvSpPr>
              <a:spLocks noChangeShapeType="1"/>
            </p:cNvSpPr>
            <p:nvPr/>
          </p:nvSpPr>
          <p:spPr bwMode="auto">
            <a:xfrm>
              <a:off x="4012145" y="2133600"/>
              <a:ext cx="1219200" cy="1219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368" name="Text Box 8"/>
            <p:cNvSpPr txBox="1">
              <a:spLocks noChangeArrowheads="1"/>
            </p:cNvSpPr>
            <p:nvPr/>
          </p:nvSpPr>
          <p:spPr bwMode="auto">
            <a:xfrm rot="2131759">
              <a:off x="4088345" y="2130624"/>
              <a:ext cx="15240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569913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Times New Roman" charset="0"/>
                </a:rPr>
                <a:t>Mitigated</a:t>
              </a:r>
            </a:p>
          </p:txBody>
        </p:sp>
      </p:grpSp>
      <p:sp>
        <p:nvSpPr>
          <p:cNvPr id="1433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6A64885-197E-9C45-9ED4-A12076AAC65A}" type="slidenum">
              <a:rPr lang="en-US" sz="1200">
                <a:solidFill>
                  <a:srgbClr val="800000"/>
                </a:solidFill>
              </a:rPr>
              <a:pPr/>
              <a:t>69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Authorities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84138" y="1914525"/>
            <a:ext cx="9059862" cy="256936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" charset="0"/>
              </a:rPr>
              <a:t>44 </a:t>
            </a:r>
            <a:r>
              <a:rPr lang="en-US" i="1" dirty="0">
                <a:latin typeface="Calibri" charset="0"/>
              </a:rPr>
              <a:t>Code of Federal Regulations </a:t>
            </a:r>
            <a:r>
              <a:rPr lang="en-US" sz="2000" dirty="0">
                <a:latin typeface="Calibri" charset="0"/>
              </a:rPr>
              <a:t>(CFR)</a:t>
            </a:r>
          </a:p>
          <a:p>
            <a:pPr lvl="1"/>
            <a:r>
              <a:rPr lang="en-US" dirty="0">
                <a:latin typeface="Calibri" charset="0"/>
                <a:ea typeface="MS PGothic" charset="0"/>
              </a:rPr>
              <a:t>Part 80 </a:t>
            </a:r>
            <a:r>
              <a:rPr lang="en-US" i="1" dirty="0">
                <a:latin typeface="Calibri" charset="0"/>
                <a:ea typeface="MS PGothic" charset="0"/>
              </a:rPr>
              <a:t>Property Acquisition and Relocation for </a:t>
            </a:r>
            <a:r>
              <a:rPr lang="en-US" i="1" dirty="0" smtClean="0">
                <a:latin typeface="Calibri" charset="0"/>
                <a:ea typeface="MS PGothic" charset="0"/>
              </a:rPr>
              <a:t>Open-Space</a:t>
            </a:r>
            <a:endParaRPr lang="en-US" i="1" dirty="0">
              <a:latin typeface="Calibri" charset="0"/>
              <a:ea typeface="MS PGothic" charset="0"/>
            </a:endParaRPr>
          </a:p>
          <a:p>
            <a:pPr lvl="1"/>
            <a:r>
              <a:rPr lang="en-US" dirty="0">
                <a:latin typeface="Calibri" charset="0"/>
                <a:ea typeface="MS PGothic" charset="0"/>
              </a:rPr>
              <a:t>Part 206.434 </a:t>
            </a:r>
            <a:r>
              <a:rPr lang="en-US" i="1" dirty="0">
                <a:latin typeface="Calibri" charset="0"/>
                <a:ea typeface="MS PGothic" charset="0"/>
              </a:rPr>
              <a:t>Hazard Mitigation Grant Program </a:t>
            </a:r>
            <a:r>
              <a:rPr lang="en-US" sz="2000" dirty="0">
                <a:latin typeface="Calibri" charset="0"/>
                <a:ea typeface="MS PGothic" charset="0"/>
              </a:rPr>
              <a:t>(HMGP)</a:t>
            </a:r>
            <a:r>
              <a:rPr lang="en-US" i="1" dirty="0">
                <a:latin typeface="Calibri" charset="0"/>
                <a:ea typeface="MS PGothic" charset="0"/>
              </a:rPr>
              <a:t>, Eligibility</a:t>
            </a:r>
          </a:p>
          <a:p>
            <a:pPr lvl="1"/>
            <a:r>
              <a:rPr lang="en-US" dirty="0">
                <a:latin typeface="Calibri" charset="0"/>
                <a:ea typeface="MS PGothic" charset="0"/>
              </a:rPr>
              <a:t>Part 209 </a:t>
            </a:r>
            <a:r>
              <a:rPr lang="en-US" i="1" dirty="0">
                <a:latin typeface="Calibri" charset="0"/>
                <a:ea typeface="MS PGothic" charset="0"/>
              </a:rPr>
              <a:t>Acquisition and Elevation Assistance</a:t>
            </a:r>
            <a:endParaRPr lang="en-US" dirty="0">
              <a:latin typeface="Calibri" charset="0"/>
              <a:ea typeface="MS PGothic" charset="0"/>
            </a:endParaRPr>
          </a:p>
          <a:p>
            <a:pPr lvl="1"/>
            <a:r>
              <a:rPr lang="en-US" dirty="0">
                <a:latin typeface="Calibri" charset="0"/>
                <a:ea typeface="MS PGothic" charset="0"/>
              </a:rPr>
              <a:t>Part 9.6 </a:t>
            </a:r>
            <a:r>
              <a:rPr lang="en-US" i="1" dirty="0">
                <a:latin typeface="Calibri" charset="0"/>
                <a:ea typeface="MS PGothic" charset="0"/>
              </a:rPr>
              <a:t>Floodplain management + protection of wetlands, Decision-making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2253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DA33EB-7262-674D-87DA-D0D64BFD90EB}" type="slidenum">
              <a:rPr lang="en-US" sz="1200">
                <a:solidFill>
                  <a:srgbClr val="800000"/>
                </a:solidFill>
              </a:rPr>
              <a:pPr/>
              <a:t>7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Drainage</a:t>
            </a:r>
          </a:p>
        </p:txBody>
      </p:sp>
      <p:sp>
        <p:nvSpPr>
          <p:cNvPr id="14541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665D05A-E221-4C4B-A3D6-FAFF71480AE1}" type="slidenum">
              <a:rPr lang="en-US" sz="1200">
                <a:solidFill>
                  <a:srgbClr val="800000"/>
                </a:solidFill>
              </a:rPr>
              <a:pPr/>
              <a:t>70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Project activities</a:t>
            </a:r>
            <a:r>
              <a:rPr lang="en-US" sz="3600">
                <a:latin typeface="Calibri" charset="0"/>
              </a:rPr>
              <a:t/>
            </a:r>
            <a:br>
              <a:rPr lang="en-US" sz="3600">
                <a:latin typeface="Calibri" charset="0"/>
              </a:rPr>
            </a:br>
            <a:r>
              <a:rPr lang="en-US" sz="3200" b="1">
                <a:solidFill>
                  <a:srgbClr val="800000"/>
                </a:solidFill>
                <a:latin typeface="Calibri" charset="0"/>
              </a:rPr>
              <a:t>Drainage</a:t>
            </a:r>
            <a:endParaRPr lang="en-US" sz="3200">
              <a:latin typeface="Calibri" charset="0"/>
            </a:endParaRPr>
          </a:p>
        </p:txBody>
      </p:sp>
      <p:sp>
        <p:nvSpPr>
          <p:cNvPr id="147458" name="Content Placeholder 2"/>
          <p:cNvSpPr>
            <a:spLocks noGrp="1"/>
          </p:cNvSpPr>
          <p:nvPr>
            <p:ph idx="1"/>
          </p:nvPr>
        </p:nvSpPr>
        <p:spPr>
          <a:xfrm>
            <a:off x="457200" y="2063354"/>
            <a:ext cx="8229600" cy="238244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Constructing certain types of </a:t>
            </a:r>
            <a:r>
              <a:rPr lang="en-US" b="1">
                <a:latin typeface="Calibri" charset="0"/>
              </a:rPr>
              <a:t>minor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latin typeface="Calibri" charset="0"/>
              </a:rPr>
              <a:t>localized</a:t>
            </a:r>
            <a:r>
              <a:rPr lang="en-US">
                <a:latin typeface="Calibri" charset="0"/>
              </a:rPr>
              <a:t>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flood-control </a:t>
            </a:r>
            <a:r>
              <a:rPr lang="en-US">
                <a:latin typeface="Calibri" charset="0"/>
              </a:rPr>
              <a:t>projects.</a:t>
            </a:r>
          </a:p>
        </p:txBody>
      </p:sp>
      <p:sp>
        <p:nvSpPr>
          <p:cNvPr id="1474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C182317-3486-0145-83E6-2CDC83036E43}" type="slidenum">
              <a:rPr lang="en-US" sz="1200">
                <a:solidFill>
                  <a:srgbClr val="800000"/>
                </a:solidFill>
              </a:rPr>
              <a:pPr/>
              <a:t>71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ea typeface="MS PGothic" charset="0"/>
              </a:rPr>
              <a:t>Sample activities</a:t>
            </a:r>
            <a:r>
              <a:rPr lang="en-US" dirty="0">
                <a:ea typeface="MS PGothic" charset="0"/>
              </a:rPr>
              <a:t/>
            </a:r>
            <a:br>
              <a:rPr lang="en-US" dirty="0">
                <a:ea typeface="MS PGothic" charset="0"/>
              </a:rPr>
            </a:br>
            <a:r>
              <a:rPr lang="en-US" sz="3200" b="1" dirty="0" smtClean="0">
                <a:solidFill>
                  <a:srgbClr val="800000"/>
                </a:solidFill>
                <a:ea typeface="MS PGothic" charset="0"/>
              </a:rPr>
              <a:t>Drainage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4008"/>
            <a:ext cx="9144000" cy="1896452"/>
          </a:xfrm>
          <a:extLst/>
        </p:spPr>
        <p:txBody>
          <a:bodyPr numCol="2">
            <a:noAutofit/>
          </a:bodyPr>
          <a:lstStyle/>
          <a:p>
            <a:pPr>
              <a:defRPr/>
            </a:pPr>
            <a:r>
              <a:rPr lang="en-US" sz="2600" b="1" dirty="0" smtClean="0">
                <a:ea typeface="MS PGothic" panose="020B0600070205080204" pitchFamily="34" charset="-128"/>
              </a:rPr>
              <a:t>Flood walls</a:t>
            </a:r>
          </a:p>
          <a:p>
            <a:pPr>
              <a:defRPr/>
            </a:pPr>
            <a:r>
              <a:rPr lang="en-US" sz="2600" b="1" dirty="0" smtClean="0">
                <a:ea typeface="MS PGothic" panose="020B0600070205080204" pitchFamily="34" charset="-128"/>
              </a:rPr>
              <a:t>Bar screen cleaners</a:t>
            </a:r>
          </a:p>
          <a:p>
            <a:pPr>
              <a:defRPr/>
            </a:pPr>
            <a:r>
              <a:rPr lang="en-US" sz="2600" b="1" dirty="0" smtClean="0">
                <a:ea typeface="MS PGothic" panose="020B0600070205080204" pitchFamily="34" charset="-128"/>
              </a:rPr>
              <a:t>Culverts</a:t>
            </a:r>
          </a:p>
          <a:p>
            <a:pPr>
              <a:defRPr/>
            </a:pPr>
            <a:r>
              <a:rPr lang="en-US" sz="2600" b="1" dirty="0" smtClean="0">
                <a:ea typeface="MS PGothic" panose="020B0600070205080204" pitchFamily="34" charset="-128"/>
              </a:rPr>
              <a:t>Grading</a:t>
            </a:r>
          </a:p>
          <a:p>
            <a:pPr>
              <a:defRPr/>
            </a:pPr>
            <a:r>
              <a:rPr lang="en-US" sz="2600" b="1" spc="-60" dirty="0" smtClean="0">
                <a:ea typeface="MS PGothic" panose="020B0600070205080204" pitchFamily="34" charset="-128"/>
              </a:rPr>
              <a:t>Retention/detention </a:t>
            </a:r>
            <a:r>
              <a:rPr lang="en-US" sz="2600" b="1" spc="-60" dirty="0">
                <a:ea typeface="MS PGothic" panose="020B0600070205080204" pitchFamily="34" charset="-128"/>
              </a:rPr>
              <a:t>p</a:t>
            </a:r>
            <a:r>
              <a:rPr lang="en-US" sz="2600" b="1" spc="-60" dirty="0" smtClean="0">
                <a:ea typeface="MS PGothic" panose="020B0600070205080204" pitchFamily="34" charset="-128"/>
              </a:rPr>
              <a:t>onds</a:t>
            </a:r>
          </a:p>
          <a:p>
            <a:pPr>
              <a:defRPr/>
            </a:pPr>
            <a:r>
              <a:rPr lang="en-US" sz="2600" b="1" dirty="0" smtClean="0">
                <a:ea typeface="MS PGothic" panose="020B0600070205080204" pitchFamily="34" charset="-128"/>
              </a:rPr>
              <a:t>Pump stations</a:t>
            </a:r>
          </a:p>
          <a:p>
            <a:pPr>
              <a:defRPr/>
            </a:pPr>
            <a:r>
              <a:rPr lang="en-US" sz="2600" b="1" dirty="0" smtClean="0">
                <a:ea typeface="MS PGothic" panose="020B0600070205080204" pitchFamily="34" charset="-128"/>
              </a:rPr>
              <a:t>Erosion control</a:t>
            </a:r>
          </a:p>
          <a:p>
            <a:pPr>
              <a:defRPr/>
            </a:pPr>
            <a:endParaRPr lang="en-US" sz="2600" b="1" dirty="0" smtClean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2600" b="1" dirty="0" smtClean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2600" b="1" dirty="0" smtClean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2600" b="1" dirty="0" smtClean="0">
              <a:ea typeface="MS PGothic" panose="020B0600070205080204" pitchFamily="34" charset="-128"/>
            </a:endParaRPr>
          </a:p>
        </p:txBody>
      </p:sp>
      <p:sp>
        <p:nvSpPr>
          <p:cNvPr id="14951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09BA39E-0402-184D-B9C9-9334D03C885D}" type="slidenum">
              <a:rPr lang="en-US" sz="1200">
                <a:solidFill>
                  <a:srgbClr val="800000"/>
                </a:solidFill>
              </a:rPr>
              <a:pPr/>
              <a:t>72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4950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721894"/>
            <a:ext cx="3192462" cy="162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695700"/>
            <a:ext cx="31130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3711179"/>
            <a:ext cx="2909888" cy="163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2479676" y="1153054"/>
            <a:ext cx="6207125" cy="67746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0000"/>
                </a:solidFill>
                <a:latin typeface="Calibri" charset="0"/>
              </a:rPr>
              <a:t>How </a:t>
            </a:r>
            <a:r>
              <a:rPr lang="en-US" dirty="0">
                <a:latin typeface="Calibri" charset="0"/>
              </a:rPr>
              <a:t>to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decide</a:t>
            </a:r>
            <a:r>
              <a:rPr lang="en-US" dirty="0">
                <a:latin typeface="Calibri" charset="0"/>
              </a:rPr>
              <a:t> when to phase a drainage project</a:t>
            </a:r>
          </a:p>
        </p:txBody>
      </p:sp>
      <p:sp>
        <p:nvSpPr>
          <p:cNvPr id="151554" name="Content Placeholder 2"/>
          <p:cNvSpPr>
            <a:spLocks noGrp="1"/>
          </p:cNvSpPr>
          <p:nvPr>
            <p:ph idx="1"/>
          </p:nvPr>
        </p:nvSpPr>
        <p:spPr>
          <a:xfrm>
            <a:off x="457200" y="2389715"/>
            <a:ext cx="8470900" cy="2400300"/>
          </a:xfrm>
        </p:spPr>
        <p:txBody>
          <a:bodyPr/>
          <a:lstStyle/>
          <a:p>
            <a:r>
              <a:rPr lang="en-US" b="1">
                <a:latin typeface="Calibri" charset="0"/>
              </a:rPr>
              <a:t>Phase</a:t>
            </a:r>
            <a:r>
              <a:rPr lang="en-US">
                <a:latin typeface="Calibri" charset="0"/>
              </a:rPr>
              <a:t> a project when you have</a:t>
            </a:r>
            <a:r>
              <a:rPr lang="en-US" b="1">
                <a:latin typeface="Calibri" charset="0"/>
              </a:rPr>
              <a:t>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significant unknowns</a:t>
            </a:r>
            <a:r>
              <a:rPr lang="en-US">
                <a:latin typeface="Calibri" charset="0"/>
              </a:rPr>
              <a:t>.</a:t>
            </a:r>
          </a:p>
          <a:p>
            <a:pPr lvl="1"/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1 year</a:t>
            </a:r>
            <a:r>
              <a:rPr lang="en-US">
                <a:latin typeface="Calibri" charset="0"/>
                <a:ea typeface="MS PGothic" charset="0"/>
              </a:rPr>
              <a:t> to complete Phase 1.</a:t>
            </a:r>
          </a:p>
        </p:txBody>
      </p:sp>
      <p:sp>
        <p:nvSpPr>
          <p:cNvPr id="15155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7756D23-DA01-C244-9086-9C2D4CB875D0}" type="slidenum">
              <a:rPr lang="en-US" sz="1200">
                <a:solidFill>
                  <a:srgbClr val="800000"/>
                </a:solidFill>
              </a:rPr>
              <a:pPr/>
              <a:t>73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51556" name="Picture 4" descr="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3811850"/>
            <a:ext cx="1036637" cy="12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922338" y="1145249"/>
            <a:ext cx="7764462" cy="6774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0000"/>
                </a:solidFill>
                <a:latin typeface="Calibri" charset="0"/>
              </a:rPr>
              <a:t>How </a:t>
            </a:r>
            <a:r>
              <a:rPr lang="en-US" dirty="0">
                <a:latin typeface="Calibri" charset="0"/>
              </a:rPr>
              <a:t>to </a:t>
            </a:r>
            <a:r>
              <a:rPr lang="en-US" b="1" dirty="0">
                <a:solidFill>
                  <a:srgbClr val="800000"/>
                </a:solidFill>
                <a:latin typeface="Calibri" charset="0"/>
              </a:rPr>
              <a:t>decide</a:t>
            </a:r>
            <a:r>
              <a:rPr lang="en-US" dirty="0">
                <a:latin typeface="Calibri" charset="0"/>
              </a:rPr>
              <a:t> when to phase a drainage project</a:t>
            </a:r>
            <a:r>
              <a:rPr lang="en-US" sz="2000" dirty="0">
                <a:latin typeface="Calibri" charset="0"/>
              </a:rPr>
              <a:t> (Continued . . . )</a:t>
            </a:r>
          </a:p>
        </p:txBody>
      </p:sp>
      <p:sp>
        <p:nvSpPr>
          <p:cNvPr id="152579" name="Content Placeholder 2"/>
          <p:cNvSpPr>
            <a:spLocks noGrp="1"/>
          </p:cNvSpPr>
          <p:nvPr>
            <p:ph idx="1"/>
          </p:nvPr>
        </p:nvSpPr>
        <p:spPr>
          <a:xfrm>
            <a:off x="457200" y="2088223"/>
            <a:ext cx="8470900" cy="2790825"/>
          </a:xfrm>
        </p:spPr>
        <p:txBody>
          <a:bodyPr>
            <a:normAutofit fontScale="92500"/>
          </a:bodyPr>
          <a:lstStyle/>
          <a:p>
            <a:r>
              <a:rPr lang="en-US" b="1">
                <a:solidFill>
                  <a:srgbClr val="800000"/>
                </a:solidFill>
                <a:latin typeface="Calibri" charset="0"/>
              </a:rPr>
              <a:t>Phase I </a:t>
            </a:r>
            <a:r>
              <a:rPr lang="en-US">
                <a:latin typeface="Calibri" charset="0"/>
              </a:rPr>
              <a:t>includes:</a:t>
            </a:r>
          </a:p>
          <a:p>
            <a:pPr lvl="1"/>
            <a:r>
              <a:rPr lang="en-US" b="1">
                <a:latin typeface="Calibri" charset="0"/>
                <a:ea typeface="MS PGothic" charset="0"/>
              </a:rPr>
              <a:t>Design + engineering + environmental + feasibility.</a:t>
            </a:r>
          </a:p>
          <a:p>
            <a:pPr lvl="1"/>
            <a:r>
              <a:rPr lang="en-US" b="1">
                <a:latin typeface="Calibri" charset="0"/>
                <a:ea typeface="MS PGothic" charset="0"/>
              </a:rPr>
              <a:t>Eligibility determinations.</a:t>
            </a:r>
          </a:p>
          <a:p>
            <a:pPr lvl="1">
              <a:spcBef>
                <a:spcPts val="500"/>
              </a:spcBef>
            </a:pPr>
            <a:r>
              <a:rPr lang="en-US" b="1">
                <a:latin typeface="Calibri" charset="0"/>
                <a:ea typeface="MS PGothic" charset="0"/>
              </a:rPr>
              <a:t>Hydrology + Hydraulic</a:t>
            </a:r>
            <a:r>
              <a:rPr lang="en-US" sz="2000" b="1">
                <a:latin typeface="Calibri" charset="0"/>
                <a:ea typeface="MS PGothic" charset="0"/>
              </a:rPr>
              <a:t> (H + H)</a:t>
            </a:r>
            <a:r>
              <a:rPr lang="en-US" b="1">
                <a:latin typeface="Calibri" charset="0"/>
                <a:ea typeface="MS PGothic" charset="0"/>
              </a:rPr>
              <a:t> studies</a:t>
            </a:r>
            <a:r>
              <a:rPr lang="en-US">
                <a:latin typeface="Calibri" charset="0"/>
                <a:ea typeface="MS PGothic" charset="0"/>
              </a:rPr>
              <a:t>.</a:t>
            </a:r>
          </a:p>
          <a:p>
            <a:pPr lvl="2">
              <a:spcBef>
                <a:spcPts val="500"/>
              </a:spcBef>
            </a:pPr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How much </a:t>
            </a:r>
            <a:r>
              <a:rPr lang="en-US">
                <a:solidFill>
                  <a:srgbClr val="800000"/>
                </a:solidFill>
                <a:latin typeface="Calibri" charset="0"/>
                <a:ea typeface="MS PGothic" charset="0"/>
              </a:rPr>
              <a:t>water + where it </a:t>
            </a:r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goes</a:t>
            </a:r>
            <a:r>
              <a:rPr lang="en-US">
                <a:solidFill>
                  <a:srgbClr val="800000"/>
                </a:solidFill>
                <a:latin typeface="Calibri" charset="0"/>
                <a:ea typeface="MS PGothic" charset="0"/>
              </a:rPr>
              <a:t>.</a:t>
            </a:r>
          </a:p>
          <a:p>
            <a:r>
              <a:rPr lang="en-US" b="1">
                <a:solidFill>
                  <a:srgbClr val="800000"/>
                </a:solidFill>
                <a:latin typeface="Calibri" charset="0"/>
              </a:rPr>
              <a:t>Phase II </a:t>
            </a:r>
            <a:r>
              <a:rPr lang="en-US">
                <a:latin typeface="Calibri" charset="0"/>
              </a:rPr>
              <a:t>is the construction phase.</a:t>
            </a:r>
          </a:p>
        </p:txBody>
      </p:sp>
      <p:sp>
        <p:nvSpPr>
          <p:cNvPr id="1525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73682E9-9ECD-1D41-9C66-069C5CC9FE46}" type="slidenum">
              <a:rPr lang="en-US" sz="1200">
                <a:solidFill>
                  <a:srgbClr val="800000"/>
                </a:solidFill>
              </a:rPr>
              <a:pPr/>
              <a:t>74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6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H + H Study </a:t>
            </a:r>
            <a:endParaRPr lang="en-US" sz="20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815704"/>
            <a:ext cx="8867775" cy="31444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</a:rPr>
              <a:t>Who</a:t>
            </a:r>
            <a:r>
              <a:rPr lang="en-US" b="1" dirty="0" smtClean="0">
                <a:ea typeface="MS PGothic" panose="020B0600070205080204" pitchFamily="34" charset="-128"/>
              </a:rPr>
              <a:t> </a:t>
            </a:r>
            <a:r>
              <a:rPr lang="en-US" dirty="0" smtClean="0">
                <a:ea typeface="MS PGothic" panose="020B0600070205080204" pitchFamily="34" charset="-128"/>
              </a:rPr>
              <a:t>can do it?</a:t>
            </a:r>
          </a:p>
          <a:p>
            <a:pPr lvl="1">
              <a:defRPr/>
            </a:pPr>
            <a:r>
              <a:rPr lang="en-US" b="1" dirty="0" smtClean="0"/>
              <a:t>Licensed engineer </a:t>
            </a:r>
            <a:r>
              <a:rPr lang="en-US" dirty="0" smtClean="0"/>
              <a:t>or</a:t>
            </a:r>
            <a:r>
              <a:rPr lang="en-US" b="1" dirty="0" smtClean="0"/>
              <a:t> hydrologist.</a:t>
            </a:r>
          </a:p>
          <a:p>
            <a:pPr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Why</a:t>
            </a:r>
            <a:r>
              <a:rPr lang="en-US" dirty="0" smtClean="0">
                <a:ea typeface="MS PGothic" panose="020B0600070205080204" pitchFamily="34" charset="-128"/>
              </a:rPr>
              <a:t> is it </a:t>
            </a: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</a:rPr>
              <a:t>important</a:t>
            </a:r>
            <a:r>
              <a:rPr lang="en-US" dirty="0" smtClean="0">
                <a:ea typeface="MS PGothic" panose="020B0600070205080204" pitchFamily="34" charset="-128"/>
              </a:rPr>
              <a:t>?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determines water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surface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elevations.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establishes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conditions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frequencies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lvl="2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Pre-mitigation damages.</a:t>
            </a:r>
          </a:p>
          <a:p>
            <a:pPr lvl="2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Post-mitigation damages.</a:t>
            </a:r>
          </a:p>
        </p:txBody>
      </p:sp>
      <p:sp>
        <p:nvSpPr>
          <p:cNvPr id="1536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727A9DC-7CE6-624B-AEB0-0D4EEECBA41C}" type="slidenum">
              <a:rPr lang="en-US" sz="1200">
                <a:solidFill>
                  <a:srgbClr val="800000"/>
                </a:solidFill>
              </a:rPr>
              <a:pPr/>
              <a:t>75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H + H Study </a:t>
            </a:r>
            <a:r>
              <a:rPr lang="en-US" sz="2000">
                <a:latin typeface="Calibri" charset="0"/>
              </a:rPr>
              <a:t>(Continued . . . )</a:t>
            </a:r>
            <a:r>
              <a:rPr lang="en-US">
                <a:latin typeface="Calibri" charset="0"/>
              </a:rPr>
              <a:t> </a:t>
            </a:r>
            <a:endParaRPr lang="en-US" sz="2000">
              <a:latin typeface="Calibri" charset="0"/>
            </a:endParaRPr>
          </a:p>
        </p:txBody>
      </p:sp>
      <p:sp>
        <p:nvSpPr>
          <p:cNvPr id="154626" name="Content Placeholder 2"/>
          <p:cNvSpPr>
            <a:spLocks noGrp="1"/>
          </p:cNvSpPr>
          <p:nvPr>
            <p:ph idx="1"/>
          </p:nvPr>
        </p:nvSpPr>
        <p:spPr>
          <a:xfrm>
            <a:off x="457200" y="1914525"/>
            <a:ext cx="8229600" cy="3144441"/>
          </a:xfrm>
        </p:spPr>
        <p:txBody>
          <a:bodyPr/>
          <a:lstStyle/>
          <a:p>
            <a:r>
              <a:rPr lang="en-US" b="1">
                <a:latin typeface="Calibri" charset="0"/>
              </a:rPr>
              <a:t>What </a:t>
            </a:r>
            <a:r>
              <a:rPr lang="en-US">
                <a:latin typeface="Calibri" charset="0"/>
              </a:rPr>
              <a:t>should it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include?</a:t>
            </a:r>
          </a:p>
          <a:p>
            <a:pPr lvl="1"/>
            <a:r>
              <a:rPr lang="en-US" b="1">
                <a:latin typeface="Calibri" charset="0"/>
                <a:ea typeface="MS PGothic" charset="0"/>
              </a:rPr>
              <a:t>Climate</a:t>
            </a:r>
            <a:r>
              <a:rPr lang="en-US">
                <a:latin typeface="Calibri" charset="0"/>
                <a:ea typeface="MS PGothic" charset="0"/>
              </a:rPr>
              <a:t> changes.</a:t>
            </a:r>
          </a:p>
          <a:p>
            <a:pPr lvl="1"/>
            <a:r>
              <a:rPr lang="en-US" b="1">
                <a:latin typeface="Calibri" charset="0"/>
                <a:ea typeface="MS PGothic" charset="0"/>
              </a:rPr>
              <a:t>Land</a:t>
            </a:r>
            <a:r>
              <a:rPr lang="en-US">
                <a:latin typeface="Calibri" charset="0"/>
                <a:ea typeface="MS PGothic" charset="0"/>
              </a:rPr>
              <a:t>-</a:t>
            </a:r>
            <a:r>
              <a:rPr lang="en-US" b="1">
                <a:latin typeface="Calibri" charset="0"/>
                <a:ea typeface="MS PGothic" charset="0"/>
              </a:rPr>
              <a:t>use</a:t>
            </a:r>
            <a:r>
              <a:rPr lang="en-US">
                <a:latin typeface="Calibri" charset="0"/>
                <a:ea typeface="MS PGothic" charset="0"/>
              </a:rPr>
              <a:t> changes.</a:t>
            </a:r>
          </a:p>
        </p:txBody>
      </p:sp>
      <p:sp>
        <p:nvSpPr>
          <p:cNvPr id="1546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5C7B97A-75A3-2F41-9AC3-C6DEA8358BE1}" type="slidenum">
              <a:rPr lang="en-US" sz="1200">
                <a:solidFill>
                  <a:srgbClr val="800000"/>
                </a:solidFill>
              </a:rPr>
              <a:pPr/>
              <a:t>76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>
          <a:xfrm>
            <a:off x="1665288" y="1195388"/>
            <a:ext cx="7021512" cy="67627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What are the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benefits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of phasing a drainage project?</a:t>
            </a:r>
          </a:p>
        </p:txBody>
      </p:sp>
      <p:sp>
        <p:nvSpPr>
          <p:cNvPr id="155650" name="Content Placeholder 2"/>
          <p:cNvSpPr>
            <a:spLocks noGrp="1"/>
          </p:cNvSpPr>
          <p:nvPr>
            <p:ph idx="1"/>
          </p:nvPr>
        </p:nvSpPr>
        <p:spPr>
          <a:xfrm>
            <a:off x="457201" y="2316957"/>
            <a:ext cx="8118475" cy="2826544"/>
          </a:xfrm>
        </p:spPr>
        <p:txBody>
          <a:bodyPr/>
          <a:lstStyle/>
          <a:p>
            <a:r>
              <a:rPr lang="en-US" b="1">
                <a:solidFill>
                  <a:srgbClr val="800000"/>
                </a:solidFill>
                <a:latin typeface="Calibri" charset="0"/>
              </a:rPr>
              <a:t>Time</a:t>
            </a:r>
            <a:r>
              <a:rPr lang="en-US">
                <a:latin typeface="Calibri" charset="0"/>
              </a:rPr>
              <a:t> +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resources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to fund the development of a </a:t>
            </a:r>
            <a:r>
              <a:rPr lang="en-US" b="1">
                <a:latin typeface="Calibri" charset="0"/>
              </a:rPr>
              <a:t>hydraulic model</a:t>
            </a:r>
            <a:r>
              <a:rPr lang="en-US">
                <a:latin typeface="Calibri" charset="0"/>
              </a:rPr>
              <a:t> + determine </a:t>
            </a:r>
            <a:r>
              <a:rPr lang="en-US" b="1">
                <a:latin typeface="Calibri" charset="0"/>
              </a:rPr>
              <a:t>downstream effects</a:t>
            </a:r>
            <a:r>
              <a:rPr lang="en-US">
                <a:latin typeface="Calibri" charset="0"/>
              </a:rPr>
              <a:t>.</a:t>
            </a:r>
          </a:p>
          <a:p>
            <a:pPr lvl="1"/>
            <a:r>
              <a:rPr lang="en-US" b="1">
                <a:latin typeface="Calibri" charset="0"/>
                <a:ea typeface="MS PGothic" charset="0"/>
              </a:rPr>
              <a:t>E.g., identify </a:t>
            </a:r>
            <a:r>
              <a:rPr lang="en-US">
                <a:latin typeface="Calibri" charset="0"/>
                <a:ea typeface="MS PGothic" charset="0"/>
              </a:rPr>
              <a:t>the drainage basin.</a:t>
            </a:r>
          </a:p>
        </p:txBody>
      </p:sp>
      <p:sp>
        <p:nvSpPr>
          <p:cNvPr id="15565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446990A-A1EA-3246-8D14-4FF4EB065D2E}" type="slidenum">
              <a:rPr lang="en-US" sz="1200">
                <a:solidFill>
                  <a:srgbClr val="800000"/>
                </a:solidFill>
              </a:rPr>
              <a:pPr/>
              <a:t>77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>
            <a:spLocks noGrp="1"/>
          </p:cNvSpPr>
          <p:nvPr>
            <p:ph type="title"/>
          </p:nvPr>
        </p:nvSpPr>
        <p:spPr>
          <a:xfrm>
            <a:off x="1665288" y="1195388"/>
            <a:ext cx="7021512" cy="67627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What are the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benefits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of phasing a drainage project?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156674" name="Content Placeholder 2"/>
          <p:cNvSpPr>
            <a:spLocks noGrp="1"/>
          </p:cNvSpPr>
          <p:nvPr>
            <p:ph idx="1"/>
          </p:nvPr>
        </p:nvSpPr>
        <p:spPr>
          <a:xfrm>
            <a:off x="457201" y="2316957"/>
            <a:ext cx="8118475" cy="2826544"/>
          </a:xfrm>
        </p:spPr>
        <p:txBody>
          <a:bodyPr/>
          <a:lstStyle/>
          <a:p>
            <a:r>
              <a:rPr lang="en-US">
                <a:latin typeface="Calibri" charset="0"/>
              </a:rPr>
              <a:t>Determines project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feasibility</a:t>
            </a:r>
            <a:r>
              <a:rPr lang="en-US">
                <a:latin typeface="Calibri" charset="0"/>
              </a:rPr>
              <a:t>.</a:t>
            </a:r>
          </a:p>
          <a:p>
            <a:pPr lvl="1"/>
            <a:r>
              <a:rPr lang="en-US" b="1">
                <a:latin typeface="Calibri" charset="0"/>
                <a:ea typeface="MS PGothic" charset="0"/>
              </a:rPr>
              <a:t>Validate</a:t>
            </a:r>
            <a:r>
              <a:rPr lang="en-US">
                <a:latin typeface="Calibri" charset="0"/>
                <a:ea typeface="MS PGothic" charset="0"/>
              </a:rPr>
              <a:t> </a:t>
            </a:r>
            <a:r>
              <a:rPr lang="en-US" sz="2000">
                <a:latin typeface="Calibri" charset="0"/>
                <a:ea typeface="MS PGothic" charset="0"/>
              </a:rPr>
              <a:t>(or not) </a:t>
            </a:r>
            <a:r>
              <a:rPr lang="en-US">
                <a:latin typeface="Calibri" charset="0"/>
                <a:ea typeface="MS PGothic" charset="0"/>
              </a:rPr>
              <a:t>proposed solutions.</a:t>
            </a:r>
          </a:p>
          <a:p>
            <a:r>
              <a:rPr lang="en-US">
                <a:latin typeface="Calibri" charset="0"/>
              </a:rPr>
              <a:t>Provides an opportunity for required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public input</a:t>
            </a:r>
            <a:r>
              <a:rPr lang="en-US">
                <a:latin typeface="Calibri" charset="0"/>
              </a:rPr>
              <a:t> </a:t>
            </a:r>
            <a:r>
              <a:rPr lang="en-US" sz="2200">
                <a:latin typeface="Calibri" charset="0"/>
              </a:rPr>
              <a:t>(44 CFR 9.6)</a:t>
            </a:r>
            <a:r>
              <a:rPr lang="en-US">
                <a:latin typeface="Calibri" charset="0"/>
              </a:rPr>
              <a:t>.</a:t>
            </a:r>
          </a:p>
        </p:txBody>
      </p:sp>
      <p:sp>
        <p:nvSpPr>
          <p:cNvPr id="15667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45787C0-DA71-134F-94D3-28CB8FD6DB82}" type="slidenum">
              <a:rPr lang="en-US" sz="1200">
                <a:solidFill>
                  <a:srgbClr val="800000"/>
                </a:solidFill>
              </a:rPr>
              <a:pPr/>
              <a:t>78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le 1"/>
          <p:cNvSpPr>
            <a:spLocks noGrp="1"/>
          </p:cNvSpPr>
          <p:nvPr>
            <p:ph type="title"/>
          </p:nvPr>
        </p:nvSpPr>
        <p:spPr>
          <a:xfrm>
            <a:off x="1665288" y="1195388"/>
            <a:ext cx="7021512" cy="67627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What are the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benefits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of phasing a drainage project?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157698" name="Content Placeholder 2"/>
          <p:cNvSpPr>
            <a:spLocks noGrp="1"/>
          </p:cNvSpPr>
          <p:nvPr>
            <p:ph idx="1"/>
          </p:nvPr>
        </p:nvSpPr>
        <p:spPr>
          <a:xfrm>
            <a:off x="457201" y="2316957"/>
            <a:ext cx="8118475" cy="2826544"/>
          </a:xfrm>
        </p:spPr>
        <p:txBody>
          <a:bodyPr/>
          <a:lstStyle/>
          <a:p>
            <a:r>
              <a:rPr lang="en-US">
                <a:latin typeface="Calibri" charset="0"/>
              </a:rPr>
              <a:t>Determine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environmental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+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historical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+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archeological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effects.</a:t>
            </a:r>
          </a:p>
          <a:p>
            <a:r>
              <a:rPr lang="en-US">
                <a:latin typeface="Calibri" charset="0"/>
              </a:rPr>
              <a:t>Define a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detailed construction budget</a:t>
            </a:r>
            <a:r>
              <a:rPr lang="en-US">
                <a:latin typeface="Calibri" charset="0"/>
              </a:rPr>
              <a:t>.</a:t>
            </a:r>
          </a:p>
          <a:p>
            <a:r>
              <a:rPr lang="en-US">
                <a:latin typeface="Calibri" charset="0"/>
              </a:rPr>
              <a:t>Identify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permitting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requirements.</a:t>
            </a:r>
          </a:p>
        </p:txBody>
      </p:sp>
      <p:sp>
        <p:nvSpPr>
          <p:cNvPr id="15769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55EE5CE-B380-7E48-A3E4-315383198ADE}" type="slidenum">
              <a:rPr lang="en-US" sz="1200">
                <a:solidFill>
                  <a:srgbClr val="800000"/>
                </a:solidFill>
              </a:rPr>
              <a:pPr/>
              <a:t>79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Authorities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84138" y="1914525"/>
            <a:ext cx="9059862" cy="2569369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latin typeface="Calibri" charset="0"/>
              </a:rPr>
              <a:t>Section 404 of the </a:t>
            </a:r>
            <a:r>
              <a:rPr lang="en-US" i="1">
                <a:latin typeface="Calibri" charset="0"/>
              </a:rPr>
              <a:t>Robert T. Stafford Disaster Relief and Emergency Assistance Act</a:t>
            </a:r>
            <a:r>
              <a:rPr lang="en-US">
                <a:latin typeface="Calibri" charset="0"/>
              </a:rPr>
              <a:t> </a:t>
            </a:r>
            <a:r>
              <a:rPr lang="en-US" sz="2000">
                <a:latin typeface="Calibri" charset="0"/>
              </a:rPr>
              <a:t>(Stafford Act)</a:t>
            </a:r>
            <a:endParaRPr lang="en-US">
              <a:latin typeface="Calibri" charset="0"/>
            </a:endParaRPr>
          </a:p>
          <a:p>
            <a:r>
              <a:rPr lang="en-US" i="1">
                <a:latin typeface="Calibri" charset="0"/>
              </a:rPr>
              <a:t>Hazard Mitigation Assistance Unified Guidance </a:t>
            </a:r>
            <a:r>
              <a:rPr lang="en-US">
                <a:latin typeface="Calibri" charset="0"/>
              </a:rPr>
              <a:t>July 12, 2013</a:t>
            </a:r>
          </a:p>
          <a:p>
            <a:r>
              <a:rPr lang="en-US" i="1">
                <a:latin typeface="Calibri" charset="0"/>
              </a:rPr>
              <a:t>Addendum to the Hazard Mitigation Assistance Unified Guidance</a:t>
            </a:r>
            <a:endParaRPr lang="en-US">
              <a:latin typeface="Calibri" charset="0"/>
            </a:endParaRPr>
          </a:p>
        </p:txBody>
      </p:sp>
      <p:sp>
        <p:nvSpPr>
          <p:cNvPr id="245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DFF1AFD-E39E-414D-B5E3-FAAE15A38080}" type="slidenum">
              <a:rPr lang="en-US" sz="1200">
                <a:solidFill>
                  <a:srgbClr val="800000"/>
                </a:solidFill>
              </a:rPr>
              <a:pPr/>
              <a:t>8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722" name="Title 1"/>
          <p:cNvSpPr>
            <a:spLocks noGrp="1"/>
          </p:cNvSpPr>
          <p:nvPr>
            <p:ph type="title"/>
          </p:nvPr>
        </p:nvSpPr>
        <p:spPr>
          <a:xfrm>
            <a:off x="874714" y="971550"/>
            <a:ext cx="7812087" cy="67746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What are Phase I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deliverables</a:t>
            </a:r>
            <a:r>
              <a:rPr lang="en-US">
                <a:latin typeface="Calibri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4525"/>
            <a:ext cx="8470900" cy="2790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800000"/>
                </a:solidFill>
                <a:ea typeface="MS PGothic" panose="020B0600070205080204" pitchFamily="34" charset="-128"/>
              </a:rPr>
              <a:t>Final engineering</a:t>
            </a:r>
            <a:r>
              <a:rPr lang="en-US" dirty="0" smtClean="0">
                <a:ea typeface="MS PGothic" panose="020B0600070205080204" pitchFamily="34" charset="-128"/>
              </a:rPr>
              <a:t> </a:t>
            </a:r>
            <a:r>
              <a:rPr lang="en-US" dirty="0">
                <a:ea typeface="MS PGothic" panose="020B0600070205080204" pitchFamily="34" charset="-128"/>
              </a:rPr>
              <a:t>design </a:t>
            </a:r>
            <a:r>
              <a:rPr lang="en-US" dirty="0" smtClean="0">
                <a:ea typeface="MS PGothic" panose="020B0600070205080204" pitchFamily="34" charset="-128"/>
              </a:rPr>
              <a:t>plan.</a:t>
            </a:r>
            <a:endParaRPr lang="en-US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b="1" dirty="0" smtClean="0">
                <a:ea typeface="MS PGothic" panose="020B0600070205080204" pitchFamily="34" charset="-128"/>
              </a:rPr>
              <a:t>H + H study</a:t>
            </a:r>
            <a:r>
              <a:rPr lang="en-US" dirty="0" smtClean="0">
                <a:ea typeface="MS PGothic" panose="020B0600070205080204" pitchFamily="34" charset="-128"/>
              </a:rPr>
              <a:t>.</a:t>
            </a:r>
            <a:endParaRPr lang="en-US" sz="2000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PGothic" panose="020B0600070205080204" pitchFamily="34" charset="-128"/>
              </a:rPr>
              <a:t>BCA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PGothic" panose="020B0600070205080204" pitchFamily="34" charset="-128"/>
              </a:rPr>
              <a:t>.</a:t>
            </a:r>
          </a:p>
          <a:p>
            <a:pPr>
              <a:defRPr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PGothic" panose="020B0600070205080204" pitchFamily="34" charset="-128"/>
              </a:rPr>
              <a:t>Permit-ready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PGothic" panose="020B0600070205080204" pitchFamily="34" charset="-128"/>
              </a:rPr>
              <a:t>construction documents.</a:t>
            </a:r>
          </a:p>
        </p:txBody>
      </p:sp>
      <p:sp>
        <p:nvSpPr>
          <p:cNvPr id="1587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52DE1F6-D9BA-2F46-9DA3-26F16AE7DA76}" type="slidenum">
              <a:rPr lang="en-US" sz="1200">
                <a:solidFill>
                  <a:srgbClr val="800000"/>
                </a:solidFill>
              </a:rPr>
              <a:pPr/>
              <a:t>80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746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060452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Funding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812927"/>
            <a:ext cx="8569325" cy="2569369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Drainage projects are an </a:t>
            </a:r>
            <a:r>
              <a:rPr lang="en-US" b="1" dirty="0">
                <a:latin typeface="Calibri" charset="0"/>
              </a:rPr>
              <a:t>eligible activity</a:t>
            </a:r>
            <a:r>
              <a:rPr lang="en-US" dirty="0">
                <a:latin typeface="Calibri" charset="0"/>
              </a:rPr>
              <a:t> within the </a:t>
            </a:r>
            <a:r>
              <a:rPr lang="en-US" b="1" dirty="0">
                <a:latin typeface="Calibri" charset="0"/>
              </a:rPr>
              <a:t>PDM</a:t>
            </a:r>
            <a:r>
              <a:rPr lang="en-US" dirty="0">
                <a:latin typeface="Calibri" charset="0"/>
              </a:rPr>
              <a:t> + </a:t>
            </a:r>
            <a:r>
              <a:rPr lang="en-US" b="1" dirty="0">
                <a:latin typeface="Calibri" charset="0"/>
              </a:rPr>
              <a:t>FMA</a:t>
            </a:r>
            <a:r>
              <a:rPr lang="en-US" dirty="0">
                <a:latin typeface="Calibri" charset="0"/>
              </a:rPr>
              <a:t> + </a:t>
            </a:r>
            <a:r>
              <a:rPr lang="en-US" b="1" dirty="0">
                <a:latin typeface="Calibri" charset="0"/>
              </a:rPr>
              <a:t>HMGP</a:t>
            </a:r>
            <a:r>
              <a:rPr lang="en-US" dirty="0">
                <a:latin typeface="Calibri" charset="0"/>
              </a:rPr>
              <a:t> programs.</a:t>
            </a:r>
          </a:p>
        </p:txBody>
      </p:sp>
      <p:sp>
        <p:nvSpPr>
          <p:cNvPr id="15975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FE55150-21E8-8C43-AFF1-AF4B67C97969}" type="slidenum">
              <a:rPr lang="en-US" sz="1200">
                <a:solidFill>
                  <a:srgbClr val="800000"/>
                </a:solidFill>
              </a:rPr>
              <a:pPr/>
              <a:t>81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59748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DE34CE5-16B9-8E4C-9F5B-39B23BFDB6BA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 smtClean="0">
              <a:solidFill>
                <a:srgbClr val="800000"/>
              </a:solidFill>
            </a:endParaRPr>
          </a:p>
        </p:txBody>
      </p:sp>
      <p:pic>
        <p:nvPicPr>
          <p:cNvPr id="159749" name="Picture 1" descr="big3Grant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3037" r="1369" b="21925"/>
          <a:stretch>
            <a:fillRect/>
          </a:stretch>
        </p:blipFill>
        <p:spPr bwMode="auto">
          <a:xfrm>
            <a:off x="2022476" y="2786063"/>
            <a:ext cx="5667375" cy="22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94318"/>
            <a:ext cx="8229600" cy="677253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Drainage system improvements</a:t>
            </a:r>
            <a:endParaRPr lang="en-US" sz="4200">
              <a:latin typeface="Calibri" charset="0"/>
            </a:endParaRPr>
          </a:p>
        </p:txBody>
      </p:sp>
      <p:sp>
        <p:nvSpPr>
          <p:cNvPr id="16077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D778D29-F86F-7C45-B0B1-106DE2FE7A82}" type="slidenum">
              <a:rPr lang="en-US" sz="1200">
                <a:solidFill>
                  <a:srgbClr val="800000"/>
                </a:solidFill>
              </a:rPr>
              <a:pPr/>
              <a:t>82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160771" name="Picture 6" descr="Drainage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847850"/>
            <a:ext cx="5892800" cy="3295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5" descr="Drain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3009900" cy="3333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82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89D78AE-3D15-BA4F-ADA7-DEFA9ED6A80B}" type="slidenum">
              <a:rPr lang="en-US" sz="1200">
                <a:solidFill>
                  <a:srgbClr val="800000"/>
                </a:solidFill>
              </a:rPr>
              <a:pPr/>
              <a:t>83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62818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842963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Calibri" charset="0"/>
              </a:rPr>
              <a:t/>
            </a:r>
            <a:br>
              <a:rPr lang="en-US" sz="3600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         </a:t>
            </a:r>
            <a:r>
              <a:rPr lang="en-US" sz="4000" dirty="0">
                <a:latin typeface="Calibri" charset="0"/>
              </a:rPr>
              <a:t>Storm water management</a:t>
            </a:r>
            <a:r>
              <a:rPr lang="en-US" sz="3600" dirty="0">
                <a:latin typeface="Calibri" charset="0"/>
              </a:rPr>
              <a:t/>
            </a:r>
            <a:br>
              <a:rPr lang="en-US" sz="3600" dirty="0">
                <a:latin typeface="Calibri" charset="0"/>
              </a:rPr>
            </a:br>
            <a:endParaRPr lang="en-US" sz="3600" i="1" dirty="0">
              <a:latin typeface="Calibri" charset="0"/>
            </a:endParaRPr>
          </a:p>
        </p:txBody>
      </p:sp>
      <p:sp>
        <p:nvSpPr>
          <p:cNvPr id="117763" name="Rectangle 3"/>
          <p:cNvSpPr>
            <a:spLocks noGrp="1"/>
          </p:cNvSpPr>
          <p:nvPr>
            <p:ph type="body" idx="4294967295"/>
          </p:nvPr>
        </p:nvSpPr>
        <p:spPr>
          <a:xfrm>
            <a:off x="1676400" y="1663696"/>
            <a:ext cx="7467600" cy="2778125"/>
          </a:xfrm>
        </p:spPr>
        <p:txBody>
          <a:bodyPr/>
          <a:lstStyle/>
          <a:p>
            <a:pPr marL="0" eaLnBrk="1" hangingPunct="1">
              <a:buFont typeface="Arial" charset="0"/>
              <a:buNone/>
              <a:defRPr/>
            </a:pPr>
            <a:r>
              <a:rPr lang="en-US" dirty="0">
                <a:ea typeface="MS PGothic" charset="0"/>
              </a:rPr>
              <a:t>Culvert </a:t>
            </a:r>
            <a:r>
              <a:rPr lang="en-US" dirty="0" smtClean="0">
                <a:ea typeface="MS PGothic" charset="0"/>
              </a:rPr>
              <a:t>upgrade</a:t>
            </a:r>
            <a:endParaRPr lang="en-US" dirty="0">
              <a:ea typeface="MS PGothic" charset="0"/>
            </a:endParaRPr>
          </a:p>
          <a:p>
            <a:pPr eaLnBrk="1" hangingPunct="1">
              <a:defRPr/>
            </a:pPr>
            <a:endParaRPr lang="en-US" dirty="0">
              <a:ea typeface="MS PGothic" charset="0"/>
            </a:endParaRPr>
          </a:p>
        </p:txBody>
      </p:sp>
      <p:pic>
        <p:nvPicPr>
          <p:cNvPr id="162820" name="Picture 5" descr="Triple-cul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62188"/>
            <a:ext cx="7924800" cy="311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86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756246-3CAD-8745-984A-E25715D02EFE}" type="slidenum">
              <a:rPr lang="en-US" sz="1200">
                <a:solidFill>
                  <a:srgbClr val="800000"/>
                </a:solidFill>
              </a:rPr>
              <a:pPr/>
              <a:t>84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29697" name="Rectangle 2"/>
          <p:cNvSpPr>
            <a:spLocks noGrp="1"/>
          </p:cNvSpPr>
          <p:nvPr>
            <p:ph type="title" idx="4294967295"/>
          </p:nvPr>
        </p:nvSpPr>
        <p:spPr>
          <a:xfrm>
            <a:off x="596900" y="1004358"/>
            <a:ext cx="8229600" cy="5365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 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6000" dirty="0" smtClean="0">
                <a:ea typeface="+mj-ea"/>
                <a:cs typeface="+mj-cs"/>
              </a:rPr>
              <a:t>Flood control</a:t>
            </a:r>
            <a:r>
              <a:rPr lang="en-US" sz="4000" dirty="0" smtClean="0">
                <a:ea typeface="+mj-ea"/>
                <a:cs typeface="+mj-cs"/>
              </a:rPr>
              <a:t>	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4000" dirty="0" smtClean="0">
                <a:ea typeface="+mj-ea"/>
                <a:cs typeface="+mj-cs"/>
              </a:rPr>
              <a:t>   </a:t>
            </a:r>
          </a:p>
        </p:txBody>
      </p:sp>
      <p:pic>
        <p:nvPicPr>
          <p:cNvPr id="1648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1797844"/>
            <a:ext cx="5018088" cy="334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0941"/>
            <a:ext cx="4310063" cy="333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Safe rooms</a:t>
            </a:r>
          </a:p>
        </p:txBody>
      </p:sp>
      <p:sp>
        <p:nvSpPr>
          <p:cNvPr id="16691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E66C219-1FF1-7040-BEC0-3AE3CE2230C2}" type="slidenum">
              <a:rPr lang="en-US" sz="1200">
                <a:solidFill>
                  <a:srgbClr val="800000"/>
                </a:solidFill>
              </a:rPr>
              <a:pPr/>
              <a:t>85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96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Which of these is a safe room?</a:t>
            </a:r>
            <a:endParaRPr lang="en-US" sz="2200">
              <a:latin typeface="Calibri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914526"/>
            <a:ext cx="9144000" cy="2908697"/>
          </a:xfrm>
        </p:spPr>
        <p:txBody>
          <a:bodyPr>
            <a:normAutofit fontScale="85000" lnSpcReduction="20000"/>
          </a:bodyPr>
          <a:lstStyle/>
          <a:p>
            <a:pPr marL="1252538" lvl="1" indent="-514350" eaLnBrk="1" hangingPunct="1">
              <a:spcBef>
                <a:spcPts val="1200"/>
              </a:spcBef>
              <a:buFont typeface="Calibri" charset="0"/>
              <a:buAutoNum type="alphaLcPeriod"/>
            </a:pPr>
            <a:r>
              <a:rPr lang="en-US" sz="3200">
                <a:latin typeface="Calibri" charset="0"/>
                <a:ea typeface="MS PGothic" charset="0"/>
              </a:rPr>
              <a:t>A </a:t>
            </a:r>
            <a:r>
              <a:rPr lang="en-US" sz="3200" b="1">
                <a:latin typeface="Calibri" charset="0"/>
                <a:ea typeface="MS PGothic" charset="0"/>
              </a:rPr>
              <a:t>hardened</a:t>
            </a:r>
            <a:r>
              <a:rPr lang="en-US" sz="3200" b="1">
                <a:solidFill>
                  <a:srgbClr val="800000"/>
                </a:solidFill>
                <a:latin typeface="Calibri" charset="0"/>
                <a:ea typeface="MS PGothic" charset="0"/>
              </a:rPr>
              <a:t> </a:t>
            </a:r>
            <a:r>
              <a:rPr lang="en-US" sz="3200" b="1">
                <a:latin typeface="Calibri" charset="0"/>
                <a:ea typeface="MS PGothic" charset="0"/>
              </a:rPr>
              <a:t>structure </a:t>
            </a:r>
            <a:r>
              <a:rPr lang="en-US" sz="3200">
                <a:latin typeface="Calibri" charset="0"/>
                <a:ea typeface="MS PGothic" charset="0"/>
              </a:rPr>
              <a:t>that provides life-safety </a:t>
            </a:r>
            <a:r>
              <a:rPr lang="en-US" sz="3200" b="1">
                <a:latin typeface="Calibri" charset="0"/>
                <a:ea typeface="MS PGothic" charset="0"/>
              </a:rPr>
              <a:t>protection </a:t>
            </a:r>
            <a:r>
              <a:rPr lang="en-US" sz="3200">
                <a:latin typeface="Calibri" charset="0"/>
                <a:ea typeface="MS PGothic" charset="0"/>
              </a:rPr>
              <a:t>from extreme-wind events.</a:t>
            </a:r>
          </a:p>
          <a:p>
            <a:pPr marL="1252538" lvl="1" indent="-514350" eaLnBrk="1" hangingPunct="1">
              <a:spcBef>
                <a:spcPts val="1200"/>
              </a:spcBef>
              <a:buFont typeface="Calibri" charset="0"/>
              <a:buAutoNum type="alphaLcPeriod"/>
            </a:pPr>
            <a:r>
              <a:rPr lang="en-US" sz="3200">
                <a:latin typeface="Calibri" charset="0"/>
                <a:ea typeface="MS PGothic" charset="0"/>
              </a:rPr>
              <a:t>A place where people go </a:t>
            </a:r>
            <a:r>
              <a:rPr lang="en-US" sz="3200" b="1">
                <a:latin typeface="Calibri" charset="0"/>
                <a:ea typeface="MS PGothic" charset="0"/>
              </a:rPr>
              <a:t>after</a:t>
            </a:r>
            <a:r>
              <a:rPr lang="en-US" sz="3200">
                <a:latin typeface="Calibri" charset="0"/>
                <a:ea typeface="MS PGothic" charset="0"/>
              </a:rPr>
              <a:t> their </a:t>
            </a:r>
            <a:r>
              <a:rPr lang="en-US" sz="3200" b="1">
                <a:latin typeface="Calibri" charset="0"/>
                <a:ea typeface="MS PGothic" charset="0"/>
              </a:rPr>
              <a:t>homes</a:t>
            </a:r>
            <a:r>
              <a:rPr lang="en-US" sz="3200">
                <a:latin typeface="Calibri" charset="0"/>
                <a:ea typeface="MS PGothic" charset="0"/>
              </a:rPr>
              <a:t> have been </a:t>
            </a:r>
            <a:r>
              <a:rPr lang="en-US" sz="3200" b="1">
                <a:latin typeface="Calibri" charset="0"/>
                <a:ea typeface="MS PGothic" charset="0"/>
              </a:rPr>
              <a:t>destroyed</a:t>
            </a:r>
            <a:r>
              <a:rPr lang="en-US" sz="3200">
                <a:latin typeface="Calibri" charset="0"/>
                <a:ea typeface="MS PGothic" charset="0"/>
              </a:rPr>
              <a:t>.</a:t>
            </a:r>
          </a:p>
          <a:p>
            <a:pPr marL="1252538" lvl="1" indent="-514350" eaLnBrk="1" hangingPunct="1">
              <a:spcBef>
                <a:spcPts val="1200"/>
              </a:spcBef>
              <a:buFont typeface="Calibri" charset="0"/>
              <a:buAutoNum type="alphaLcPeriod"/>
            </a:pPr>
            <a:r>
              <a:rPr lang="en-US" sz="3200">
                <a:latin typeface="Calibri" charset="0"/>
                <a:ea typeface="MS PGothic" charset="0"/>
              </a:rPr>
              <a:t>A place where </a:t>
            </a:r>
            <a:r>
              <a:rPr lang="en-US" sz="3200" b="1">
                <a:latin typeface="Calibri" charset="0"/>
                <a:ea typeface="MS PGothic" charset="0"/>
              </a:rPr>
              <a:t>people evacuate </a:t>
            </a:r>
            <a:r>
              <a:rPr lang="en-US" sz="3200">
                <a:latin typeface="Calibri" charset="0"/>
                <a:ea typeface="MS PGothic" charset="0"/>
              </a:rPr>
              <a:t>in order to be safe from storm surge + high winds.</a:t>
            </a:r>
          </a:p>
          <a:p>
            <a:pPr marL="1252538" lvl="1" indent="-514350" eaLnBrk="1" hangingPunct="1">
              <a:spcBef>
                <a:spcPts val="1200"/>
              </a:spcBef>
              <a:buFont typeface="Calibri" charset="0"/>
              <a:buAutoNum type="alphaLcPeriod"/>
            </a:pPr>
            <a:r>
              <a:rPr lang="en-US" sz="3200">
                <a:latin typeface="Calibri" charset="0"/>
                <a:ea typeface="MS PGothic" charset="0"/>
              </a:rPr>
              <a:t>A building </a:t>
            </a:r>
            <a:r>
              <a:rPr lang="en-US" sz="3200" b="1">
                <a:latin typeface="Calibri" charset="0"/>
                <a:ea typeface="MS PGothic" charset="0"/>
              </a:rPr>
              <a:t>staffed </a:t>
            </a:r>
            <a:r>
              <a:rPr lang="en-US" sz="3200">
                <a:latin typeface="Calibri" charset="0"/>
                <a:ea typeface="MS PGothic" charset="0"/>
              </a:rPr>
              <a:t>by the American Red Cross.</a:t>
            </a:r>
          </a:p>
        </p:txBody>
      </p:sp>
      <p:sp>
        <p:nvSpPr>
          <p:cNvPr id="1689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4011106-CAE4-8C48-B95C-E6204DF84091}" type="slidenum">
              <a:rPr lang="en-US" sz="1200">
                <a:solidFill>
                  <a:srgbClr val="800000"/>
                </a:solidFill>
              </a:rPr>
              <a:pPr/>
              <a:t>86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68964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34A1047-5043-4142-95AC-AD8BDCC20F32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 smtClean="0">
              <a:solidFill>
                <a:srgbClr val="8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7201" y="2168129"/>
            <a:ext cx="8277225" cy="2377678"/>
            <a:chOff x="457200" y="2890611"/>
            <a:chExt cx="8277412" cy="3169869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57200" y="2890611"/>
              <a:ext cx="8277412" cy="316986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8968" name="Rectangle 3"/>
            <p:cNvSpPr txBox="1">
              <a:spLocks noChangeArrowheads="1"/>
            </p:cNvSpPr>
            <p:nvPr/>
          </p:nvSpPr>
          <p:spPr bwMode="auto">
            <a:xfrm>
              <a:off x="457200" y="3244598"/>
              <a:ext cx="8229600" cy="155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1252538" indent="-5143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lvl="1" fontAlgn="base">
                <a:spcBef>
                  <a:spcPts val="1200"/>
                </a:spcBef>
                <a:spcAft>
                  <a:spcPct val="0"/>
                </a:spcAft>
                <a:buClr>
                  <a:srgbClr val="595959"/>
                </a:buClr>
                <a:buFont typeface="Calibri" charset="0"/>
                <a:buAutoNum type="alphaLcPeriod"/>
              </a:pPr>
              <a:r>
                <a:rPr lang="en-US" sz="4000" dirty="0" smtClean="0">
                  <a:solidFill>
                    <a:srgbClr val="800000"/>
                  </a:solidFill>
                  <a:cs typeface="ＭＳ Ｐゴシック" charset="0"/>
                </a:rPr>
                <a:t>A </a:t>
              </a:r>
              <a:r>
                <a:rPr lang="en-US" sz="4000" b="1" dirty="0" smtClean="0">
                  <a:solidFill>
                    <a:srgbClr val="800000"/>
                  </a:solidFill>
                  <a:cs typeface="ＭＳ Ｐゴシック" charset="0"/>
                </a:rPr>
                <a:t>hardened structure </a:t>
              </a:r>
              <a:r>
                <a:rPr lang="en-US" sz="4000" dirty="0" smtClean="0">
                  <a:solidFill>
                    <a:srgbClr val="800000"/>
                  </a:solidFill>
                  <a:cs typeface="ＭＳ Ｐゴシック" charset="0"/>
                </a:rPr>
                <a:t>that provides life-safety protection from extreme-wind events.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Project activities</a:t>
            </a:r>
            <a:br>
              <a:rPr lang="en-US">
                <a:latin typeface="Calibri" charset="0"/>
              </a:rPr>
            </a:br>
            <a:r>
              <a:rPr lang="en-US" sz="3200" b="1">
                <a:solidFill>
                  <a:srgbClr val="800000"/>
                </a:solidFill>
                <a:latin typeface="Calibri" charset="0"/>
              </a:rPr>
              <a:t>Safe room</a:t>
            </a:r>
          </a:p>
        </p:txBody>
      </p:sp>
      <p:sp>
        <p:nvSpPr>
          <p:cNvPr id="171010" name="Content Placeholder 2"/>
          <p:cNvSpPr>
            <a:spLocks noGrp="1"/>
          </p:cNvSpPr>
          <p:nvPr>
            <p:ph idx="1"/>
          </p:nvPr>
        </p:nvSpPr>
        <p:spPr>
          <a:xfrm>
            <a:off x="457200" y="2039541"/>
            <a:ext cx="8229600" cy="240625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 structure that meets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FEMA criteria </a:t>
            </a:r>
            <a:r>
              <a:rPr lang="en-US">
                <a:latin typeface="Calibri" charset="0"/>
              </a:rPr>
              <a:t>AND provides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“</a:t>
            </a:r>
            <a:r>
              <a:rPr lang="en-US" altLang="ja-JP" b="1">
                <a:solidFill>
                  <a:srgbClr val="800000"/>
                </a:solidFill>
                <a:latin typeface="Calibri" charset="0"/>
              </a:rPr>
              <a:t>near-absolute protection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”</a:t>
            </a:r>
            <a:r>
              <a:rPr lang="en-US" altLang="ja-JP" b="1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altLang="ja-JP">
                <a:latin typeface="Calibri" charset="0"/>
              </a:rPr>
              <a:t>from </a:t>
            </a:r>
            <a:r>
              <a:rPr lang="en-US" altLang="ja-JP" b="1">
                <a:latin typeface="Calibri" charset="0"/>
              </a:rPr>
              <a:t>extreme-wind events</a:t>
            </a:r>
            <a:r>
              <a:rPr lang="en-US" altLang="ja-JP">
                <a:latin typeface="Calibri" charset="0"/>
              </a:rPr>
              <a:t>.</a:t>
            </a:r>
          </a:p>
        </p:txBody>
      </p:sp>
      <p:sp>
        <p:nvSpPr>
          <p:cNvPr id="17101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830CEFC-CA11-EA48-9673-0EBD8FC4551D}" type="slidenum">
              <a:rPr lang="en-US" sz="1200">
                <a:solidFill>
                  <a:srgbClr val="800000"/>
                </a:solidFill>
              </a:rPr>
              <a:pPr/>
              <a:t>87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730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800000"/>
                </a:solidFill>
                <a:latin typeface="Calibri" charset="0"/>
              </a:rPr>
              <a:t>Near-absolute protection</a:t>
            </a:r>
            <a:r>
              <a:rPr lang="en-US">
                <a:latin typeface="Calibri" charset="0"/>
              </a:rPr>
              <a:t> means that  occupants of a safe room built to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FEMA P-361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standards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>
                <a:latin typeface="Calibri" charset="0"/>
              </a:rPr>
              <a:t>will have a </a:t>
            </a:r>
            <a:r>
              <a:rPr lang="en-US" b="1">
                <a:latin typeface="Calibri" charset="0"/>
              </a:rPr>
              <a:t>high probability</a:t>
            </a:r>
            <a:r>
              <a:rPr lang="en-US">
                <a:latin typeface="Calibri" charset="0"/>
              </a:rPr>
              <a:t> of being </a:t>
            </a:r>
            <a:r>
              <a:rPr lang="en-US" b="1">
                <a:latin typeface="Calibri" charset="0"/>
              </a:rPr>
              <a:t>protected</a:t>
            </a:r>
            <a:r>
              <a:rPr lang="en-US">
                <a:latin typeface="Calibri" charset="0"/>
              </a:rPr>
              <a:t> from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injury</a:t>
            </a:r>
            <a:r>
              <a:rPr lang="en-US">
                <a:latin typeface="Calibri" charset="0"/>
              </a:rPr>
              <a:t> or </a:t>
            </a:r>
            <a:r>
              <a:rPr lang="en-US" b="1">
                <a:solidFill>
                  <a:srgbClr val="800000"/>
                </a:solidFill>
                <a:latin typeface="Calibri" charset="0"/>
              </a:rPr>
              <a:t>death</a:t>
            </a:r>
            <a:r>
              <a:rPr lang="en-US">
                <a:latin typeface="Calibri" charset="0"/>
              </a:rPr>
              <a:t> . . . </a:t>
            </a:r>
          </a:p>
        </p:txBody>
      </p:sp>
      <p:sp>
        <p:nvSpPr>
          <p:cNvPr id="17306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8E075FC-50A1-C140-8783-0B42D2E3B12A}" type="slidenum">
              <a:rPr lang="en-US" sz="1200">
                <a:solidFill>
                  <a:srgbClr val="800000"/>
                </a:solidFill>
              </a:rPr>
              <a:pPr/>
              <a:t>88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73059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881F12C-26D8-634A-824C-8EDA3ED0FC5B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 smtClean="0">
              <a:solidFill>
                <a:srgbClr val="800000"/>
              </a:solidFill>
            </a:endParaRPr>
          </a:p>
        </p:txBody>
      </p:sp>
      <p:pic>
        <p:nvPicPr>
          <p:cNvPr id="173060" name="Picture 5" descr="Under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67" y="3779936"/>
            <a:ext cx="1068388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9202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153717"/>
            <a:ext cx="8229600" cy="6774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Safe room publication</a:t>
            </a:r>
            <a:br>
              <a:rPr lang="en-US" dirty="0">
                <a:latin typeface="Calibri" charset="0"/>
              </a:rPr>
            </a:br>
            <a:r>
              <a:rPr lang="en-US" sz="3200" b="1" dirty="0">
                <a:solidFill>
                  <a:srgbClr val="800000"/>
                </a:solidFill>
                <a:latin typeface="Calibri" charset="0"/>
              </a:rPr>
              <a:t>FEMA P-361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3111501" y="1914526"/>
            <a:ext cx="6270625" cy="3061097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spcBef>
                <a:spcPts val="1200"/>
              </a:spcBef>
            </a:pPr>
            <a:r>
              <a:rPr lang="en-US" sz="3000" dirty="0">
                <a:latin typeface="Calibri" charset="0"/>
              </a:rPr>
              <a:t>Presents </a:t>
            </a:r>
            <a:r>
              <a:rPr lang="en-US" sz="3000" b="1" dirty="0">
                <a:solidFill>
                  <a:srgbClr val="800000"/>
                </a:solidFill>
                <a:latin typeface="Calibri" charset="0"/>
              </a:rPr>
              <a:t>criteria</a:t>
            </a:r>
            <a:r>
              <a:rPr lang="en-US" sz="3000" dirty="0">
                <a:solidFill>
                  <a:srgbClr val="800000"/>
                </a:solidFill>
                <a:latin typeface="Calibri" charset="0"/>
              </a:rPr>
              <a:t>: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600" b="1" dirty="0">
                <a:latin typeface="Calibri" charset="0"/>
                <a:ea typeface="MS PGothic" charset="0"/>
              </a:rPr>
              <a:t>Design + construction to withstand wind.</a:t>
            </a:r>
          </a:p>
          <a:p>
            <a:pPr>
              <a:spcBef>
                <a:spcPts val="1200"/>
              </a:spcBef>
            </a:pPr>
            <a:r>
              <a:rPr lang="en-US" sz="3000" b="1" dirty="0">
                <a:solidFill>
                  <a:srgbClr val="800000"/>
                </a:solidFill>
                <a:latin typeface="Calibri" charset="0"/>
              </a:rPr>
              <a:t>Specific</a:t>
            </a:r>
            <a:r>
              <a:rPr lang="en-US" sz="3000" dirty="0">
                <a:latin typeface="Calibri" charset="0"/>
              </a:rPr>
              <a:t> to </a:t>
            </a:r>
            <a:r>
              <a:rPr lang="en-US" sz="3000" b="1" dirty="0">
                <a:latin typeface="Calibri" charset="0"/>
              </a:rPr>
              <a:t>identified hazards </a:t>
            </a:r>
            <a:r>
              <a:rPr lang="en-US" sz="3000" dirty="0">
                <a:latin typeface="Calibri" charset="0"/>
              </a:rPr>
              <a:t>+ highest of </a:t>
            </a:r>
            <a:r>
              <a:rPr lang="en-US" sz="3000" b="1" dirty="0">
                <a:latin typeface="Calibri" charset="0"/>
              </a:rPr>
              <a:t>multi-hazards</a:t>
            </a:r>
            <a:r>
              <a:rPr lang="en-US" sz="3000" dirty="0">
                <a:latin typeface="Calibri" charset="0"/>
              </a:rPr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US" sz="3000" b="1" dirty="0">
                <a:solidFill>
                  <a:srgbClr val="800000"/>
                </a:solidFill>
                <a:latin typeface="Calibri" charset="0"/>
              </a:rPr>
              <a:t>Meets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b="1" dirty="0">
                <a:solidFill>
                  <a:srgbClr val="800000"/>
                </a:solidFill>
                <a:latin typeface="Calibri" charset="0"/>
              </a:rPr>
              <a:t>exceeds</a:t>
            </a:r>
            <a:r>
              <a:rPr lang="en-US" sz="3000" dirty="0">
                <a:latin typeface="Calibri" charset="0"/>
              </a:rPr>
              <a:t> all tornado + hurricane hazard </a:t>
            </a:r>
            <a:r>
              <a:rPr lang="en-US" sz="3000" b="1" dirty="0">
                <a:latin typeface="Calibri" charset="0"/>
              </a:rPr>
              <a:t>design requirements </a:t>
            </a:r>
            <a:r>
              <a:rPr lang="en-US" sz="3000" dirty="0">
                <a:latin typeface="Calibri" charset="0"/>
              </a:rPr>
              <a:t>set forth in ICC-500.</a:t>
            </a:r>
          </a:p>
        </p:txBody>
      </p:sp>
      <p:sp>
        <p:nvSpPr>
          <p:cNvPr id="17920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BD925D1-7065-E44B-9DF5-91E774A81E9A}" type="slidenum">
              <a:rPr lang="en-US" sz="1200">
                <a:solidFill>
                  <a:srgbClr val="800000"/>
                </a:solidFill>
              </a:rPr>
              <a:pPr/>
              <a:t>89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79204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FA77B2A-4D98-574D-9AFB-6F5DCE367769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 smtClean="0">
              <a:solidFill>
                <a:srgbClr val="800000"/>
              </a:solidFill>
            </a:endParaRPr>
          </a:p>
        </p:txBody>
      </p:sp>
      <p:pic>
        <p:nvPicPr>
          <p:cNvPr id="2" name="Picture 1" descr="fema_p_36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1264">
            <a:off x="57150" y="1604963"/>
            <a:ext cx="2990850" cy="29039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Authorities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84138" y="1914525"/>
            <a:ext cx="9059862" cy="2569369"/>
          </a:xfrm>
        </p:spPr>
        <p:txBody>
          <a:bodyPr/>
          <a:lstStyle/>
          <a:p>
            <a:r>
              <a:rPr lang="en-US" i="1">
                <a:latin typeface="Calibri" charset="0"/>
              </a:rPr>
              <a:t>National Flood Insurance Reform Act </a:t>
            </a:r>
            <a:r>
              <a:rPr lang="en-US" sz="2000">
                <a:latin typeface="Calibri" charset="0"/>
              </a:rPr>
              <a:t>(NFIRA) </a:t>
            </a:r>
            <a:r>
              <a:rPr lang="en-US">
                <a:latin typeface="Calibri" charset="0"/>
              </a:rPr>
              <a:t>of 1994</a:t>
            </a:r>
          </a:p>
          <a:p>
            <a:r>
              <a:rPr lang="en-US">
                <a:latin typeface="Calibri" charset="0"/>
              </a:rPr>
              <a:t>Consistent with </a:t>
            </a:r>
            <a:r>
              <a:rPr lang="en-US" i="1">
                <a:latin typeface="Calibri" charset="0"/>
              </a:rPr>
              <a:t>Biggert-Waters Flood Insurance Reform Act of 2012 </a:t>
            </a:r>
            <a:r>
              <a:rPr lang="en-US" sz="2000">
                <a:latin typeface="Calibri" charset="0"/>
              </a:rPr>
              <a:t>(Public Law 112-141) </a:t>
            </a:r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sp>
        <p:nvSpPr>
          <p:cNvPr id="2662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E925562-2C52-1342-9E49-E603451668F9}" type="slidenum">
              <a:rPr lang="en-US" sz="1200">
                <a:solidFill>
                  <a:srgbClr val="800000"/>
                </a:solidFill>
              </a:rPr>
              <a:pPr/>
              <a:t>9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1250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063229"/>
            <a:ext cx="8229600" cy="676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Safe room publication</a:t>
            </a:r>
            <a:br>
              <a:rPr lang="en-US">
                <a:latin typeface="Calibri" charset="0"/>
              </a:rPr>
            </a:br>
            <a:r>
              <a:rPr lang="en-US" sz="3200" b="1">
                <a:solidFill>
                  <a:srgbClr val="800000"/>
                </a:solidFill>
                <a:latin typeface="Calibri" charset="0"/>
              </a:rPr>
              <a:t>FEMA P-361 </a:t>
            </a:r>
            <a:r>
              <a:rPr lang="en-US" sz="2000">
                <a:latin typeface="Calibri" charset="0"/>
              </a:rPr>
              <a:t>(Continued. . .)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>
          <a:xfrm>
            <a:off x="3143250" y="2006204"/>
            <a:ext cx="5543550" cy="256936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en-US" sz="3000">
                <a:latin typeface="Calibri" charset="0"/>
              </a:rPr>
              <a:t>Geared toward </a:t>
            </a:r>
            <a:r>
              <a:rPr lang="en-US" sz="3000" b="1">
                <a:solidFill>
                  <a:srgbClr val="800000"/>
                </a:solidFill>
                <a:latin typeface="Calibri" charset="0"/>
              </a:rPr>
              <a:t>architects</a:t>
            </a:r>
            <a:r>
              <a:rPr lang="en-US" sz="300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3000">
                <a:latin typeface="Calibri" charset="0"/>
              </a:rPr>
              <a:t>+  </a:t>
            </a:r>
            <a:r>
              <a:rPr lang="en-US" sz="3000" b="1">
                <a:solidFill>
                  <a:srgbClr val="800000"/>
                </a:solidFill>
                <a:latin typeface="Calibri" charset="0"/>
              </a:rPr>
              <a:t>engineers</a:t>
            </a:r>
            <a:r>
              <a:rPr lang="en-US" sz="300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3000">
                <a:latin typeface="Calibri" charset="0"/>
              </a:rPr>
              <a:t>+ </a:t>
            </a:r>
            <a:r>
              <a:rPr lang="en-US" sz="3000" b="1">
                <a:solidFill>
                  <a:srgbClr val="800000"/>
                </a:solidFill>
                <a:latin typeface="Calibri" charset="0"/>
              </a:rPr>
              <a:t>building officials.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en-US" sz="3000">
                <a:latin typeface="Calibri" charset="0"/>
              </a:rPr>
              <a:t>Stresses </a:t>
            </a:r>
            <a:r>
              <a:rPr lang="en-US" sz="3000" b="1">
                <a:solidFill>
                  <a:srgbClr val="800000"/>
                </a:solidFill>
                <a:latin typeface="Calibri" charset="0"/>
              </a:rPr>
              <a:t>design guidance- construction drawings.</a:t>
            </a:r>
            <a:endParaRPr lang="en-US" sz="3000">
              <a:latin typeface="Calibri" charset="0"/>
            </a:endParaRPr>
          </a:p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en-US" sz="3000" b="1">
                <a:latin typeface="Calibri" charset="0"/>
              </a:rPr>
              <a:t>Prescriptive solutions </a:t>
            </a:r>
            <a:r>
              <a:rPr lang="en-US" sz="3000">
                <a:latin typeface="Calibri" charset="0"/>
              </a:rPr>
              <a:t>are </a:t>
            </a:r>
            <a:r>
              <a:rPr lang="en-US" sz="3000" b="1">
                <a:solidFill>
                  <a:srgbClr val="800000"/>
                </a:solidFill>
                <a:latin typeface="Calibri" charset="0"/>
              </a:rPr>
              <a:t>NOT provided</a:t>
            </a:r>
            <a:r>
              <a:rPr lang="en-US" sz="3000">
                <a:latin typeface="Calibri" charset="0"/>
              </a:rPr>
              <a:t>.</a:t>
            </a:r>
          </a:p>
        </p:txBody>
      </p:sp>
      <p:sp>
        <p:nvSpPr>
          <p:cNvPr id="18125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A75D8C8-B45E-914F-A967-ACE88E43B9B2}" type="slidenum">
              <a:rPr lang="en-US" sz="1200">
                <a:solidFill>
                  <a:srgbClr val="800000"/>
                </a:solidFill>
              </a:rPr>
              <a:pPr/>
              <a:t>90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81252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B46BAA0-B44A-724A-8C29-87D6CD4C01FE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200" smtClean="0">
              <a:solidFill>
                <a:srgbClr val="800000"/>
              </a:solidFill>
            </a:endParaRPr>
          </a:p>
        </p:txBody>
      </p:sp>
      <p:pic>
        <p:nvPicPr>
          <p:cNvPr id="9" name="Picture 8" descr="fema_p_36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1264">
            <a:off x="152400" y="1604963"/>
            <a:ext cx="2990850" cy="29039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466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043517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  <a:cs typeface="Calibri" charset="0"/>
              </a:rPr>
              <a:t>Eligibility parameters</a:t>
            </a:r>
            <a:endParaRPr lang="en-US" sz="3200" dirty="0">
              <a:latin typeface="Calibri" charset="0"/>
              <a:cs typeface="Calibri" charset="0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4525"/>
            <a:ext cx="8555038" cy="308927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b="1">
                <a:latin typeface="Calibri" charset="0"/>
                <a:cs typeface="Calibri" charset="0"/>
              </a:rPr>
              <a:t>Not located </a:t>
            </a:r>
            <a:r>
              <a:rPr lang="en-US">
                <a:latin typeface="Calibri" charset="0"/>
                <a:cs typeface="Calibri" charset="0"/>
              </a:rPr>
              <a:t>in </a:t>
            </a:r>
            <a:r>
              <a:rPr lang="en-US" b="1">
                <a:solidFill>
                  <a:srgbClr val="800000"/>
                </a:solidFill>
                <a:latin typeface="Calibri" charset="0"/>
                <a:cs typeface="Calibri" charset="0"/>
              </a:rPr>
              <a:t>high-risk flood hazard </a:t>
            </a:r>
            <a:r>
              <a:rPr lang="en-US">
                <a:latin typeface="Calibri" charset="0"/>
                <a:cs typeface="Calibri" charset="0"/>
              </a:rPr>
              <a:t>where water has potential to endanger occupants.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b="1">
                <a:latin typeface="Calibri" charset="0"/>
                <a:cs typeface="Calibri" charset="0"/>
              </a:rPr>
              <a:t>Allowable costs </a:t>
            </a:r>
            <a:r>
              <a:rPr lang="en-US">
                <a:latin typeface="Calibri" charset="0"/>
                <a:cs typeface="Calibri" charset="0"/>
              </a:rPr>
              <a:t>are </a:t>
            </a:r>
            <a:r>
              <a:rPr lang="en-US" b="1">
                <a:solidFill>
                  <a:srgbClr val="800000"/>
                </a:solidFill>
                <a:latin typeface="Calibri" charset="0"/>
                <a:cs typeface="Calibri" charset="0"/>
              </a:rPr>
              <a:t>directly related </a:t>
            </a:r>
            <a:r>
              <a:rPr lang="en-US">
                <a:latin typeface="Calibri" charset="0"/>
                <a:cs typeface="Calibri" charset="0"/>
              </a:rPr>
              <a:t>to + </a:t>
            </a:r>
            <a:r>
              <a:rPr lang="en-US" b="1">
                <a:solidFill>
                  <a:srgbClr val="800000"/>
                </a:solidFill>
                <a:latin typeface="Calibri" charset="0"/>
                <a:cs typeface="Calibri" charset="0"/>
              </a:rPr>
              <a:t>necessary</a:t>
            </a:r>
            <a:r>
              <a:rPr lang="en-US">
                <a:solidFill>
                  <a:srgbClr val="800000"/>
                </a:solidFill>
                <a:latin typeface="Calibri" charset="0"/>
                <a:cs typeface="Calibri" charset="0"/>
              </a:rPr>
              <a:t> </a:t>
            </a:r>
            <a:r>
              <a:rPr lang="en-US">
                <a:latin typeface="Calibri" charset="0"/>
                <a:cs typeface="Calibri" charset="0"/>
              </a:rPr>
              <a:t>for </a:t>
            </a:r>
            <a:r>
              <a:rPr lang="en-US" b="1">
                <a:latin typeface="Calibri" charset="0"/>
                <a:cs typeface="Calibri" charset="0"/>
              </a:rPr>
              <a:t>near-absolute protection</a:t>
            </a:r>
            <a:r>
              <a:rPr lang="en-US">
                <a:latin typeface="Calibri" charset="0"/>
                <a:cs typeface="Calibri" charset="0"/>
              </a:rPr>
              <a:t>.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b="1">
                <a:latin typeface="Calibri" charset="0"/>
                <a:cs typeface="Calibri" charset="0"/>
              </a:rPr>
              <a:t>Population</a:t>
            </a:r>
            <a:r>
              <a:rPr lang="en-US">
                <a:latin typeface="Calibri" charset="0"/>
                <a:cs typeface="Calibri" charset="0"/>
              </a:rPr>
              <a:t> to be protected must be </a:t>
            </a:r>
            <a:r>
              <a:rPr lang="en-US" b="1">
                <a:solidFill>
                  <a:srgbClr val="800000"/>
                </a:solidFill>
                <a:latin typeface="Calibri" charset="0"/>
                <a:cs typeface="Calibri" charset="0"/>
              </a:rPr>
              <a:t>documented</a:t>
            </a:r>
            <a:r>
              <a:rPr lang="en-US">
                <a:latin typeface="Calibri" charset="0"/>
                <a:cs typeface="Calibri" charset="0"/>
              </a:rPr>
              <a:t> in the application + </a:t>
            </a:r>
            <a:r>
              <a:rPr lang="en-US" b="1">
                <a:solidFill>
                  <a:srgbClr val="800000"/>
                </a:solidFill>
                <a:latin typeface="Calibri" charset="0"/>
                <a:cs typeface="Calibri" charset="0"/>
              </a:rPr>
              <a:t>verified</a:t>
            </a:r>
            <a:r>
              <a:rPr lang="en-US">
                <a:latin typeface="Calibri" charset="0"/>
                <a:cs typeface="Calibri" charset="0"/>
              </a:rPr>
              <a:t>.</a:t>
            </a:r>
          </a:p>
        </p:txBody>
      </p:sp>
      <p:sp>
        <p:nvSpPr>
          <p:cNvPr id="19046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3F820FF-0A8B-694E-8FA4-E806A41A6DA1}" type="slidenum">
              <a:rPr lang="en-US" sz="1200">
                <a:solidFill>
                  <a:srgbClr val="800000"/>
                </a:solidFill>
              </a:rPr>
              <a:pPr/>
              <a:t>91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90468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21F10D3-52B2-A949-8639-38ED99245866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20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489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Eligibility parameters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191490" name="Rectangle 3"/>
          <p:cNvSpPr>
            <a:spLocks noGrp="1" noChangeArrowheads="1"/>
          </p:cNvSpPr>
          <p:nvPr>
            <p:ph idx="1"/>
          </p:nvPr>
        </p:nvSpPr>
        <p:spPr>
          <a:xfrm>
            <a:off x="222250" y="1914525"/>
            <a:ext cx="8921750" cy="2569369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Safe room </a:t>
            </a:r>
            <a:r>
              <a:rPr lang="en-US" b="1" i="1" dirty="0">
                <a:solidFill>
                  <a:srgbClr val="800000"/>
                </a:solidFill>
                <a:latin typeface="Calibri" charset="0"/>
                <a:cs typeface="Calibri" charset="0"/>
              </a:rPr>
              <a:t>operations</a:t>
            </a:r>
            <a:r>
              <a:rPr lang="en-US" i="1" dirty="0">
                <a:solidFill>
                  <a:srgbClr val="800000"/>
                </a:solidFill>
                <a:latin typeface="Calibri" charset="0"/>
                <a:cs typeface="Calibri" charset="0"/>
              </a:rPr>
              <a:t> </a:t>
            </a:r>
            <a:r>
              <a:rPr lang="en-US" i="1" dirty="0">
                <a:latin typeface="Calibri" charset="0"/>
                <a:cs typeface="Calibri" charset="0"/>
              </a:rPr>
              <a:t>+ </a:t>
            </a:r>
            <a:r>
              <a:rPr lang="en-US" b="1" i="1" dirty="0">
                <a:solidFill>
                  <a:srgbClr val="800000"/>
                </a:solidFill>
                <a:latin typeface="Calibri" charset="0"/>
                <a:cs typeface="Calibri" charset="0"/>
              </a:rPr>
              <a:t>maintenance plan </a:t>
            </a:r>
            <a:r>
              <a:rPr lang="en-US" sz="2000" b="1" dirty="0">
                <a:solidFill>
                  <a:srgbClr val="800000"/>
                </a:solidFill>
                <a:latin typeface="Calibri" charset="0"/>
                <a:cs typeface="Calibri" charset="0"/>
              </a:rPr>
              <a:t>(O + M)</a:t>
            </a:r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 </a:t>
            </a:r>
            <a:r>
              <a:rPr lang="en-US" b="1" dirty="0">
                <a:latin typeface="Calibri" charset="0"/>
                <a:cs typeface="Calibri" charset="0"/>
              </a:rPr>
              <a:t>developed</a:t>
            </a:r>
            <a:r>
              <a:rPr lang="en-US" dirty="0">
                <a:latin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US" dirty="0">
                <a:latin typeface="Calibri" charset="0"/>
                <a:cs typeface="Calibri" charset="0"/>
              </a:rPr>
              <a:t>Must </a:t>
            </a:r>
            <a:r>
              <a:rPr lang="en-US" b="1" dirty="0">
                <a:latin typeface="Calibri" charset="0"/>
                <a:cs typeface="Calibri" charset="0"/>
              </a:rPr>
              <a:t>demonstrate</a:t>
            </a:r>
            <a:r>
              <a:rPr lang="en-US" dirty="0">
                <a:latin typeface="Calibri" charset="0"/>
                <a:cs typeface="Calibri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cost-effectiveness.</a:t>
            </a:r>
          </a:p>
          <a:p>
            <a:pPr eaLnBrk="1" hangingPunct="1">
              <a:spcBef>
                <a:spcPts val="1200"/>
              </a:spcBef>
            </a:pPr>
            <a:r>
              <a:rPr lang="en-US" dirty="0">
                <a:latin typeface="Calibri" charset="0"/>
                <a:cs typeface="Calibri" charset="0"/>
              </a:rPr>
              <a:t>Must </a:t>
            </a:r>
            <a:r>
              <a:rPr lang="en-US" b="1" dirty="0">
                <a:latin typeface="Calibri" charset="0"/>
                <a:cs typeface="Calibri" charset="0"/>
              </a:rPr>
              <a:t>adhere</a:t>
            </a:r>
            <a:r>
              <a:rPr lang="en-US" dirty="0">
                <a:latin typeface="Calibri" charset="0"/>
                <a:cs typeface="Calibri" charset="0"/>
              </a:rPr>
              <a:t> to </a:t>
            </a:r>
            <a:r>
              <a:rPr lang="en-US" b="1" dirty="0">
                <a:solidFill>
                  <a:srgbClr val="800000"/>
                </a:solidFill>
                <a:latin typeface="Calibri" charset="0"/>
                <a:cs typeface="Calibri" charset="0"/>
              </a:rPr>
              <a:t>other program guidelines.</a:t>
            </a:r>
          </a:p>
        </p:txBody>
      </p:sp>
      <p:sp>
        <p:nvSpPr>
          <p:cNvPr id="19149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DCE3320-716B-DE46-9ACD-883B0BD5792B}" type="slidenum">
              <a:rPr lang="en-US" sz="1200">
                <a:solidFill>
                  <a:srgbClr val="800000"/>
                </a:solidFill>
              </a:rPr>
              <a:pPr/>
              <a:t>92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91491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EDA5F1E-1236-8E48-83EB-79A85E783317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sz="120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8354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051979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Funding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804454"/>
            <a:ext cx="8569325" cy="2569369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Construction of safe rooms is an </a:t>
            </a:r>
            <a:r>
              <a:rPr lang="en-US" b="1" dirty="0">
                <a:latin typeface="Calibri" charset="0"/>
              </a:rPr>
              <a:t>eligible activity</a:t>
            </a:r>
            <a:r>
              <a:rPr lang="en-US" dirty="0">
                <a:latin typeface="Calibri" charset="0"/>
              </a:rPr>
              <a:t> within the </a:t>
            </a:r>
            <a:r>
              <a:rPr lang="en-US" b="1" dirty="0">
                <a:latin typeface="Calibri" charset="0"/>
              </a:rPr>
              <a:t>PDM</a:t>
            </a:r>
            <a:r>
              <a:rPr lang="en-US" dirty="0">
                <a:latin typeface="Calibri" charset="0"/>
              </a:rPr>
              <a:t> + </a:t>
            </a:r>
            <a:r>
              <a:rPr lang="en-US" b="1" dirty="0">
                <a:latin typeface="Calibri" charset="0"/>
              </a:rPr>
              <a:t>HMGP</a:t>
            </a:r>
            <a:r>
              <a:rPr lang="en-US" dirty="0">
                <a:latin typeface="Calibri" charset="0"/>
              </a:rPr>
              <a:t> programs.</a:t>
            </a:r>
          </a:p>
        </p:txBody>
      </p:sp>
      <p:sp>
        <p:nvSpPr>
          <p:cNvPr id="2283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EBAD75D-99B6-1B4E-BD29-565AACE87A9F}" type="slidenum">
              <a:rPr lang="en-US" sz="1200">
                <a:solidFill>
                  <a:srgbClr val="800000"/>
                </a:solidFill>
              </a:rPr>
              <a:pPr/>
              <a:t>93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228356" name="Slide Number Placeholder 5"/>
          <p:cNvSpPr txBox="1">
            <a:spLocks/>
          </p:cNvSpPr>
          <p:nvPr/>
        </p:nvSpPr>
        <p:spPr bwMode="auto">
          <a:xfrm>
            <a:off x="7353300" y="142876"/>
            <a:ext cx="1473200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5A1C466-CBF6-4E48-A8D0-08249D3333FB}" type="slidenum">
              <a:rPr lang="en-US" sz="1200" smtClean="0">
                <a:solidFill>
                  <a:srgbClr val="8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 smtClean="0">
              <a:solidFill>
                <a:srgbClr val="800000"/>
              </a:solidFill>
            </a:endParaRPr>
          </a:p>
        </p:txBody>
      </p:sp>
      <p:grpSp>
        <p:nvGrpSpPr>
          <p:cNvPr id="228357" name="Group 1"/>
          <p:cNvGrpSpPr>
            <a:grpSpLocks/>
          </p:cNvGrpSpPr>
          <p:nvPr/>
        </p:nvGrpSpPr>
        <p:grpSpPr bwMode="auto">
          <a:xfrm>
            <a:off x="2800351" y="2712244"/>
            <a:ext cx="3413125" cy="2284810"/>
            <a:chOff x="2597150" y="3506787"/>
            <a:chExt cx="3753319" cy="3351213"/>
          </a:xfrm>
        </p:grpSpPr>
        <p:pic>
          <p:nvPicPr>
            <p:cNvPr id="228359" name="Picture 1" descr="big3Grants-0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" t="13037" r="64101" b="21925"/>
            <a:stretch>
              <a:fillRect/>
            </a:stretch>
          </p:blipFill>
          <p:spPr bwMode="auto">
            <a:xfrm>
              <a:off x="2597150" y="3506787"/>
              <a:ext cx="2050853" cy="335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360" name="Picture 1" descr="big3Grants-0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4" t="13037" r="1691" b="21925"/>
            <a:stretch>
              <a:fillRect/>
            </a:stretch>
          </p:blipFill>
          <p:spPr bwMode="auto">
            <a:xfrm>
              <a:off x="4299616" y="3506787"/>
              <a:ext cx="2050853" cy="335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06491"/>
            <a:ext cx="9144000" cy="83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378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1026578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Summary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13544"/>
            <a:ext cx="8229600" cy="349448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b="1" dirty="0">
                <a:latin typeface="Calibri" charset="0"/>
              </a:rPr>
              <a:t>Safe room guidance</a:t>
            </a:r>
            <a:r>
              <a:rPr lang="en-US" dirty="0">
                <a:latin typeface="Calibri" charset="0"/>
              </a:rPr>
              <a:t>:</a:t>
            </a:r>
          </a:p>
          <a:p>
            <a:pPr lvl="1"/>
            <a:r>
              <a:rPr lang="en-US" i="1" dirty="0">
                <a:latin typeface="Calibri" charset="0"/>
                <a:ea typeface="MS PGothic" charset="0"/>
              </a:rPr>
              <a:t>HMA Unified Guidance</a:t>
            </a:r>
          </a:p>
          <a:p>
            <a:pPr lvl="1" eaLnBrk="1" hangingPunct="1"/>
            <a:r>
              <a:rPr lang="en-US" i="1" dirty="0">
                <a:latin typeface="Calibri" charset="0"/>
                <a:ea typeface="MS PGothic" charset="0"/>
              </a:rPr>
              <a:t>FEMA P-361</a:t>
            </a:r>
          </a:p>
          <a:p>
            <a:pPr lvl="1" eaLnBrk="1" hangingPunct="1"/>
            <a:r>
              <a:rPr lang="en-US" i="1" dirty="0">
                <a:latin typeface="Calibri" charset="0"/>
                <a:ea typeface="MS PGothic" charset="0"/>
              </a:rPr>
              <a:t>FEMA P-320</a:t>
            </a:r>
            <a:endParaRPr lang="en-US" dirty="0">
              <a:latin typeface="Calibri" charset="0"/>
              <a:ea typeface="MS PGothic" charset="0"/>
            </a:endParaRPr>
          </a:p>
          <a:p>
            <a:pPr eaLnBrk="1" hangingPunct="1"/>
            <a:r>
              <a:rPr lang="en-US" b="1" dirty="0">
                <a:latin typeface="Calibri" charset="0"/>
              </a:rPr>
              <a:t>Funding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PDM + HMGP</a:t>
            </a:r>
          </a:p>
          <a:p>
            <a:pPr eaLnBrk="1" hangingPunct="1"/>
            <a:r>
              <a:rPr lang="en-US" b="1" dirty="0">
                <a:latin typeface="Calibri" charset="0"/>
              </a:rPr>
              <a:t>Safe room tools</a:t>
            </a:r>
          </a:p>
          <a:p>
            <a:pPr lvl="1" eaLnBrk="1" hangingPunct="1"/>
            <a:r>
              <a:rPr lang="en-US" i="1" dirty="0">
                <a:latin typeface="Calibri" charset="0"/>
                <a:ea typeface="MS PGothic" charset="0"/>
              </a:rPr>
              <a:t>O + M</a:t>
            </a:r>
            <a:endParaRPr lang="en-US" i="1" dirty="0">
              <a:solidFill>
                <a:srgbClr val="0000FF"/>
              </a:solidFill>
              <a:latin typeface="Calibri" charset="0"/>
              <a:ea typeface="MS PGothic" charset="0"/>
            </a:endParaRP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FEMA P-361, Appendix B Checklist</a:t>
            </a:r>
          </a:p>
        </p:txBody>
      </p:sp>
      <p:sp>
        <p:nvSpPr>
          <p:cNvPr id="2293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05FA7A4-DD10-7341-8646-DF07CAB24BF3}" type="slidenum">
              <a:rPr lang="en-US" sz="1200">
                <a:solidFill>
                  <a:srgbClr val="800000"/>
                </a:solidFill>
              </a:rPr>
              <a:pPr/>
              <a:t>94</a:t>
            </a:fld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675" y="4131469"/>
            <a:ext cx="921067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4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Safe room - </a:t>
            </a:r>
            <a:r>
              <a:rPr lang="en-US">
                <a:solidFill>
                  <a:srgbClr val="800000"/>
                </a:solidFill>
                <a:latin typeface="Calibri" charset="0"/>
              </a:rPr>
              <a:t>Community</a:t>
            </a:r>
          </a:p>
        </p:txBody>
      </p:sp>
      <p:sp>
        <p:nvSpPr>
          <p:cNvPr id="23142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11DE5B3-FF21-5F49-9E05-FCDC8EFF2A62}" type="slidenum">
              <a:rPr lang="en-US" sz="1200">
                <a:solidFill>
                  <a:srgbClr val="800000"/>
                </a:solidFill>
              </a:rPr>
              <a:pPr/>
              <a:t>95</a:t>
            </a:fld>
            <a:endParaRPr lang="en-US" sz="1200">
              <a:solidFill>
                <a:srgbClr val="800000"/>
              </a:solidFill>
            </a:endParaRPr>
          </a:p>
        </p:txBody>
      </p:sp>
      <p:pic>
        <p:nvPicPr>
          <p:cNvPr id="2314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4" y="2556273"/>
            <a:ext cx="5203825" cy="258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7" y="2556273"/>
            <a:ext cx="4603751" cy="258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itle 2"/>
          <p:cNvSpPr>
            <a:spLocks noGrp="1"/>
          </p:cNvSpPr>
          <p:nvPr>
            <p:ph type="title"/>
          </p:nvPr>
        </p:nvSpPr>
        <p:spPr>
          <a:xfrm>
            <a:off x="457200" y="2138363"/>
            <a:ext cx="8229600" cy="676275"/>
          </a:xfrm>
        </p:spPr>
        <p:txBody>
          <a:bodyPr/>
          <a:lstStyle/>
          <a:p>
            <a:r>
              <a:rPr lang="en-US">
                <a:latin typeface="Calibri" charset="0"/>
              </a:rPr>
              <a:t>Application Types</a:t>
            </a:r>
          </a:p>
        </p:txBody>
      </p:sp>
      <p:sp>
        <p:nvSpPr>
          <p:cNvPr id="23552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E0675EC-2F4E-B845-9F46-ABEE8806DC4D}" type="slidenum">
              <a:rPr lang="en-US" sz="1200">
                <a:solidFill>
                  <a:srgbClr val="800000"/>
                </a:solidFill>
              </a:rPr>
              <a:pPr/>
              <a:t>96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31494"/>
            <a:ext cx="9144000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305300"/>
            <a:ext cx="9144000" cy="84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7570" name="Rectangle 2"/>
          <p:cNvSpPr>
            <a:spLocks noGrp="1"/>
          </p:cNvSpPr>
          <p:nvPr>
            <p:ph type="title"/>
          </p:nvPr>
        </p:nvSpPr>
        <p:spPr>
          <a:xfrm>
            <a:off x="469900" y="81915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Application types	</a:t>
            </a:r>
          </a:p>
        </p:txBody>
      </p:sp>
      <p:sp>
        <p:nvSpPr>
          <p:cNvPr id="23757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25FD091-7FD4-8741-9C81-E76D6AAAF767}" type="slidenum">
              <a:rPr lang="en-US" sz="1200">
                <a:solidFill>
                  <a:srgbClr val="800000"/>
                </a:solidFill>
              </a:rPr>
              <a:pPr/>
              <a:t>97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28800" y="1280583"/>
            <a:ext cx="6858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1500"/>
              </a:spcBef>
              <a:defRPr/>
            </a:pPr>
            <a:r>
              <a:rPr lang="en-US" sz="3200" b="1" i="1" dirty="0" err="1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eGRANTS</a:t>
            </a:r>
            <a:endParaRPr lang="en-US" sz="3200" b="1" i="1" dirty="0">
              <a:solidFill>
                <a:srgbClr val="595959"/>
              </a:solidFill>
              <a:latin typeface="Calibri"/>
              <a:ea typeface="ＭＳ Ｐゴシック" charset="0"/>
              <a:cs typeface="Calibri"/>
            </a:endParaRPr>
          </a:p>
          <a:p>
            <a:pPr>
              <a:spcBef>
                <a:spcPts val="600"/>
              </a:spcBef>
              <a:defRPr/>
            </a:pPr>
            <a:r>
              <a:rPr lang="en-US" sz="2600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A </a:t>
            </a:r>
            <a:r>
              <a:rPr lang="en-US" sz="2600" b="1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web-based</a:t>
            </a:r>
            <a:r>
              <a:rPr lang="en-US" sz="2600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, electronic grants </a:t>
            </a:r>
            <a:r>
              <a:rPr lang="en-US" sz="2000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(</a:t>
            </a:r>
            <a:r>
              <a:rPr lang="en-US" sz="2000" i="1" dirty="0" err="1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eGrants</a:t>
            </a:r>
            <a:r>
              <a:rPr lang="en-US" sz="2000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) </a:t>
            </a:r>
            <a:br>
              <a:rPr lang="en-US" sz="2000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2600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management system that allows Applicants to apply for + manage their mitigation grant application processes electronically.</a:t>
            </a:r>
            <a:r>
              <a:rPr lang="en-US" sz="2600" b="1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/>
            </a:r>
            <a:br>
              <a:rPr lang="en-US" sz="2600" b="1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2000" b="1" i="1" dirty="0">
                <a:solidFill>
                  <a:srgbClr val="595959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500" b="1" dirty="0">
                <a:solidFill>
                  <a:srgbClr val="800000"/>
                </a:solidFill>
                <a:latin typeface="Calibri"/>
                <a:ea typeface="ＭＳ Ｐゴシック" pitchFamily="-112" charset="-128"/>
                <a:cs typeface="Calibri"/>
              </a:rPr>
              <a:t/>
            </a:r>
            <a:br>
              <a:rPr lang="en-US" sz="2500" b="1" dirty="0">
                <a:solidFill>
                  <a:srgbClr val="800000"/>
                </a:solidFill>
                <a:latin typeface="Calibri"/>
                <a:ea typeface="ＭＳ Ｐゴシック" pitchFamily="-112" charset="-128"/>
                <a:cs typeface="Calibri"/>
              </a:rPr>
            </a:br>
            <a:r>
              <a:rPr lang="en-US" sz="3200" b="1" dirty="0">
                <a:solidFill>
                  <a:srgbClr val="800000"/>
                </a:solidFill>
                <a:latin typeface="Calibri"/>
                <a:ea typeface="ＭＳ Ｐゴシック" pitchFamily="-112" charset="-128"/>
                <a:cs typeface="Calibri"/>
              </a:rPr>
              <a:t>PDM </a:t>
            </a:r>
          </a:p>
          <a:p>
            <a:pPr>
              <a:spcBef>
                <a:spcPts val="600"/>
              </a:spcBef>
              <a:defRPr/>
            </a:pPr>
            <a:r>
              <a:rPr lang="en-US" sz="3200" b="1" dirty="0">
                <a:solidFill>
                  <a:srgbClr val="800000"/>
                </a:solidFill>
                <a:latin typeface="Calibri"/>
                <a:ea typeface="ＭＳ Ｐゴシック" pitchFamily="-112" charset="-128"/>
                <a:cs typeface="Calibri"/>
              </a:rPr>
              <a:t>FMA</a:t>
            </a:r>
          </a:p>
          <a:p>
            <a:pPr>
              <a:spcBef>
                <a:spcPts val="600"/>
              </a:spcBef>
              <a:defRPr/>
            </a:pPr>
            <a:endParaRPr lang="en-US" sz="3200" b="1" i="1" dirty="0">
              <a:solidFill>
                <a:srgbClr val="800000"/>
              </a:solidFill>
              <a:latin typeface="Calibri"/>
              <a:ea typeface="ＭＳ Ｐゴシック" pitchFamily="-112" charset="-128"/>
              <a:cs typeface="Calibri"/>
            </a:endParaRPr>
          </a:p>
        </p:txBody>
      </p:sp>
      <p:grpSp>
        <p:nvGrpSpPr>
          <p:cNvPr id="237572" name="Group 14"/>
          <p:cNvGrpSpPr>
            <a:grpSpLocks/>
          </p:cNvGrpSpPr>
          <p:nvPr/>
        </p:nvGrpSpPr>
        <p:grpSpPr bwMode="auto">
          <a:xfrm>
            <a:off x="309564" y="2767012"/>
            <a:ext cx="1023937" cy="2109788"/>
            <a:chOff x="313643" y="2247372"/>
            <a:chExt cx="654517" cy="1951744"/>
          </a:xfrm>
        </p:grpSpPr>
        <p:pic>
          <p:nvPicPr>
            <p:cNvPr id="237574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43" y="3254724"/>
              <a:ext cx="654517" cy="94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575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43" y="2247372"/>
              <a:ext cx="651893" cy="94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05300"/>
            <a:ext cx="9144000" cy="84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9618" name="Rectangle 2"/>
          <p:cNvSpPr>
            <a:spLocks noGrp="1"/>
          </p:cNvSpPr>
          <p:nvPr>
            <p:ph type="title"/>
          </p:nvPr>
        </p:nvSpPr>
        <p:spPr>
          <a:xfrm>
            <a:off x="490538" y="981075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Application types </a:t>
            </a:r>
            <a:r>
              <a:rPr lang="en-US" sz="2000">
                <a:latin typeface="Calibri" charset="0"/>
              </a:rPr>
              <a:t>(Continued . . . )</a:t>
            </a:r>
          </a:p>
        </p:txBody>
      </p:sp>
      <p:sp>
        <p:nvSpPr>
          <p:cNvPr id="23962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D8B25B9-2383-D94C-B1BB-8733C738CF7A}" type="slidenum">
              <a:rPr lang="en-US" sz="1200">
                <a:solidFill>
                  <a:srgbClr val="800000"/>
                </a:solidFill>
              </a:rPr>
              <a:pPr/>
              <a:t>98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28800" y="1828140"/>
            <a:ext cx="7315200" cy="29337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fontAlgn="base">
              <a:spcBef>
                <a:spcPts val="15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595959"/>
                </a:solidFill>
                <a:latin typeface="Calibri"/>
                <a:cs typeface="Calibri"/>
              </a:rPr>
              <a:t>PAPER/LAHM APPLICATION </a:t>
            </a:r>
          </a:p>
          <a:p>
            <a:pPr marL="0" fontAlgn="base">
              <a:spcBef>
                <a:spcPts val="1500"/>
              </a:spcBef>
              <a:spcAft>
                <a:spcPct val="0"/>
              </a:spcAft>
              <a:defRPr/>
            </a:pPr>
            <a:r>
              <a:rPr lang="en-US" sz="2800" i="1" dirty="0" smtClean="0">
                <a:solidFill>
                  <a:srgbClr val="595959"/>
                </a:solidFill>
                <a:latin typeface="Calibri"/>
                <a:cs typeface="Calibri"/>
              </a:rPr>
              <a:t>HMGP applications are currently completed on paper, however, the State is releasing a program which will allow the application to be completed + submitted electronically.</a:t>
            </a:r>
            <a:endParaRPr lang="en-US" sz="28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fontAlgn="base">
              <a:spcBef>
                <a:spcPts val="15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HMGP</a:t>
            </a:r>
            <a:r>
              <a:rPr lang="en-US" sz="2000" b="1" dirty="0" smtClean="0">
                <a:solidFill>
                  <a:srgbClr val="800000"/>
                </a:solidFill>
                <a:latin typeface="Calibri"/>
                <a:cs typeface="Calibri"/>
              </a:rPr>
              <a:t/>
            </a:r>
            <a:br>
              <a:rPr lang="en-US" sz="2000" b="1" dirty="0" smtClean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b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/>
            </a:r>
            <a:b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</a:br>
            <a:endParaRPr lang="en-US" sz="3200" b="1" dirty="0" smtClean="0">
              <a:solidFill>
                <a:srgbClr val="800000"/>
              </a:solidFill>
              <a:latin typeface="Calibri"/>
              <a:cs typeface="Calibri"/>
            </a:endParaRPr>
          </a:p>
        </p:txBody>
      </p:sp>
      <p:pic>
        <p:nvPicPr>
          <p:cNvPr id="2396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9" y="3599260"/>
            <a:ext cx="1076325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7" descr="newinf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97"/>
            <a:ext cx="212090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E4212A-E21C-3E4A-93F6-6DAFEE648D75}" type="slidenum">
              <a:rPr lang="en-US" sz="1200">
                <a:solidFill>
                  <a:srgbClr val="800000"/>
                </a:solidFill>
              </a:rPr>
              <a:pPr/>
              <a:t>99</a:t>
            </a:fld>
            <a:endParaRPr lang="en-US" sz="1200">
              <a:solidFill>
                <a:srgbClr val="800000"/>
              </a:solidFill>
            </a:endParaRPr>
          </a:p>
        </p:txBody>
      </p:sp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>
          <a:xfrm>
            <a:off x="1135063" y="977900"/>
            <a:ext cx="8008937" cy="533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Mitigation goals + objectives</a:t>
            </a:r>
            <a:endParaRPr lang="en-US" i="1" dirty="0" smtClean="0">
              <a:ea typeface="+mj-ea"/>
              <a:cs typeface="+mj-cs"/>
            </a:endParaRPr>
          </a:p>
        </p:txBody>
      </p:sp>
      <p:sp>
        <p:nvSpPr>
          <p:cNvPr id="241666" name="Rectangle 3"/>
          <p:cNvSpPr>
            <a:spLocks noGrp="1"/>
          </p:cNvSpPr>
          <p:nvPr>
            <p:ph type="body" idx="4294967295"/>
          </p:nvPr>
        </p:nvSpPr>
        <p:spPr>
          <a:xfrm>
            <a:off x="0" y="1885950"/>
            <a:ext cx="8229600" cy="19494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ts val="1500"/>
              </a:spcBef>
            </a:pPr>
            <a:r>
              <a:rPr lang="en-US">
                <a:latin typeface="Calibri" charset="0"/>
              </a:rPr>
              <a:t>When </a:t>
            </a:r>
            <a:r>
              <a:rPr lang="en-US" b="1">
                <a:latin typeface="Calibri" charset="0"/>
              </a:rPr>
              <a:t>considering types of projects</a:t>
            </a:r>
            <a:r>
              <a:rPr lang="en-US">
                <a:latin typeface="Calibri" charset="0"/>
              </a:rPr>
              <a:t>: </a:t>
            </a:r>
          </a:p>
          <a:p>
            <a:pPr lvl="1" eaLnBrk="1" hangingPunct="1">
              <a:spcBef>
                <a:spcPts val="1500"/>
              </a:spcBef>
            </a:pPr>
            <a:r>
              <a:rPr lang="en-US" b="1">
                <a:latin typeface="Calibri" charset="0"/>
                <a:ea typeface="MS PGothic" charset="0"/>
              </a:rPr>
              <a:t>Prioritize</a:t>
            </a:r>
            <a:r>
              <a:rPr lang="en-US">
                <a:latin typeface="Calibri" charset="0"/>
                <a:ea typeface="MS PGothic" charset="0"/>
              </a:rPr>
              <a:t> actions that achieve the </a:t>
            </a:r>
            <a:r>
              <a:rPr lang="en-US" b="1">
                <a:latin typeface="Calibri" charset="0"/>
                <a:ea typeface="MS PGothic" charset="0"/>
              </a:rPr>
              <a:t>goals</a:t>
            </a:r>
            <a:r>
              <a:rPr lang="en-US">
                <a:latin typeface="Calibri" charset="0"/>
                <a:ea typeface="MS PGothic" charset="0"/>
              </a:rPr>
              <a:t> identified in your plan.</a:t>
            </a:r>
          </a:p>
          <a:p>
            <a:pPr lvl="1" eaLnBrk="1" hangingPunct="1">
              <a:spcBef>
                <a:spcPts val="1500"/>
              </a:spcBef>
            </a:pPr>
            <a:r>
              <a:rPr lang="en-US">
                <a:latin typeface="Calibri" charset="0"/>
                <a:ea typeface="MS PGothic" charset="0"/>
              </a:rPr>
              <a:t>Provide </a:t>
            </a:r>
            <a:r>
              <a:rPr lang="en-US" b="1">
                <a:solidFill>
                  <a:srgbClr val="800000"/>
                </a:solidFill>
                <a:latin typeface="Calibri" charset="0"/>
                <a:ea typeface="MS PGothic" charset="0"/>
              </a:rPr>
              <a:t>repetitive benefits</a:t>
            </a:r>
            <a:r>
              <a:rPr lang="en-US">
                <a:solidFill>
                  <a:srgbClr val="800000"/>
                </a:solidFill>
                <a:latin typeface="Calibri" charset="0"/>
                <a:ea typeface="MS PGothic" charset="0"/>
              </a:rPr>
              <a:t> </a:t>
            </a:r>
            <a:r>
              <a:rPr lang="en-US" i="1">
                <a:latin typeface="Calibri" charset="0"/>
                <a:ea typeface="MS PGothic" charset="0"/>
              </a:rPr>
              <a:t>over time</a:t>
            </a:r>
            <a:r>
              <a:rPr lang="en-US">
                <a:latin typeface="Calibri" charset="0"/>
                <a:ea typeface="MS PGothic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13405</TotalTime>
  <Words>11226</Words>
  <Application>Microsoft Macintosh PowerPoint</Application>
  <PresentationFormat>On-screen Show (16:9)</PresentationFormat>
  <Paragraphs>1117</Paragraphs>
  <Slides>153</Slides>
  <Notes>127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55" baseType="lpstr">
      <vt:lpstr>4_Office Theme</vt:lpstr>
      <vt:lpstr>Excel.Chart.8</vt:lpstr>
      <vt:lpstr>Hazard mitigation defined</vt:lpstr>
      <vt:lpstr>Most important 3 takeaways</vt:lpstr>
      <vt:lpstr>PowerPoint Presentation</vt:lpstr>
      <vt:lpstr>Mitigation is breaking the cycle of disaster – damage – reconstruction – repeated damage.</vt:lpstr>
      <vt:lpstr>Mitigation’s value to society</vt:lpstr>
      <vt:lpstr>PowerPoint Presentation</vt:lpstr>
      <vt:lpstr>Authorities</vt:lpstr>
      <vt:lpstr>Authorities (Continued . . . )</vt:lpstr>
      <vt:lpstr>Authorities (Continued . . . )</vt:lpstr>
      <vt:lpstr>Authorities (Continued . . . )</vt:lpstr>
      <vt:lpstr>Acronyms</vt:lpstr>
      <vt:lpstr>Acronyms (Continued . . . )</vt:lpstr>
      <vt:lpstr>Acronyms (Continued . . . )</vt:lpstr>
      <vt:lpstr>PowerPoint Presentation</vt:lpstr>
      <vt:lpstr>PowerPoint Presentation</vt:lpstr>
      <vt:lpstr>What about homeowners?</vt:lpstr>
      <vt:lpstr>PowerPoint Presentation</vt:lpstr>
      <vt:lpstr>Cost-share</vt:lpstr>
      <vt:lpstr>Non-disaster grant cycle</vt:lpstr>
      <vt:lpstr>PowerPoint Presentation</vt:lpstr>
      <vt:lpstr>Flood Mitigation Assistance (FMA)</vt:lpstr>
      <vt:lpstr>FMA (Continued . . . )</vt:lpstr>
      <vt:lpstr>Flood grant participation requirements</vt:lpstr>
      <vt:lpstr>Changes to FMA</vt:lpstr>
      <vt:lpstr>Changes to FMA (Continued . . . )</vt:lpstr>
      <vt:lpstr>Changes to FMA (Continued . . . )</vt:lpstr>
      <vt:lpstr>FMA cost-shares</vt:lpstr>
      <vt:lpstr>Changes to FMA (Continued . . . )</vt:lpstr>
      <vt:lpstr>FMA eligible activities</vt:lpstr>
      <vt:lpstr>PowerPoint Presentation</vt:lpstr>
      <vt:lpstr>Pre-Disaster Mitigation (PDM)</vt:lpstr>
      <vt:lpstr>PDM (Continued . . .)</vt:lpstr>
      <vt:lpstr>PDM cost-share</vt:lpstr>
      <vt:lpstr>Post-disaster grant program overview</vt:lpstr>
      <vt:lpstr>PowerPoint Presentation</vt:lpstr>
      <vt:lpstr>HMGP funding availability (Continued . . . )</vt:lpstr>
      <vt:lpstr>HMGP grant cycle</vt:lpstr>
      <vt:lpstr>HMGP cost-share</vt:lpstr>
      <vt:lpstr>PowerPoint Presentation</vt:lpstr>
      <vt:lpstr>PowerPoint Presentation</vt:lpstr>
      <vt:lpstr>Elevations</vt:lpstr>
      <vt:lpstr>Project activities Elevation</vt:lpstr>
      <vt:lpstr>Property selection</vt:lpstr>
      <vt:lpstr>Why elevations can be important to YOU</vt:lpstr>
      <vt:lpstr>Funding</vt:lpstr>
      <vt:lpstr>Project activities Elevation</vt:lpstr>
      <vt:lpstr>Elevation day</vt:lpstr>
      <vt:lpstr>Elevated dwelling</vt:lpstr>
      <vt:lpstr>            Elevation of flood prone structures </vt:lpstr>
      <vt:lpstr>Mitigation Reconstruction</vt:lpstr>
      <vt:lpstr>Project activities Mitigation reconstructions</vt:lpstr>
      <vt:lpstr>Why mitigation reconstruction can be important to YOU </vt:lpstr>
      <vt:lpstr>Project activities Unique characteristics: Mitigation reconstruction</vt:lpstr>
      <vt:lpstr>Funding</vt:lpstr>
      <vt:lpstr>Acquisitions</vt:lpstr>
      <vt:lpstr>Project activities Unique characteristics: Acquisitions</vt:lpstr>
      <vt:lpstr>Project activities Unique characteristics: Acquisitions (Continued . . . )</vt:lpstr>
      <vt:lpstr>Why acquisitions can be important to YOU</vt:lpstr>
      <vt:lpstr>Allowable open-space uses</vt:lpstr>
      <vt:lpstr>Funding</vt:lpstr>
      <vt:lpstr>Project activities Acquisition</vt:lpstr>
      <vt:lpstr>             Acquisition of flood-prone property </vt:lpstr>
      <vt:lpstr>Retrofits</vt:lpstr>
      <vt:lpstr>Project activities Retrofits</vt:lpstr>
      <vt:lpstr>Project activities Sample of activities: Retrofits</vt:lpstr>
      <vt:lpstr>Funding</vt:lpstr>
      <vt:lpstr>Retrofit (Shutter protection) </vt:lpstr>
      <vt:lpstr>PowerPoint Presentation</vt:lpstr>
      <vt:lpstr>PowerPoint Presentation</vt:lpstr>
      <vt:lpstr>Drainage</vt:lpstr>
      <vt:lpstr>Project activities Drainage</vt:lpstr>
      <vt:lpstr>Sample activities Drainage</vt:lpstr>
      <vt:lpstr>How to decide when to phase a drainage project</vt:lpstr>
      <vt:lpstr>How to decide when to phase a drainage project (Continued . . . )</vt:lpstr>
      <vt:lpstr>H + H Study </vt:lpstr>
      <vt:lpstr>H + H Study (Continued . . . ) </vt:lpstr>
      <vt:lpstr>What are the benefits of phasing a drainage project?</vt:lpstr>
      <vt:lpstr>What are the benefits of phasing a drainage project? (Continued . . . )</vt:lpstr>
      <vt:lpstr>What are the benefits of phasing a drainage project? (Continued . . . )</vt:lpstr>
      <vt:lpstr>What are Phase I deliverables?</vt:lpstr>
      <vt:lpstr>Funding</vt:lpstr>
      <vt:lpstr>Drainage system improvements</vt:lpstr>
      <vt:lpstr>          Storm water management </vt:lpstr>
      <vt:lpstr>  Flood control     </vt:lpstr>
      <vt:lpstr>Safe rooms</vt:lpstr>
      <vt:lpstr>Which of these is a safe room?</vt:lpstr>
      <vt:lpstr>Project activities Safe room</vt:lpstr>
      <vt:lpstr>PowerPoint Presentation</vt:lpstr>
      <vt:lpstr>Safe room publication FEMA P-361</vt:lpstr>
      <vt:lpstr>Safe room publication FEMA P-361 (Continued. . .)</vt:lpstr>
      <vt:lpstr>Eligibility parameters</vt:lpstr>
      <vt:lpstr>Eligibility parameters (Continued . . . )</vt:lpstr>
      <vt:lpstr>Funding</vt:lpstr>
      <vt:lpstr>Summary</vt:lpstr>
      <vt:lpstr>Safe room - Community</vt:lpstr>
      <vt:lpstr>Application Types</vt:lpstr>
      <vt:lpstr>Application types </vt:lpstr>
      <vt:lpstr>Application types (Continued . . . )</vt:lpstr>
      <vt:lpstr>Mitigation goals + objectives</vt:lpstr>
      <vt:lpstr>Mitigation goals + objectives (Continued . . . )</vt:lpstr>
      <vt:lpstr>Mitigation goals + objectives (Continued . . . )</vt:lpstr>
      <vt:lpstr>5 minimum criteria</vt:lpstr>
      <vt:lpstr>5 minimum criteria (Continued . . . )</vt:lpstr>
      <vt:lpstr>5 minimum criteria (Continued . . . )</vt:lpstr>
      <vt:lpstr>5 minimum criteria (Continued . . . )</vt:lpstr>
      <vt:lpstr>5 minimum criteria (Continued . . . )</vt:lpstr>
      <vt:lpstr>Application criteria</vt:lpstr>
      <vt:lpstr>Benefit Cost Analysis (BCA)</vt:lpstr>
      <vt:lpstr>Basics</vt:lpstr>
      <vt:lpstr>What is a BCA?</vt:lpstr>
      <vt:lpstr>Why is it important?</vt:lpstr>
      <vt:lpstr>BCA fundamentals</vt:lpstr>
      <vt:lpstr>6 things to remember</vt:lpstr>
      <vt:lpstr>6 things to remember (Continued . . . )</vt:lpstr>
      <vt:lpstr>Benefit cost ratio (BCR)</vt:lpstr>
      <vt:lpstr>Project costs</vt:lpstr>
      <vt:lpstr>        What is a benefit?</vt:lpstr>
      <vt:lpstr>What is a benefit? (Continued . . . )</vt:lpstr>
      <vt:lpstr>What is a benefit? (Continued . . . ) Deaths + injuries</vt:lpstr>
      <vt:lpstr>Benefits count (Continued . . . )</vt:lpstr>
      <vt:lpstr>What is a benefit? (Continued . . . ) Loss of function</vt:lpstr>
      <vt:lpstr>What is a benefit? (Continued . . . ) Loss of function</vt:lpstr>
      <vt:lpstr>What is a benefit? (Continued . . . ) Loss of function</vt:lpstr>
      <vt:lpstr>What is a benefit? (Continued . . . ) NEW considerations</vt:lpstr>
      <vt:lpstr>What is a benefit? (Continued . . . ) NEW considerations </vt:lpstr>
      <vt:lpstr>Concept of risk</vt:lpstr>
      <vt:lpstr>PowerPoint Presentation</vt:lpstr>
      <vt:lpstr>           Is it worth $1 million to protect . . .</vt:lpstr>
      <vt:lpstr>Frequency</vt:lpstr>
      <vt:lpstr>        Frequency + severity</vt:lpstr>
      <vt:lpstr>Frequency + severity (Continued . . . )</vt:lpstr>
      <vt:lpstr>Documentation</vt:lpstr>
      <vt:lpstr>Documentation (Continued . . . ) </vt:lpstr>
      <vt:lpstr>Damage frequency assessment</vt:lpstr>
      <vt:lpstr>BCA modules</vt:lpstr>
      <vt:lpstr>PowerPoint Presentation</vt:lpstr>
      <vt:lpstr>PowerPoint Presentation</vt:lpstr>
      <vt:lpstr>PowerPoint Presentation</vt:lpstr>
      <vt:lpstr>PowerPoint Presentation</vt:lpstr>
      <vt:lpstr>BCA full data modules</vt:lpstr>
      <vt:lpstr>FEMA BCA 5.0 module</vt:lpstr>
      <vt:lpstr>For more information</vt:lpstr>
      <vt:lpstr>2 keys to BCA success . . .</vt:lpstr>
      <vt:lpstr> HMGP application process</vt:lpstr>
      <vt:lpstr>          HMGP application process (Continued . . . )</vt:lpstr>
      <vt:lpstr>          HMGP application process (Continued . . . )</vt:lpstr>
      <vt:lpstr>HMGP application process (Continued . . . )</vt:lpstr>
      <vt:lpstr>HMGP application process (Continued . . . )</vt:lpstr>
      <vt:lpstr>HMGP application process (Continued . . . )</vt:lpstr>
      <vt:lpstr>Most important 3 points</vt:lpstr>
      <vt:lpstr>Contact</vt:lpstr>
      <vt:lpstr>Questions?</vt:lpstr>
      <vt:lpstr>For more information + to download materials from today’s seminar:</vt:lpstr>
    </vt:vector>
  </TitlesOfParts>
  <Company>Sides &amp;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Media</dc:creator>
  <cp:lastModifiedBy>Donny Gallagher</cp:lastModifiedBy>
  <cp:revision>708</cp:revision>
  <cp:lastPrinted>2014-06-24T14:15:35Z</cp:lastPrinted>
  <dcterms:created xsi:type="dcterms:W3CDTF">2014-02-10T16:12:32Z</dcterms:created>
  <dcterms:modified xsi:type="dcterms:W3CDTF">2014-07-02T15:12:48Z</dcterms:modified>
</cp:coreProperties>
</file>