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37"/>
  </p:notesMasterIdLst>
  <p:handoutMasterIdLst>
    <p:handoutMasterId r:id="rId38"/>
  </p:handoutMasterIdLst>
  <p:sldIdLst>
    <p:sldId id="339" r:id="rId3"/>
    <p:sldId id="305" r:id="rId4"/>
    <p:sldId id="277" r:id="rId5"/>
    <p:sldId id="280" r:id="rId6"/>
    <p:sldId id="269" r:id="rId7"/>
    <p:sldId id="275" r:id="rId8"/>
    <p:sldId id="263" r:id="rId9"/>
    <p:sldId id="287" r:id="rId10"/>
    <p:sldId id="272" r:id="rId11"/>
    <p:sldId id="279" r:id="rId12"/>
    <p:sldId id="290" r:id="rId13"/>
    <p:sldId id="281" r:id="rId14"/>
    <p:sldId id="292" r:id="rId15"/>
    <p:sldId id="282" r:id="rId16"/>
    <p:sldId id="302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E3A"/>
    <a:srgbClr val="950101"/>
    <a:srgbClr val="753805"/>
    <a:srgbClr val="C60202"/>
    <a:srgbClr val="175195"/>
    <a:srgbClr val="E00202"/>
    <a:srgbClr val="595959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9590" autoAdjust="0"/>
  </p:normalViewPr>
  <p:slideViewPr>
    <p:cSldViewPr snapToGrid="0" snapToObjects="1">
      <p:cViewPr varScale="1">
        <p:scale>
          <a:sx n="116" d="100"/>
          <a:sy n="116" d="100"/>
        </p:scale>
        <p:origin x="1938" y="84"/>
      </p:cViewPr>
      <p:guideLst>
        <p:guide orient="horz" pos="1862"/>
        <p:guide pos="54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GOHSEP_PPT_7-10-14_v11_93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pPr defTabSz="914400"/>
            <a:fld id="{A1FCC955-EDC8-C641-B7EE-09FB459102F8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b="1" dirty="0" smtClean="0">
                <a:solidFill>
                  <a:srgbClr val="595959"/>
                </a:solidFill>
              </a:rPr>
              <a:t>Prepare + Prevent + Respond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  <p:pic>
        <p:nvPicPr>
          <p:cNvPr id="4" name="Picture 3" descr="GIR red_v3_7-8-14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90500"/>
            <a:ext cx="2705100" cy="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900" y="2763311"/>
            <a:ext cx="8229600" cy="139170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4528">
            <a:off x="6515704" y="5154699"/>
            <a:ext cx="2306149" cy="2978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5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4800" b="1" dirty="0" smtClean="0"/>
              <a:t>Sorting out the funding overpayments…</a:t>
            </a:r>
          </a:p>
          <a:p>
            <a:pPr marL="225425" indent="0"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http://www.notquitesusie.com/wp-content/uploads/2012/10/farmers-market-coloring-sorting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2" y="5326878"/>
            <a:ext cx="3053291" cy="12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Overpayment Resolution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631" y="2474912"/>
            <a:ext cx="5968523" cy="3425739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400" dirty="0" smtClean="0">
                <a:solidFill>
                  <a:srgbClr val="950101"/>
                </a:solidFill>
              </a:rPr>
              <a:t>P</a:t>
            </a:r>
            <a:r>
              <a:rPr lang="en-US" sz="2400" dirty="0" smtClean="0"/>
              <a:t>rogressive </a:t>
            </a:r>
            <a:r>
              <a:rPr lang="en-US" sz="2400" dirty="0" smtClean="0">
                <a:solidFill>
                  <a:srgbClr val="950101"/>
                </a:solidFill>
              </a:rPr>
              <a:t>A</a:t>
            </a:r>
            <a:r>
              <a:rPr lang="en-US" sz="2400" dirty="0" smtClean="0"/>
              <a:t>pplicant </a:t>
            </a:r>
            <a:r>
              <a:rPr lang="en-US" sz="2400" dirty="0" smtClean="0">
                <a:solidFill>
                  <a:srgbClr val="950101"/>
                </a:solidFill>
              </a:rPr>
              <a:t>R</a:t>
            </a:r>
            <a:r>
              <a:rPr lang="en-US" sz="2400" dirty="0" smtClean="0"/>
              <a:t>esolution </a:t>
            </a:r>
            <a:r>
              <a:rPr lang="en-US" sz="2400" dirty="0" smtClean="0">
                <a:solidFill>
                  <a:srgbClr val="950101"/>
                </a:solidFill>
              </a:rPr>
              <a:t>T</a:t>
            </a:r>
            <a:r>
              <a:rPr lang="en-US" sz="2400" dirty="0" smtClean="0"/>
              <a:t>eam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>
                <a:solidFill>
                  <a:srgbClr val="950101"/>
                </a:solidFill>
              </a:rPr>
              <a:t>(P.A.R.T.)</a:t>
            </a:r>
          </a:p>
          <a:p>
            <a:endParaRPr lang="en-US" sz="2000" dirty="0" smtClean="0">
              <a:solidFill>
                <a:srgbClr val="95010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Used to identify specific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Communicate to applicants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Tracks resolution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Dynamic and interactive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Guides resource priorities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0786" y="3008312"/>
            <a:ext cx="2066863" cy="1456266"/>
            <a:chOff x="6580606" y="1092200"/>
            <a:chExt cx="2066863" cy="1456266"/>
          </a:xfrm>
        </p:grpSpPr>
        <p:sp>
          <p:nvSpPr>
            <p:cNvPr id="8" name="Rounded Rectangle 7"/>
            <p:cNvSpPr/>
            <p:nvPr/>
          </p:nvSpPr>
          <p:spPr>
            <a:xfrm>
              <a:off x="6580606" y="1092200"/>
              <a:ext cx="2066863" cy="14562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51695" y="1163289"/>
              <a:ext cx="1924685" cy="1314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PART</a:t>
              </a:r>
              <a:r>
                <a:rPr lang="en-US" sz="1600" kern="1200" dirty="0" smtClean="0"/>
                <a:t/>
              </a:r>
              <a:br>
                <a:rPr lang="en-US" sz="1600" kern="1200" dirty="0" smtClean="0"/>
              </a:br>
              <a:r>
                <a:rPr lang="en-US" sz="1200" kern="1200" dirty="0" smtClean="0"/>
                <a:t>Progressive Applicant Resolution Team 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4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Overpayments are Resolved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Additional support documentation</a:t>
            </a:r>
          </a:p>
          <a:p>
            <a:r>
              <a:rPr lang="en-US" dirty="0" smtClean="0"/>
              <a:t>New PW versions</a:t>
            </a:r>
          </a:p>
          <a:p>
            <a:r>
              <a:rPr lang="en-US" dirty="0" smtClean="0"/>
              <a:t>Applied payments from other PWs</a:t>
            </a:r>
          </a:p>
          <a:p>
            <a:r>
              <a:rPr lang="en-US" dirty="0"/>
              <a:t>Check from the Applicant</a:t>
            </a:r>
          </a:p>
          <a:p>
            <a:endParaRPr lang="en-US" dirty="0" smtClean="0"/>
          </a:p>
          <a:p>
            <a:endParaRPr lang="en-US" dirty="0"/>
          </a:p>
          <a:p>
            <a:pPr marL="225425" indent="0">
              <a:buNone/>
            </a:pPr>
            <a:r>
              <a:rPr lang="en-US" dirty="0" smtClean="0"/>
              <a:t>*</a:t>
            </a:r>
            <a:r>
              <a:rPr lang="en-US" sz="2200" dirty="0" smtClean="0">
                <a:solidFill>
                  <a:srgbClr val="950101"/>
                </a:solidFill>
              </a:rPr>
              <a:t>Some applicants are on hold for all current and future disaster payments until overpayments are resolved.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P.A.R.T.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3064138"/>
            <a:ext cx="77089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5400" b="1" dirty="0" smtClean="0"/>
              <a:t>Identify the </a:t>
            </a:r>
            <a:r>
              <a:rPr lang="en-US" sz="5400" b="1" dirty="0" smtClean="0">
                <a:solidFill>
                  <a:srgbClr val="950101"/>
                </a:solidFill>
              </a:rPr>
              <a:t>Problem</a:t>
            </a:r>
            <a:r>
              <a:rPr lang="en-US" sz="5400" b="1" dirty="0" smtClean="0"/>
              <a:t> -</a:t>
            </a:r>
          </a:p>
          <a:p>
            <a:pPr marL="225425" indent="0" algn="ctr">
              <a:buNone/>
            </a:pPr>
            <a:r>
              <a:rPr lang="en-US" sz="5400" b="1" dirty="0" smtClean="0"/>
              <a:t>Find a </a:t>
            </a:r>
            <a:r>
              <a:rPr lang="en-US" sz="5400" b="1" dirty="0" smtClean="0">
                <a:solidFill>
                  <a:srgbClr val="950101"/>
                </a:solidFill>
              </a:rPr>
              <a:t>Solution</a:t>
            </a:r>
            <a:endParaRPr lang="en-US" sz="5400" b="1" dirty="0">
              <a:solidFill>
                <a:srgbClr val="9501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788832"/>
            <a:ext cx="217328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88901"/>
            <a:ext cx="217328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5774266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P.A.R.T. Goal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34" y="2532688"/>
            <a:ext cx="4352574" cy="3099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6" name="Picture 2" descr="http://piq.codeus.net/static/media/userpics/piq_6568_400x4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51639"/>
          <a:stretch/>
        </p:blipFill>
        <p:spPr bwMode="auto">
          <a:xfrm rot="5400000">
            <a:off x="909489" y="5675335"/>
            <a:ext cx="26382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iq.codeus.net/static/media/userpics/piq_6568_400x4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51639"/>
          <a:stretch/>
        </p:blipFill>
        <p:spPr bwMode="auto">
          <a:xfrm rot="5400000">
            <a:off x="2907622" y="5684690"/>
            <a:ext cx="26382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iq.codeus.net/static/media/userpics/piq_6568_400x4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51639"/>
          <a:stretch/>
        </p:blipFill>
        <p:spPr bwMode="auto">
          <a:xfrm rot="5400000">
            <a:off x="6903893" y="5703403"/>
            <a:ext cx="26382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q.codeus.net/static/media/userpics/piq_6568_400x4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51639"/>
          <a:stretch/>
        </p:blipFill>
        <p:spPr bwMode="auto">
          <a:xfrm rot="5400000">
            <a:off x="4905757" y="5694046"/>
            <a:ext cx="26382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iq.codeus.net/static/media/userpics/piq_6568_400x4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t="43090" r="51639"/>
          <a:stretch/>
        </p:blipFill>
        <p:spPr bwMode="auto">
          <a:xfrm rot="5400000">
            <a:off x="8448848" y="6147696"/>
            <a:ext cx="272711" cy="11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79068" y="6076824"/>
            <a:ext cx="3064933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425739"/>
          </a:xfrm>
        </p:spPr>
        <p:txBody>
          <a:bodyPr>
            <a:normAutofit/>
          </a:bodyPr>
          <a:lstStyle/>
          <a:p>
            <a:pPr marL="225425" indent="0" algn="r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7172" name="Picture 4" descr="http://www.medarcade.com/uploads/4/5/5/4/45547265/446030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539057"/>
            <a:ext cx="4076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7200" dirty="0" smtClean="0">
                <a:solidFill>
                  <a:srgbClr val="950101"/>
                </a:solidFill>
              </a:rPr>
              <a:t>Time to </a:t>
            </a:r>
            <a:r>
              <a:rPr lang="en-US" sz="8800" dirty="0" smtClean="0">
                <a:solidFill>
                  <a:srgbClr val="950101"/>
                </a:solidFill>
              </a:rPr>
              <a:t>C</a:t>
            </a:r>
            <a:r>
              <a:rPr lang="en-US" sz="7200" dirty="0" smtClean="0">
                <a:solidFill>
                  <a:srgbClr val="950101"/>
                </a:solidFill>
              </a:rPr>
              <a:t>lose-</a:t>
            </a:r>
            <a:r>
              <a:rPr lang="en-US" sz="8800" dirty="0" smtClean="0">
                <a:solidFill>
                  <a:srgbClr val="950101"/>
                </a:solidFill>
              </a:rPr>
              <a:t>O</a:t>
            </a:r>
            <a:r>
              <a:rPr lang="en-US" sz="7200" dirty="0" smtClean="0">
                <a:solidFill>
                  <a:srgbClr val="950101"/>
                </a:solidFill>
              </a:rPr>
              <a:t>ut!</a:t>
            </a:r>
          </a:p>
          <a:p>
            <a:pPr marL="225425" indent="0" algn="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...it has been 11 years!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93" y="4538133"/>
            <a:ext cx="670974" cy="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62" y="3402807"/>
            <a:ext cx="6986587" cy="2026444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1.  Saving lives and property</a:t>
            </a:r>
          </a:p>
          <a:p>
            <a:pPr marL="2254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2.  Rebuilding the community</a:t>
            </a:r>
          </a:p>
          <a:p>
            <a:pPr marL="2254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# 3.  Tying up loose ends – </a:t>
            </a:r>
            <a:r>
              <a:rPr lang="en-US" sz="3600" b="1" dirty="0" smtClean="0">
                <a:solidFill>
                  <a:srgbClr val="950101"/>
                </a:solidFill>
              </a:rPr>
              <a:t>Close out</a:t>
            </a:r>
            <a:endParaRPr lang="en-US" sz="3600" b="1" dirty="0">
              <a:solidFill>
                <a:srgbClr val="9501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8768" y="2657475"/>
            <a:ext cx="322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50101"/>
                </a:solidFill>
              </a:rPr>
              <a:t>Priorities</a:t>
            </a:r>
            <a:endParaRPr lang="en-US" sz="3600" dirty="0">
              <a:solidFill>
                <a:srgbClr val="950101"/>
              </a:solidFill>
            </a:endParaRPr>
          </a:p>
        </p:txBody>
      </p:sp>
      <p:pic>
        <p:nvPicPr>
          <p:cNvPr id="7" name="Picture 6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25" y="4953000"/>
            <a:ext cx="2219001" cy="1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should we finish?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7" y="2781301"/>
            <a:ext cx="8865394" cy="21836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50101"/>
                </a:solidFill>
              </a:rPr>
              <a:t>Regulatory “Period of Performance” - 8 yrs. (Max)</a:t>
            </a:r>
          </a:p>
          <a:p>
            <a:pPr lvl="1"/>
            <a:r>
              <a:rPr lang="en-US" b="1" dirty="0" smtClean="0">
                <a:solidFill>
                  <a:srgbClr val="950101"/>
                </a:solidFill>
              </a:rPr>
              <a:t>Grantee Administrative Cost (+ COI)</a:t>
            </a:r>
          </a:p>
          <a:p>
            <a:pPr lvl="1"/>
            <a:endParaRPr lang="en-US" sz="2200" b="1" dirty="0" smtClean="0">
              <a:solidFill>
                <a:srgbClr val="95010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Katrina/Rita – Aug./Sept.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Gustav/Ike – Aug./Sept.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should we finish?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1"/>
            <a:ext cx="8229600" cy="2183606"/>
          </a:xfrm>
        </p:spPr>
        <p:txBody>
          <a:bodyPr/>
          <a:lstStyle/>
          <a:p>
            <a:r>
              <a:rPr lang="en-US" b="1" dirty="0" smtClean="0">
                <a:solidFill>
                  <a:srgbClr val="950101"/>
                </a:solidFill>
              </a:rPr>
              <a:t>Current Deadlines:</a:t>
            </a:r>
          </a:p>
          <a:p>
            <a:pPr lvl="1"/>
            <a:r>
              <a:rPr lang="en-US" dirty="0" smtClean="0"/>
              <a:t>Katrina/Rita – Aug./Sept. 2016 (extended)*</a:t>
            </a:r>
          </a:p>
          <a:p>
            <a:pPr lvl="1"/>
            <a:r>
              <a:rPr lang="en-US" dirty="0" smtClean="0"/>
              <a:t>Gustav/Ike – Aug./Sept.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4669" y="5172075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0101"/>
                </a:solidFill>
              </a:rPr>
              <a:t>*Now on year by year status</a:t>
            </a:r>
            <a:endParaRPr lang="en-US" dirty="0">
              <a:solidFill>
                <a:srgbClr val="950101"/>
              </a:solidFill>
            </a:endParaRPr>
          </a:p>
        </p:txBody>
      </p:sp>
      <p:pic>
        <p:nvPicPr>
          <p:cNvPr id="8194" name="Picture 2" descr="http://www.carabinercomms.com/blog1/wp-content/uploads/2013/11/Dead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40" y="4964907"/>
            <a:ext cx="1631360" cy="16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50101"/>
                </a:solidFill>
              </a:rPr>
              <a:t>Late Stage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Sorting out funding questions </a:t>
            </a:r>
            <a:r>
              <a:rPr lang="en-US" b="1" dirty="0" smtClean="0">
                <a:solidFill>
                  <a:srgbClr val="950101"/>
                </a:solidFill>
              </a:rPr>
              <a:t>(PART)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Administrative </a:t>
            </a:r>
            <a:r>
              <a:rPr lang="en-US" b="1" dirty="0" smtClean="0">
                <a:solidFill>
                  <a:srgbClr val="950101"/>
                </a:solidFill>
              </a:rPr>
              <a:t>Close-out</a:t>
            </a:r>
            <a:endParaRPr lang="en-US" b="1" dirty="0">
              <a:solidFill>
                <a:srgbClr val="9501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331"/>
            <a:ext cx="8229600" cy="34257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GOHSEP </a:t>
            </a:r>
            <a:r>
              <a:rPr lang="en-US" sz="4000" b="1" dirty="0" smtClean="0">
                <a:solidFill>
                  <a:srgbClr val="950101"/>
                </a:solidFill>
              </a:rPr>
              <a:t>Mandatory</a:t>
            </a:r>
            <a:r>
              <a:rPr lang="en-US" dirty="0" smtClean="0"/>
              <a:t> closeout metrics</a:t>
            </a:r>
          </a:p>
          <a:p>
            <a:pPr lvl="1"/>
            <a:r>
              <a:rPr lang="en-US" dirty="0" smtClean="0"/>
              <a:t>High bar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resources to meet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Need support from all applicants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r>
              <a:rPr lang="en-US" dirty="0" smtClean="0"/>
              <a:t>Consequence of failure – eliminate SMC + DAC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State funded recovery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FEMA to close out PWs/disasters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74894"/>
            <a:ext cx="6629400" cy="1181100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5400" b="1" dirty="0" smtClean="0">
                <a:solidFill>
                  <a:srgbClr val="950101"/>
                </a:solidFill>
              </a:rPr>
              <a:t>Competing Priorities</a:t>
            </a:r>
            <a:endParaRPr lang="en-US" sz="5400" b="1" dirty="0">
              <a:solidFill>
                <a:srgbClr val="9501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4" name="Picture 6" descr="http://67.media.tumblr.com/2ef6a44db529ffb684bfb29a36f71b4a/tumblr_inline_nyr8zqvVKD1s1il0m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3343329" y="5012267"/>
            <a:ext cx="2838342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GOHSEP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15118" y="2939650"/>
            <a:ext cx="1628775" cy="700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Reimbursement Payments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79368" y="3885848"/>
            <a:ext cx="1545431" cy="63681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Express Pay Backlog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17665" y="5379243"/>
            <a:ext cx="1371600" cy="5214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Site Inspections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14663" y="5214938"/>
            <a:ext cx="1546621" cy="6572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ICC Coordination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1568" y="5075634"/>
            <a:ext cx="1471613" cy="60721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Version Requests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4438" y="4025949"/>
            <a:ext cx="1643062" cy="685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Appeals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Arbitrations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9150" y="2478881"/>
            <a:ext cx="1221581" cy="72151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Technical Support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3181" y="2321719"/>
            <a:ext cx="1664494" cy="7929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Education Outreach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1544" y="3021806"/>
            <a:ext cx="1371600" cy="7286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Close-Out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87973" y="3200400"/>
            <a:ext cx="319683" cy="4393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29188" y="3250406"/>
            <a:ext cx="142875" cy="3893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00287" y="3386137"/>
            <a:ext cx="936446" cy="464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184645" y="4064794"/>
            <a:ext cx="1139956" cy="102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980660" y="4461933"/>
            <a:ext cx="353341" cy="9173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37661" y="4734632"/>
            <a:ext cx="512882" cy="430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07481" y="4356347"/>
            <a:ext cx="1198082" cy="758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55585" y="4075371"/>
            <a:ext cx="851892" cy="282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93144" y="3300413"/>
            <a:ext cx="1494829" cy="450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477000" y="4843909"/>
            <a:ext cx="1600200" cy="6424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white"/>
                </a:solidFill>
              </a:rPr>
              <a:t>Financial Reconciliation</a:t>
            </a:r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>
          <a:xfrm flipH="1" flipV="1">
            <a:off x="5156200" y="4250083"/>
            <a:ext cx="1320800" cy="915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63" y="3507307"/>
            <a:ext cx="1161492" cy="11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1" animBg="1"/>
      <p:bldP spid="13" grpId="1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76870" y="2248796"/>
            <a:ext cx="1987748" cy="107691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Close Out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16834" y="2313483"/>
            <a:ext cx="1819672" cy="112653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Rebuilding the community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20" y="1131094"/>
            <a:ext cx="4648994" cy="903004"/>
          </a:xfrm>
        </p:spPr>
        <p:txBody>
          <a:bodyPr/>
          <a:lstStyle/>
          <a:p>
            <a:pPr algn="l"/>
            <a:r>
              <a:rPr lang="en-US" dirty="0" smtClean="0"/>
              <a:t>Applicant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29000" y="3858696"/>
            <a:ext cx="1900238" cy="75723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Applicant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157287" y="4243827"/>
            <a:ext cx="2214563" cy="129928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225425" indent="0">
              <a:buNone/>
            </a:pPr>
            <a:r>
              <a:rPr lang="en-US" sz="1600" dirty="0"/>
              <a:t>Financial reconciliation and final </a:t>
            </a:r>
            <a:r>
              <a:rPr lang="en-US" sz="1600" dirty="0" smtClean="0"/>
              <a:t>claim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6086475" y="3045680"/>
            <a:ext cx="1407318" cy="98256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Quarterly Reports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72137" y="4143376"/>
            <a:ext cx="1328737" cy="75723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DHSOIG Audits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24140" y="4922044"/>
            <a:ext cx="2169716" cy="112601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Payment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Reimbursement Requests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13262" y="5643135"/>
            <a:ext cx="1614487" cy="9206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Grant Versions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66292" y="3449271"/>
            <a:ext cx="1605558" cy="70178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Site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Inspections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53928" y="2630656"/>
            <a:ext cx="1659334" cy="9063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GOHSEP Compliance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Audits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14788" y="3514725"/>
            <a:ext cx="178593" cy="343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922044" y="3514725"/>
            <a:ext cx="184150" cy="343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5329238" y="3771900"/>
            <a:ext cx="757237" cy="2563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>
            <a:off x="5388371" y="4325227"/>
            <a:ext cx="281186" cy="64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5" name="Straight Arrow Connector 1034"/>
          <p:cNvCxnSpPr/>
          <p:nvPr/>
        </p:nvCxnSpPr>
        <p:spPr>
          <a:xfrm>
            <a:off x="5250656" y="4521994"/>
            <a:ext cx="728663" cy="5929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/>
          <p:nvPr/>
        </p:nvCxnSpPr>
        <p:spPr>
          <a:xfrm>
            <a:off x="4657725" y="4672013"/>
            <a:ext cx="448469" cy="971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0" name="Straight Arrow Connector 1039"/>
          <p:cNvCxnSpPr/>
          <p:nvPr/>
        </p:nvCxnSpPr>
        <p:spPr>
          <a:xfrm flipV="1">
            <a:off x="3371850" y="4484059"/>
            <a:ext cx="236735" cy="245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3243262" y="3987818"/>
            <a:ext cx="257175" cy="1296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4" name="Straight Arrow Connector 1043"/>
          <p:cNvCxnSpPr/>
          <p:nvPr/>
        </p:nvCxnSpPr>
        <p:spPr>
          <a:xfrm>
            <a:off x="2569071" y="3147810"/>
            <a:ext cx="284857" cy="2279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5" name="Oval 1044"/>
          <p:cNvSpPr/>
          <p:nvPr/>
        </p:nvSpPr>
        <p:spPr>
          <a:xfrm>
            <a:off x="2664617" y="5899416"/>
            <a:ext cx="1848645" cy="66436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Appeals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Arbitrations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047" name="Straight Arrow Connector 1046"/>
          <p:cNvCxnSpPr/>
          <p:nvPr/>
        </p:nvCxnSpPr>
        <p:spPr>
          <a:xfrm flipH="1">
            <a:off x="4014789" y="4700588"/>
            <a:ext cx="178592" cy="11988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8" name="Oval 1047"/>
          <p:cNvSpPr/>
          <p:nvPr/>
        </p:nvSpPr>
        <p:spPr>
          <a:xfrm>
            <a:off x="7693819" y="4028243"/>
            <a:ext cx="1350169" cy="86522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Day Job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50" name="Straight Arrow Connector 1049"/>
          <p:cNvCxnSpPr/>
          <p:nvPr/>
        </p:nvCxnSpPr>
        <p:spPr>
          <a:xfrm flipH="1" flipV="1">
            <a:off x="6636544" y="4107657"/>
            <a:ext cx="1057275" cy="217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64356" y="5635097"/>
            <a:ext cx="3205956" cy="26431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Time Extension requests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00425" y="4672013"/>
            <a:ext cx="421481" cy="9630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86486" y="1643568"/>
            <a:ext cx="2093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Planning recovery activities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Community outreach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Contracts procurement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Managing A/E design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Construction oversight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6186486" y="1714500"/>
            <a:ext cx="92870" cy="857250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900737" y="2143125"/>
            <a:ext cx="292071" cy="272366"/>
          </a:xfrm>
          <a:custGeom>
            <a:avLst/>
            <a:gdLst>
              <a:gd name="connsiteX0" fmla="*/ 365862 w 365862"/>
              <a:gd name="connsiteY0" fmla="*/ 0 h 272366"/>
              <a:gd name="connsiteX1" fmla="*/ 294424 w 365862"/>
              <a:gd name="connsiteY1" fmla="*/ 7144 h 272366"/>
              <a:gd name="connsiteX2" fmla="*/ 151549 w 365862"/>
              <a:gd name="connsiteY2" fmla="*/ 57150 h 272366"/>
              <a:gd name="connsiteX3" fmla="*/ 108687 w 365862"/>
              <a:gd name="connsiteY3" fmla="*/ 92869 h 272366"/>
              <a:gd name="connsiteX4" fmla="*/ 87256 w 365862"/>
              <a:gd name="connsiteY4" fmla="*/ 107156 h 272366"/>
              <a:gd name="connsiteX5" fmla="*/ 72968 w 365862"/>
              <a:gd name="connsiteY5" fmla="*/ 128587 h 272366"/>
              <a:gd name="connsiteX6" fmla="*/ 51537 w 365862"/>
              <a:gd name="connsiteY6" fmla="*/ 142875 h 272366"/>
              <a:gd name="connsiteX7" fmla="*/ 37249 w 365862"/>
              <a:gd name="connsiteY7" fmla="*/ 185737 h 272366"/>
              <a:gd name="connsiteX8" fmla="*/ 22962 w 365862"/>
              <a:gd name="connsiteY8" fmla="*/ 228600 h 272366"/>
              <a:gd name="connsiteX9" fmla="*/ 8674 w 365862"/>
              <a:gd name="connsiteY9" fmla="*/ 250031 h 272366"/>
              <a:gd name="connsiteX10" fmla="*/ 1531 w 365862"/>
              <a:gd name="connsiteY10" fmla="*/ 271462 h 272366"/>
              <a:gd name="connsiteX11" fmla="*/ 30106 w 365862"/>
              <a:gd name="connsiteY11" fmla="*/ 228600 h 272366"/>
              <a:gd name="connsiteX12" fmla="*/ 44393 w 365862"/>
              <a:gd name="connsiteY12" fmla="*/ 207169 h 27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862" h="272366">
                <a:moveTo>
                  <a:pt x="365862" y="0"/>
                </a:moveTo>
                <a:cubicBezTo>
                  <a:pt x="342049" y="2381"/>
                  <a:pt x="317743" y="1763"/>
                  <a:pt x="294424" y="7144"/>
                </a:cubicBezTo>
                <a:cubicBezTo>
                  <a:pt x="250326" y="17320"/>
                  <a:pt x="194386" y="32672"/>
                  <a:pt x="151549" y="57150"/>
                </a:cubicBezTo>
                <a:cubicBezTo>
                  <a:pt x="117684" y="76501"/>
                  <a:pt x="140928" y="66001"/>
                  <a:pt x="108687" y="92869"/>
                </a:cubicBezTo>
                <a:cubicBezTo>
                  <a:pt x="102091" y="98365"/>
                  <a:pt x="94400" y="102394"/>
                  <a:pt x="87256" y="107156"/>
                </a:cubicBezTo>
                <a:cubicBezTo>
                  <a:pt x="82493" y="114300"/>
                  <a:pt x="79039" y="122516"/>
                  <a:pt x="72968" y="128587"/>
                </a:cubicBezTo>
                <a:cubicBezTo>
                  <a:pt x="66897" y="134658"/>
                  <a:pt x="56087" y="135594"/>
                  <a:pt x="51537" y="142875"/>
                </a:cubicBezTo>
                <a:cubicBezTo>
                  <a:pt x="43555" y="155646"/>
                  <a:pt x="42011" y="171450"/>
                  <a:pt x="37249" y="185737"/>
                </a:cubicBezTo>
                <a:lnTo>
                  <a:pt x="22962" y="228600"/>
                </a:lnTo>
                <a:cubicBezTo>
                  <a:pt x="20247" y="236745"/>
                  <a:pt x="13437" y="242887"/>
                  <a:pt x="8674" y="250031"/>
                </a:cubicBezTo>
                <a:cubicBezTo>
                  <a:pt x="6293" y="257175"/>
                  <a:pt x="-3794" y="276786"/>
                  <a:pt x="1531" y="271462"/>
                </a:cubicBezTo>
                <a:cubicBezTo>
                  <a:pt x="13673" y="259320"/>
                  <a:pt x="20581" y="242887"/>
                  <a:pt x="30106" y="228600"/>
                </a:cubicBezTo>
                <a:lnTo>
                  <a:pt x="44393" y="207169"/>
                </a:lnTo>
              </a:path>
            </a:pathLst>
          </a:custGeom>
          <a:noFill/>
          <a:ln w="28575">
            <a:solidFill>
              <a:srgbClr val="7538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uiExpand="1" build="p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045" grpId="0" animBg="1"/>
      <p:bldP spid="1048" grpId="0" animBg="1"/>
      <p:bldP spid="32" grpId="0" animBg="1"/>
      <p:bldP spid="36" grpId="0"/>
      <p:bldP spid="37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50101"/>
                </a:solidFill>
              </a:rPr>
              <a:t>FEMA’s No. 1 </a:t>
            </a:r>
            <a:r>
              <a:rPr lang="en-US" dirty="0" smtClean="0">
                <a:solidFill>
                  <a:srgbClr val="950101"/>
                </a:solidFill>
              </a:rPr>
              <a:t>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1219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endParaRPr lang="en-US" sz="6000" dirty="0" smtClean="0">
              <a:solidFill>
                <a:srgbClr val="950101"/>
              </a:solidFill>
            </a:endParaRPr>
          </a:p>
          <a:p>
            <a:pPr marL="225425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86412" y="4579142"/>
            <a:ext cx="3350419" cy="16752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5425" algn="ctr"/>
            <a:r>
              <a:rPr lang="en-US" dirty="0">
                <a:solidFill>
                  <a:prstClr val="black"/>
                </a:solidFill>
              </a:rPr>
              <a:t>Not versions</a:t>
            </a:r>
          </a:p>
          <a:p>
            <a:pPr marL="225425" algn="ctr"/>
            <a:r>
              <a:rPr lang="en-US" dirty="0">
                <a:solidFill>
                  <a:prstClr val="black"/>
                </a:solidFill>
              </a:rPr>
              <a:t>Not time extensions</a:t>
            </a:r>
          </a:p>
          <a:p>
            <a:pPr marL="225425" algn="ctr"/>
            <a:r>
              <a:rPr lang="en-US" dirty="0">
                <a:solidFill>
                  <a:prstClr val="black"/>
                </a:solidFill>
              </a:rPr>
              <a:t>Not insurance proceeds reallocations</a:t>
            </a:r>
          </a:p>
          <a:p>
            <a:pPr marL="225425" algn="ctr"/>
            <a:r>
              <a:rPr lang="en-US" dirty="0">
                <a:solidFill>
                  <a:prstClr val="black"/>
                </a:solidFill>
              </a:rPr>
              <a:t>Not appeals or arbitrations</a:t>
            </a:r>
          </a:p>
          <a:p>
            <a:pPr marL="225425" algn="ctr"/>
            <a:r>
              <a:rPr lang="en-US" dirty="0">
                <a:solidFill>
                  <a:prstClr val="black"/>
                </a:solidFill>
              </a:rPr>
              <a:t>Not policy discussions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795" y="3089671"/>
            <a:ext cx="2243137" cy="1050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25425"/>
            <a:r>
              <a:rPr lang="en-US" sz="3200" b="1" dirty="0" smtClean="0">
                <a:solidFill>
                  <a:srgbClr val="95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Closeout</a:t>
            </a:r>
            <a:endParaRPr lang="en-US" sz="3200" b="1" dirty="0">
              <a:solidFill>
                <a:srgbClr val="95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56200" y="4075508"/>
            <a:ext cx="623094" cy="5036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36081" y="3714750"/>
            <a:ext cx="6286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debosier\AppData\Local\Microsoft\Windows\Temporary Internet Files\Content.IE5\I9WHWQST\Ban_circle_font_awesome-red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88" y="4122868"/>
            <a:ext cx="439340" cy="4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djournal.com/itawamba/wp-content/blogs.dir/34/files/2014/05/FEMA-Logo-DH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2989" r="6063"/>
          <a:stretch/>
        </p:blipFill>
        <p:spPr bwMode="auto">
          <a:xfrm>
            <a:off x="3621880" y="3089671"/>
            <a:ext cx="1524000" cy="16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58" y="1999532"/>
            <a:ext cx="1519717" cy="1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Closeout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8"/>
            <a:ext cx="8369300" cy="4121944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4400" b="1" dirty="0" smtClean="0">
                <a:solidFill>
                  <a:srgbClr val="950101"/>
                </a:solidFill>
              </a:rPr>
              <a:t>Applicant’s assistance is essential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Appreciate the importance to our funding partner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Assign adequate resources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Respond to RFIs timely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67" y="2998123"/>
            <a:ext cx="2328333" cy="18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2" t="261" r="1502" b="3766"/>
          <a:stretch/>
        </p:blipFill>
        <p:spPr bwMode="auto">
          <a:xfrm>
            <a:off x="358883" y="2295386"/>
            <a:ext cx="4707733" cy="288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1465" y="5109067"/>
            <a:ext cx="776519" cy="810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4528">
            <a:off x="6010584" y="2222051"/>
            <a:ext cx="2483941" cy="32077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7" y="1236689"/>
            <a:ext cx="8596105" cy="117663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73947" y="2368447"/>
          <a:ext cx="8552553" cy="2731680"/>
        </p:xfrm>
        <a:graphic>
          <a:graphicData uri="http://schemas.openxmlformats.org/drawingml/2006/table">
            <a:tbl>
              <a:tblPr/>
              <a:tblGrid>
                <a:gridCol w="1200092"/>
                <a:gridCol w="7352461"/>
              </a:tblGrid>
              <a:tr h="778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Criteria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9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Applicants are overpaid with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positive obligation balances remaining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Applicants are net overpaid with some offsetting positive obligation balances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Applicants are net overpaid but have overpayments on the PW level greater than $3 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Applicants are net overpaid with at least $1 in overpayment on the PW level, but less than $3 Million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Applicants are not overpaid and have no overpayments on the PW level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7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6901" r="3430" b="9452"/>
          <a:stretch/>
        </p:blipFill>
        <p:spPr>
          <a:xfrm>
            <a:off x="564794" y="1179869"/>
            <a:ext cx="8261705" cy="540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57425" y="4857750"/>
            <a:ext cx="5107781" cy="1618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Redacted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3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2" y="1259174"/>
            <a:ext cx="8459005" cy="5418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5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P.A.R.T.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7700"/>
            <a:ext cx="8229600" cy="3425739"/>
          </a:xfrm>
        </p:spPr>
        <p:txBody>
          <a:bodyPr>
            <a:normAutofit/>
          </a:bodyPr>
          <a:lstStyle/>
          <a:p>
            <a:pPr marL="225425" indent="0">
              <a:buNone/>
            </a:pPr>
            <a:r>
              <a:rPr lang="en-US" sz="4800" dirty="0" smtClean="0"/>
              <a:t>Approaching Disaster Closeout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http://www.myedgegroup.com/wp-content/uploads/2014/08/image-our-approac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"/>
          <a:stretch/>
        </p:blipFill>
        <p:spPr bwMode="auto">
          <a:xfrm flipH="1">
            <a:off x="6468732" y="4801891"/>
            <a:ext cx="2675268" cy="181154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8470" r="2724" b="9924"/>
          <a:stretch/>
        </p:blipFill>
        <p:spPr>
          <a:xfrm>
            <a:off x="389744" y="1214203"/>
            <a:ext cx="8349522" cy="5303969"/>
          </a:xfrm>
        </p:spPr>
      </p:pic>
      <p:sp>
        <p:nvSpPr>
          <p:cNvPr id="2" name="Rectangle 1"/>
          <p:cNvSpPr/>
          <p:nvPr/>
        </p:nvSpPr>
        <p:spPr>
          <a:xfrm>
            <a:off x="550069" y="4657725"/>
            <a:ext cx="8086725" cy="1860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Redacted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6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8447"/>
          <a:stretch/>
        </p:blipFill>
        <p:spPr>
          <a:xfrm>
            <a:off x="269822" y="1274164"/>
            <a:ext cx="8556677" cy="5261547"/>
          </a:xfrm>
        </p:spPr>
      </p:pic>
      <p:sp>
        <p:nvSpPr>
          <p:cNvPr id="6" name="Rectangle 5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8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8485" r="4409" b="8808"/>
          <a:stretch/>
        </p:blipFill>
        <p:spPr>
          <a:xfrm>
            <a:off x="127416" y="1229193"/>
            <a:ext cx="8956623" cy="5306517"/>
          </a:xfrm>
        </p:spPr>
      </p:pic>
      <p:sp>
        <p:nvSpPr>
          <p:cNvPr id="5" name="Rectangle 4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8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P.A.R.T - Due Diligence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Prior </a:t>
            </a:r>
            <a:r>
              <a:rPr lang="en-US" sz="2800" dirty="0" smtClean="0"/>
              <a:t>to sending overpayment letters &amp; putting applicants on hold</a:t>
            </a:r>
          </a:p>
          <a:p>
            <a:pPr lvl="1"/>
            <a:r>
              <a:rPr lang="en-US" sz="2400" dirty="0" smtClean="0"/>
              <a:t>Data refresh and internal research/vetting</a:t>
            </a:r>
          </a:p>
          <a:p>
            <a:pPr lvl="1"/>
            <a:r>
              <a:rPr lang="en-US" sz="2400" dirty="0" smtClean="0"/>
              <a:t>Management review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/>
              <a:t> Steps are sequenced, tracked &amp; timed for follow-up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5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Applicants on hold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3929063" cy="342573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Beauregard </a:t>
            </a:r>
            <a:r>
              <a:rPr lang="en-US" dirty="0">
                <a:solidFill>
                  <a:schemeClr val="tx1"/>
                </a:solidFill>
              </a:rPr>
              <a:t>Parish Office of Homeland Security and Emergency Preparedness</a:t>
            </a:r>
          </a:p>
          <a:p>
            <a:r>
              <a:rPr lang="en-US" dirty="0">
                <a:solidFill>
                  <a:schemeClr val="tx1"/>
                </a:solidFill>
              </a:rPr>
              <a:t>Brother Martin High School</a:t>
            </a:r>
          </a:p>
          <a:p>
            <a:r>
              <a:rPr lang="en-US" dirty="0">
                <a:solidFill>
                  <a:schemeClr val="tx1"/>
                </a:solidFill>
              </a:rPr>
              <a:t>Caldwell Parish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Cameron </a:t>
            </a:r>
            <a:r>
              <a:rPr lang="en-US" dirty="0">
                <a:solidFill>
                  <a:schemeClr val="tx1"/>
                </a:solidFill>
              </a:rPr>
              <a:t>Parish Waterworks District 1</a:t>
            </a:r>
          </a:p>
          <a:p>
            <a:r>
              <a:rPr lang="en-US" dirty="0">
                <a:solidFill>
                  <a:schemeClr val="tx1"/>
                </a:solidFill>
              </a:rPr>
              <a:t>Chennault International Airport Authority</a:t>
            </a:r>
          </a:p>
          <a:p>
            <a:r>
              <a:rPr lang="en-US" dirty="0">
                <a:solidFill>
                  <a:schemeClr val="tx1"/>
                </a:solidFill>
              </a:rPr>
              <a:t>City of Eunice</a:t>
            </a:r>
          </a:p>
          <a:p>
            <a:r>
              <a:rPr lang="en-US" dirty="0">
                <a:solidFill>
                  <a:schemeClr val="tx1"/>
                </a:solidFill>
              </a:rPr>
              <a:t>City of Gonzales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Iberia </a:t>
            </a:r>
            <a:r>
              <a:rPr lang="en-US" dirty="0">
                <a:solidFill>
                  <a:schemeClr val="tx1"/>
                </a:solidFill>
              </a:rPr>
              <a:t>Parish School Board</a:t>
            </a:r>
          </a:p>
          <a:p>
            <a:r>
              <a:rPr lang="en-US" dirty="0">
                <a:solidFill>
                  <a:schemeClr val="tx1"/>
                </a:solidFill>
              </a:rPr>
              <a:t>Iberville Parish</a:t>
            </a:r>
          </a:p>
          <a:p>
            <a:r>
              <a:rPr lang="en-US" dirty="0">
                <a:solidFill>
                  <a:schemeClr val="tx1"/>
                </a:solidFill>
              </a:rPr>
              <a:t>Jefferson Davis Electric Cooperative, Inc.</a:t>
            </a:r>
          </a:p>
          <a:p>
            <a:r>
              <a:rPr lang="en-US" dirty="0">
                <a:solidFill>
                  <a:schemeClr val="tx1"/>
                </a:solidFill>
              </a:rPr>
              <a:t>John Curtis Christian Schools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Louisianan Dept. </a:t>
            </a:r>
            <a:r>
              <a:rPr lang="en-US" dirty="0">
                <a:solidFill>
                  <a:schemeClr val="tx1"/>
                </a:solidFill>
              </a:rPr>
              <a:t>of Culture of Recreation and Tourism</a:t>
            </a:r>
          </a:p>
          <a:p>
            <a:r>
              <a:rPr lang="en-US" dirty="0">
                <a:solidFill>
                  <a:schemeClr val="tx1"/>
                </a:solidFill>
              </a:rPr>
              <a:t>Orleans Levee District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8706" y="2552700"/>
            <a:ext cx="4114800" cy="326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Ouachita Parish Sheriff’s Department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Pointe Coupee Electric Membership Corporation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Slidell Memorial Hospital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Augustine High School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Bernard Parish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Charles Parish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Charles Parish Public Schools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James Parish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Tammany Parish School Board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St. Tammany Parish Sheriff’s Office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Tangipahoa Parish School System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 smtClean="0"/>
              <a:t>Ursuline </a:t>
            </a:r>
            <a:r>
              <a:rPr lang="en-US" sz="1300" dirty="0"/>
              <a:t>Nuns of the Parish of Orleans dba Ursuline Academy of New Orleans</a:t>
            </a:r>
          </a:p>
          <a:p>
            <a:pPr marL="566928" indent="-347472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Valley Electric Membership Corporation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8" y="5008420"/>
            <a:ext cx="883126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HIDDEN SLIDE</a:t>
            </a:r>
            <a:endParaRPr lang="en-US" sz="11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1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P.A.R.T.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2700"/>
            <a:ext cx="9588500" cy="34257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950101"/>
                </a:solidFill>
              </a:rPr>
              <a:t>P</a:t>
            </a:r>
            <a:r>
              <a:rPr lang="en-US" sz="3600" b="1" dirty="0" smtClean="0"/>
              <a:t>rogressive </a:t>
            </a:r>
            <a:r>
              <a:rPr lang="en-US" sz="4000" b="1" dirty="0" smtClean="0">
                <a:solidFill>
                  <a:srgbClr val="950101"/>
                </a:solidFill>
              </a:rPr>
              <a:t>A</a:t>
            </a:r>
            <a:r>
              <a:rPr lang="en-US" sz="3600" b="1" dirty="0" smtClean="0"/>
              <a:t>pplicant </a:t>
            </a:r>
            <a:r>
              <a:rPr lang="en-US" sz="4000" b="1" dirty="0" smtClean="0">
                <a:solidFill>
                  <a:srgbClr val="950101"/>
                </a:solidFill>
              </a:rPr>
              <a:t>R</a:t>
            </a:r>
            <a:r>
              <a:rPr lang="en-US" sz="3600" b="1" dirty="0" smtClean="0"/>
              <a:t>econciliation </a:t>
            </a:r>
            <a:r>
              <a:rPr lang="en-US" sz="4000" b="1" dirty="0" smtClean="0">
                <a:solidFill>
                  <a:srgbClr val="950101"/>
                </a:solidFill>
              </a:rPr>
              <a:t>T</a:t>
            </a:r>
            <a:r>
              <a:rPr lang="en-US" sz="3600" b="1" dirty="0" smtClean="0"/>
              <a:t>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95010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950101"/>
                </a:solidFill>
              </a:rPr>
              <a:t>Origin            substantial “overpayments”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Net final overpayments = burden of the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Last projects will be unfunded and likely de-obligated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1989665" y="3843567"/>
            <a:ext cx="981635" cy="4594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03900"/>
            <a:ext cx="9144000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372024"/>
            <a:ext cx="8229600" cy="903004"/>
          </a:xfrm>
        </p:spPr>
        <p:txBody>
          <a:bodyPr/>
          <a:lstStyle/>
          <a:p>
            <a:r>
              <a:rPr lang="en-US" dirty="0" smtClean="0"/>
              <a:t>General Landscape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3100" y="2486328"/>
            <a:ext cx="7973359" cy="3106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68325" indent="-342900" algn="l" defTabSz="569913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buFont typeface="Arial"/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Size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37,000 +/- PWs (projects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$14-15B anticipated for Katrina/Rita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1,500 +/- applicants</a:t>
            </a:r>
          </a:p>
          <a:p>
            <a:pPr marL="225425" indent="0">
              <a:buFont typeface="Arial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pPr marL="225425" indent="0">
              <a:buFont typeface="Arial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pic>
        <p:nvPicPr>
          <p:cNvPr id="16" name="Picture 8" descr="http://www.louisianapartnership.org/resources/Pictures/Fotolia_519029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45" y="5482164"/>
            <a:ext cx="13675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90" y="2144405"/>
            <a:ext cx="8229600" cy="434013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Magnitude of disaster necessitated “business centers” </a:t>
            </a:r>
          </a:p>
          <a:p>
            <a:pPr lvl="1"/>
            <a:r>
              <a:rPr lang="en-US" dirty="0" smtClean="0">
                <a:solidFill>
                  <a:srgbClr val="C60202"/>
                </a:solidFill>
              </a:rPr>
              <a:t>PW development	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Grants management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Closeout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Finance payments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Cash Advances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Appeals</a:t>
            </a:r>
          </a:p>
          <a:p>
            <a:pPr lvl="1"/>
            <a:endParaRPr lang="en-US" sz="9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800" b="1" dirty="0" smtClean="0">
                <a:solidFill>
                  <a:srgbClr val="C60202"/>
                </a:solidFill>
              </a:rPr>
              <a:t>Result: Information silos</a:t>
            </a:r>
            <a:endParaRPr lang="en-US" sz="3800" b="1" dirty="0">
              <a:solidFill>
                <a:srgbClr val="C6020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3600" y="1134527"/>
            <a:ext cx="808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175195"/>
                </a:solidFill>
              </a:rPr>
              <a:t>General Landscape</a:t>
            </a:r>
            <a:endParaRPr lang="en-US" sz="2400" dirty="0">
              <a:solidFill>
                <a:srgbClr val="175195"/>
              </a:solidFill>
            </a:endParaRPr>
          </a:p>
        </p:txBody>
      </p:sp>
      <p:pic>
        <p:nvPicPr>
          <p:cNvPr id="4098" name="Picture 2" descr="http://zdnet4.cbsistatic.com/hub/i/r/2014/10/03/34720c7b-4b56-11e4-b6a0-d4ae52e95e57/resize/370xauto/dc6962cc5df38f22f31de90dc7aeb0ad/information-silos-and-it-governance-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9" y="2981393"/>
            <a:ext cx="2916558" cy="218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0800" y="6011333"/>
            <a:ext cx="2743200" cy="575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21" y="5960533"/>
            <a:ext cx="3175102" cy="25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6045200"/>
            <a:ext cx="9144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69" y="4567888"/>
            <a:ext cx="2483167" cy="2196828"/>
          </a:xfrm>
          <a:prstGeom prst="rect">
            <a:avLst/>
          </a:prstGeom>
        </p:spPr>
      </p:pic>
      <p:pic>
        <p:nvPicPr>
          <p:cNvPr id="7" name="Picture 6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92" y="4843239"/>
            <a:ext cx="1225154" cy="1518534"/>
          </a:xfrm>
          <a:prstGeom prst="rect">
            <a:avLst/>
          </a:prstGeom>
        </p:spPr>
      </p:pic>
      <p:pic>
        <p:nvPicPr>
          <p:cNvPr id="8" name="Picture 7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092" y="1512802"/>
            <a:ext cx="3705974" cy="995144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446" y="2774612"/>
            <a:ext cx="2767158" cy="591454"/>
          </a:xfrm>
          <a:prstGeom prst="rect">
            <a:avLst/>
          </a:prstGeom>
        </p:spPr>
      </p:pic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146" y="3971653"/>
            <a:ext cx="2562966" cy="922386"/>
          </a:xfrm>
          <a:prstGeom prst="rect">
            <a:avLst/>
          </a:prstGeom>
        </p:spPr>
      </p:pic>
      <p:pic>
        <p:nvPicPr>
          <p:cNvPr id="11" name="Picture 10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570" y="2147805"/>
            <a:ext cx="2541842" cy="847281"/>
          </a:xfrm>
          <a:prstGeom prst="rect">
            <a:avLst/>
          </a:prstGeom>
        </p:spPr>
      </p:pic>
      <p:pic>
        <p:nvPicPr>
          <p:cNvPr id="12" name="Picture 11" descr="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259" y="3234482"/>
            <a:ext cx="2884510" cy="962286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769" y="3238884"/>
            <a:ext cx="2961962" cy="2370509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549" y="4602329"/>
            <a:ext cx="3072273" cy="1708644"/>
          </a:xfrm>
          <a:prstGeom prst="rect">
            <a:avLst/>
          </a:prstGeom>
        </p:spPr>
      </p:pic>
      <p:pic>
        <p:nvPicPr>
          <p:cNvPr id="15" name="Picture 14" descr="1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345" y="4830539"/>
            <a:ext cx="1225154" cy="1668744"/>
          </a:xfrm>
          <a:prstGeom prst="rect">
            <a:avLst/>
          </a:prstGeom>
        </p:spPr>
      </p:pic>
      <p:pic>
        <p:nvPicPr>
          <p:cNvPr id="16" name="Picture 15" descr="1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7762" y="2325554"/>
            <a:ext cx="2203869" cy="567984"/>
          </a:xfrm>
          <a:prstGeom prst="rect">
            <a:avLst/>
          </a:prstGeom>
        </p:spPr>
      </p:pic>
      <p:pic>
        <p:nvPicPr>
          <p:cNvPr id="18" name="Picture 17" descr="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343" y="2695466"/>
            <a:ext cx="2743688" cy="619618"/>
          </a:xfrm>
          <a:prstGeom prst="rect">
            <a:avLst/>
          </a:prstGeom>
        </p:spPr>
      </p:pic>
      <p:pic>
        <p:nvPicPr>
          <p:cNvPr id="19" name="Picture 18" descr="1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7994" y="1625589"/>
            <a:ext cx="2180398" cy="1044432"/>
          </a:xfrm>
          <a:prstGeom prst="rect">
            <a:avLst/>
          </a:prstGeom>
        </p:spPr>
      </p:pic>
      <p:pic>
        <p:nvPicPr>
          <p:cNvPr id="20" name="Picture 19" descr="16.png"/>
          <p:cNvPicPr>
            <a:picLocks noChangeAspect="1"/>
          </p:cNvPicPr>
          <p:nvPr/>
        </p:nvPicPr>
        <p:blipFill>
          <a:blip r:embed="rId15"/>
          <a:srcRect r="54644" b="35065"/>
          <a:stretch>
            <a:fillRect/>
          </a:stretch>
        </p:blipFill>
        <p:spPr>
          <a:xfrm>
            <a:off x="1502291" y="1134327"/>
            <a:ext cx="1731978" cy="441975"/>
          </a:xfrm>
          <a:prstGeom prst="rect">
            <a:avLst/>
          </a:prstGeom>
        </p:spPr>
      </p:pic>
      <p:pic>
        <p:nvPicPr>
          <p:cNvPr id="21" name="Picture 20" descr="17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0634" y="1134327"/>
            <a:ext cx="1347200" cy="29572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08900" y="5664911"/>
            <a:ext cx="1117600" cy="6460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3631" y="5692144"/>
            <a:ext cx="9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LLA Applicant Reports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599446" y="4991100"/>
            <a:ext cx="2109454" cy="996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Hexagon 23"/>
          <p:cNvSpPr/>
          <p:nvPr/>
        </p:nvSpPr>
        <p:spPr>
          <a:xfrm>
            <a:off x="3498277" y="2879449"/>
            <a:ext cx="2115375" cy="1674350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5991" y="2986631"/>
            <a:ext cx="1585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P.A.R.T</a:t>
            </a:r>
          </a:p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 + Create/Track/</a:t>
            </a:r>
          </a:p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Bird Dog Action Items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4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Overpayments</a:t>
            </a:r>
            <a:endParaRPr lang="en-US" sz="3600" b="1" dirty="0">
              <a:solidFill>
                <a:srgbClr val="95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4257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50101"/>
                </a:solidFill>
              </a:rPr>
              <a:t>How? Why?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After the fact Insurance reductions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Change </a:t>
            </a:r>
            <a:r>
              <a:rPr lang="en-US" dirty="0">
                <a:solidFill>
                  <a:schemeClr val="tx1"/>
                </a:solidFill>
              </a:rPr>
              <a:t>in eligibility determination (applicant, facility, </a:t>
            </a:r>
            <a:r>
              <a:rPr lang="en-US" dirty="0" smtClean="0">
                <a:solidFill>
                  <a:schemeClr val="tx1"/>
                </a:solidFill>
              </a:rPr>
              <a:t>work, </a:t>
            </a:r>
            <a:r>
              <a:rPr lang="en-US" dirty="0">
                <a:solidFill>
                  <a:schemeClr val="tx1"/>
                </a:solidFill>
              </a:rPr>
              <a:t>cost reasonableness)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Scope of work (cost) transferred to another PW (Alt/Imp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Expedited PW </a:t>
            </a:r>
            <a:r>
              <a:rPr lang="en-US" dirty="0" smtClean="0">
                <a:solidFill>
                  <a:schemeClr val="tx1"/>
                </a:solidFill>
              </a:rPr>
              <a:t>duplications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Closeout Reconciliation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6011333"/>
            <a:ext cx="2743200" cy="575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policymed.typepad.com/.a/6a00e5520572bb883401b7c7bd0a36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999567"/>
            <a:ext cx="952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03900"/>
            <a:ext cx="9144000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0"/>
            <a:ext cx="82296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At Risk Funding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6804"/>
            <a:ext cx="8686800" cy="4659596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1000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60202"/>
                </a:solidFill>
              </a:rPr>
              <a:t>“Under expensed”: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Insurance proceeds documentation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Undocumented expedited payments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Undocumented Advances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</a:rPr>
              <a:t>EPS credits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Payment Reductions based </a:t>
            </a:r>
            <a:r>
              <a:rPr lang="en-US" dirty="0" smtClean="0">
                <a:solidFill>
                  <a:schemeClr val="tx1"/>
                </a:solidFill>
              </a:rPr>
              <a:t>on Cost Reasonableness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C60202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228357">
            <a:off x="3598994" y="1327569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0"/>
                <a:solidFill>
                  <a:srgbClr val="950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Plus</a:t>
            </a:r>
            <a:endParaRPr lang="en-US" sz="5400" b="1" u="sng" cap="none" spc="0" dirty="0">
              <a:ln w="0"/>
              <a:solidFill>
                <a:srgbClr val="95010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 Side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Sides Theme" id="{B4837193-389A-4D9D-9382-4A22BEB119EC}" vid="{E5F728BF-093E-49A8-99D7-1C1FAE6C3D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79238</TotalTime>
  <Words>717</Words>
  <Application>Microsoft Office PowerPoint</Application>
  <PresentationFormat>On-screen Show (4:3)</PresentationFormat>
  <Paragraphs>238</Paragraphs>
  <Slides>34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Bradley Hand ITC</vt:lpstr>
      <vt:lpstr>Calibri</vt:lpstr>
      <vt:lpstr>Courier New</vt:lpstr>
      <vt:lpstr>Wingdings</vt:lpstr>
      <vt:lpstr>Office Theme</vt:lpstr>
      <vt:lpstr>PowerPoint Sides Theme</vt:lpstr>
      <vt:lpstr>PowerPoint Presentation</vt:lpstr>
      <vt:lpstr>Late Stage Activities</vt:lpstr>
      <vt:lpstr>P.A.R.T.</vt:lpstr>
      <vt:lpstr>What is P.A.R.T. ?</vt:lpstr>
      <vt:lpstr>General Landscape</vt:lpstr>
      <vt:lpstr>PowerPoint Presentation</vt:lpstr>
      <vt:lpstr>PowerPoint Presentation</vt:lpstr>
      <vt:lpstr>Overpayments</vt:lpstr>
      <vt:lpstr>At Risk Funding</vt:lpstr>
      <vt:lpstr>PowerPoint Presentation</vt:lpstr>
      <vt:lpstr>Overpayment Resolution Tools</vt:lpstr>
      <vt:lpstr>How Overpayments are Resolved</vt:lpstr>
      <vt:lpstr>P.A.R.T. Mission</vt:lpstr>
      <vt:lpstr>P.A.R.T. Goal</vt:lpstr>
      <vt:lpstr>PowerPoint Presentation</vt:lpstr>
      <vt:lpstr>PowerPoint Presentation</vt:lpstr>
      <vt:lpstr>Community Recovery</vt:lpstr>
      <vt:lpstr>When should we finish?</vt:lpstr>
      <vt:lpstr>When should we finish?</vt:lpstr>
      <vt:lpstr>PowerPoint Presentation</vt:lpstr>
      <vt:lpstr>Reality</vt:lpstr>
      <vt:lpstr>GOHSEP Priorities</vt:lpstr>
      <vt:lpstr>Applicant Priorities</vt:lpstr>
      <vt:lpstr>FEMA’s No. 1 Priority</vt:lpstr>
      <vt:lpstr>Closeout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P.A.R.T - Due Diligence</vt:lpstr>
      <vt:lpstr>Applicants on hold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Parvatha, Pavan</cp:lastModifiedBy>
  <cp:revision>856</cp:revision>
  <cp:lastPrinted>2016-08-05T19:54:18Z</cp:lastPrinted>
  <dcterms:created xsi:type="dcterms:W3CDTF">2014-03-20T15:16:03Z</dcterms:created>
  <dcterms:modified xsi:type="dcterms:W3CDTF">2016-08-09T13:54:05Z</dcterms:modified>
</cp:coreProperties>
</file>