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2" r:id="rId5"/>
  </p:sldMasterIdLst>
  <p:notesMasterIdLst>
    <p:notesMasterId r:id="rId43"/>
  </p:notesMasterIdLst>
  <p:handoutMasterIdLst>
    <p:handoutMasterId r:id="rId44"/>
  </p:handoutMasterIdLst>
  <p:sldIdLst>
    <p:sldId id="341" r:id="rId6"/>
    <p:sldId id="342" r:id="rId7"/>
    <p:sldId id="343" r:id="rId8"/>
    <p:sldId id="351" r:id="rId9"/>
    <p:sldId id="352" r:id="rId10"/>
    <p:sldId id="306" r:id="rId11"/>
    <p:sldId id="366" r:id="rId12"/>
    <p:sldId id="358" r:id="rId13"/>
    <p:sldId id="339" r:id="rId14"/>
    <p:sldId id="354" r:id="rId15"/>
    <p:sldId id="294" r:id="rId16"/>
    <p:sldId id="338" r:id="rId17"/>
    <p:sldId id="308" r:id="rId18"/>
    <p:sldId id="337" r:id="rId19"/>
    <p:sldId id="367" r:id="rId20"/>
    <p:sldId id="310" r:id="rId21"/>
    <p:sldId id="350" r:id="rId22"/>
    <p:sldId id="353" r:id="rId23"/>
    <p:sldId id="365" r:id="rId24"/>
    <p:sldId id="364" r:id="rId25"/>
    <p:sldId id="357" r:id="rId26"/>
    <p:sldId id="355" r:id="rId27"/>
    <p:sldId id="356" r:id="rId28"/>
    <p:sldId id="332" r:id="rId29"/>
    <p:sldId id="368" r:id="rId30"/>
    <p:sldId id="370" r:id="rId31"/>
    <p:sldId id="349" r:id="rId32"/>
    <p:sldId id="335" r:id="rId33"/>
    <p:sldId id="373" r:id="rId34"/>
    <p:sldId id="348" r:id="rId35"/>
    <p:sldId id="371" r:id="rId36"/>
    <p:sldId id="372" r:id="rId37"/>
    <p:sldId id="347" r:id="rId38"/>
    <p:sldId id="282" r:id="rId39"/>
    <p:sldId id="369" r:id="rId40"/>
    <p:sldId id="346" r:id="rId41"/>
    <p:sldId id="345" r:id="rId4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53" autoAdjust="0"/>
    <p:restoredTop sz="94660"/>
  </p:normalViewPr>
  <p:slideViewPr>
    <p:cSldViewPr snapToGrid="0">
      <p:cViewPr varScale="1">
        <p:scale>
          <a:sx n="93" d="100"/>
          <a:sy n="93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2298" tIns="46150" rIns="92298" bIns="461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2298" tIns="46150" rIns="92298" bIns="46150" rtlCol="0"/>
          <a:lstStyle>
            <a:lvl1pPr algn="r">
              <a:defRPr sz="1200"/>
            </a:lvl1pPr>
          </a:lstStyle>
          <a:p>
            <a:fld id="{B89878F4-EE7E-4584-AC03-055049837974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2298" tIns="46150" rIns="92298" bIns="461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2298" tIns="46150" rIns="92298" bIns="46150" rtlCol="0" anchor="b"/>
          <a:lstStyle>
            <a:lvl1pPr algn="r">
              <a:defRPr sz="1200"/>
            </a:lvl1pPr>
          </a:lstStyle>
          <a:p>
            <a:fld id="{4BBB9713-6F15-4DB0-AE4C-48FE2E563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97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2298" tIns="46150" rIns="92298" bIns="461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2298" tIns="46150" rIns="92298" bIns="46150" rtlCol="0"/>
          <a:lstStyle>
            <a:lvl1pPr algn="r">
              <a:defRPr sz="1200"/>
            </a:lvl1pPr>
          </a:lstStyle>
          <a:p>
            <a:fld id="{52807CB5-25E6-4A1D-A986-6A54DC0E35B9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8" tIns="46150" rIns="92298" bIns="4615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2298" tIns="46150" rIns="92298" bIns="4615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2298" tIns="46150" rIns="92298" bIns="461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2298" tIns="46150" rIns="92298" bIns="46150" rtlCol="0" anchor="b"/>
          <a:lstStyle>
            <a:lvl1pPr algn="r">
              <a:defRPr sz="1200"/>
            </a:lvl1pPr>
          </a:lstStyle>
          <a:p>
            <a:fld id="{A6E7F2AA-AB37-4EFB-AA2D-977A8D51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48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52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724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72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88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198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644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299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198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0831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1BP_Intro_v12_11-7-13_4p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5958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944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528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70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169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23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478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478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409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409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888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3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/>
          <a:lstStyle/>
          <a:p>
            <a:pPr defTabSz="457200"/>
            <a:fld id="{A1FCC955-EDC8-C641-B7EE-09FB459102F8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8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850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/>
          <a:lstStyle/>
          <a:p>
            <a:fld id="{A1FCC955-EDC8-C641-B7EE-09FB459102F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15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/>
          <a:lstStyle/>
          <a:p>
            <a:pPr defTabSz="457200"/>
            <a:fld id="{A1FCC955-EDC8-C641-B7EE-09FB459102F8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7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/>
          <a:lstStyle/>
          <a:p>
            <a:fld id="{A1FCC955-EDC8-C641-B7EE-09FB459102F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6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6856" y="1376772"/>
            <a:ext cx="8229600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540" y="2132856"/>
            <a:ext cx="822960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8" r="8308" b="81600"/>
          <a:stretch/>
        </p:blipFill>
        <p:spPr bwMode="auto">
          <a:xfrm>
            <a:off x="1" y="0"/>
            <a:ext cx="9144000" cy="126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37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400" kern="1200">
          <a:solidFill>
            <a:srgbClr val="1C4372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914400" rtl="0" eaLnBrk="1" latinLnBrk="0" hangingPunct="1">
        <a:spcBef>
          <a:spcPct val="20000"/>
        </a:spcBef>
        <a:buClr>
          <a:srgbClr val="214F87"/>
        </a:buClr>
        <a:buSzPct val="90000"/>
        <a:buFont typeface="Wingdings" panose="05000000000000000000" pitchFamily="2" charset="2"/>
        <a:buChar char="§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69913" indent="-233363" algn="l" defTabSz="914400" rtl="0" eaLnBrk="1" latinLnBrk="0" hangingPunct="1">
        <a:spcBef>
          <a:spcPct val="20000"/>
        </a:spcBef>
        <a:buClr>
          <a:srgbClr val="FFC000"/>
        </a:buClr>
        <a:buSzPct val="56000"/>
        <a:buFont typeface="Arial" panose="020B0604020202020204" pitchFamily="34" charset="0"/>
        <a:buChar char="►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4075" indent="-233363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109000"/>
        <a:buFont typeface="Calibri" panose="020F0502020204030204" pitchFamily="34" charset="0"/>
        <a:buChar char="+"/>
        <a:tabLst>
          <a:tab pos="284163" algn="l"/>
        </a:tabLst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7763" indent="-231775" algn="l" defTabSz="914400" rtl="0" eaLnBrk="1" latinLnBrk="0" hangingPunct="1">
        <a:spcBef>
          <a:spcPct val="20000"/>
        </a:spcBef>
        <a:buClr>
          <a:srgbClr val="FFC000"/>
        </a:buClr>
        <a:buFont typeface="Arial" panose="020B0604020202020204" pitchFamily="34" charset="0"/>
        <a:buChar char="»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35100" indent="-228600" algn="l" defTabSz="914400" rtl="0" eaLnBrk="1" latinLnBrk="0" hangingPunct="1">
        <a:spcBef>
          <a:spcPct val="20000"/>
        </a:spcBef>
        <a:buClr>
          <a:srgbClr val="245794"/>
        </a:buClr>
        <a:buSzPct val="88000"/>
        <a:buFont typeface="Arial" panose="020B0604020202020204" pitchFamily="34" charset="0"/>
        <a:buChar char="Ⱶ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6856" y="1376772"/>
            <a:ext cx="8229600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540" y="2132856"/>
            <a:ext cx="822960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8" r="8308" b="81600"/>
          <a:stretch/>
        </p:blipFill>
        <p:spPr bwMode="auto">
          <a:xfrm>
            <a:off x="1" y="0"/>
            <a:ext cx="9144000" cy="126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35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400" kern="1200">
          <a:solidFill>
            <a:srgbClr val="1C4372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914400" rtl="0" eaLnBrk="1" latinLnBrk="0" hangingPunct="1">
        <a:spcBef>
          <a:spcPct val="20000"/>
        </a:spcBef>
        <a:buClr>
          <a:srgbClr val="214F87"/>
        </a:buClr>
        <a:buSzPct val="90000"/>
        <a:buFont typeface="Wingdings" panose="05000000000000000000" pitchFamily="2" charset="2"/>
        <a:buChar char="§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69913" indent="-233363" algn="l" defTabSz="914400" rtl="0" eaLnBrk="1" latinLnBrk="0" hangingPunct="1">
        <a:spcBef>
          <a:spcPct val="20000"/>
        </a:spcBef>
        <a:buClr>
          <a:srgbClr val="FFC000"/>
        </a:buClr>
        <a:buSzPct val="56000"/>
        <a:buFont typeface="Arial" panose="020B0604020202020204" pitchFamily="34" charset="0"/>
        <a:buChar char="►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4075" indent="-233363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109000"/>
        <a:buFont typeface="Calibri" panose="020F0502020204030204" pitchFamily="34" charset="0"/>
        <a:buChar char="+"/>
        <a:tabLst>
          <a:tab pos="284163" algn="l"/>
        </a:tabLst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7763" indent="-231775" algn="l" defTabSz="914400" rtl="0" eaLnBrk="1" latinLnBrk="0" hangingPunct="1">
        <a:spcBef>
          <a:spcPct val="20000"/>
        </a:spcBef>
        <a:buClr>
          <a:srgbClr val="FFC000"/>
        </a:buClr>
        <a:buFont typeface="Arial" panose="020B0604020202020204" pitchFamily="34" charset="0"/>
        <a:buChar char="»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35100" indent="-228600" algn="l" defTabSz="914400" rtl="0" eaLnBrk="1" latinLnBrk="0" hangingPunct="1">
        <a:spcBef>
          <a:spcPct val="20000"/>
        </a:spcBef>
        <a:buClr>
          <a:srgbClr val="245794"/>
        </a:buClr>
        <a:buSzPct val="88000"/>
        <a:buFont typeface="Arial" panose="020B0604020202020204" pitchFamily="34" charset="0"/>
        <a:buChar char="Ⱶ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hsep.la.gov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gohsep.la.gov/RESOURCES/TRAINING-EVENTS-SCHEDULE" TargetMode="External"/><Relationship Id="rId4" Type="http://schemas.openxmlformats.org/officeDocument/2006/relationships/hyperlink" Target="mailto:gohseptraining@la.gov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James.Waskom@la.gov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nationalhomelandsecurity.org/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emlc.us/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r="8026"/>
          <a:stretch/>
        </p:blipFill>
        <p:spPr bwMode="auto">
          <a:xfrm>
            <a:off x="1" y="0"/>
            <a:ext cx="918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54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>
                <a:solidFill>
                  <a:srgbClr val="C00000"/>
                </a:solidFill>
              </a:rPr>
              <a:t>NEW </a:t>
            </a:r>
            <a:r>
              <a:rPr lang="en-US" dirty="0" smtClean="0"/>
              <a:t>GOHSEP Podcast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31541" y="2089287"/>
            <a:ext cx="5621530" cy="4333815"/>
          </a:xfrm>
        </p:spPr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b="1" dirty="0"/>
              <a:t>GOHSEP Get A Game Plan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3600" b="1" dirty="0">
                <a:solidFill>
                  <a:srgbClr val="C00000"/>
                </a:solidFill>
              </a:rPr>
              <a:t>Podcast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is </a:t>
            </a:r>
            <a:r>
              <a:rPr lang="en-US" sz="2400" dirty="0" smtClean="0"/>
              <a:t>live. </a:t>
            </a:r>
            <a:r>
              <a:rPr lang="en-US" sz="2400" dirty="0"/>
              <a:t> </a:t>
            </a:r>
            <a:endParaRPr lang="en-US" sz="2400" dirty="0" smtClean="0"/>
          </a:p>
          <a:p>
            <a:r>
              <a:rPr lang="en-US" sz="2400" dirty="0" smtClean="0"/>
              <a:t>It </a:t>
            </a:r>
            <a:r>
              <a:rPr lang="en-US" sz="2400" b="1" dirty="0" smtClean="0"/>
              <a:t>airs </a:t>
            </a:r>
            <a:r>
              <a:rPr lang="en-US" sz="2400" b="1" dirty="0"/>
              <a:t>once a </a:t>
            </a:r>
            <a:r>
              <a:rPr lang="en-US" sz="2400" b="1" dirty="0" smtClean="0"/>
              <a:t>month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Highlight </a:t>
            </a:r>
            <a:r>
              <a:rPr lang="en-US" sz="2400" b="1" dirty="0">
                <a:solidFill>
                  <a:srgbClr val="C00000"/>
                </a:solidFill>
              </a:rPr>
              <a:t>emergency </a:t>
            </a:r>
            <a:r>
              <a:rPr lang="en-US" sz="2400" b="1" dirty="0" smtClean="0">
                <a:solidFill>
                  <a:srgbClr val="C00000"/>
                </a:solidFill>
              </a:rPr>
              <a:t>management issues </a:t>
            </a:r>
            <a:r>
              <a:rPr lang="en-US" sz="2400" dirty="0"/>
              <a:t>at the </a:t>
            </a:r>
            <a:r>
              <a:rPr lang="en-US" sz="2400" b="1" dirty="0"/>
              <a:t>local, </a:t>
            </a:r>
            <a:r>
              <a:rPr lang="en-US" sz="2400" b="1" dirty="0" smtClean="0"/>
              <a:t>State </a:t>
            </a:r>
            <a:r>
              <a:rPr lang="en-US" sz="2400" b="1" dirty="0"/>
              <a:t>and </a:t>
            </a:r>
            <a:r>
              <a:rPr lang="en-US" sz="2400" b="1" dirty="0" smtClean="0"/>
              <a:t>Federal levels.</a:t>
            </a:r>
          </a:p>
          <a:p>
            <a:r>
              <a:rPr lang="en-US" sz="2400" dirty="0" smtClean="0"/>
              <a:t>Featured </a:t>
            </a:r>
            <a:r>
              <a:rPr lang="en-US" sz="2400" dirty="0"/>
              <a:t>guests with ties to important </a:t>
            </a:r>
            <a:r>
              <a:rPr lang="en-US" sz="2400" b="1" dirty="0" smtClean="0"/>
              <a:t>Emergency Management topics. </a:t>
            </a:r>
          </a:p>
          <a:p>
            <a:r>
              <a:rPr lang="en-US" sz="2400" dirty="0" smtClean="0"/>
              <a:t>Highlight </a:t>
            </a:r>
            <a:r>
              <a:rPr lang="en-US" sz="2400" b="1" dirty="0"/>
              <a:t>public-private partnerships </a:t>
            </a:r>
            <a:r>
              <a:rPr lang="en-US" sz="2400" dirty="0"/>
              <a:t>and </a:t>
            </a:r>
            <a:r>
              <a:rPr lang="en-US" sz="2400" b="1" dirty="0"/>
              <a:t>volunteer efforts</a:t>
            </a:r>
            <a:r>
              <a:rPr lang="en-US" sz="24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" t="2622" r="3482" b="30413"/>
          <a:stretch/>
        </p:blipFill>
        <p:spPr>
          <a:xfrm>
            <a:off x="6001555" y="2813759"/>
            <a:ext cx="3065172" cy="288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7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Legislative Session(s)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40" y="2132856"/>
            <a:ext cx="8229600" cy="449096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March 12 – June 4, 2018</a:t>
            </a:r>
            <a:r>
              <a:rPr lang="en-US" dirty="0" smtClean="0">
                <a:solidFill>
                  <a:schemeClr val="tx1"/>
                </a:solidFill>
              </a:rPr>
              <a:t>:  Regular Legislative Session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FY 18/19 Executive Budget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Legislators may end session early.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May - June </a:t>
            </a:r>
            <a:r>
              <a:rPr lang="en-US" b="1" dirty="0">
                <a:solidFill>
                  <a:schemeClr val="tx1"/>
                </a:solidFill>
              </a:rPr>
              <a:t>2018</a:t>
            </a:r>
            <a:r>
              <a:rPr lang="en-US" dirty="0">
                <a:solidFill>
                  <a:schemeClr val="tx1"/>
                </a:solidFill>
              </a:rPr>
              <a:t>:  Special Legislative Session </a:t>
            </a:r>
            <a:r>
              <a:rPr lang="en-US" sz="2200" i="1" dirty="0">
                <a:solidFill>
                  <a:schemeClr val="tx1"/>
                </a:solidFill>
              </a:rPr>
              <a:t>(tentative)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Focus on </a:t>
            </a:r>
            <a:r>
              <a:rPr lang="en-US" dirty="0" smtClean="0">
                <a:solidFill>
                  <a:schemeClr val="tx1"/>
                </a:solidFill>
              </a:rPr>
              <a:t>generating revenue for the FY </a:t>
            </a:r>
            <a:r>
              <a:rPr lang="en-US" dirty="0">
                <a:solidFill>
                  <a:schemeClr val="tx1"/>
                </a:solidFill>
              </a:rPr>
              <a:t>18/19 </a:t>
            </a:r>
            <a:r>
              <a:rPr lang="en-US" dirty="0" smtClean="0">
                <a:solidFill>
                  <a:schemeClr val="tx1"/>
                </a:solidFill>
              </a:rPr>
              <a:t>Projected </a:t>
            </a:r>
            <a:r>
              <a:rPr lang="en-US" dirty="0">
                <a:solidFill>
                  <a:schemeClr val="tx1"/>
                </a:solidFill>
              </a:rPr>
              <a:t>Budget Shortfall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5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FY 18/19 GOHSEP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39" y="2015716"/>
            <a:ext cx="8554805" cy="470067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GOHSEP Executive Budget </a:t>
            </a:r>
            <a:r>
              <a:rPr lang="en-US" sz="2400" i="1" dirty="0" smtClean="0">
                <a:solidFill>
                  <a:schemeClr val="tx1"/>
                </a:solidFill>
              </a:rPr>
              <a:t>(as of 5/10/2018):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sz="2000" i="1" dirty="0">
                <a:solidFill>
                  <a:schemeClr val="tx1"/>
                </a:solidFill>
              </a:rPr>
              <a:t>new requests </a:t>
            </a:r>
            <a:r>
              <a:rPr lang="en-US" sz="2000" i="1" dirty="0" smtClean="0">
                <a:solidFill>
                  <a:schemeClr val="tx1"/>
                </a:solidFill>
              </a:rPr>
              <a:t>in </a:t>
            </a:r>
            <a:r>
              <a:rPr lang="en-US" sz="2000" b="1" i="1" dirty="0" smtClean="0">
                <a:solidFill>
                  <a:schemeClr val="tx1"/>
                </a:solidFill>
              </a:rPr>
              <a:t>BOLD</a:t>
            </a:r>
            <a:endParaRPr lang="en-US" sz="2000" b="1" i="1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Increase in </a:t>
            </a:r>
            <a:r>
              <a:rPr lang="en-US" b="1" dirty="0" smtClean="0">
                <a:solidFill>
                  <a:schemeClr val="tx1"/>
                </a:solidFill>
              </a:rPr>
              <a:t>(2) permanent Individual Assistance </a:t>
            </a:r>
            <a:r>
              <a:rPr lang="en-US" b="1" dirty="0">
                <a:solidFill>
                  <a:schemeClr val="tx1"/>
                </a:solidFill>
              </a:rPr>
              <a:t>positions 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$21.2 million - FEMA Debt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$4.7 million - LWIN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STR repeater replacement to </a:t>
            </a:r>
            <a:r>
              <a:rPr lang="en-US" dirty="0" err="1" smtClean="0">
                <a:solidFill>
                  <a:schemeClr val="tx1"/>
                </a:solidFill>
              </a:rPr>
              <a:t>GTR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repeaters (137 remaining)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(100) WAVE mobile communicator + (50) </a:t>
            </a:r>
            <a:r>
              <a:rPr lang="en-US" dirty="0" err="1" smtClean="0">
                <a:solidFill>
                  <a:schemeClr val="tx1"/>
                </a:solidFill>
              </a:rPr>
              <a:t>talkgroup</a:t>
            </a:r>
            <a:r>
              <a:rPr lang="en-US" dirty="0" smtClean="0">
                <a:solidFill>
                  <a:schemeClr val="tx1"/>
                </a:solidFill>
              </a:rPr>
              <a:t> licenses + (1) server</a:t>
            </a:r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(4) Mobile Trailers 6 channel to 9 channel repeaters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$296,773 - DOTD Topographic Mapping Project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$25,000 – GOHSEP small event response expenses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$96,000 - Civil Air Patrol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$694,133 - IAT Backoffice Support/LLA Annual Audit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$86,000 - State Match (Salary/Benefits for Non Disaster Grants)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$1 million – State Emergency Response Fund</a:t>
            </a:r>
          </a:p>
        </p:txBody>
      </p:sp>
    </p:spTree>
    <p:extLst>
      <p:ext uri="{BB962C8B-B14F-4D97-AF65-F5344CB8AC3E}">
        <p14:creationId xmlns:p14="http://schemas.microsoft.com/office/powerpoint/2010/main" val="37815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Proposed Legislation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March/August Flood Related Legislation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dirty="0">
                <a:solidFill>
                  <a:schemeClr val="tx1"/>
                </a:solidFill>
              </a:rPr>
              <a:t>2016, the </a:t>
            </a:r>
            <a:r>
              <a:rPr lang="en-US" b="1" dirty="0">
                <a:solidFill>
                  <a:schemeClr val="tx1"/>
                </a:solidFill>
              </a:rPr>
              <a:t>March and August flooding events </a:t>
            </a:r>
            <a:r>
              <a:rPr lang="en-US" dirty="0">
                <a:solidFill>
                  <a:schemeClr val="tx1"/>
                </a:solidFill>
              </a:rPr>
              <a:t>affected </a:t>
            </a:r>
            <a:r>
              <a:rPr lang="en-US" b="1" dirty="0">
                <a:solidFill>
                  <a:schemeClr val="tx1"/>
                </a:solidFill>
              </a:rPr>
              <a:t>56 of the state’s 64 parishes</a:t>
            </a:r>
            <a:r>
              <a:rPr lang="en-US" dirty="0">
                <a:solidFill>
                  <a:schemeClr val="tx1"/>
                </a:solidFill>
              </a:rPr>
              <a:t>.  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dirty="0">
                <a:solidFill>
                  <a:schemeClr val="tx1"/>
                </a:solidFill>
              </a:rPr>
              <a:t>August alone, more than </a:t>
            </a:r>
            <a:r>
              <a:rPr lang="en-US" b="1" dirty="0">
                <a:solidFill>
                  <a:schemeClr val="tx1"/>
                </a:solidFill>
              </a:rPr>
              <a:t>193,000 homes and businesses were damaged 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Since 2016</a:t>
            </a:r>
            <a:r>
              <a:rPr lang="en-US" dirty="0">
                <a:solidFill>
                  <a:schemeClr val="tx1"/>
                </a:solidFill>
              </a:rPr>
              <a:t>, numerous other smaller disasters have occurred that received </a:t>
            </a:r>
            <a:r>
              <a:rPr lang="en-US" b="1" dirty="0">
                <a:solidFill>
                  <a:schemeClr val="tx1"/>
                </a:solidFill>
              </a:rPr>
              <a:t>little to no federal assistance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22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Proposed Legislation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>
                <a:solidFill>
                  <a:schemeClr val="tx1"/>
                </a:solidFill>
              </a:rPr>
              <a:t>As federal dollars continue to decline, </a:t>
            </a:r>
            <a:r>
              <a:rPr lang="en-US" b="1" dirty="0">
                <a:solidFill>
                  <a:schemeClr val="tx1"/>
                </a:solidFill>
              </a:rPr>
              <a:t>states must be more capable </a:t>
            </a:r>
            <a:r>
              <a:rPr lang="en-US" dirty="0">
                <a:solidFill>
                  <a:schemeClr val="tx1"/>
                </a:solidFill>
              </a:rPr>
              <a:t>to quickly respond and recover to emergencies and disasters. 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best way to deal with this is by strengthening the </a:t>
            </a:r>
            <a:r>
              <a:rPr lang="en-US" b="1" dirty="0">
                <a:solidFill>
                  <a:srgbClr val="C00000"/>
                </a:solidFill>
              </a:rPr>
              <a:t>Public/Private sector and volunteer/emergency manager relationships.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These bills intend </a:t>
            </a:r>
            <a:r>
              <a:rPr lang="en-US" dirty="0">
                <a:solidFill>
                  <a:schemeClr val="tx1"/>
                </a:solidFill>
              </a:rPr>
              <a:t>to rectify statutes that we have identified that have </a:t>
            </a:r>
            <a:r>
              <a:rPr lang="en-US" b="1" dirty="0">
                <a:solidFill>
                  <a:schemeClr val="tx1"/>
                </a:solidFill>
              </a:rPr>
              <a:t>slowed response and recovery efforts </a:t>
            </a:r>
            <a:r>
              <a:rPr lang="en-US" dirty="0">
                <a:solidFill>
                  <a:schemeClr val="tx1"/>
                </a:solidFill>
              </a:rPr>
              <a:t>over the last two years.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022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GOHSEP Instruments: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HB 358/388</a:t>
            </a:r>
            <a:r>
              <a:rPr lang="en-US" dirty="0">
                <a:solidFill>
                  <a:schemeClr val="tx1"/>
                </a:solidFill>
              </a:rPr>
              <a:t>, Hodges/Foil – </a:t>
            </a:r>
            <a:r>
              <a:rPr lang="en-US" i="1" dirty="0">
                <a:solidFill>
                  <a:schemeClr val="tx1"/>
                </a:solidFill>
              </a:rPr>
              <a:t>The Volunteer Bill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HB 645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Zeringue</a:t>
            </a:r>
            <a:r>
              <a:rPr lang="en-US" dirty="0">
                <a:solidFill>
                  <a:schemeClr val="tx1"/>
                </a:solidFill>
              </a:rPr>
              <a:t> - </a:t>
            </a:r>
            <a:r>
              <a:rPr lang="en-US" i="1" dirty="0">
                <a:solidFill>
                  <a:schemeClr val="tx1"/>
                </a:solidFill>
              </a:rPr>
              <a:t>Powers and duties of GOHSEP, </a:t>
            </a:r>
            <a:r>
              <a:rPr lang="en-US" i="1" dirty="0" err="1">
                <a:solidFill>
                  <a:schemeClr val="tx1"/>
                </a:solidFill>
              </a:rPr>
              <a:t>UCG</a:t>
            </a:r>
            <a:r>
              <a:rPr lang="en-US" i="1" dirty="0">
                <a:solidFill>
                  <a:schemeClr val="tx1"/>
                </a:solidFill>
              </a:rPr>
              <a:t>, creates a Disaster Cemetery Response Task Force, and extends limitations of liability and immunity for certain disaster related activities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SB 262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Gatti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i="1" dirty="0">
                <a:solidFill>
                  <a:schemeClr val="tx1"/>
                </a:solidFill>
              </a:rPr>
              <a:t>Powers of the </a:t>
            </a:r>
            <a:r>
              <a:rPr lang="en-US" i="1" dirty="0" smtClean="0">
                <a:solidFill>
                  <a:schemeClr val="tx1"/>
                </a:solidFill>
              </a:rPr>
              <a:t>Governor </a:t>
            </a:r>
            <a:r>
              <a:rPr lang="en-US" sz="2000" i="1" dirty="0" smtClean="0">
                <a:solidFill>
                  <a:schemeClr val="tx1"/>
                </a:solidFill>
              </a:rPr>
              <a:t>(Will not proceed)</a:t>
            </a:r>
            <a:endParaRPr lang="en-US" sz="2000" i="1" dirty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SB 446</a:t>
            </a:r>
            <a:r>
              <a:rPr lang="en-US" dirty="0">
                <a:solidFill>
                  <a:schemeClr val="tx1"/>
                </a:solidFill>
              </a:rPr>
              <a:t>, White – </a:t>
            </a:r>
            <a:r>
              <a:rPr lang="en-US" i="1" dirty="0">
                <a:solidFill>
                  <a:schemeClr val="tx1"/>
                </a:solidFill>
              </a:rPr>
              <a:t>GOHSEP </a:t>
            </a:r>
            <a:r>
              <a:rPr lang="en-US" i="1" dirty="0" smtClean="0">
                <a:solidFill>
                  <a:schemeClr val="tx1"/>
                </a:solidFill>
              </a:rPr>
              <a:t>Reauthorization </a:t>
            </a:r>
            <a:r>
              <a:rPr lang="en-US" sz="2000" i="1" dirty="0" smtClean="0">
                <a:solidFill>
                  <a:schemeClr val="tx1"/>
                </a:solidFill>
              </a:rPr>
              <a:t>(Passed, pending Governor’s Signature)</a:t>
            </a:r>
            <a:endParaRPr lang="en-US" sz="2000" i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46856" y="1376772"/>
            <a:ext cx="8229600" cy="638944"/>
          </a:xfrm>
        </p:spPr>
        <p:txBody>
          <a:bodyPr/>
          <a:lstStyle/>
          <a:p>
            <a:pPr algn="r"/>
            <a:r>
              <a:rPr lang="en-US" dirty="0" smtClean="0"/>
              <a:t>Proposed Legislation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77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Legislative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GOHSEP will </a:t>
            </a:r>
            <a:r>
              <a:rPr lang="en-US" sz="3600" b="1" dirty="0">
                <a:solidFill>
                  <a:schemeClr val="tx1"/>
                </a:solidFill>
              </a:rPr>
              <a:t>continue to monitor legislative instruments </a:t>
            </a:r>
            <a:r>
              <a:rPr lang="en-US" sz="3600" dirty="0">
                <a:solidFill>
                  <a:schemeClr val="tx1"/>
                </a:solidFill>
              </a:rPr>
              <a:t>of interest </a:t>
            </a:r>
            <a:r>
              <a:rPr lang="en-US" sz="3600" dirty="0" smtClean="0">
                <a:solidFill>
                  <a:schemeClr val="tx1"/>
                </a:solidFill>
              </a:rPr>
              <a:t>and provide the OHSEP Directors </a:t>
            </a:r>
            <a:r>
              <a:rPr lang="en-US" sz="3600" b="1" dirty="0" smtClean="0">
                <a:solidFill>
                  <a:schemeClr val="tx1"/>
                </a:solidFill>
              </a:rPr>
              <a:t>weekly updates </a:t>
            </a:r>
            <a:r>
              <a:rPr lang="en-US" sz="3600" dirty="0" smtClean="0">
                <a:solidFill>
                  <a:schemeClr val="tx1"/>
                </a:solidFill>
              </a:rPr>
              <a:t>or as needed.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35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 rot="5400000" flipH="1">
            <a:off x="5465105" y="3538683"/>
            <a:ext cx="681030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cap="small" dirty="0">
                <a:solidFill>
                  <a:prstClr val="white"/>
                </a:solidFill>
              </a:rPr>
              <a:t>E. </a:t>
            </a:r>
            <a:r>
              <a:rPr lang="en-US" sz="900" cap="small" dirty="0" smtClean="0">
                <a:solidFill>
                  <a:prstClr val="white"/>
                </a:solidFill>
              </a:rPr>
              <a:t>Carroll W. Carroll Tensas Jackson  Sabine Winn Natchitoches Grant LaSalle Vernon Rapides  Avoyelles  Catahoula Terrebonne </a:t>
            </a:r>
            <a:r>
              <a:rPr lang="en-US" sz="900" cap="small" dirty="0" err="1" smtClean="0">
                <a:solidFill>
                  <a:prstClr val="white"/>
                </a:solidFill>
              </a:rPr>
              <a:t>LaFourche</a:t>
            </a:r>
            <a:endParaRPr lang="en-US" sz="900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r="7894"/>
          <a:stretch/>
        </p:blipFill>
        <p:spPr bwMode="auto">
          <a:xfrm>
            <a:off x="0" y="1"/>
            <a:ext cx="9143999" cy="682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255834" y="2870716"/>
            <a:ext cx="8632329" cy="2429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9300"/>
              </a:lnSpc>
            </a:pPr>
            <a:r>
              <a:rPr lang="en-US" sz="7400" b="1" cap="small" spc="-320" dirty="0">
                <a:solidFill>
                  <a:prstClr val="black">
                    <a:lumMod val="85000"/>
                    <a:lumOff val="15000"/>
                  </a:prstClr>
                </a:solidFill>
              </a:rPr>
              <a:t>Preparedness, Response &amp; Interoperability</a:t>
            </a:r>
          </a:p>
        </p:txBody>
      </p:sp>
    </p:spTree>
    <p:extLst>
      <p:ext uri="{BB962C8B-B14F-4D97-AF65-F5344CB8AC3E}">
        <p14:creationId xmlns:p14="http://schemas.microsoft.com/office/powerpoint/2010/main" val="323058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31540" y="2132855"/>
            <a:ext cx="8229600" cy="455172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State EOC maintained an </a:t>
            </a:r>
            <a:r>
              <a:rPr lang="en-US" sz="2400" b="1" dirty="0" smtClean="0">
                <a:solidFill>
                  <a:schemeClr val="tx1"/>
                </a:solidFill>
              </a:rPr>
              <a:t>open dialogue </a:t>
            </a:r>
            <a:r>
              <a:rPr lang="en-US" sz="2400" dirty="0" smtClean="0">
                <a:solidFill>
                  <a:schemeClr val="tx1"/>
                </a:solidFill>
              </a:rPr>
              <a:t>with parishes throughout recent events.  Will continue to follow that model in future events.</a:t>
            </a:r>
          </a:p>
          <a:p>
            <a:pPr lvl="1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100" dirty="0" smtClean="0">
                <a:solidFill>
                  <a:schemeClr val="tx1"/>
                </a:solidFill>
              </a:rPr>
              <a:t>Phone calls</a:t>
            </a:r>
          </a:p>
          <a:p>
            <a:pPr lvl="1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100" dirty="0" smtClean="0">
                <a:solidFill>
                  <a:schemeClr val="tx1"/>
                </a:solidFill>
              </a:rPr>
              <a:t>Emails</a:t>
            </a:r>
          </a:p>
          <a:p>
            <a:pPr lvl="1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100" dirty="0" err="1" smtClean="0">
                <a:solidFill>
                  <a:schemeClr val="tx1"/>
                </a:solidFill>
              </a:rPr>
              <a:t>WebEOC</a:t>
            </a:r>
            <a:r>
              <a:rPr lang="en-US" sz="2100" dirty="0" smtClean="0">
                <a:solidFill>
                  <a:schemeClr val="tx1"/>
                </a:solidFill>
              </a:rPr>
              <a:t> requests</a:t>
            </a:r>
          </a:p>
          <a:p>
            <a:pPr lvl="1">
              <a:spcBef>
                <a:spcPts val="0"/>
              </a:spcBef>
              <a:tabLst>
                <a:tab pos="5661025" algn="l"/>
                <a:tab pos="5773738" algn="l"/>
              </a:tabLst>
            </a:pPr>
            <a:endParaRPr lang="en-US" sz="21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GOHSEP coordinated </a:t>
            </a:r>
            <a:r>
              <a:rPr lang="en-US" sz="2400" b="1" dirty="0" smtClean="0">
                <a:solidFill>
                  <a:schemeClr val="tx1"/>
                </a:solidFill>
              </a:rPr>
              <a:t>33 </a:t>
            </a:r>
            <a:r>
              <a:rPr lang="en-US" sz="2400" b="1" dirty="0" err="1" smtClean="0">
                <a:solidFill>
                  <a:schemeClr val="tx1"/>
                </a:solidFill>
              </a:rPr>
              <a:t>WebEOC</a:t>
            </a:r>
            <a:r>
              <a:rPr lang="en-US" sz="2400" b="1" dirty="0" smtClean="0">
                <a:solidFill>
                  <a:schemeClr val="tx1"/>
                </a:solidFill>
              </a:rPr>
              <a:t> incidents </a:t>
            </a:r>
            <a:r>
              <a:rPr lang="en-US" sz="2400" dirty="0" smtClean="0">
                <a:solidFill>
                  <a:schemeClr val="tx1"/>
                </a:solidFill>
              </a:rPr>
              <a:t>during 2017. </a:t>
            </a:r>
          </a:p>
          <a:p>
            <a:pPr>
              <a:spcBef>
                <a:spcPts val="0"/>
              </a:spcBef>
              <a:tabLst>
                <a:tab pos="5661025" algn="l"/>
                <a:tab pos="5773738" algn="l"/>
              </a:tabLst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400" b="1" dirty="0">
                <a:solidFill>
                  <a:srgbClr val="C00000"/>
                </a:solidFill>
              </a:rPr>
              <a:t>Request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WebEOC</a:t>
            </a:r>
            <a:r>
              <a:rPr lang="en-US" sz="2400" b="1" dirty="0">
                <a:solidFill>
                  <a:schemeClr val="tx1"/>
                </a:solidFill>
              </a:rPr>
              <a:t> training</a:t>
            </a:r>
            <a:r>
              <a:rPr lang="en-US" sz="2400" dirty="0">
                <a:solidFill>
                  <a:schemeClr val="tx1"/>
                </a:solidFill>
              </a:rPr>
              <a:t> for your parish EOC staff working in your EOC during an activation.</a:t>
            </a:r>
          </a:p>
        </p:txBody>
      </p:sp>
    </p:spTree>
    <p:extLst>
      <p:ext uri="{BB962C8B-B14F-4D97-AF65-F5344CB8AC3E}">
        <p14:creationId xmlns:p14="http://schemas.microsoft.com/office/powerpoint/2010/main" val="148434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2017 Declarations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8803619"/>
              </p:ext>
            </p:extLst>
          </p:nvPr>
        </p:nvGraphicFramePr>
        <p:xfrm>
          <a:off x="45661" y="1963462"/>
          <a:ext cx="9049407" cy="4862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823"/>
                <a:gridCol w="896664"/>
                <a:gridCol w="1015043"/>
                <a:gridCol w="875347"/>
                <a:gridCol w="905510"/>
                <a:gridCol w="895985"/>
                <a:gridCol w="818197"/>
                <a:gridCol w="946785"/>
                <a:gridCol w="772053"/>
              </a:tblGrid>
              <a:tr h="5948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9 - Events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Incident Date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Primary Parish(s)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9-State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2-PA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1-IA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4-SBA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2-USDA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1-HHS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Severe </a:t>
                      </a:r>
                      <a:r>
                        <a:rPr lang="en-US" sz="14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Wx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/Tornadoes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17-008/17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JBE 2017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2/7/2017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Orleans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Livingston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DR-4300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15045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Severe Storms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17-011/37 JBE 2017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4/2/17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Rapides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15115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S4183</a:t>
                      </a:r>
                      <a:endParaRPr lang="en-US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S4228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Rainfall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/Storms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17-020/62 JBE 2017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6/1/17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NW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11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Cindy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17-021/78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JBE 2017</a:t>
                      </a:r>
                      <a:endParaRPr lang="en-US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6/20/17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Multiple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Rainfall/Flooding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17/023/95 JBE 2017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8/5/17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Orleans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15253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Harvey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17-025/104 JBE 2017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8/27/17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Calcasieu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DR-4345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15418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S4255</a:t>
                      </a:r>
                      <a:endParaRPr lang="en-US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S4269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Nate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17-028/126 JBE 2017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10/5/17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EM-3392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Coastal Erosion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</a:t>
                      </a:r>
                      <a:r>
                        <a:rPr lang="en-US" sz="14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WebEOC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/43 JBE 2017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Southern University Roadways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WebEOC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244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 rot="5400000" flipH="1">
            <a:off x="5465105" y="3538683"/>
            <a:ext cx="681030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cap="small" dirty="0">
                <a:solidFill>
                  <a:prstClr val="white"/>
                </a:solidFill>
              </a:rPr>
              <a:t>E. </a:t>
            </a:r>
            <a:r>
              <a:rPr lang="en-US" sz="900" cap="small" dirty="0" smtClean="0">
                <a:solidFill>
                  <a:prstClr val="white"/>
                </a:solidFill>
              </a:rPr>
              <a:t>Carroll W. Carroll Tensas Jackson  Sabine Winn Natchitoches Grant LaSalle Vernon Rapides  Avoyelles  Catahoula Terrebonne </a:t>
            </a:r>
            <a:r>
              <a:rPr lang="en-US" sz="900" cap="small" dirty="0" err="1" smtClean="0">
                <a:solidFill>
                  <a:prstClr val="white"/>
                </a:solidFill>
              </a:rPr>
              <a:t>LaFourche</a:t>
            </a:r>
            <a:endParaRPr lang="en-US" sz="900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r="7894"/>
          <a:stretch/>
        </p:blipFill>
        <p:spPr bwMode="auto">
          <a:xfrm>
            <a:off x="0" y="1"/>
            <a:ext cx="9143999" cy="682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238209" y="3512975"/>
            <a:ext cx="8632329" cy="1311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300"/>
              </a:lnSpc>
            </a:pPr>
            <a:r>
              <a:rPr lang="en-US" sz="9600" b="1" cap="small" spc="-340" dirty="0">
                <a:solidFill>
                  <a:prstClr val="black">
                    <a:lumMod val="85000"/>
                    <a:lumOff val="15000"/>
                  </a:prstClr>
                </a:solidFill>
              </a:rPr>
              <a:t>Director’s Update</a:t>
            </a:r>
          </a:p>
        </p:txBody>
      </p:sp>
    </p:spTree>
    <p:extLst>
      <p:ext uri="{BB962C8B-B14F-4D97-AF65-F5344CB8AC3E}">
        <p14:creationId xmlns:p14="http://schemas.microsoft.com/office/powerpoint/2010/main" val="148420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EMAC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40" y="2111836"/>
            <a:ext cx="8229600" cy="463580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Numerous State and Parish </a:t>
            </a:r>
            <a:r>
              <a:rPr lang="en-US" dirty="0">
                <a:solidFill>
                  <a:schemeClr val="tx1"/>
                </a:solidFill>
              </a:rPr>
              <a:t>agencies </a:t>
            </a:r>
            <a:r>
              <a:rPr lang="en-US" dirty="0" smtClean="0">
                <a:solidFill>
                  <a:schemeClr val="tx1"/>
                </a:solidFill>
              </a:rPr>
              <a:t>provided assistance for </a:t>
            </a:r>
            <a:r>
              <a:rPr lang="en-US" b="1" dirty="0">
                <a:solidFill>
                  <a:schemeClr val="tx1"/>
                </a:solidFill>
              </a:rPr>
              <a:t>sheltering, commodities, equipment, and </a:t>
            </a:r>
            <a:r>
              <a:rPr lang="en-US" b="1" dirty="0" smtClean="0">
                <a:solidFill>
                  <a:schemeClr val="tx1"/>
                </a:solidFill>
              </a:rPr>
              <a:t>personnel (security, search and rescue, EMAC A-Team, nurses, pharmacists, physicians, engineering, housing, and EOC support 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38 separate </a:t>
            </a:r>
            <a:r>
              <a:rPr lang="en-US" dirty="0" smtClean="0">
                <a:solidFill>
                  <a:schemeClr val="tx1"/>
                </a:solidFill>
              </a:rPr>
              <a:t>EMAC Missions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Responded to </a:t>
            </a:r>
            <a:r>
              <a:rPr lang="en-US" b="1" dirty="0" smtClean="0">
                <a:solidFill>
                  <a:schemeClr val="tx1"/>
                </a:solidFill>
              </a:rPr>
              <a:t>Harvey, Irma and Maria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Florida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Georgia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Puerto Rico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Texas 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Virgin Islands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$23 million </a:t>
            </a:r>
            <a:r>
              <a:rPr lang="en-US" dirty="0" smtClean="0">
                <a:solidFill>
                  <a:schemeClr val="tx1"/>
                </a:solidFill>
              </a:rPr>
              <a:t>in EMAC cost </a:t>
            </a:r>
          </a:p>
        </p:txBody>
      </p:sp>
    </p:spTree>
    <p:extLst>
      <p:ext uri="{BB962C8B-B14F-4D97-AF65-F5344CB8AC3E}">
        <p14:creationId xmlns:p14="http://schemas.microsoft.com/office/powerpoint/2010/main" val="245173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04186" y="2013516"/>
            <a:ext cx="8186724" cy="4154394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The Preparedness Toolkit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Parish Planning Guidance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State Planning Standards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Detailed presentation during the Conference</a:t>
            </a:r>
            <a:endParaRPr lang="en-US" b="1" dirty="0" smtClean="0">
              <a:solidFill>
                <a:schemeClr val="tx1"/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solidFill>
                  <a:prstClr val="black"/>
                </a:solidFill>
              </a:rPr>
              <a:t>Annual Report/ Capabilities Estimation Update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solidFill>
                  <a:prstClr val="black"/>
                </a:solidFill>
              </a:rPr>
              <a:t>Additional updates to the State EOP Annexes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solidFill>
                  <a:prstClr val="black"/>
                </a:solidFill>
              </a:rPr>
              <a:t>Additional COOP revisions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solidFill>
                  <a:prstClr val="black"/>
                </a:solidFill>
              </a:rPr>
              <a:t>EMAP Reaccreditation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prstClr val="black"/>
                </a:solidFill>
              </a:rPr>
              <a:t>Complete</a:t>
            </a:r>
            <a:endParaRPr lang="en-US" dirty="0">
              <a:solidFill>
                <a:prstClr val="black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March 2018</a:t>
            </a:r>
            <a:endParaRPr lang="en-US" dirty="0">
              <a:solidFill>
                <a:prstClr val="black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4644" y="1333248"/>
            <a:ext cx="85485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>
              <a:spcBef>
                <a:spcPct val="0"/>
              </a:spcBef>
              <a:buNone/>
              <a:defRPr sz="4000" b="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en-US" sz="3400" dirty="0" smtClean="0"/>
              <a:t>Planning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81338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38163" y="2052835"/>
            <a:ext cx="8223013" cy="455817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600" b="1" dirty="0" smtClean="0">
                <a:solidFill>
                  <a:schemeClr val="tx1"/>
                </a:solidFill>
              </a:rPr>
              <a:t>Numerous Training Opportunities </a:t>
            </a:r>
            <a:r>
              <a:rPr lang="en-US" sz="2600" dirty="0" smtClean="0">
                <a:solidFill>
                  <a:schemeClr val="tx1"/>
                </a:solidFill>
              </a:rPr>
              <a:t>through GOHSEP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300" dirty="0" smtClean="0">
                <a:solidFill>
                  <a:schemeClr val="tx1"/>
                </a:solidFill>
              </a:rPr>
              <a:t>Visit our website for a comprehensive course listing: </a:t>
            </a:r>
            <a:r>
              <a:rPr lang="en-US" sz="2300" dirty="0" smtClean="0">
                <a:solidFill>
                  <a:schemeClr val="tx1"/>
                </a:solidFill>
                <a:hlinkClick r:id="rId3"/>
              </a:rPr>
              <a:t>www.gohsep.la.gov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300" dirty="0" smtClean="0">
                <a:solidFill>
                  <a:schemeClr val="tx1"/>
                </a:solidFill>
              </a:rPr>
              <a:t>Contact GOHSEP Training for other interest/needs not listed: </a:t>
            </a:r>
            <a:r>
              <a:rPr lang="en-US" sz="2300" dirty="0" smtClean="0">
                <a:solidFill>
                  <a:schemeClr val="tx1"/>
                </a:solidFill>
                <a:hlinkClick r:id="rId4"/>
              </a:rPr>
              <a:t>gohseptraining@la.gov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600" b="1" dirty="0" smtClean="0">
                <a:solidFill>
                  <a:schemeClr val="tx1"/>
                </a:solidFill>
              </a:rPr>
              <a:t>Highlights of upcoming courses: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300" dirty="0" smtClean="0">
                <a:solidFill>
                  <a:prstClr val="black"/>
                </a:solidFill>
              </a:rPr>
              <a:t>Flood Fight 101 Workshops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300" dirty="0" err="1" smtClean="0">
                <a:solidFill>
                  <a:prstClr val="black"/>
                </a:solidFill>
              </a:rPr>
              <a:t>MGT</a:t>
            </a:r>
            <a:r>
              <a:rPr lang="en-US" sz="2300" dirty="0" smtClean="0">
                <a:solidFill>
                  <a:prstClr val="black"/>
                </a:solidFill>
              </a:rPr>
              <a:t>-323 Instructor Development Workshop </a:t>
            </a:r>
            <a:endParaRPr lang="en-US" sz="2300" dirty="0">
              <a:solidFill>
                <a:prstClr val="black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300" dirty="0" smtClean="0">
                <a:solidFill>
                  <a:schemeClr val="tx1"/>
                </a:solidFill>
              </a:rPr>
              <a:t>ICS-300 &amp; 400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300" dirty="0" smtClean="0">
                <a:solidFill>
                  <a:schemeClr val="tx1"/>
                </a:solidFill>
              </a:rPr>
              <a:t>Online Cybersecurity Courses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300" dirty="0" smtClean="0">
                <a:solidFill>
                  <a:schemeClr val="tx1"/>
                </a:solidFill>
              </a:rPr>
              <a:t>Numerous other course on </a:t>
            </a:r>
            <a:r>
              <a:rPr lang="en-US" sz="2300" dirty="0">
                <a:solidFill>
                  <a:schemeClr val="tx1"/>
                </a:solidFill>
              </a:rPr>
              <a:t>our webpage:  </a:t>
            </a:r>
            <a:r>
              <a:rPr lang="en-US" sz="2300" dirty="0">
                <a:solidFill>
                  <a:schemeClr val="tx1"/>
                </a:solidFill>
                <a:hlinkClick r:id="rId5"/>
              </a:rPr>
              <a:t>http://</a:t>
            </a:r>
            <a:r>
              <a:rPr lang="en-US" sz="2300" dirty="0" smtClean="0">
                <a:solidFill>
                  <a:schemeClr val="tx1"/>
                </a:solidFill>
                <a:hlinkClick r:id="rId5"/>
              </a:rPr>
              <a:t>gohsep.la.gov/RESOURCES/TRAINING-EVENTS-SCHEDULE</a:t>
            </a:r>
            <a:endParaRPr lang="en-US" sz="2300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tabLst>
                <a:tab pos="5661025" algn="l"/>
                <a:tab pos="5773738" algn="l"/>
              </a:tabLst>
            </a:pPr>
            <a:endParaRPr lang="en-US" sz="2300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8953" y="1345093"/>
            <a:ext cx="85485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>
              <a:spcBef>
                <a:spcPct val="0"/>
              </a:spcBef>
              <a:buNone/>
              <a:defRPr sz="4000" b="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en-US" sz="3400" dirty="0" smtClean="0"/>
              <a:t>Training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96201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38163" y="2052835"/>
            <a:ext cx="8223013" cy="4265573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700" b="1" dirty="0" smtClean="0">
                <a:solidFill>
                  <a:prstClr val="black"/>
                </a:solidFill>
              </a:rPr>
              <a:t>Rehearsal of Concepts (ROC) Drill </a:t>
            </a:r>
            <a:endParaRPr lang="en-US" sz="2700" b="1" dirty="0">
              <a:solidFill>
                <a:prstClr val="black"/>
              </a:solidFill>
            </a:endParaRPr>
          </a:p>
          <a:p>
            <a:pPr lvl="1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400" dirty="0" smtClean="0">
                <a:solidFill>
                  <a:prstClr val="black"/>
                </a:solidFill>
              </a:rPr>
              <a:t>March 2018</a:t>
            </a:r>
          </a:p>
          <a:p>
            <a:pPr lvl="0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700" b="1" dirty="0" err="1" smtClean="0">
                <a:solidFill>
                  <a:prstClr val="black"/>
                </a:solidFill>
              </a:rPr>
              <a:t>HazTranTTX</a:t>
            </a:r>
            <a:r>
              <a:rPr lang="en-US" sz="2700" b="1" dirty="0" smtClean="0">
                <a:solidFill>
                  <a:prstClr val="black"/>
                </a:solidFill>
              </a:rPr>
              <a:t> </a:t>
            </a:r>
            <a:endParaRPr lang="en-US" sz="2700" b="1" dirty="0">
              <a:solidFill>
                <a:prstClr val="black"/>
              </a:solidFill>
            </a:endParaRPr>
          </a:p>
          <a:p>
            <a:pPr lvl="1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400" dirty="0">
                <a:solidFill>
                  <a:prstClr val="black"/>
                </a:solidFill>
              </a:rPr>
              <a:t>March </a:t>
            </a:r>
            <a:r>
              <a:rPr lang="en-US" sz="2400" dirty="0" smtClean="0">
                <a:solidFill>
                  <a:prstClr val="black"/>
                </a:solidFill>
              </a:rPr>
              <a:t>13-15 2018</a:t>
            </a:r>
            <a:endParaRPr lang="en-US" sz="24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600" b="1" dirty="0" smtClean="0">
                <a:solidFill>
                  <a:prstClr val="black"/>
                </a:solidFill>
              </a:rPr>
              <a:t>State </a:t>
            </a:r>
            <a:r>
              <a:rPr lang="en-US" sz="2600" b="1" dirty="0">
                <a:solidFill>
                  <a:prstClr val="black"/>
                </a:solidFill>
              </a:rPr>
              <a:t>Wide </a:t>
            </a:r>
            <a:r>
              <a:rPr lang="en-US" sz="2600" b="1" dirty="0" smtClean="0">
                <a:solidFill>
                  <a:prstClr val="black"/>
                </a:solidFill>
              </a:rPr>
              <a:t>Exercise</a:t>
            </a:r>
            <a:endParaRPr lang="en-US" sz="2600" b="1" dirty="0">
              <a:solidFill>
                <a:prstClr val="black"/>
              </a:solidFill>
            </a:endParaRPr>
          </a:p>
          <a:p>
            <a:pPr lvl="1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300" dirty="0">
                <a:solidFill>
                  <a:prstClr val="black"/>
                </a:solidFill>
              </a:rPr>
              <a:t>April </a:t>
            </a:r>
            <a:r>
              <a:rPr lang="en-US" sz="2300" dirty="0" smtClean="0">
                <a:solidFill>
                  <a:prstClr val="black"/>
                </a:solidFill>
              </a:rPr>
              <a:t>10-12 2018</a:t>
            </a:r>
            <a:endParaRPr lang="en-US" sz="23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600" b="1" dirty="0" smtClean="0">
                <a:solidFill>
                  <a:schemeClr val="tx1"/>
                </a:solidFill>
              </a:rPr>
              <a:t>COOP TTX</a:t>
            </a:r>
          </a:p>
          <a:p>
            <a:pPr lvl="1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300" dirty="0" smtClean="0">
                <a:solidFill>
                  <a:schemeClr val="tx1"/>
                </a:solidFill>
              </a:rPr>
              <a:t>Tentatively will be held in 2018-2019, initial planning ongoing</a:t>
            </a:r>
          </a:p>
          <a:p>
            <a:pPr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600" b="1" dirty="0" smtClean="0">
                <a:solidFill>
                  <a:schemeClr val="tx1"/>
                </a:solidFill>
              </a:rPr>
              <a:t>Nuclear Facility Exercises</a:t>
            </a:r>
            <a:endParaRPr lang="en-US" sz="2600" b="1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5/23/18 Waterford 3 </a:t>
            </a:r>
            <a:r>
              <a:rPr lang="en-US" dirty="0" err="1">
                <a:solidFill>
                  <a:schemeClr val="tx1"/>
                </a:solidFill>
              </a:rPr>
              <a:t>TTX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6/20/18 Grand Gulf Nuclear </a:t>
            </a:r>
            <a:r>
              <a:rPr lang="en-US" dirty="0" smtClean="0">
                <a:solidFill>
                  <a:schemeClr val="tx1"/>
                </a:solidFill>
              </a:rPr>
              <a:t>Station Exercise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6/27/18 River Bend Biennial Exercise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8953" y="1345093"/>
            <a:ext cx="85485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>
              <a:spcBef>
                <a:spcPct val="0"/>
              </a:spcBef>
              <a:buNone/>
              <a:defRPr sz="4000" b="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en-US" sz="3400" dirty="0" smtClean="0"/>
              <a:t> Exercises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38419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31540" y="2132856"/>
            <a:ext cx="8229600" cy="457274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000" b="1" dirty="0" smtClean="0">
                <a:solidFill>
                  <a:schemeClr val="tx1"/>
                </a:solidFill>
              </a:rPr>
              <a:t>Suspicious Activity Reports (SARs) </a:t>
            </a:r>
            <a:r>
              <a:rPr lang="en-US" sz="2000" b="1" dirty="0" smtClean="0">
                <a:solidFill>
                  <a:srgbClr val="C00000"/>
                </a:solidFill>
              </a:rPr>
              <a:t>have increased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</a:p>
          <a:p>
            <a:pPr lvl="1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On-line website, hot line, “See Something, Send Something” App, National Response Centers (NRCs), LSP Hazmat, </a:t>
            </a:r>
            <a:r>
              <a:rPr lang="en-US" sz="2000" dirty="0">
                <a:solidFill>
                  <a:schemeClr val="tx1"/>
                </a:solidFill>
              </a:rPr>
              <a:t>See Something, Send Something app from My Mobile </a:t>
            </a:r>
            <a:r>
              <a:rPr lang="en-US" sz="2000" dirty="0" smtClean="0">
                <a:solidFill>
                  <a:schemeClr val="tx1"/>
                </a:solidFill>
              </a:rPr>
              <a:t>Witness, and regular telephonic reports. </a:t>
            </a:r>
          </a:p>
          <a:p>
            <a:pPr>
              <a:spcBef>
                <a:spcPts val="0"/>
              </a:spcBef>
            </a:pPr>
            <a:endParaRPr lang="en-US" sz="20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chemeClr val="tx1"/>
                </a:solidFill>
              </a:rPr>
              <a:t>Fusion Liaison Officer (FLO) </a:t>
            </a:r>
            <a:r>
              <a:rPr lang="en-US" sz="2000" dirty="0" smtClean="0">
                <a:solidFill>
                  <a:schemeClr val="tx1"/>
                </a:solidFill>
              </a:rPr>
              <a:t>training continues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Over 350 trained FLOs 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LA-SAFE has begun satellite classes across the state to reach more</a:t>
            </a:r>
          </a:p>
          <a:p>
            <a:pPr lvl="1">
              <a:spcBef>
                <a:spcPts val="0"/>
              </a:spcBef>
            </a:pPr>
            <a:r>
              <a:rPr lang="en-US" sz="2000" b="1" dirty="0" smtClean="0">
                <a:solidFill>
                  <a:schemeClr val="tx1"/>
                </a:solidFill>
              </a:rPr>
              <a:t>LA CBRNE Working Group </a:t>
            </a:r>
            <a:r>
              <a:rPr lang="en-US" sz="2000" dirty="0" smtClean="0">
                <a:solidFill>
                  <a:schemeClr val="tx1"/>
                </a:solidFill>
              </a:rPr>
              <a:t>planning for workshop in spring 2018.</a:t>
            </a:r>
          </a:p>
          <a:p>
            <a:pPr>
              <a:spcBef>
                <a:spcPts val="0"/>
              </a:spcBef>
            </a:pPr>
            <a:endParaRPr lang="en-US" sz="20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chemeClr val="tx1"/>
                </a:solidFill>
              </a:rPr>
              <a:t>LA Food/Ag and Water Working Group </a:t>
            </a:r>
            <a:r>
              <a:rPr lang="en-US" sz="2000" dirty="0" smtClean="0">
                <a:solidFill>
                  <a:schemeClr val="tx1"/>
                </a:solidFill>
              </a:rPr>
              <a:t>established and will be joining other conferences, e.g., LRWA in Alexandria this summer</a:t>
            </a:r>
            <a:r>
              <a:rPr lang="en-US" sz="2000" dirty="0">
                <a:solidFill>
                  <a:schemeClr val="tx1"/>
                </a:solidFill>
              </a:rPr>
              <a:t>, preparing a training class for LA </a:t>
            </a:r>
            <a:r>
              <a:rPr lang="en-US" sz="2000" dirty="0" err="1">
                <a:solidFill>
                  <a:schemeClr val="tx1"/>
                </a:solidFill>
              </a:rPr>
              <a:t>AgTerror</a:t>
            </a:r>
            <a:r>
              <a:rPr lang="en-US" sz="2000" dirty="0">
                <a:solidFill>
                  <a:schemeClr val="tx1"/>
                </a:solidFill>
              </a:rPr>
              <a:t> essential info </a:t>
            </a:r>
            <a:r>
              <a:rPr lang="en-US" sz="2000" dirty="0" smtClean="0">
                <a:solidFill>
                  <a:schemeClr val="tx1"/>
                </a:solidFill>
              </a:rPr>
              <a:t>TBD.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2564" y="1356856"/>
            <a:ext cx="85485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spcBef>
                <a:spcPct val="0"/>
              </a:spcBef>
              <a:buNone/>
              <a:defRPr sz="3400" b="0">
                <a:solidFill>
                  <a:srgbClr val="1C437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Fusion </a:t>
            </a:r>
            <a:r>
              <a:rPr lang="en-US" dirty="0" smtClean="0"/>
              <a:t>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4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31540" y="2219535"/>
            <a:ext cx="8229600" cy="2277299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December 7, 2017:  Governor John Bel Edwards signed Executive Order - 17-31 establishing a </a:t>
            </a:r>
            <a:r>
              <a:rPr lang="en-US" sz="2400" b="1" dirty="0" smtClean="0">
                <a:solidFill>
                  <a:srgbClr val="C00000"/>
                </a:solidFill>
              </a:rPr>
              <a:t>Louisiana Cybersecurity Commission</a:t>
            </a:r>
          </a:p>
          <a:p>
            <a:pPr lvl="1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400" dirty="0" smtClean="0"/>
              <a:t>Advance </a:t>
            </a:r>
            <a:r>
              <a:rPr lang="en-US" sz="2400" dirty="0"/>
              <a:t>the State’s cyber ecosystem </a:t>
            </a:r>
            <a:endParaRPr lang="en-US" sz="2400" dirty="0" smtClean="0"/>
          </a:p>
          <a:p>
            <a:pPr lvl="1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400" dirty="0"/>
              <a:t>P</a:t>
            </a:r>
            <a:r>
              <a:rPr lang="en-US" sz="2400" dirty="0" smtClean="0"/>
              <a:t>osition </a:t>
            </a:r>
            <a:r>
              <a:rPr lang="en-US" sz="2400" dirty="0"/>
              <a:t>Louisiana as a national leader and preferred location for cyber business, education and </a:t>
            </a:r>
            <a:r>
              <a:rPr lang="en-US" sz="2400" dirty="0" smtClean="0"/>
              <a:t>research</a:t>
            </a:r>
          </a:p>
          <a:p>
            <a:pPr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700" b="1" dirty="0" smtClean="0"/>
              <a:t>15 Member Commission</a:t>
            </a:r>
          </a:p>
          <a:p>
            <a:pPr lvl="1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400" dirty="0" smtClean="0"/>
              <a:t>Louisiana National Guard provides staffing and strategic direction</a:t>
            </a:r>
          </a:p>
          <a:p>
            <a:pPr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700" dirty="0" smtClean="0"/>
              <a:t>Cybersecurity Commission Subcommittees</a:t>
            </a:r>
            <a:endParaRPr lang="en-US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2564" y="1356856"/>
            <a:ext cx="85485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spcBef>
                <a:spcPct val="0"/>
              </a:spcBef>
              <a:buNone/>
              <a:defRPr sz="3400" b="0">
                <a:solidFill>
                  <a:srgbClr val="1C437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Cyber Security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095045"/>
              </p:ext>
            </p:extLst>
          </p:nvPr>
        </p:nvGraphicFramePr>
        <p:xfrm>
          <a:off x="811901" y="4496834"/>
          <a:ext cx="8137890" cy="21996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245621"/>
                <a:gridCol w="3892269"/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700" b="0" dirty="0" smtClean="0"/>
                        <a:t>Cyber Risk, Assets &amp; Capabilities Assessment - </a:t>
                      </a:r>
                      <a:r>
                        <a:rPr lang="en-US" sz="1700" b="1" dirty="0" smtClean="0"/>
                        <a:t>GOHSEP Member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5"/>
                      </a:pPr>
                      <a:r>
                        <a:rPr lang="en-US" sz="1700" b="0" dirty="0" smtClean="0"/>
                        <a:t>Economic Development</a:t>
                      </a:r>
                      <a:endParaRPr lang="en-US" sz="17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2"/>
                      </a:pPr>
                      <a:r>
                        <a:rPr lang="en-US" sz="1700" b="0" dirty="0" smtClean="0"/>
                        <a:t>Emergency Preparedness (</a:t>
                      </a:r>
                      <a:r>
                        <a:rPr lang="en-US" sz="1700" b="0" dirty="0" err="1" smtClean="0"/>
                        <a:t>ESF17</a:t>
                      </a:r>
                      <a:r>
                        <a:rPr lang="en-US" sz="1700" b="0" dirty="0" smtClean="0"/>
                        <a:t>) -</a:t>
                      </a:r>
                      <a:r>
                        <a:rPr lang="en-US" sz="1700" b="1" dirty="0" smtClean="0"/>
                        <a:t>GOHSE</a:t>
                      </a:r>
                      <a:r>
                        <a:rPr lang="en-US" sz="1700" b="1" baseline="0" dirty="0" smtClean="0"/>
                        <a:t>P Member &amp; Co-Chair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6"/>
                      </a:pPr>
                      <a:r>
                        <a:rPr lang="en-US" sz="1700" b="0" dirty="0" smtClean="0"/>
                        <a:t>Legislation and Funding</a:t>
                      </a:r>
                      <a:endParaRPr lang="en-US" sz="17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3"/>
                      </a:pPr>
                      <a:r>
                        <a:rPr lang="en-US" sz="1700" b="0" dirty="0" smtClean="0"/>
                        <a:t>Information</a:t>
                      </a:r>
                      <a:r>
                        <a:rPr lang="en-US" sz="1700" b="0" baseline="0" dirty="0" smtClean="0"/>
                        <a:t> Sharing - </a:t>
                      </a:r>
                      <a:r>
                        <a:rPr lang="en-US" sz="1700" b="1" baseline="0" dirty="0" smtClean="0"/>
                        <a:t>GOHSEP Member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7"/>
                      </a:pPr>
                      <a:r>
                        <a:rPr lang="en-US" sz="1700" b="0" dirty="0" smtClean="0"/>
                        <a:t>Election</a:t>
                      </a:r>
                      <a:r>
                        <a:rPr lang="en-US" sz="1700" b="0" baseline="0" dirty="0" smtClean="0"/>
                        <a:t> Security</a:t>
                      </a:r>
                      <a:endParaRPr lang="en-US" sz="17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4"/>
                      </a:pPr>
                      <a:r>
                        <a:rPr lang="en-US" sz="1700" b="0" dirty="0" smtClean="0"/>
                        <a:t>Workforce</a:t>
                      </a:r>
                      <a:r>
                        <a:rPr lang="en-US" sz="1700" b="0" baseline="0" dirty="0" smtClean="0"/>
                        <a:t> Development, Education and Public Outreach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8"/>
                      </a:pPr>
                      <a:r>
                        <a:rPr lang="en-US" sz="1700" b="0" dirty="0" smtClean="0"/>
                        <a:t>Law</a:t>
                      </a:r>
                      <a:r>
                        <a:rPr lang="en-US" sz="1700" b="0" baseline="0" dirty="0" smtClean="0"/>
                        <a:t> Enforcement, Prosecution and Digital Forensics - </a:t>
                      </a:r>
                      <a:r>
                        <a:rPr lang="en-US" sz="1700" b="1" baseline="0" dirty="0" smtClean="0"/>
                        <a:t>GOHSEP Member</a:t>
                      </a:r>
                      <a:endParaRPr lang="en-US" sz="17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90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31540" y="1927373"/>
            <a:ext cx="8229600" cy="4976862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 smtClean="0"/>
              <a:t>Commission Members:</a:t>
            </a:r>
          </a:p>
          <a:p>
            <a:pPr lvl="1"/>
            <a:r>
              <a:rPr lang="en-US" sz="2100" b="1" dirty="0" smtClean="0"/>
              <a:t>Co Chairman:  Craig </a:t>
            </a:r>
            <a:r>
              <a:rPr lang="en-US" sz="2100" b="1" dirty="0" err="1"/>
              <a:t>Spohn</a:t>
            </a:r>
            <a:r>
              <a:rPr lang="en-US" sz="2100" dirty="0"/>
              <a:t>, Cyber Innovation Center</a:t>
            </a:r>
            <a:endParaRPr lang="en-US" sz="2100" b="1" dirty="0"/>
          </a:p>
          <a:p>
            <a:pPr lvl="1"/>
            <a:r>
              <a:rPr lang="en-US" sz="2100" b="1" dirty="0" smtClean="0"/>
              <a:t>Co Chairman:  Major </a:t>
            </a:r>
            <a:r>
              <a:rPr lang="en-US" sz="2100" b="1" dirty="0"/>
              <a:t>General Glenn Curtis</a:t>
            </a:r>
            <a:r>
              <a:rPr lang="en-US" sz="2100" dirty="0"/>
              <a:t>, Adjutant General, </a:t>
            </a:r>
            <a:r>
              <a:rPr lang="en-US" sz="2100" dirty="0" smtClean="0"/>
              <a:t>LANG</a:t>
            </a:r>
            <a:endParaRPr lang="en-US" sz="2100" dirty="0"/>
          </a:p>
          <a:p>
            <a:pPr lvl="1"/>
            <a:r>
              <a:rPr lang="en-US" sz="2100" b="1" dirty="0" smtClean="0"/>
              <a:t>William </a:t>
            </a:r>
            <a:r>
              <a:rPr lang="en-US" sz="2100" b="1" dirty="0"/>
              <a:t>Bradley III</a:t>
            </a:r>
            <a:r>
              <a:rPr lang="en-US" sz="2100" dirty="0"/>
              <a:t>, Senior Vice </a:t>
            </a:r>
            <a:r>
              <a:rPr lang="en-US" sz="2100" dirty="0" smtClean="0"/>
              <a:t>President, CenturyLink</a:t>
            </a:r>
            <a:endParaRPr lang="en-US" sz="2100" dirty="0"/>
          </a:p>
          <a:p>
            <a:pPr lvl="1"/>
            <a:r>
              <a:rPr lang="en-US" sz="2100" b="1" dirty="0" smtClean="0"/>
              <a:t>Kyle </a:t>
            </a:r>
            <a:r>
              <a:rPr lang="en-US" sz="2100" b="1" dirty="0"/>
              <a:t>Ardoin</a:t>
            </a:r>
            <a:r>
              <a:rPr lang="en-US" sz="2100" dirty="0" smtClean="0"/>
              <a:t>, Interim Secretary, Louisiana </a:t>
            </a:r>
            <a:r>
              <a:rPr lang="en-US" sz="2100" dirty="0"/>
              <a:t>Secretary of </a:t>
            </a:r>
            <a:r>
              <a:rPr lang="en-US" sz="2100" dirty="0" smtClean="0"/>
              <a:t>State</a:t>
            </a:r>
            <a:endParaRPr lang="en-US" sz="2100" dirty="0"/>
          </a:p>
          <a:p>
            <a:pPr lvl="1"/>
            <a:r>
              <a:rPr lang="en-US" sz="2100" b="1" dirty="0" smtClean="0"/>
              <a:t>Edward Flynn</a:t>
            </a:r>
            <a:r>
              <a:rPr lang="en-US" sz="2100" dirty="0"/>
              <a:t>, </a:t>
            </a:r>
            <a:r>
              <a:rPr lang="en-US" sz="2100" dirty="0" smtClean="0"/>
              <a:t>Vice President, Louisiana </a:t>
            </a:r>
            <a:r>
              <a:rPr lang="en-US" sz="2100" dirty="0"/>
              <a:t>Chemical </a:t>
            </a:r>
            <a:r>
              <a:rPr lang="en-US" sz="2100" dirty="0" smtClean="0"/>
              <a:t>Association</a:t>
            </a:r>
            <a:endParaRPr lang="en-US" sz="2100" dirty="0"/>
          </a:p>
          <a:p>
            <a:pPr lvl="1"/>
            <a:r>
              <a:rPr lang="en-US" sz="2100" b="1" dirty="0" smtClean="0"/>
              <a:t>Frances Gladden</a:t>
            </a:r>
            <a:r>
              <a:rPr lang="en-US" sz="2100" dirty="0" smtClean="0"/>
              <a:t>, Cox Communications</a:t>
            </a:r>
            <a:endParaRPr lang="en-US" sz="2100" b="1" dirty="0" smtClean="0"/>
          </a:p>
          <a:p>
            <a:pPr lvl="1"/>
            <a:r>
              <a:rPr lang="en-US" sz="2100" b="1" dirty="0" smtClean="0"/>
              <a:t>Leslie </a:t>
            </a:r>
            <a:r>
              <a:rPr lang="en-US" sz="2100" b="1" dirty="0" err="1" smtClean="0"/>
              <a:t>Guice</a:t>
            </a:r>
            <a:r>
              <a:rPr lang="en-US" sz="2100" dirty="0"/>
              <a:t>, Ph.D., </a:t>
            </a:r>
            <a:r>
              <a:rPr lang="en-US" sz="2100" dirty="0" smtClean="0"/>
              <a:t>President, Louisiana </a:t>
            </a:r>
            <a:r>
              <a:rPr lang="en-US" sz="2100" dirty="0"/>
              <a:t>Tech </a:t>
            </a:r>
            <a:r>
              <a:rPr lang="en-US" sz="2100" dirty="0" smtClean="0"/>
              <a:t>University</a:t>
            </a:r>
            <a:endParaRPr lang="en-US" sz="2100" dirty="0"/>
          </a:p>
          <a:p>
            <a:pPr lvl="1"/>
            <a:r>
              <a:rPr lang="en-US" sz="2100" b="1" dirty="0"/>
              <a:t>Dickie </a:t>
            </a:r>
            <a:r>
              <a:rPr lang="en-US" sz="2100" b="1" dirty="0" err="1"/>
              <a:t>Howze</a:t>
            </a:r>
            <a:r>
              <a:rPr lang="en-US" sz="2100" dirty="0"/>
              <a:t>, </a:t>
            </a:r>
            <a:r>
              <a:rPr lang="en-US" sz="2100" dirty="0" smtClean="0"/>
              <a:t>Chief Information Officer, Division </a:t>
            </a:r>
            <a:r>
              <a:rPr lang="en-US" sz="2100" dirty="0"/>
              <a:t>of </a:t>
            </a:r>
            <a:r>
              <a:rPr lang="en-US" sz="2100" dirty="0" smtClean="0"/>
              <a:t>Administration</a:t>
            </a:r>
            <a:endParaRPr lang="en-US" sz="2100" dirty="0"/>
          </a:p>
          <a:p>
            <a:pPr lvl="1"/>
            <a:r>
              <a:rPr lang="en-US" sz="2100" b="1" dirty="0"/>
              <a:t>Ramesh Kolluru</a:t>
            </a:r>
            <a:r>
              <a:rPr lang="en-US" sz="2100" dirty="0"/>
              <a:t>, </a:t>
            </a:r>
            <a:r>
              <a:rPr lang="en-US" sz="2100" dirty="0" smtClean="0"/>
              <a:t>Vice President, University </a:t>
            </a:r>
            <a:r>
              <a:rPr lang="en-US" sz="2100" dirty="0"/>
              <a:t>of Louisiana </a:t>
            </a:r>
            <a:r>
              <a:rPr lang="en-US" sz="2100" dirty="0" smtClean="0"/>
              <a:t>Lafayette</a:t>
            </a:r>
            <a:endParaRPr lang="en-US" sz="2100" dirty="0"/>
          </a:p>
          <a:p>
            <a:pPr lvl="1"/>
            <a:r>
              <a:rPr lang="en-US" sz="2100" b="1" dirty="0" smtClean="0"/>
              <a:t>Jeffrey Moulton</a:t>
            </a:r>
            <a:r>
              <a:rPr lang="en-US" sz="2100" dirty="0" smtClean="0"/>
              <a:t>, Louisiana State University</a:t>
            </a:r>
          </a:p>
          <a:p>
            <a:pPr lvl="1"/>
            <a:r>
              <a:rPr lang="en-US" sz="2100" b="1" dirty="0" smtClean="0"/>
              <a:t>Mark Northrup</a:t>
            </a:r>
            <a:r>
              <a:rPr lang="en-US" sz="2100" dirty="0" smtClean="0"/>
              <a:t>, Chief </a:t>
            </a:r>
            <a:r>
              <a:rPr lang="en-US" sz="2100" dirty="0"/>
              <a:t>Information </a:t>
            </a:r>
            <a:r>
              <a:rPr lang="en-US" sz="2100" dirty="0" smtClean="0"/>
              <a:t>Officer, </a:t>
            </a:r>
            <a:r>
              <a:rPr lang="en-US" sz="2100" dirty="0" err="1" smtClean="0"/>
              <a:t>Cleco</a:t>
            </a:r>
            <a:r>
              <a:rPr lang="en-US" sz="2100" dirty="0" smtClean="0"/>
              <a:t> </a:t>
            </a:r>
            <a:r>
              <a:rPr lang="en-US" sz="2100" dirty="0"/>
              <a:t>Corporate Holdings, </a:t>
            </a:r>
            <a:r>
              <a:rPr lang="en-US" sz="2100" dirty="0" smtClean="0"/>
              <a:t>LLC</a:t>
            </a:r>
            <a:endParaRPr lang="en-US" sz="2100" dirty="0"/>
          </a:p>
          <a:p>
            <a:pPr lvl="1"/>
            <a:r>
              <a:rPr lang="en-US" sz="2100" b="1" dirty="0" err="1"/>
              <a:t>Yenumula</a:t>
            </a:r>
            <a:r>
              <a:rPr lang="en-US" sz="2100" b="1" dirty="0"/>
              <a:t> Reddy</a:t>
            </a:r>
            <a:r>
              <a:rPr lang="en-US" sz="2100" dirty="0"/>
              <a:t>, Ph.D., </a:t>
            </a:r>
            <a:r>
              <a:rPr lang="en-US" sz="2100" dirty="0" smtClean="0"/>
              <a:t>Professor, Grambling </a:t>
            </a:r>
            <a:r>
              <a:rPr lang="en-US" sz="2100" dirty="0"/>
              <a:t>State </a:t>
            </a:r>
            <a:r>
              <a:rPr lang="en-US" sz="2100" dirty="0" smtClean="0"/>
              <a:t>University</a:t>
            </a:r>
            <a:endParaRPr lang="en-US" sz="2100" dirty="0"/>
          </a:p>
          <a:p>
            <a:pPr lvl="1"/>
            <a:r>
              <a:rPr lang="en-US" sz="2100" b="1" dirty="0"/>
              <a:t>Col. Kevin </a:t>
            </a:r>
            <a:r>
              <a:rPr lang="en-US" sz="2100" b="1" dirty="0" smtClean="0"/>
              <a:t>Reeves</a:t>
            </a:r>
            <a:r>
              <a:rPr lang="en-US" sz="2100" dirty="0"/>
              <a:t>, </a:t>
            </a:r>
            <a:r>
              <a:rPr lang="en-US" sz="2100" dirty="0" smtClean="0"/>
              <a:t>Superintendent, Louisiana State Police</a:t>
            </a:r>
            <a:endParaRPr lang="en-US" sz="2100" dirty="0"/>
          </a:p>
          <a:p>
            <a:pPr lvl="1"/>
            <a:r>
              <a:rPr lang="en-US" sz="2100" b="1" dirty="0" smtClean="0"/>
              <a:t>James Waskom</a:t>
            </a:r>
            <a:r>
              <a:rPr lang="en-US" sz="2100" dirty="0" smtClean="0"/>
              <a:t>, Director, GOHSEP</a:t>
            </a:r>
            <a:endParaRPr lang="en-US" sz="2100" dirty="0"/>
          </a:p>
          <a:p>
            <a:pPr lvl="1"/>
            <a:r>
              <a:rPr lang="en-US" sz="2100" b="1" dirty="0" smtClean="0"/>
              <a:t>Sonya Wiley-Gremillion</a:t>
            </a:r>
            <a:r>
              <a:rPr lang="en-US" sz="2100" dirty="0" smtClean="0"/>
              <a:t>, 911/OHSEP Director, Rapides Parish</a:t>
            </a:r>
            <a:endParaRPr lang="en-US" sz="21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2564" y="1356856"/>
            <a:ext cx="85485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spcBef>
                <a:spcPct val="0"/>
              </a:spcBef>
              <a:buNone/>
              <a:defRPr sz="3400" b="0">
                <a:solidFill>
                  <a:srgbClr val="1C437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Cyber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93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 rot="5400000" flipH="1">
            <a:off x="5465105" y="3538683"/>
            <a:ext cx="681030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cap="small" dirty="0">
                <a:solidFill>
                  <a:prstClr val="white"/>
                </a:solidFill>
              </a:rPr>
              <a:t>E. </a:t>
            </a:r>
            <a:r>
              <a:rPr lang="en-US" sz="900" cap="small" dirty="0" smtClean="0">
                <a:solidFill>
                  <a:prstClr val="white"/>
                </a:solidFill>
              </a:rPr>
              <a:t>Carroll W. Carroll Tensas Jackson  Sabine Winn Natchitoches Grant LaSalle Vernon Rapides  Avoyelles  Catahoula Terrebonne </a:t>
            </a:r>
            <a:r>
              <a:rPr lang="en-US" sz="900" cap="small" dirty="0" err="1" smtClean="0">
                <a:solidFill>
                  <a:prstClr val="white"/>
                </a:solidFill>
              </a:rPr>
              <a:t>LaFourche</a:t>
            </a:r>
            <a:endParaRPr lang="en-US" sz="900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r="7894"/>
          <a:stretch/>
        </p:blipFill>
        <p:spPr bwMode="auto">
          <a:xfrm>
            <a:off x="0" y="1"/>
            <a:ext cx="9143999" cy="682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238209" y="3512975"/>
            <a:ext cx="8632329" cy="1311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300"/>
              </a:lnSpc>
            </a:pPr>
            <a:r>
              <a:rPr lang="en-US" sz="9600" b="1" cap="small" spc="-34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Public Assistance</a:t>
            </a:r>
            <a:endParaRPr lang="en-US" sz="8000" b="1" cap="small" spc="-34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46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25548" y="2127450"/>
            <a:ext cx="8317296" cy="4320605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Public Assistance (PA) - FEMA is pushing hard to show progress in recovery through </a:t>
            </a:r>
            <a:r>
              <a:rPr lang="en-US" sz="2600" b="1" dirty="0" smtClean="0">
                <a:solidFill>
                  <a:srgbClr val="C00000"/>
                </a:solidFill>
              </a:rPr>
              <a:t>closeout of PA projects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Applicants should expect to see more activity to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finalize documentation requirements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support the closeout effort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STRIKE Team implemented to assist applicants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FEMA starts new </a:t>
            </a:r>
            <a:r>
              <a:rPr lang="en-US" b="1" dirty="0" smtClean="0">
                <a:solidFill>
                  <a:srgbClr val="C00000"/>
                </a:solidFill>
              </a:rPr>
              <a:t>PA Delivery Model/Portal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being used for Nate and Harvey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Objective is faster, more consistent and transparent process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7591" y="1266455"/>
            <a:ext cx="85485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>
              <a:spcBef>
                <a:spcPct val="0"/>
              </a:spcBef>
              <a:buNone/>
              <a:defRPr sz="4000" b="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 smtClean="0"/>
              <a:t>Public Assistance (PA)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32693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636590" y="1319596"/>
            <a:ext cx="8353607" cy="77628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 defTabSz="457189">
              <a:spcBef>
                <a:spcPct val="0"/>
              </a:spcBef>
            </a:pPr>
            <a:r>
              <a:rPr lang="en-US" altLang="en-US" sz="4800" dirty="0">
                <a:solidFill>
                  <a:srgbClr val="17375E"/>
                </a:solidFill>
                <a:latin typeface="+mj-lt"/>
                <a:ea typeface="+mj-ea"/>
                <a:cs typeface="+mj-cs"/>
              </a:rPr>
              <a:t>Open PA Disasters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225640"/>
              </p:ext>
            </p:extLst>
          </p:nvPr>
        </p:nvGraphicFramePr>
        <p:xfrm>
          <a:off x="178423" y="2185636"/>
          <a:ext cx="8811775" cy="4513452"/>
        </p:xfrm>
        <a:graphic>
          <a:graphicData uri="http://schemas.openxmlformats.org/drawingml/2006/table">
            <a:tbl>
              <a:tblPr/>
              <a:tblGrid>
                <a:gridCol w="2374215"/>
                <a:gridCol w="621289"/>
                <a:gridCol w="832084"/>
                <a:gridCol w="743329"/>
                <a:gridCol w="1456147"/>
                <a:gridCol w="1453375"/>
                <a:gridCol w="1331336"/>
              </a:tblGrid>
              <a:tr h="4660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Disaster</a:t>
                      </a:r>
                    </a:p>
                  </a:txBody>
                  <a:tcPr marL="7775" marR="7775" marT="7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7775" marR="7775" marT="7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Applicants</a:t>
                      </a:r>
                    </a:p>
                  </a:txBody>
                  <a:tcPr marL="7775" marR="7775" marT="7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Projects</a:t>
                      </a:r>
                    </a:p>
                  </a:txBody>
                  <a:tcPr marL="7775" marR="7775" marT="7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Obligation</a:t>
                      </a:r>
                    </a:p>
                  </a:txBody>
                  <a:tcPr marL="7775" marR="7775" marT="7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Payments</a:t>
                      </a:r>
                    </a:p>
                  </a:txBody>
                  <a:tcPr marL="7775" marR="7775" marT="7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Balance Remaining</a:t>
                      </a:r>
                    </a:p>
                  </a:txBody>
                  <a:tcPr marL="7775" marR="7775" marT="7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  <a:tr h="207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1603 Hurricane Katrina</a:t>
                      </a: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1434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20046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$13,413,323,180.36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$10,569,960,293.64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$2,843,362,886.72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1607 Hurricane Rita</a:t>
                      </a: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727</a:t>
                      </a: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4558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$680,210,240.33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$646,359,521.92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$33,850,718.41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1786 Hurricane Gustav</a:t>
                      </a: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932</a:t>
                      </a: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6988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$776,338,083.82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$701,637,518.27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$74,700,565.55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1792 Hurricane Ike</a:t>
                      </a: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338</a:t>
                      </a: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1673</a:t>
                      </a: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$235,282,810.04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$208,129,241.74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$27,153,568.30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1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1863 Severe Storms Tornadoes and Flooding</a:t>
                      </a: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$8,355,910.66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$6,310,598.33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$2,045,312.33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1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4015 Mississippi River Spring Flooding</a:t>
                      </a: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$8,976,816.04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$5,068,834.86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$3,907,981.18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4041 Tropical Storm Lee</a:t>
                      </a: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$7,652,828.06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$5,447,422.77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$2,205,405.29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4080 Hurricane Isaac</a:t>
                      </a: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1604</a:t>
                      </a: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$439,884,488.33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$253,081,604.63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$186,802,883.70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4102 Severe Storms and Flooding</a:t>
                      </a: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$7,518,008.60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$4,756,253.18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$2,761,755.42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4228 Severe Storms and Flooding</a:t>
                      </a: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$11,770,800.61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$4,770,487.74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$7,000,312.87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3376 Severe Storms and Flooding</a:t>
                      </a: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$9,592,930.70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$6,225,508.36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$3,367,422.34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4263 Severe Storms and Flooding</a:t>
                      </a: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$100,499,079.46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$35,835,974.26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$64,663,105.20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1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4277 Louisiana Severe Storms and Flooding</a:t>
                      </a: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354</a:t>
                      </a: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1192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$613,142,166.13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$384,271,397.79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$228,870,768.34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3392 Louisiana Tropical Storm Nate</a:t>
                      </a: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$174,000.44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$174,000.44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4345 Hurricane Harvey</a:t>
                      </a: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$1,566,566.48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$97,176.25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$1,469,390.23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3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7775" marR="7775" marT="7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 Open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4905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37,774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$16,314,287,910.06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$12,831,951,833.74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$3,482,336,076.32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5" marR="7775" marT="7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561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"/>
    </mc:Choice>
    <mc:Fallback xmlns="">
      <p:transition spd="slow" advTm="13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0895" y="1266455"/>
            <a:ext cx="8229600" cy="903004"/>
          </a:xfrm>
        </p:spPr>
        <p:txBody>
          <a:bodyPr>
            <a:noAutofit/>
          </a:bodyPr>
          <a:lstStyle/>
          <a:p>
            <a:r>
              <a:rPr lang="en-US" sz="6600" spc="-150" dirty="0" smtClean="0"/>
              <a:t>Welcome Comments</a:t>
            </a:r>
            <a:endParaRPr lang="en-US" sz="6600" spc="-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805" y="2751701"/>
            <a:ext cx="7694763" cy="3554084"/>
          </a:xfrm>
        </p:spPr>
        <p:txBody>
          <a:bodyPr>
            <a:noAutofit/>
          </a:bodyPr>
          <a:lstStyle/>
          <a:p>
            <a:pPr marL="0" indent="0">
              <a:lnSpc>
                <a:spcPts val="3400"/>
              </a:lnSpc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chemeClr val="tx1"/>
                </a:solidFill>
              </a:rPr>
              <a:t>James “Jim” Waskom</a:t>
            </a:r>
          </a:p>
          <a:p>
            <a:pPr marL="336550" lvl="1" indent="0">
              <a:lnSpc>
                <a:spcPts val="3400"/>
              </a:lnSpc>
              <a:spcBef>
                <a:spcPts val="0"/>
              </a:spcBef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Director</a:t>
            </a: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Governor’s Office of Homeland </a:t>
            </a:r>
            <a:r>
              <a:rPr lang="en-US" sz="3200" dirty="0" smtClean="0">
                <a:solidFill>
                  <a:schemeClr val="tx1"/>
                </a:solidFill>
              </a:rPr>
              <a:t>Security</a:t>
            </a:r>
          </a:p>
          <a:p>
            <a:pPr marL="336550" lvl="1" indent="0">
              <a:lnSpc>
                <a:spcPts val="3400"/>
              </a:lnSpc>
              <a:spcBef>
                <a:spcPts val="0"/>
              </a:spcBef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and </a:t>
            </a:r>
            <a:r>
              <a:rPr lang="en-US" sz="3200" dirty="0">
                <a:solidFill>
                  <a:schemeClr val="tx1"/>
                </a:solidFill>
              </a:rPr>
              <a:t>Emergency </a:t>
            </a:r>
            <a:r>
              <a:rPr lang="en-US" sz="3200" dirty="0" smtClean="0">
                <a:solidFill>
                  <a:schemeClr val="tx1"/>
                </a:solidFill>
              </a:rPr>
              <a:t>Preparedness</a:t>
            </a:r>
          </a:p>
          <a:p>
            <a:pPr marL="336550" lvl="1" indent="0">
              <a:lnSpc>
                <a:spcPts val="3400"/>
              </a:lnSpc>
              <a:spcBef>
                <a:spcPts val="0"/>
              </a:spcBef>
              <a:buNone/>
            </a:pPr>
            <a:endParaRPr lang="en-US" sz="2900" dirty="0">
              <a:solidFill>
                <a:srgbClr val="757575"/>
              </a:solidFill>
            </a:endParaRPr>
          </a:p>
          <a:p>
            <a:pPr marL="336550" lvl="1" indent="0">
              <a:lnSpc>
                <a:spcPts val="3400"/>
              </a:lnSpc>
              <a:spcBef>
                <a:spcPts val="0"/>
              </a:spcBef>
              <a:buNone/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James.Waskom@la.gov</a:t>
            </a:r>
            <a:endParaRPr lang="en-US" sz="3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36550" lvl="1" indent="0">
              <a:lnSpc>
                <a:spcPts val="3400"/>
              </a:lnSpc>
              <a:spcBef>
                <a:spcPts val="0"/>
              </a:spcBef>
              <a:buNone/>
            </a:pPr>
            <a:r>
              <a:rPr lang="en-US" sz="2900" dirty="0" smtClean="0">
                <a:solidFill>
                  <a:schemeClr val="tx1"/>
                </a:solidFill>
              </a:rPr>
              <a:t>(225) 925-7345, office</a:t>
            </a:r>
          </a:p>
        </p:txBody>
      </p:sp>
    </p:spTree>
    <p:extLst>
      <p:ext uri="{BB962C8B-B14F-4D97-AF65-F5344CB8AC3E}">
        <p14:creationId xmlns:p14="http://schemas.microsoft.com/office/powerpoint/2010/main" val="340099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 rot="5400000" flipH="1">
            <a:off x="5465105" y="3538683"/>
            <a:ext cx="681030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cap="small" dirty="0">
                <a:solidFill>
                  <a:prstClr val="white"/>
                </a:solidFill>
              </a:rPr>
              <a:t>E. </a:t>
            </a:r>
            <a:r>
              <a:rPr lang="en-US" sz="900" cap="small" dirty="0" smtClean="0">
                <a:solidFill>
                  <a:prstClr val="white"/>
                </a:solidFill>
              </a:rPr>
              <a:t>Carroll W. Carroll Tensas Jackson  Sabine Winn Natchitoches Grant LaSalle Vernon Rapides  Avoyelles  Catahoula Terrebonne </a:t>
            </a:r>
            <a:r>
              <a:rPr lang="en-US" sz="900" cap="small" dirty="0" err="1" smtClean="0">
                <a:solidFill>
                  <a:prstClr val="white"/>
                </a:solidFill>
              </a:rPr>
              <a:t>LaFourche</a:t>
            </a:r>
            <a:endParaRPr lang="en-US" sz="900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r="7894"/>
          <a:stretch/>
        </p:blipFill>
        <p:spPr bwMode="auto">
          <a:xfrm>
            <a:off x="0" y="1"/>
            <a:ext cx="9143999" cy="682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237929" y="3414623"/>
            <a:ext cx="8632329" cy="1308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300"/>
              </a:lnSpc>
            </a:pPr>
            <a:r>
              <a:rPr lang="en-US" sz="9500" b="1" cap="small" spc="-34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Hazard Mitigation</a:t>
            </a:r>
            <a:endParaRPr lang="en-US" sz="9500" b="1" cap="small" spc="-34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4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04188" y="2055511"/>
            <a:ext cx="8369859" cy="4239294"/>
          </a:xfrm>
        </p:spPr>
        <p:txBody>
          <a:bodyPr>
            <a:normAutofit/>
          </a:bodyPr>
          <a:lstStyle/>
          <a:p>
            <a:pPr marL="461963" indent="-346075">
              <a:spcBef>
                <a:spcPts val="600"/>
              </a:spcBef>
            </a:pPr>
            <a:r>
              <a:rPr lang="en-US" sz="2600" dirty="0" smtClean="0">
                <a:solidFill>
                  <a:schemeClr val="tx1"/>
                </a:solidFill>
              </a:rPr>
              <a:t>Parishes prepared and GOHSEP submitted almost </a:t>
            </a:r>
            <a:r>
              <a:rPr lang="en-US" sz="2600" b="1" dirty="0" smtClean="0">
                <a:solidFill>
                  <a:schemeClr val="tx1"/>
                </a:solidFill>
              </a:rPr>
              <a:t>$170M </a:t>
            </a:r>
            <a:r>
              <a:rPr lang="en-US" sz="2600" dirty="0" smtClean="0">
                <a:solidFill>
                  <a:schemeClr val="tx1"/>
                </a:solidFill>
              </a:rPr>
              <a:t>in Hazard Mitigation applications in the last eight (8) months</a:t>
            </a:r>
          </a:p>
          <a:p>
            <a:pPr marL="461963" indent="-346075">
              <a:spcBef>
                <a:spcPts val="600"/>
              </a:spcBef>
            </a:pPr>
            <a:r>
              <a:rPr lang="en-US" sz="2600" dirty="0">
                <a:solidFill>
                  <a:schemeClr val="tx1"/>
                </a:solidFill>
              </a:rPr>
              <a:t>FEMA is </a:t>
            </a:r>
            <a:r>
              <a:rPr lang="en-US" sz="2600" dirty="0" smtClean="0">
                <a:solidFill>
                  <a:schemeClr val="tx1"/>
                </a:solidFill>
              </a:rPr>
              <a:t>requiring more justification for </a:t>
            </a:r>
            <a:r>
              <a:rPr lang="en-US" sz="2600" b="1" dirty="0" smtClean="0">
                <a:solidFill>
                  <a:schemeClr val="tx1"/>
                </a:solidFill>
              </a:rPr>
              <a:t>time extensions</a:t>
            </a:r>
            <a:r>
              <a:rPr lang="en-US" sz="2600" dirty="0" smtClean="0">
                <a:solidFill>
                  <a:schemeClr val="tx1"/>
                </a:solidFill>
              </a:rPr>
              <a:t> and is asking more questions about project </a:t>
            </a:r>
            <a:r>
              <a:rPr lang="en-US" sz="2600" b="1" dirty="0" smtClean="0">
                <a:solidFill>
                  <a:schemeClr val="tx1"/>
                </a:solidFill>
              </a:rPr>
              <a:t>quarterly reports</a:t>
            </a:r>
            <a:endParaRPr lang="en-US" sz="2600" b="1" dirty="0">
              <a:solidFill>
                <a:schemeClr val="tx1"/>
              </a:solidFill>
            </a:endParaRPr>
          </a:p>
          <a:p>
            <a:pPr marL="461963" indent="-346075">
              <a:spcBef>
                <a:spcPts val="600"/>
              </a:spcBef>
            </a:pPr>
            <a:r>
              <a:rPr lang="en-US" sz="2600" dirty="0">
                <a:solidFill>
                  <a:schemeClr val="tx1"/>
                </a:solidFill>
              </a:rPr>
              <a:t>Upcoming deadline for </a:t>
            </a:r>
            <a:r>
              <a:rPr lang="en-US" sz="2600" dirty="0" smtClean="0">
                <a:solidFill>
                  <a:schemeClr val="tx1"/>
                </a:solidFill>
              </a:rPr>
              <a:t>application </a:t>
            </a:r>
            <a:r>
              <a:rPr lang="en-US" sz="2600" dirty="0">
                <a:solidFill>
                  <a:schemeClr val="tx1"/>
                </a:solidFill>
              </a:rPr>
              <a:t>submission for </a:t>
            </a:r>
            <a:r>
              <a:rPr lang="en-US" sz="2600" dirty="0" smtClean="0">
                <a:solidFill>
                  <a:schemeClr val="tx1"/>
                </a:solidFill>
              </a:rPr>
              <a:t>August 2016 </a:t>
            </a:r>
            <a:r>
              <a:rPr lang="en-US" sz="2600" dirty="0">
                <a:solidFill>
                  <a:schemeClr val="tx1"/>
                </a:solidFill>
              </a:rPr>
              <a:t>flooding (</a:t>
            </a:r>
            <a:r>
              <a:rPr lang="en-US" sz="2600" dirty="0" smtClean="0">
                <a:solidFill>
                  <a:schemeClr val="tx1"/>
                </a:solidFill>
              </a:rPr>
              <a:t>DR-4277):  </a:t>
            </a:r>
            <a:r>
              <a:rPr lang="en-US" sz="2600" b="1" dirty="0" smtClean="0">
                <a:solidFill>
                  <a:srgbClr val="C00000"/>
                </a:solidFill>
              </a:rPr>
              <a:t>August 14, 2018</a:t>
            </a:r>
          </a:p>
          <a:p>
            <a:pPr marL="798513" lvl="1" indent="-346075">
              <a:spcBef>
                <a:spcPts val="600"/>
              </a:spcBef>
            </a:pPr>
            <a:r>
              <a:rPr lang="en-US" sz="2300" dirty="0" smtClean="0">
                <a:solidFill>
                  <a:schemeClr val="tx1"/>
                </a:solidFill>
              </a:rPr>
              <a:t>A phased </a:t>
            </a:r>
            <a:r>
              <a:rPr lang="en-US" sz="2300" dirty="0">
                <a:solidFill>
                  <a:schemeClr val="tx1"/>
                </a:solidFill>
              </a:rPr>
              <a:t>ext</a:t>
            </a:r>
            <a:r>
              <a:rPr lang="en-US" sz="2300" dirty="0" smtClean="0">
                <a:solidFill>
                  <a:schemeClr val="tx1"/>
                </a:solidFill>
              </a:rPr>
              <a:t>ension was approved with 15% of lock-in due March 14</a:t>
            </a:r>
            <a:r>
              <a:rPr lang="en-US" sz="2300" baseline="30000" dirty="0" smtClean="0">
                <a:solidFill>
                  <a:schemeClr val="tx1"/>
                </a:solidFill>
              </a:rPr>
              <a:t>th</a:t>
            </a:r>
            <a:r>
              <a:rPr lang="en-US" sz="2300" dirty="0" smtClean="0">
                <a:solidFill>
                  <a:schemeClr val="tx1"/>
                </a:solidFill>
              </a:rPr>
              <a:t>, 30% due June 14</a:t>
            </a:r>
            <a:r>
              <a:rPr lang="en-US" sz="2300" baseline="30000" dirty="0" smtClean="0">
                <a:solidFill>
                  <a:schemeClr val="tx1"/>
                </a:solidFill>
              </a:rPr>
              <a:t>th</a:t>
            </a:r>
            <a:r>
              <a:rPr lang="en-US" sz="2300" dirty="0" smtClean="0">
                <a:solidFill>
                  <a:schemeClr val="tx1"/>
                </a:solidFill>
              </a:rPr>
              <a:t>, and remainder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sz="2300" b="1" dirty="0">
                <a:solidFill>
                  <a:schemeClr val="tx1"/>
                </a:solidFill>
              </a:rPr>
              <a:t>August </a:t>
            </a:r>
            <a:r>
              <a:rPr lang="en-US" sz="2300" b="1" dirty="0" smtClean="0">
                <a:solidFill>
                  <a:schemeClr val="tx1"/>
                </a:solidFill>
              </a:rPr>
              <a:t>14</a:t>
            </a:r>
            <a:r>
              <a:rPr lang="en-US" sz="2300" b="1" baseline="30000" dirty="0" smtClean="0">
                <a:solidFill>
                  <a:schemeClr val="tx1"/>
                </a:solidFill>
              </a:rPr>
              <a:t>th</a:t>
            </a:r>
            <a:r>
              <a:rPr lang="en-US" sz="2300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86229" y="1266455"/>
            <a:ext cx="85485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r" defTabSz="457200">
              <a:spcBef>
                <a:spcPct val="0"/>
              </a:spcBef>
              <a:buNone/>
              <a:defRPr sz="4000" b="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Hazard Mitigation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9336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04188" y="1851472"/>
            <a:ext cx="8369859" cy="4443334"/>
          </a:xfrm>
        </p:spPr>
        <p:txBody>
          <a:bodyPr>
            <a:normAutofit/>
          </a:bodyPr>
          <a:lstStyle/>
          <a:p>
            <a:pPr marL="682619" indent="-457200"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</a:rPr>
              <a:t>Funding Status</a:t>
            </a:r>
          </a:p>
          <a:p>
            <a:pPr marL="225419" indent="0">
              <a:spcBef>
                <a:spcPts val="600"/>
              </a:spcBef>
              <a:buNone/>
            </a:pPr>
            <a:endParaRPr lang="en-US" sz="27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86229" y="1266455"/>
            <a:ext cx="85485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r" defTabSz="457200">
              <a:spcBef>
                <a:spcPct val="0"/>
              </a:spcBef>
              <a:buNone/>
              <a:defRPr sz="4000" b="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Hazard Mitigation Grant Program</a:t>
            </a:r>
            <a:endParaRPr lang="en-US" sz="3800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605206" y="2449498"/>
          <a:ext cx="8229599" cy="4361701"/>
        </p:xfrm>
        <a:graphic>
          <a:graphicData uri="http://schemas.openxmlformats.org/drawingml/2006/table">
            <a:tbl>
              <a:tblPr firstRow="1" firstCol="1" bandRow="1"/>
              <a:tblGrid>
                <a:gridCol w="945292">
                  <a:extLst>
                    <a:ext uri="{9D8B030D-6E8A-4147-A177-3AD203B41FA5}">
                      <a16:colId xmlns="" xmlns:a16="http://schemas.microsoft.com/office/drawing/2014/main" val="4062397540"/>
                    </a:ext>
                  </a:extLst>
                </a:gridCol>
                <a:gridCol w="1890584">
                  <a:extLst>
                    <a:ext uri="{9D8B030D-6E8A-4147-A177-3AD203B41FA5}">
                      <a16:colId xmlns="" xmlns:a16="http://schemas.microsoft.com/office/drawing/2014/main" val="2846286749"/>
                    </a:ext>
                  </a:extLst>
                </a:gridCol>
                <a:gridCol w="1834978">
                  <a:extLst>
                    <a:ext uri="{9D8B030D-6E8A-4147-A177-3AD203B41FA5}">
                      <a16:colId xmlns="" xmlns:a16="http://schemas.microsoft.com/office/drawing/2014/main" val="2921539027"/>
                    </a:ext>
                  </a:extLst>
                </a:gridCol>
                <a:gridCol w="1723767">
                  <a:extLst>
                    <a:ext uri="{9D8B030D-6E8A-4147-A177-3AD203B41FA5}">
                      <a16:colId xmlns="" xmlns:a16="http://schemas.microsoft.com/office/drawing/2014/main" val="28658721"/>
                    </a:ext>
                  </a:extLst>
                </a:gridCol>
                <a:gridCol w="1834978">
                  <a:extLst>
                    <a:ext uri="{9D8B030D-6E8A-4147-A177-3AD203B41FA5}">
                      <a16:colId xmlns="" xmlns:a16="http://schemas.microsoft.com/office/drawing/2014/main" val="392145346"/>
                    </a:ext>
                  </a:extLst>
                </a:gridCol>
              </a:tblGrid>
              <a:tr h="5189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Grant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Name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HMGP Lock-in Amount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 Obligated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 Reimbursed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3444808"/>
                  </a:ext>
                </a:extLst>
              </a:tr>
              <a:tr h="2224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DR-1603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b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Katrina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b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$1,722,818,666.00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$1,493,746,203.00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$1,299,046,332.97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93201083"/>
                  </a:ext>
                </a:extLst>
              </a:tr>
              <a:tr h="2224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DR-1607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b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Rita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b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$137,903,000.00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$120,986,027.00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$103,211,341.21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62518598"/>
                  </a:ext>
                </a:extLst>
              </a:tr>
              <a:tr h="2224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DR-1786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b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Gustav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b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$225,071,189.00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$157,065,803.00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$73,484,741.11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34619295"/>
                  </a:ext>
                </a:extLst>
              </a:tr>
              <a:tr h="2224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DR-1792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b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Ike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b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$54,014,258.00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$35,567,105.00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$9,153,966.37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60615382"/>
                  </a:ext>
                </a:extLst>
              </a:tr>
              <a:tr h="2224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DR-1863*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b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Severe Storms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b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$895,384.00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$708,219.00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$628,168.05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75643891"/>
                  </a:ext>
                </a:extLst>
              </a:tr>
              <a:tr h="2224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DR-4015*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b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MS River Flooding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b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$2,026,125.00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$1,924,709.00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$1,264,237.09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35703435"/>
                  </a:ext>
                </a:extLst>
              </a:tr>
              <a:tr h="2224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DR-4041*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b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Lee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b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$900,000.00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$887,487.00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$848,458.43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30293647"/>
                  </a:ext>
                </a:extLst>
              </a:tr>
              <a:tr h="2224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DR-4080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b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Isaac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b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$66,975,168.00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$52,324,354.00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$17,847,110.23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24349559"/>
                  </a:ext>
                </a:extLst>
              </a:tr>
              <a:tr h="2224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DR-4228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b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Red River Flooding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b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$1,174,547.00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$1,126,359.00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$885,372.96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40034162"/>
                  </a:ext>
                </a:extLst>
              </a:tr>
              <a:tr h="2224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DR-4263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b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Severe Flooding (03/16)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b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$28,992,576.00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$3,824,887.00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$0.00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19623621"/>
                  </a:ext>
                </a:extLst>
              </a:tr>
              <a:tr h="2224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DR-4277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b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Severe Flooding (08/16)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b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$261,971,744.00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$0.00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$ 0.00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34356464"/>
                  </a:ext>
                </a:extLst>
              </a:tr>
              <a:tr h="2224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DR-4300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b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Severe Storms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b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$561,551.00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$0.00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$0.00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49491485"/>
                  </a:ext>
                </a:extLst>
              </a:tr>
              <a:tr h="2224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DR-4345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b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TS Harvey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b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$1,125,000.00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$0.00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$0.00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03770961"/>
                  </a:ext>
                </a:extLst>
              </a:tr>
              <a:tr h="4318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 Open Grants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$2,504,429,208.00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$1,868,161,153.00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$1,506,369,728.42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1465492"/>
                  </a:ext>
                </a:extLst>
              </a:tr>
              <a:tr h="174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44234513"/>
                  </a:ext>
                </a:extLst>
              </a:tr>
              <a:tr h="190418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*grant projected to close out this calendar year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6" marR="6672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75028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98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 rot="5400000" flipH="1">
            <a:off x="5465105" y="3538683"/>
            <a:ext cx="681030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cap="small" dirty="0">
                <a:solidFill>
                  <a:prstClr val="white"/>
                </a:solidFill>
              </a:rPr>
              <a:t>E. </a:t>
            </a:r>
            <a:r>
              <a:rPr lang="en-US" sz="900" cap="small" dirty="0" smtClean="0">
                <a:solidFill>
                  <a:prstClr val="white"/>
                </a:solidFill>
              </a:rPr>
              <a:t>Carroll W. Carroll Tensas Jackson  Sabine Winn Natchitoches Grant LaSalle Vernon Rapides  Avoyelles  Catahoula Terrebonne </a:t>
            </a:r>
            <a:r>
              <a:rPr lang="en-US" sz="900" cap="small" dirty="0" err="1" smtClean="0">
                <a:solidFill>
                  <a:prstClr val="white"/>
                </a:solidFill>
              </a:rPr>
              <a:t>LaFourche</a:t>
            </a:r>
            <a:endParaRPr lang="en-US" sz="900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r="7894"/>
          <a:stretch/>
        </p:blipFill>
        <p:spPr bwMode="auto">
          <a:xfrm>
            <a:off x="0" y="1"/>
            <a:ext cx="9143999" cy="682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238209" y="3512975"/>
            <a:ext cx="8632329" cy="1311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300"/>
              </a:lnSpc>
            </a:pPr>
            <a:r>
              <a:rPr lang="en-US" sz="9600" b="1" cap="small" spc="-34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Other Events</a:t>
            </a:r>
            <a:endParaRPr lang="en-US" sz="8000" b="1" cap="small" spc="-34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76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84963" y="2029805"/>
            <a:ext cx="8437808" cy="4732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202280" y="1968160"/>
            <a:ext cx="270138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July 9 - 12, 2018</a:t>
            </a:r>
            <a:endParaRPr lang="en-US" sz="3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62170" y="1952651"/>
            <a:ext cx="3310266" cy="605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New York, New York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2803" y="2503025"/>
            <a:ext cx="406021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500" b="1" u="sng" dirty="0" smtClean="0">
                <a:solidFill>
                  <a:srgbClr val="920000"/>
                </a:solidFill>
                <a:cs typeface="Arial" pitchFamily="34" charset="0"/>
              </a:rPr>
              <a:t>2018 Tracks/Topics</a:t>
            </a:r>
            <a:r>
              <a:rPr lang="en-US" sz="2500" b="1" dirty="0" smtClean="0">
                <a:solidFill>
                  <a:srgbClr val="920000"/>
                </a:solidFill>
                <a:cs typeface="Arial" pitchFamily="34" charset="0"/>
              </a:rPr>
              <a:t>:</a:t>
            </a:r>
            <a:endParaRPr lang="en-US" sz="2500" b="1" dirty="0">
              <a:solidFill>
                <a:srgbClr val="920000"/>
              </a:solidFill>
              <a:cs typeface="Arial" pitchFamily="34" charset="0"/>
            </a:endParaRPr>
          </a:p>
          <a:p>
            <a:r>
              <a:rPr lang="en-US" sz="2000" dirty="0" smtClean="0"/>
              <a:t>Choose </a:t>
            </a:r>
            <a:r>
              <a:rPr lang="en-US" sz="2000" dirty="0"/>
              <a:t>from </a:t>
            </a:r>
            <a:r>
              <a:rPr lang="en-US" sz="2000" b="1" dirty="0"/>
              <a:t>11 tracks per session 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Counterterrorism </a:t>
            </a:r>
            <a:r>
              <a:rPr lang="en-US" sz="1600" dirty="0"/>
              <a:t>– Protecting the Homeland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Critical </a:t>
            </a:r>
            <a:r>
              <a:rPr lang="en-US" sz="1600" dirty="0"/>
              <a:t>Infrastructure (including health, ports and transit)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Cybersecurity 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Empowering </a:t>
            </a:r>
            <a:r>
              <a:rPr lang="en-US" sz="1600" dirty="0"/>
              <a:t>Partners for the Shifting Threat Landscape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Grants </a:t>
            </a:r>
            <a:r>
              <a:rPr lang="en-US" sz="1600" dirty="0"/>
              <a:t>Management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Homeland </a:t>
            </a:r>
            <a:r>
              <a:rPr lang="en-US" sz="1600" dirty="0"/>
              <a:t>Security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Intelligence </a:t>
            </a:r>
            <a:r>
              <a:rPr lang="en-US" sz="1600" dirty="0"/>
              <a:t>and Information Sharing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Public </a:t>
            </a:r>
            <a:r>
              <a:rPr lang="en-US" sz="1600" dirty="0"/>
              <a:t>Private Partnerships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Recent </a:t>
            </a:r>
            <a:r>
              <a:rPr lang="en-US" sz="1600" dirty="0"/>
              <a:t>Events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Training </a:t>
            </a:r>
            <a:r>
              <a:rPr lang="en-US" sz="1600" dirty="0"/>
              <a:t>and Exercise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Homeland </a:t>
            </a:r>
            <a:r>
              <a:rPr lang="en-US" sz="1600" dirty="0"/>
              <a:t>Security Research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4963" y="1433489"/>
            <a:ext cx="839417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600" dirty="0">
                <a:solidFill>
                  <a:srgbClr val="17375E"/>
                </a:solidFill>
                <a:latin typeface="+mj-lt"/>
                <a:ea typeface="+mj-ea"/>
                <a:cs typeface="+mj-cs"/>
              </a:rPr>
              <a:t>National Homeland Security Conference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07871" y="4367476"/>
            <a:ext cx="4967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linkClick r:id="rId2"/>
              </a:rPr>
              <a:t>http://nationalhomelandsecurity.org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3921175" y="5404298"/>
            <a:ext cx="5103526" cy="125344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56612" y="5385678"/>
            <a:ext cx="4926993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dirty="0" smtClean="0">
                <a:solidFill>
                  <a:srgbClr val="920000"/>
                </a:solidFill>
                <a:cs typeface="Arial" pitchFamily="34" charset="0"/>
              </a:rPr>
              <a:t>Hotel Location:</a:t>
            </a:r>
            <a:endParaRPr lang="en-US" sz="2500" b="1" u="sng" dirty="0">
              <a:solidFill>
                <a:srgbClr val="920000"/>
              </a:solidFill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Sheraton New York Times Square Hotel in Manhattan, New York City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1542" r="22259"/>
          <a:stretch/>
        </p:blipFill>
        <p:spPr>
          <a:xfrm>
            <a:off x="4397112" y="2789463"/>
            <a:ext cx="4373026" cy="152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5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84963" y="2029805"/>
            <a:ext cx="8437808" cy="4732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202280" y="1968160"/>
            <a:ext cx="30460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June 12 - 13, 2018</a:t>
            </a:r>
            <a:endParaRPr lang="en-US" sz="3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77029" y="1952651"/>
            <a:ext cx="2480552" cy="605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Tampa, Florida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6090" y="2557945"/>
            <a:ext cx="38090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dirty="0" smtClean="0">
                <a:solidFill>
                  <a:srgbClr val="920000"/>
                </a:solidFill>
                <a:cs typeface="Arial" pitchFamily="34" charset="0"/>
              </a:rPr>
              <a:t>Keynotes:</a:t>
            </a:r>
            <a:endParaRPr lang="en-US" sz="2500" b="1" u="sng" dirty="0">
              <a:solidFill>
                <a:srgbClr val="920000"/>
              </a:solidFill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Craig Fugate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Lt. Gen. Daniel </a:t>
            </a:r>
            <a:r>
              <a:rPr lang="en-US" sz="2000" dirty="0" err="1" smtClean="0"/>
              <a:t>Hokanson</a:t>
            </a:r>
            <a:endParaRPr lang="en-US" sz="1000" dirty="0" smtClean="0"/>
          </a:p>
          <a:p>
            <a:pPr>
              <a:spcAft>
                <a:spcPts val="600"/>
              </a:spcAft>
            </a:pPr>
            <a:endParaRPr lang="en-US" sz="1000" b="1" u="sng" dirty="0" smtClean="0">
              <a:solidFill>
                <a:srgbClr val="920000"/>
              </a:solidFill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500" b="1" u="sng" dirty="0" smtClean="0">
                <a:solidFill>
                  <a:srgbClr val="920000"/>
                </a:solidFill>
                <a:cs typeface="Arial" pitchFamily="34" charset="0"/>
              </a:rPr>
              <a:t>6 Panel Discussions</a:t>
            </a:r>
            <a:r>
              <a:rPr lang="en-US" sz="2500" b="1" dirty="0" smtClean="0">
                <a:solidFill>
                  <a:srgbClr val="920000"/>
                </a:solidFill>
                <a:cs typeface="Arial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Homeland </a:t>
            </a:r>
            <a:r>
              <a:rPr lang="en-US" sz="2000" dirty="0" smtClean="0"/>
              <a:t>Security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Perspectives </a:t>
            </a:r>
            <a:r>
              <a:rPr lang="en-US" sz="2000" dirty="0"/>
              <a:t>on Emergency </a:t>
            </a:r>
            <a:r>
              <a:rPr lang="en-US" sz="2000" dirty="0" smtClean="0"/>
              <a:t>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Funding</a:t>
            </a:r>
            <a:r>
              <a:rPr lang="en-US" sz="2000" dirty="0"/>
              <a:t>, Resources and the </a:t>
            </a:r>
            <a:r>
              <a:rPr lang="en-US" sz="2000" dirty="0" smtClean="0"/>
              <a:t>PPP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EMAC </a:t>
            </a:r>
            <a:r>
              <a:rPr lang="en-US" sz="2000" dirty="0"/>
              <a:t>Case </a:t>
            </a:r>
            <a:r>
              <a:rPr lang="en-US" sz="2000" dirty="0" smtClean="0"/>
              <a:t>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FEMA </a:t>
            </a:r>
            <a:r>
              <a:rPr lang="en-US" sz="2000" dirty="0"/>
              <a:t>Regional </a:t>
            </a:r>
            <a:r>
              <a:rPr lang="en-US" sz="2000" dirty="0" smtClean="0"/>
              <a:t>Administrators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Aid </a:t>
            </a:r>
            <a:r>
              <a:rPr lang="en-US" sz="2000" dirty="0"/>
              <a:t>&amp; </a:t>
            </a:r>
            <a:r>
              <a:rPr lang="en-US" sz="2000" dirty="0" smtClean="0"/>
              <a:t>Logistics</a:t>
            </a:r>
            <a:endParaRPr lang="en-US" sz="2000" b="1" dirty="0">
              <a:solidFill>
                <a:srgbClr val="920000"/>
              </a:solidFill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90" y="1415201"/>
            <a:ext cx="906969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600" dirty="0" smtClean="0">
                <a:solidFill>
                  <a:srgbClr val="17375E"/>
                </a:solidFill>
                <a:latin typeface="+mj-lt"/>
                <a:ea typeface="+mj-ea"/>
                <a:cs typeface="+mj-cs"/>
              </a:rPr>
              <a:t>Emergency Management Leaders Conference</a:t>
            </a:r>
            <a:endParaRPr lang="en-US" sz="3600" dirty="0">
              <a:solidFill>
                <a:srgbClr val="17375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89233" y="4157635"/>
            <a:ext cx="4967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linkClick r:id="rId2"/>
              </a:rPr>
              <a:t>http://www.emlc.us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3921175" y="5636531"/>
            <a:ext cx="5103526" cy="11137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55162" y="5579843"/>
            <a:ext cx="492699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dirty="0" smtClean="0">
                <a:solidFill>
                  <a:srgbClr val="920000"/>
                </a:solidFill>
                <a:cs typeface="Arial" pitchFamily="34" charset="0"/>
              </a:rPr>
              <a:t>Hotel Location</a:t>
            </a:r>
            <a:r>
              <a:rPr lang="en-US" sz="2500" b="1" dirty="0" smtClean="0">
                <a:solidFill>
                  <a:srgbClr val="920000"/>
                </a:solidFill>
                <a:cs typeface="Arial" pitchFamily="34" charset="0"/>
              </a:rPr>
              <a:t>: </a:t>
            </a:r>
            <a:r>
              <a:rPr lang="en-US" sz="2400" dirty="0" err="1" smtClean="0"/>
              <a:t>Saddlebrook</a:t>
            </a:r>
            <a:r>
              <a:rPr lang="en-US" sz="2400" dirty="0" smtClean="0"/>
              <a:t>, Tampa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venir-Book"/>
              </a:rPr>
              <a:t>$93/night </a:t>
            </a:r>
            <a:r>
              <a:rPr lang="en-US" sz="2200" dirty="0" smtClean="0">
                <a:latin typeface="Avenir-Book"/>
              </a:rPr>
              <a:t>(</a:t>
            </a:r>
            <a:r>
              <a:rPr lang="en-US" sz="2200" dirty="0">
                <a:latin typeface="Avenir-Book"/>
              </a:rPr>
              <a:t>all resort fees are waived for </a:t>
            </a:r>
            <a:r>
              <a:rPr lang="en-US" sz="2200" dirty="0" err="1">
                <a:latin typeface="Avenir-Book"/>
              </a:rPr>
              <a:t>EMLC</a:t>
            </a:r>
            <a:r>
              <a:rPr lang="en-US" sz="2200" dirty="0">
                <a:latin typeface="Avenir-Book"/>
              </a:rPr>
              <a:t> registrations</a:t>
            </a:r>
            <a:r>
              <a:rPr lang="en-US" sz="2200" dirty="0" smtClean="0">
                <a:latin typeface="Avenir-Book"/>
              </a:rPr>
              <a:t>).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535" y="2595666"/>
            <a:ext cx="5079069" cy="15285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78982" y="4804750"/>
            <a:ext cx="5258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 smtClean="0">
                <a:solidFill>
                  <a:srgbClr val="C00000"/>
                </a:solidFill>
                <a:latin typeface="Avenir-Book"/>
              </a:rPr>
              <a:t>Registration:</a:t>
            </a:r>
            <a:r>
              <a:rPr lang="en-US" sz="2000" b="1" dirty="0" smtClean="0">
                <a:solidFill>
                  <a:srgbClr val="C00000"/>
                </a:solidFill>
                <a:latin typeface="Avenir-Book"/>
              </a:rPr>
              <a:t> $699</a:t>
            </a:r>
            <a:r>
              <a:rPr lang="en-US" sz="2000" b="1" dirty="0" smtClean="0">
                <a:latin typeface="Avenir-Book"/>
              </a:rPr>
              <a:t>,</a:t>
            </a:r>
            <a:r>
              <a:rPr lang="en-US" sz="2000" b="1" dirty="0" smtClean="0">
                <a:solidFill>
                  <a:srgbClr val="C00000"/>
                </a:solidFill>
                <a:latin typeface="Avenir-Book"/>
              </a:rPr>
              <a:t> </a:t>
            </a:r>
            <a:r>
              <a:rPr lang="en-US" sz="2000" b="1" dirty="0" smtClean="0">
                <a:latin typeface="Avenir-Book"/>
              </a:rPr>
              <a:t>with Discount Code -  EMS-</a:t>
            </a:r>
            <a:r>
              <a:rPr lang="en-US" sz="2000" b="1" dirty="0" err="1" smtClean="0">
                <a:latin typeface="Avenir-Book"/>
              </a:rPr>
              <a:t>EMLC</a:t>
            </a:r>
            <a:r>
              <a:rPr lang="en-US" sz="2000" b="1" dirty="0" smtClean="0">
                <a:latin typeface="Avenir-Book"/>
              </a:rPr>
              <a:t>, receive $100 off fee.</a:t>
            </a:r>
          </a:p>
        </p:txBody>
      </p:sp>
      <p:cxnSp>
        <p:nvCxnSpPr>
          <p:cNvPr id="9" name="Straight Connector 8"/>
          <p:cNvCxnSpPr>
            <a:stCxn id="2" idx="3"/>
          </p:cNvCxnSpPr>
          <p:nvPr/>
        </p:nvCxnSpPr>
        <p:spPr>
          <a:xfrm>
            <a:off x="4055162" y="4681604"/>
            <a:ext cx="4767609" cy="368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73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 rot="5400000" flipH="1">
            <a:off x="5465105" y="3538683"/>
            <a:ext cx="681030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cap="small" dirty="0">
                <a:solidFill>
                  <a:prstClr val="white"/>
                </a:solidFill>
              </a:rPr>
              <a:t>E. </a:t>
            </a:r>
            <a:r>
              <a:rPr lang="en-US" sz="900" cap="small" dirty="0" smtClean="0">
                <a:solidFill>
                  <a:prstClr val="white"/>
                </a:solidFill>
              </a:rPr>
              <a:t>Carroll W. Carroll Tensas Jackson  Sabine Winn Natchitoches Grant LaSalle Vernon Rapides  Avoyelles  Catahoula Terrebonne </a:t>
            </a:r>
            <a:r>
              <a:rPr lang="en-US" sz="900" cap="small" dirty="0" err="1" smtClean="0">
                <a:solidFill>
                  <a:prstClr val="white"/>
                </a:solidFill>
              </a:rPr>
              <a:t>LaFourche</a:t>
            </a:r>
            <a:endParaRPr lang="en-US" sz="900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r="7894"/>
          <a:stretch/>
        </p:blipFill>
        <p:spPr bwMode="auto">
          <a:xfrm>
            <a:off x="0" y="1"/>
            <a:ext cx="9143999" cy="682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238209" y="3512975"/>
            <a:ext cx="8632329" cy="1311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300"/>
              </a:lnSpc>
            </a:pPr>
            <a:r>
              <a:rPr lang="en-US" sz="9600" b="1" cap="small" spc="-34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Questions?</a:t>
            </a:r>
            <a:endParaRPr lang="en-US" sz="8000" b="1" cap="small" spc="-34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7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F:\GraphicsMaster\backgrds_Textures\texture_285_by_sirius_sdz-d5ba3n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51"/>
          <a:stretch/>
        </p:blipFill>
        <p:spPr bwMode="auto">
          <a:xfrm flipH="1">
            <a:off x="0" y="-26275"/>
            <a:ext cx="9144000" cy="68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GraphicsMaster\backgrds_Textures\texture_285_by_sirius_sdz-d5ba3n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06" b="36931"/>
          <a:stretch/>
        </p:blipFill>
        <p:spPr bwMode="auto">
          <a:xfrm flipH="1">
            <a:off x="0" y="-14402"/>
            <a:ext cx="6794205" cy="4341854"/>
          </a:xfrm>
          <a:prstGeom prst="rect">
            <a:avLst/>
          </a:prstGeom>
          <a:noFill/>
          <a:effectLst>
            <a:softEdge rad="1041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Elbow Connector 2"/>
          <p:cNvCxnSpPr/>
          <p:nvPr/>
        </p:nvCxnSpPr>
        <p:spPr>
          <a:xfrm rot="16200000" flipH="1">
            <a:off x="4536822" y="2557566"/>
            <a:ext cx="6153461" cy="1721208"/>
          </a:xfrm>
          <a:prstGeom prst="bentConnector3">
            <a:avLst>
              <a:gd name="adj1" fmla="val 47477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>
          <a:xfrm rot="16200000" flipH="1">
            <a:off x="1477683" y="2619561"/>
            <a:ext cx="6153455" cy="1614469"/>
          </a:xfrm>
          <a:prstGeom prst="bentConnector3">
            <a:avLst>
              <a:gd name="adj1" fmla="val 47477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/>
          <p:nvPr/>
        </p:nvCxnSpPr>
        <p:spPr>
          <a:xfrm rot="16200000" flipH="1">
            <a:off x="-1236501" y="2466873"/>
            <a:ext cx="5880853" cy="1647235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76883" y="1679292"/>
            <a:ext cx="8377960" cy="4190710"/>
            <a:chOff x="0" y="1181815"/>
            <a:chExt cx="9144000" cy="4573888"/>
          </a:xfrm>
        </p:grpSpPr>
        <p:pic>
          <p:nvPicPr>
            <p:cNvPr id="31" name="Picture 2" descr="L:\Graphics\__la_mer____11___by_figueline-d5hk4kv.jp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duotone>
                <a:srgbClr val="F8F8F8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2035827"/>
              <a:ext cx="9144000" cy="2980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4"/>
            <p:cNvSpPr txBox="1">
              <a:spLocks noChangeArrowheads="1"/>
            </p:cNvSpPr>
            <p:nvPr/>
          </p:nvSpPr>
          <p:spPr>
            <a:xfrm>
              <a:off x="0" y="5016824"/>
              <a:ext cx="9144000" cy="738879"/>
            </a:xfrm>
            <a:prstGeom prst="rect">
              <a:avLst/>
            </a:prstGeom>
            <a:solidFill>
              <a:srgbClr val="FFC000">
                <a:alpha val="38824"/>
              </a:srgb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lIns="92075" tIns="46038" rIns="92075" bIns="46038"/>
            <a:lstStyle/>
            <a:p>
              <a:pPr eaLnBrk="0" hangingPunct="0">
                <a:defRPr/>
              </a:pPr>
              <a:endParaRPr lang="en-US" sz="6000" kern="0" spc="300" dirty="0">
                <a:solidFill>
                  <a:prstClr val="white">
                    <a:lumMod val="75000"/>
                  </a:prstClr>
                </a:solidFill>
              </a:endParaRPr>
            </a:p>
          </p:txBody>
        </p:sp>
        <p:sp>
          <p:nvSpPr>
            <p:cNvPr id="34" name="Rectangle 4"/>
            <p:cNvSpPr txBox="1">
              <a:spLocks noChangeArrowheads="1"/>
            </p:cNvSpPr>
            <p:nvPr/>
          </p:nvSpPr>
          <p:spPr>
            <a:xfrm>
              <a:off x="0" y="1181815"/>
              <a:ext cx="9144000" cy="854013"/>
            </a:xfrm>
            <a:prstGeom prst="rect">
              <a:avLst/>
            </a:prstGeom>
            <a:solidFill>
              <a:srgbClr val="17375E">
                <a:alpha val="43922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 anchorCtr="0"/>
            <a:lstStyle/>
            <a:p>
              <a:pPr eaLnBrk="0" hangingPunct="0">
                <a:defRPr/>
              </a:pPr>
              <a:r>
                <a:rPr lang="en-US" sz="6600" kern="0" dirty="0" smtClean="0">
                  <a:solidFill>
                    <a:prstClr val="white">
                      <a:lumMod val="85000"/>
                    </a:prstClr>
                  </a:solidFill>
                </a:rPr>
                <a:t>      F</a:t>
              </a:r>
              <a:r>
                <a:rPr lang="en-US" sz="5400" kern="0" dirty="0" smtClean="0">
                  <a:solidFill>
                    <a:prstClr val="white">
                      <a:lumMod val="85000"/>
                    </a:prstClr>
                  </a:solidFill>
                </a:rPr>
                <a:t>IND </a:t>
              </a:r>
              <a:r>
                <a:rPr lang="en-US" sz="6600" kern="0" dirty="0" smtClean="0">
                  <a:solidFill>
                    <a:prstClr val="white">
                      <a:lumMod val="85000"/>
                    </a:prstClr>
                  </a:solidFill>
                </a:rPr>
                <a:t>U</a:t>
              </a:r>
              <a:r>
                <a:rPr lang="en-US" sz="5400" kern="0" dirty="0" smtClean="0">
                  <a:solidFill>
                    <a:prstClr val="white">
                      <a:lumMod val="85000"/>
                    </a:prstClr>
                  </a:solidFill>
                </a:rPr>
                <a:t>S</a:t>
              </a:r>
              <a:r>
                <a:rPr lang="en-US" sz="6600" kern="0" dirty="0" smtClean="0">
                  <a:solidFill>
                    <a:prstClr val="white">
                      <a:lumMod val="85000"/>
                    </a:prstClr>
                  </a:solidFill>
                </a:rPr>
                <a:t> O</a:t>
              </a:r>
              <a:r>
                <a:rPr lang="en-US" sz="5400" kern="0" dirty="0" smtClean="0">
                  <a:solidFill>
                    <a:prstClr val="white">
                      <a:lumMod val="85000"/>
                    </a:prstClr>
                  </a:solidFill>
                </a:rPr>
                <a:t>N</a:t>
              </a:r>
              <a:r>
                <a:rPr lang="en-US" sz="6600" kern="0" dirty="0" smtClean="0">
                  <a:solidFill>
                    <a:prstClr val="white">
                      <a:lumMod val="85000"/>
                    </a:prstClr>
                  </a:solidFill>
                </a:rPr>
                <a:t> T</a:t>
              </a:r>
              <a:r>
                <a:rPr lang="en-US" sz="5400" kern="0" dirty="0" smtClean="0">
                  <a:solidFill>
                    <a:prstClr val="white">
                      <a:lumMod val="85000"/>
                    </a:prstClr>
                  </a:solidFill>
                </a:rPr>
                <a:t>HE</a:t>
              </a:r>
              <a:r>
                <a:rPr lang="en-US" sz="6600" kern="0" dirty="0" smtClean="0">
                  <a:solidFill>
                    <a:prstClr val="white">
                      <a:lumMod val="85000"/>
                    </a:prstClr>
                  </a:solidFill>
                </a:rPr>
                <a:t> W</a:t>
              </a:r>
              <a:r>
                <a:rPr lang="en-US" sz="5400" kern="0" dirty="0" smtClean="0">
                  <a:solidFill>
                    <a:prstClr val="white">
                      <a:lumMod val="85000"/>
                    </a:prstClr>
                  </a:solidFill>
                </a:rPr>
                <a:t>EB</a:t>
              </a:r>
              <a:endParaRPr lang="en-US" sz="5400" kern="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36" name="Text Box 3"/>
            <p:cNvSpPr txBox="1">
              <a:spLocks noChangeArrowheads="1"/>
            </p:cNvSpPr>
            <p:nvPr/>
          </p:nvSpPr>
          <p:spPr bwMode="auto">
            <a:xfrm>
              <a:off x="598258" y="5035896"/>
              <a:ext cx="3198409" cy="524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87944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400"/>
                </a:spcAft>
                <a:defRPr/>
              </a:pPr>
              <a:r>
                <a:rPr lang="en-US" altLang="en-US" sz="3600" kern="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gohsep.la.gov</a:t>
              </a:r>
              <a:endParaRPr lang="en-US" altLang="en-US" sz="66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4610392" y="5017336"/>
              <a:ext cx="4176838" cy="372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87944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400"/>
                </a:spcAft>
                <a:defRPr/>
              </a:pPr>
              <a:r>
                <a:rPr lang="en-US" altLang="en-US" sz="3600" kern="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getagameplan.org</a:t>
              </a:r>
              <a:endParaRPr lang="en-US" altLang="en-US" sz="66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3890815" y="4876277"/>
              <a:ext cx="390525" cy="334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altLang="en-US" sz="5400" kern="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 </a:t>
              </a:r>
              <a:endParaRPr lang="en-US" altLang="en-US" sz="66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0" name="Picture 3" descr="gagplogo"/>
            <p:cNvPicPr>
              <a:picLocks noChangeAspect="1" noChangeArrowheads="1"/>
            </p:cNvPicPr>
            <p:nvPr/>
          </p:nvPicPr>
          <p:blipFill>
            <a:blip r:embed="rId7" cstate="email">
              <a:duotone>
                <a:srgbClr val="5F5F5F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1730" y="2373728"/>
              <a:ext cx="4565435" cy="2278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509524" y="391652"/>
            <a:ext cx="7956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cap="small" spc="-200" dirty="0">
                <a:solidFill>
                  <a:prstClr val="white">
                    <a:lumMod val="75000"/>
                  </a:prstClr>
                </a:solidFill>
                <a:effectLst>
                  <a:glow rad="152400">
                    <a:prstClr val="black">
                      <a:alpha val="19000"/>
                    </a:prstClr>
                  </a:glow>
                </a:effectLst>
              </a:rPr>
              <a:t>Annual G</a:t>
            </a:r>
            <a:r>
              <a:rPr lang="en-US" sz="3200" cap="small" spc="-200" dirty="0">
                <a:solidFill>
                  <a:prstClr val="white">
                    <a:lumMod val="75000"/>
                  </a:prstClr>
                </a:solidFill>
                <a:effectLst>
                  <a:glow rad="152400">
                    <a:prstClr val="black">
                      <a:alpha val="19000"/>
                    </a:prstClr>
                  </a:glow>
                </a:effectLst>
              </a:rPr>
              <a:t>OHSEP</a:t>
            </a:r>
            <a:r>
              <a:rPr lang="en-US" sz="3600" cap="small" spc="-200" dirty="0">
                <a:solidFill>
                  <a:prstClr val="white">
                    <a:lumMod val="75000"/>
                  </a:prstClr>
                </a:solidFill>
                <a:effectLst>
                  <a:glow rad="152400">
                    <a:prstClr val="black">
                      <a:alpha val="19000"/>
                    </a:prstClr>
                  </a:glow>
                </a:effectLst>
              </a:rPr>
              <a:t> </a:t>
            </a:r>
            <a:r>
              <a:rPr lang="en-US" sz="3600" cap="small" spc="-200" dirty="0" smtClean="0">
                <a:solidFill>
                  <a:prstClr val="white">
                    <a:lumMod val="75000"/>
                  </a:prstClr>
                </a:solidFill>
                <a:effectLst>
                  <a:glow rad="152400">
                    <a:prstClr val="black">
                      <a:alpha val="19000"/>
                    </a:prstClr>
                  </a:glow>
                </a:effectLst>
              </a:rPr>
              <a:t>Conference</a:t>
            </a:r>
            <a:endParaRPr lang="en-US" sz="3600" spc="-200" dirty="0">
              <a:solidFill>
                <a:prstClr val="white">
                  <a:lumMod val="75000"/>
                </a:prstClr>
              </a:solidFill>
              <a:effectLst>
                <a:glow rad="152400">
                  <a:prstClr val="black">
                    <a:alpha val="19000"/>
                  </a:prst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5486" y="901291"/>
            <a:ext cx="7321080" cy="43717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cap="small" spc="-110" dirty="0">
                <a:ln w="3175"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glow rad="152400">
                    <a:prstClr val="black">
                      <a:alpha val="19000"/>
                    </a:prstClr>
                  </a:glow>
                </a:effectLst>
              </a:rPr>
              <a:t>OHSEP </a:t>
            </a:r>
            <a:r>
              <a:rPr lang="en-US" sz="2800" spc="-110" dirty="0" smtClean="0">
                <a:ln w="3175"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glow rad="152400">
                    <a:prstClr val="black">
                      <a:alpha val="19000"/>
                    </a:prstClr>
                  </a:glow>
                </a:effectLst>
              </a:rPr>
              <a:t>D</a:t>
            </a:r>
            <a:r>
              <a:rPr lang="en-US" sz="2800" cap="small" spc="-110" dirty="0" smtClean="0">
                <a:ln w="3175"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glow rad="152400">
                    <a:prstClr val="black">
                      <a:alpha val="19000"/>
                    </a:prstClr>
                  </a:glow>
                </a:effectLst>
              </a:rPr>
              <a:t>irectors </a:t>
            </a:r>
            <a:r>
              <a:rPr lang="en-US" sz="2800" cap="small" spc="-110" dirty="0">
                <a:ln w="3175"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glow rad="152400">
                    <a:prstClr val="black">
                      <a:alpha val="19000"/>
                    </a:prstClr>
                  </a:glow>
                </a:effectLst>
              </a:rPr>
              <a:t>+ </a:t>
            </a:r>
            <a:r>
              <a:rPr lang="en-US" sz="2800" cap="small" spc="-110" dirty="0" smtClean="0">
                <a:ln w="3175"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glow rad="152400">
                    <a:prstClr val="black">
                      <a:alpha val="19000"/>
                    </a:prstClr>
                  </a:glow>
                </a:effectLst>
              </a:rPr>
              <a:t>Staff</a:t>
            </a:r>
            <a:endParaRPr lang="en-US" sz="2800" spc="-110" dirty="0">
              <a:ln w="3175">
                <a:noFill/>
              </a:ln>
              <a:solidFill>
                <a:prstClr val="white">
                  <a:lumMod val="75000"/>
                </a:prstClr>
              </a:solidFill>
              <a:effectLst>
                <a:glow rad="152400">
                  <a:prstClr val="black">
                    <a:alpha val="19000"/>
                  </a:prstClr>
                </a:glow>
              </a:effectLst>
            </a:endParaRPr>
          </a:p>
        </p:txBody>
      </p:sp>
      <p:sp>
        <p:nvSpPr>
          <p:cNvPr id="2054" name="Rectangle 2053"/>
          <p:cNvSpPr/>
          <p:nvPr/>
        </p:nvSpPr>
        <p:spPr>
          <a:xfrm>
            <a:off x="159487" y="136215"/>
            <a:ext cx="8814390" cy="6570923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glow rad="838200">
              <a:schemeClr val="tx1">
                <a:alpha val="31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68257" y="341441"/>
            <a:ext cx="8386585" cy="6153458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glow rad="838200">
              <a:schemeClr val="tx1">
                <a:alpha val="31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34947" y="127861"/>
            <a:ext cx="894341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cap="small" dirty="0">
                <a:solidFill>
                  <a:prstClr val="white"/>
                </a:solidFill>
              </a:rPr>
              <a:t>E. Baton </a:t>
            </a:r>
            <a:r>
              <a:rPr lang="en-US" sz="900" cap="small" dirty="0" smtClean="0">
                <a:solidFill>
                  <a:prstClr val="white"/>
                </a:solidFill>
              </a:rPr>
              <a:t>Rouge  Point </a:t>
            </a:r>
            <a:r>
              <a:rPr lang="en-US" sz="900" cap="small" dirty="0">
                <a:solidFill>
                  <a:prstClr val="white"/>
                </a:solidFill>
              </a:rPr>
              <a:t>Coupee </a:t>
            </a:r>
            <a:r>
              <a:rPr lang="en-US" sz="900" cap="small" dirty="0" smtClean="0">
                <a:solidFill>
                  <a:prstClr val="white"/>
                </a:solidFill>
              </a:rPr>
              <a:t>Caddo Bossier Claiborne Bienville Plaquemines Red </a:t>
            </a:r>
            <a:r>
              <a:rPr lang="en-US" sz="900" cap="small" dirty="0">
                <a:solidFill>
                  <a:prstClr val="white"/>
                </a:solidFill>
              </a:rPr>
              <a:t>River </a:t>
            </a:r>
            <a:r>
              <a:rPr lang="en-US" sz="900" cap="small" dirty="0" smtClean="0">
                <a:solidFill>
                  <a:prstClr val="white"/>
                </a:solidFill>
              </a:rPr>
              <a:t>Webster Union Morehouse Lincoln  </a:t>
            </a:r>
            <a:r>
              <a:rPr lang="en-US" sz="900" cap="small" dirty="0">
                <a:solidFill>
                  <a:prstClr val="white"/>
                </a:solidFill>
              </a:rPr>
              <a:t>Ouachita </a:t>
            </a:r>
            <a:r>
              <a:rPr lang="en-US" sz="900" cap="small" dirty="0" smtClean="0">
                <a:solidFill>
                  <a:prstClr val="white"/>
                </a:solidFill>
              </a:rPr>
              <a:t>Richland  </a:t>
            </a:r>
            <a:r>
              <a:rPr lang="en-US" sz="900" cap="small" dirty="0">
                <a:solidFill>
                  <a:prstClr val="white"/>
                </a:solidFill>
              </a:rPr>
              <a:t>Madison  </a:t>
            </a:r>
            <a:r>
              <a:rPr lang="en-US" sz="900" cap="small" dirty="0" smtClean="0">
                <a:solidFill>
                  <a:prstClr val="white"/>
                </a:solidFill>
              </a:rPr>
              <a:t>Caldwell Franklin Jefferson St. Bernard    </a:t>
            </a:r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78317" y="6494898"/>
            <a:ext cx="88770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cap="small" dirty="0">
                <a:solidFill>
                  <a:prstClr val="white"/>
                </a:solidFill>
              </a:rPr>
              <a:t>St. </a:t>
            </a:r>
            <a:r>
              <a:rPr lang="en-US" sz="900" cap="small" dirty="0" smtClean="0">
                <a:solidFill>
                  <a:prstClr val="white"/>
                </a:solidFill>
              </a:rPr>
              <a:t>James  St</a:t>
            </a:r>
            <a:r>
              <a:rPr lang="en-US" sz="900" cap="small" dirty="0">
                <a:solidFill>
                  <a:prstClr val="white"/>
                </a:solidFill>
              </a:rPr>
              <a:t>. </a:t>
            </a:r>
            <a:r>
              <a:rPr lang="en-US" sz="900" cap="small" dirty="0" smtClean="0">
                <a:solidFill>
                  <a:prstClr val="white"/>
                </a:solidFill>
              </a:rPr>
              <a:t>John  St. Mary  St</a:t>
            </a:r>
            <a:r>
              <a:rPr lang="en-US" sz="900" cap="small" dirty="0">
                <a:solidFill>
                  <a:prstClr val="white"/>
                </a:solidFill>
              </a:rPr>
              <a:t>. </a:t>
            </a:r>
            <a:r>
              <a:rPr lang="en-US" sz="900" cap="small" dirty="0" smtClean="0">
                <a:solidFill>
                  <a:prstClr val="white"/>
                </a:solidFill>
              </a:rPr>
              <a:t>Charles Iberia  St. Martin  Vermilion  Lafayette  Acadia   St.  Landry  Evangeline  Cameron Jefferson Davis  Calcasieu Allen  Beauregard Concordia Orleans    </a:t>
            </a:r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 rot="16200000">
            <a:off x="-3123805" y="3251531"/>
            <a:ext cx="677054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cap="small" dirty="0" smtClean="0">
                <a:solidFill>
                  <a:prstClr val="white"/>
                </a:solidFill>
              </a:rPr>
              <a:t>Tangipahoa Washington  St. Tammany St. Helena Iberville E. Feliciana W. Feliciana Livingston Ascension W</a:t>
            </a:r>
            <a:r>
              <a:rPr lang="en-US" sz="900" cap="small" dirty="0">
                <a:solidFill>
                  <a:prstClr val="white"/>
                </a:solidFill>
              </a:rPr>
              <a:t>. Baton </a:t>
            </a:r>
            <a:r>
              <a:rPr lang="en-US" sz="900" cap="small" dirty="0" smtClean="0">
                <a:solidFill>
                  <a:prstClr val="white"/>
                </a:solidFill>
              </a:rPr>
              <a:t>Rouge Assumption Desoto</a:t>
            </a:r>
            <a:endParaRPr lang="en-US" sz="900" cap="small" dirty="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 rot="5400000" flipH="1">
            <a:off x="5465105" y="3538683"/>
            <a:ext cx="681030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cap="small" dirty="0">
                <a:solidFill>
                  <a:prstClr val="white"/>
                </a:solidFill>
              </a:rPr>
              <a:t>E. </a:t>
            </a:r>
            <a:r>
              <a:rPr lang="en-US" sz="900" cap="small" dirty="0" smtClean="0">
                <a:solidFill>
                  <a:prstClr val="white"/>
                </a:solidFill>
              </a:rPr>
              <a:t>Carroll W. Carroll Tensas Jackson  Sabine Winn Natchitoches Grant LaSalle Vernon Rapides  Avoyelles  Catahoula Terrebonne </a:t>
            </a:r>
            <a:r>
              <a:rPr lang="en-US" sz="900" cap="small" dirty="0" err="1" smtClean="0">
                <a:solidFill>
                  <a:prstClr val="white"/>
                </a:solidFill>
              </a:rPr>
              <a:t>LaFourche</a:t>
            </a:r>
            <a:endParaRPr lang="en-US" sz="900" dirty="0">
              <a:solidFill>
                <a:prstClr val="white"/>
              </a:solidFill>
            </a:endParaRPr>
          </a:p>
        </p:txBody>
      </p:sp>
      <p:pic>
        <p:nvPicPr>
          <p:cNvPr id="41" name="Picture 2" descr="C:\Users\SBurr\Desktop\Graphics\GohsepLogos_final_large.png"/>
          <p:cNvPicPr>
            <a:picLocks noChangeAspect="1" noChangeArrowheads="1"/>
          </p:cNvPicPr>
          <p:nvPr/>
        </p:nvPicPr>
        <p:blipFill rotWithShape="1">
          <a:blip r:embed="rId8" cstate="email">
            <a:duotone>
              <a:prstClr val="black"/>
              <a:srgbClr val="DDDDD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7576" y="2626366"/>
            <a:ext cx="2403436" cy="244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42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 rot="5400000" flipH="1">
            <a:off x="5465105" y="3538683"/>
            <a:ext cx="681030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cap="small" dirty="0">
                <a:solidFill>
                  <a:prstClr val="white"/>
                </a:solidFill>
              </a:rPr>
              <a:t>E. </a:t>
            </a:r>
            <a:r>
              <a:rPr lang="en-US" sz="900" cap="small" dirty="0" smtClean="0">
                <a:solidFill>
                  <a:prstClr val="white"/>
                </a:solidFill>
              </a:rPr>
              <a:t>Carroll W. Carroll Tensas Jackson  Sabine Winn Natchitoches Grant LaSalle Vernon Rapides  Avoyelles  Catahoula Terrebonne </a:t>
            </a:r>
            <a:r>
              <a:rPr lang="en-US" sz="900" cap="small" dirty="0" err="1" smtClean="0">
                <a:solidFill>
                  <a:prstClr val="white"/>
                </a:solidFill>
              </a:rPr>
              <a:t>LaFourche</a:t>
            </a:r>
            <a:endParaRPr lang="en-US" sz="900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r="7894"/>
          <a:stretch/>
        </p:blipFill>
        <p:spPr bwMode="auto">
          <a:xfrm>
            <a:off x="0" y="1"/>
            <a:ext cx="9143999" cy="682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238209" y="3512975"/>
            <a:ext cx="8632329" cy="1311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300"/>
              </a:lnSpc>
            </a:pPr>
            <a:r>
              <a:rPr lang="en-US" sz="9600" b="1" cap="small" spc="-34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 Look Forward</a:t>
            </a:r>
            <a:endParaRPr lang="en-US" sz="8000" b="1" cap="small" spc="-34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05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 rot="5400000" flipH="1">
            <a:off x="5465105" y="3538683"/>
            <a:ext cx="681030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cap="small" dirty="0">
                <a:solidFill>
                  <a:prstClr val="white"/>
                </a:solidFill>
              </a:rPr>
              <a:t>E. </a:t>
            </a:r>
            <a:r>
              <a:rPr lang="en-US" sz="900" cap="small" dirty="0" smtClean="0">
                <a:solidFill>
                  <a:prstClr val="white"/>
                </a:solidFill>
              </a:rPr>
              <a:t>Carroll W. Carroll Tensas Jackson  Sabine Winn Natchitoches Grant LaSalle Vernon Rapides  Avoyelles  Catahoula Terrebonne </a:t>
            </a:r>
            <a:r>
              <a:rPr lang="en-US" sz="900" cap="small" dirty="0" err="1" smtClean="0">
                <a:solidFill>
                  <a:prstClr val="white"/>
                </a:solidFill>
              </a:rPr>
              <a:t>LaFourche</a:t>
            </a:r>
            <a:endParaRPr lang="en-US" sz="900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r="7894"/>
          <a:stretch/>
        </p:blipFill>
        <p:spPr bwMode="auto">
          <a:xfrm>
            <a:off x="0" y="21773"/>
            <a:ext cx="9143999" cy="682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255834" y="2892489"/>
            <a:ext cx="8632329" cy="2416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9300"/>
              </a:lnSpc>
            </a:pPr>
            <a:r>
              <a:rPr lang="en-US" sz="7000" b="1" cap="small" spc="-320" dirty="0">
                <a:solidFill>
                  <a:prstClr val="black">
                    <a:lumMod val="85000"/>
                    <a:lumOff val="15000"/>
                  </a:prstClr>
                </a:solidFill>
              </a:rPr>
              <a:t>Executive Office /</a:t>
            </a:r>
          </a:p>
          <a:p>
            <a:pPr lvl="0" algn="ctr">
              <a:lnSpc>
                <a:spcPts val="9300"/>
              </a:lnSpc>
            </a:pPr>
            <a:r>
              <a:rPr lang="en-US" sz="7000" b="1" cap="small" spc="-320" dirty="0">
                <a:solidFill>
                  <a:prstClr val="black">
                    <a:lumMod val="85000"/>
                    <a:lumOff val="15000"/>
                  </a:prstClr>
                </a:solidFill>
              </a:rPr>
              <a:t>Grants &amp;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9888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Preparedness Grants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31540" y="2132856"/>
            <a:ext cx="8244916" cy="424847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600" dirty="0" smtClean="0">
                <a:solidFill>
                  <a:schemeClr val="tx1"/>
                </a:solidFill>
              </a:rPr>
              <a:t>FY </a:t>
            </a:r>
            <a:r>
              <a:rPr lang="en-US" sz="2600" b="1" dirty="0" smtClean="0">
                <a:solidFill>
                  <a:schemeClr val="tx1"/>
                </a:solidFill>
              </a:rPr>
              <a:t>2018 Notice of Funding Opportunity Announcement </a:t>
            </a:r>
            <a:r>
              <a:rPr lang="en-US" sz="2600" dirty="0" smtClean="0">
                <a:solidFill>
                  <a:schemeClr val="tx1"/>
                </a:solidFill>
              </a:rPr>
              <a:t>(NOFO) </a:t>
            </a:r>
            <a:r>
              <a:rPr lang="en-US" sz="2600" b="1" dirty="0" smtClean="0">
                <a:solidFill>
                  <a:srgbClr val="C00000"/>
                </a:solidFill>
              </a:rPr>
              <a:t>3</a:t>
            </a:r>
            <a:r>
              <a:rPr lang="en-US" sz="2600" b="1" baseline="30000" dirty="0" smtClean="0">
                <a:solidFill>
                  <a:srgbClr val="C00000"/>
                </a:solidFill>
              </a:rPr>
              <a:t>rd</a:t>
            </a:r>
            <a:r>
              <a:rPr lang="en-US" sz="2600" b="1" dirty="0" smtClean="0">
                <a:solidFill>
                  <a:srgbClr val="C00000"/>
                </a:solidFill>
              </a:rPr>
              <a:t> or 4</a:t>
            </a:r>
            <a:r>
              <a:rPr lang="en-US" sz="2600" b="1" baseline="30000" dirty="0" smtClean="0">
                <a:solidFill>
                  <a:srgbClr val="C00000"/>
                </a:solidFill>
              </a:rPr>
              <a:t>th</a:t>
            </a:r>
            <a:r>
              <a:rPr lang="en-US" sz="2600" b="1" dirty="0" smtClean="0">
                <a:solidFill>
                  <a:srgbClr val="C00000"/>
                </a:solidFill>
              </a:rPr>
              <a:t> week in May,</a:t>
            </a:r>
            <a:r>
              <a:rPr lang="en-US" sz="2600" b="1" dirty="0" smtClean="0">
                <a:solidFill>
                  <a:schemeClr val="tx1"/>
                </a:solidFill>
              </a:rPr>
              <a:t> no change in grant guidance anticipated, except for the </a:t>
            </a:r>
            <a:r>
              <a:rPr lang="en-US" sz="2600" b="1" dirty="0" err="1" smtClean="0">
                <a:solidFill>
                  <a:schemeClr val="tx1"/>
                </a:solidFill>
              </a:rPr>
              <a:t>NSGP</a:t>
            </a:r>
            <a:r>
              <a:rPr lang="en-US" sz="2600" b="1" dirty="0" smtClean="0">
                <a:solidFill>
                  <a:schemeClr val="tx1"/>
                </a:solidFill>
              </a:rPr>
              <a:t> as noted in our recent email sent out by Christina.</a:t>
            </a:r>
          </a:p>
          <a:p>
            <a:pPr>
              <a:spcBef>
                <a:spcPts val="0"/>
              </a:spcBef>
              <a:tabLst>
                <a:tab pos="5661025" algn="l"/>
                <a:tab pos="5773738" algn="l"/>
              </a:tabLst>
            </a:pPr>
            <a:endParaRPr lang="en-US" sz="27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700" dirty="0" smtClean="0">
                <a:solidFill>
                  <a:schemeClr val="tx1"/>
                </a:solidFill>
              </a:rPr>
              <a:t>Includes the following grant programs:</a:t>
            </a:r>
          </a:p>
          <a:p>
            <a:pPr lvl="1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Emergency </a:t>
            </a:r>
            <a:r>
              <a:rPr lang="en-US" sz="2400" dirty="0">
                <a:solidFill>
                  <a:schemeClr val="tx1"/>
                </a:solidFill>
              </a:rPr>
              <a:t>Management Performance Grant (EMPG)</a:t>
            </a:r>
          </a:p>
          <a:p>
            <a:pPr>
              <a:spcBef>
                <a:spcPts val="0"/>
              </a:spcBef>
              <a:tabLst>
                <a:tab pos="5661025" algn="l"/>
                <a:tab pos="5773738" algn="l"/>
              </a:tabLst>
            </a:pPr>
            <a:endParaRPr lang="en-US" sz="270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Homeland </a:t>
            </a:r>
            <a:r>
              <a:rPr lang="en-US" sz="2400" dirty="0">
                <a:solidFill>
                  <a:schemeClr val="tx1"/>
                </a:solidFill>
              </a:rPr>
              <a:t>Security Grant Program (</a:t>
            </a:r>
            <a:r>
              <a:rPr lang="en-US" sz="2400" dirty="0" smtClean="0">
                <a:solidFill>
                  <a:schemeClr val="tx1"/>
                </a:solidFill>
              </a:rPr>
              <a:t>HSGP)</a:t>
            </a:r>
            <a:endParaRPr lang="en-US" sz="2400" dirty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200" dirty="0" smtClean="0">
                <a:solidFill>
                  <a:schemeClr val="tx1"/>
                </a:solidFill>
              </a:rPr>
              <a:t>State Homeland Security Program (SHSP)</a:t>
            </a:r>
          </a:p>
          <a:p>
            <a:pPr lvl="2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200" dirty="0">
                <a:solidFill>
                  <a:schemeClr val="tx1"/>
                </a:solidFill>
              </a:rPr>
              <a:t>Operation </a:t>
            </a:r>
            <a:r>
              <a:rPr lang="en-US" sz="2200" dirty="0" err="1">
                <a:solidFill>
                  <a:schemeClr val="tx1"/>
                </a:solidFill>
              </a:rPr>
              <a:t>Stonegarden</a:t>
            </a:r>
            <a:r>
              <a:rPr lang="en-US" sz="2200" dirty="0">
                <a:solidFill>
                  <a:schemeClr val="tx1"/>
                </a:solidFill>
              </a:rPr>
              <a:t> (OPSG)</a:t>
            </a:r>
          </a:p>
          <a:p>
            <a:pPr lvl="2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200" dirty="0">
                <a:solidFill>
                  <a:schemeClr val="tx1"/>
                </a:solidFill>
              </a:rPr>
              <a:t>Urban Area Security Initiative (</a:t>
            </a:r>
            <a:r>
              <a:rPr lang="en-US" sz="2200" dirty="0" err="1">
                <a:solidFill>
                  <a:schemeClr val="tx1"/>
                </a:solidFill>
              </a:rPr>
              <a:t>UASI</a:t>
            </a:r>
            <a:r>
              <a:rPr lang="en-US" sz="2200" dirty="0">
                <a:solidFill>
                  <a:schemeClr val="tx1"/>
                </a:solidFill>
              </a:rPr>
              <a:t>) – </a:t>
            </a:r>
            <a:r>
              <a:rPr lang="en-US" sz="2200" b="1" dirty="0">
                <a:solidFill>
                  <a:schemeClr val="tx1"/>
                </a:solidFill>
              </a:rPr>
              <a:t>potential for </a:t>
            </a:r>
            <a:r>
              <a:rPr lang="en-US" sz="2200" b="1" dirty="0" smtClean="0">
                <a:solidFill>
                  <a:schemeClr val="tx1"/>
                </a:solidFill>
              </a:rPr>
              <a:t>award (NOLA)</a:t>
            </a:r>
            <a:endParaRPr lang="en-US" sz="2200" b="1" dirty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tabLst>
                <a:tab pos="5661025" algn="l"/>
                <a:tab pos="5773738" algn="l"/>
              </a:tabLst>
            </a:pPr>
            <a:endParaRPr lang="en-US" sz="2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22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Preparedness Grants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31540" y="2132856"/>
            <a:ext cx="8244916" cy="42484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700" dirty="0" smtClean="0">
                <a:solidFill>
                  <a:schemeClr val="tx1"/>
                </a:solidFill>
              </a:rPr>
              <a:t>Nonprofit </a:t>
            </a:r>
            <a:r>
              <a:rPr lang="en-US" sz="2700" dirty="0">
                <a:solidFill>
                  <a:schemeClr val="tx1"/>
                </a:solidFill>
              </a:rPr>
              <a:t>Security Grant </a:t>
            </a:r>
            <a:r>
              <a:rPr lang="en-US" sz="2700" dirty="0" smtClean="0">
                <a:solidFill>
                  <a:schemeClr val="tx1"/>
                </a:solidFill>
              </a:rPr>
              <a:t>Program (</a:t>
            </a:r>
            <a:r>
              <a:rPr lang="en-US" sz="2700" dirty="0" err="1" smtClean="0">
                <a:solidFill>
                  <a:schemeClr val="tx1"/>
                </a:solidFill>
              </a:rPr>
              <a:t>NSGP</a:t>
            </a:r>
            <a:r>
              <a:rPr lang="en-US" sz="2700" dirty="0" smtClean="0">
                <a:solidFill>
                  <a:schemeClr val="tx1"/>
                </a:solidFill>
              </a:rPr>
              <a:t>) </a:t>
            </a:r>
          </a:p>
          <a:p>
            <a:pPr lvl="1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Potential </a:t>
            </a:r>
            <a:r>
              <a:rPr lang="en-US" sz="2400" dirty="0">
                <a:solidFill>
                  <a:schemeClr val="tx1"/>
                </a:solidFill>
              </a:rPr>
              <a:t>for </a:t>
            </a:r>
            <a:r>
              <a:rPr lang="en-US" sz="2400" b="1" dirty="0" smtClean="0">
                <a:solidFill>
                  <a:srgbClr val="C00000"/>
                </a:solidFill>
              </a:rPr>
              <a:t>multiple awards</a:t>
            </a:r>
            <a:r>
              <a:rPr lang="en-US" sz="2400" dirty="0" smtClean="0">
                <a:solidFill>
                  <a:schemeClr val="tx1"/>
                </a:solidFill>
              </a:rPr>
              <a:t>, including agencies inside a </a:t>
            </a:r>
            <a:r>
              <a:rPr lang="en-US" sz="2400" dirty="0" err="1" smtClean="0">
                <a:solidFill>
                  <a:schemeClr val="tx1"/>
                </a:solidFill>
              </a:rPr>
              <a:t>UASI</a:t>
            </a:r>
            <a:r>
              <a:rPr lang="en-US" sz="2400" dirty="0" smtClean="0">
                <a:solidFill>
                  <a:schemeClr val="tx1"/>
                </a:solidFill>
              </a:rPr>
              <a:t> ($10 million) and outside a </a:t>
            </a:r>
            <a:r>
              <a:rPr lang="en-US" sz="2400" dirty="0" err="1" smtClean="0">
                <a:solidFill>
                  <a:schemeClr val="tx1"/>
                </a:solidFill>
              </a:rPr>
              <a:t>UASI</a:t>
            </a:r>
            <a:r>
              <a:rPr lang="en-US" sz="2400" dirty="0" smtClean="0">
                <a:solidFill>
                  <a:schemeClr val="tx1"/>
                </a:solidFill>
              </a:rPr>
              <a:t> ($50 Million).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700" dirty="0" smtClean="0">
              <a:solidFill>
                <a:schemeClr val="tx1"/>
              </a:solidFill>
            </a:endParaRPr>
          </a:p>
          <a:p>
            <a:r>
              <a:rPr lang="en-US" sz="2700" dirty="0" smtClean="0">
                <a:solidFill>
                  <a:schemeClr val="tx1"/>
                </a:solidFill>
              </a:rPr>
              <a:t>Port </a:t>
            </a:r>
            <a:r>
              <a:rPr lang="en-US" sz="2700" dirty="0">
                <a:solidFill>
                  <a:schemeClr val="tx1"/>
                </a:solidFill>
              </a:rPr>
              <a:t>Security Grant </a:t>
            </a:r>
            <a:r>
              <a:rPr lang="en-US" sz="2700" dirty="0" smtClean="0">
                <a:solidFill>
                  <a:schemeClr val="tx1"/>
                </a:solidFill>
              </a:rPr>
              <a:t>Program (</a:t>
            </a:r>
            <a:r>
              <a:rPr lang="en-US" sz="2700" dirty="0" err="1" smtClean="0">
                <a:solidFill>
                  <a:schemeClr val="tx1"/>
                </a:solidFill>
              </a:rPr>
              <a:t>PSGP</a:t>
            </a:r>
            <a:r>
              <a:rPr lang="en-US" sz="2700" dirty="0" smtClean="0">
                <a:solidFill>
                  <a:schemeClr val="tx1"/>
                </a:solidFill>
              </a:rPr>
              <a:t>) – </a:t>
            </a:r>
            <a:r>
              <a:rPr lang="en-US" sz="2700" b="1" dirty="0" smtClean="0">
                <a:solidFill>
                  <a:schemeClr val="tx1"/>
                </a:solidFill>
              </a:rPr>
              <a:t>individual applications accepted, not awarded through GOHSEP.</a:t>
            </a:r>
          </a:p>
          <a:p>
            <a:endParaRPr lang="en-US" sz="2700" dirty="0" smtClean="0">
              <a:solidFill>
                <a:schemeClr val="tx1"/>
              </a:solidFill>
            </a:endParaRPr>
          </a:p>
          <a:p>
            <a:r>
              <a:rPr lang="en-US" sz="2700" dirty="0" smtClean="0">
                <a:solidFill>
                  <a:schemeClr val="tx1"/>
                </a:solidFill>
              </a:rPr>
              <a:t>Grant Allocation Amounts are unknown - </a:t>
            </a:r>
            <a:r>
              <a:rPr lang="en-US" sz="2700" b="1" dirty="0" smtClean="0">
                <a:solidFill>
                  <a:schemeClr val="tx1"/>
                </a:solidFill>
              </a:rPr>
              <a:t>do not anticipate significant changes to EMPG or SHSP. </a:t>
            </a:r>
          </a:p>
        </p:txBody>
      </p:sp>
    </p:spTree>
    <p:extLst>
      <p:ext uri="{BB962C8B-B14F-4D97-AF65-F5344CB8AC3E}">
        <p14:creationId xmlns:p14="http://schemas.microsoft.com/office/powerpoint/2010/main" val="220622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838199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Subrecipient Site Visits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362199"/>
            <a:ext cx="8534400" cy="4080641"/>
          </a:xfrm>
        </p:spPr>
        <p:txBody>
          <a:bodyPr>
            <a:normAutofit/>
          </a:bodyPr>
          <a:lstStyle/>
          <a:p>
            <a:pPr marL="233363" indent="-233363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Full Subrecipient presentation on </a:t>
            </a:r>
            <a:r>
              <a:rPr lang="en-US" b="1" dirty="0" smtClean="0">
                <a:solidFill>
                  <a:schemeClr val="tx1"/>
                </a:solidFill>
              </a:rPr>
              <a:t>Site Visit Requirements </a:t>
            </a:r>
            <a:r>
              <a:rPr lang="en-US" dirty="0" smtClean="0">
                <a:solidFill>
                  <a:schemeClr val="tx1"/>
                </a:solidFill>
              </a:rPr>
              <a:t>is posted on the Conference webpage.</a:t>
            </a:r>
          </a:p>
          <a:p>
            <a:pPr marL="569913" lvl="1" indent="-233363" algn="l">
              <a:spcBef>
                <a:spcPts val="0"/>
              </a:spcBef>
              <a:buFont typeface="Arial" panose="020B0604020202020204" pitchFamily="34" charset="0"/>
              <a:buChar char="►"/>
              <a:tabLst>
                <a:tab pos="5661025" algn="l"/>
                <a:tab pos="5773738" algn="l"/>
              </a:tabLst>
            </a:pPr>
            <a:r>
              <a:rPr lang="en-US" sz="2400" dirty="0">
                <a:solidFill>
                  <a:schemeClr val="tx1"/>
                </a:solidFill>
              </a:rPr>
              <a:t>Approximately </a:t>
            </a:r>
            <a:r>
              <a:rPr lang="en-US" sz="2400" b="1" dirty="0">
                <a:solidFill>
                  <a:srgbClr val="C00000"/>
                </a:solidFill>
              </a:rPr>
              <a:t>40 </a:t>
            </a:r>
            <a:r>
              <a:rPr lang="en-US" sz="2400" b="1" dirty="0">
                <a:solidFill>
                  <a:schemeClr val="tx1"/>
                </a:solidFill>
              </a:rPr>
              <a:t>GOHSEP </a:t>
            </a:r>
            <a:r>
              <a:rPr lang="en-US" sz="2400" b="1" dirty="0" smtClean="0">
                <a:solidFill>
                  <a:schemeClr val="tx1"/>
                </a:solidFill>
              </a:rPr>
              <a:t>Subrecipient </a:t>
            </a:r>
            <a:r>
              <a:rPr lang="en-US" sz="2400" b="1" dirty="0">
                <a:solidFill>
                  <a:schemeClr val="tx1"/>
                </a:solidFill>
              </a:rPr>
              <a:t>Monitoring Site Visits </a:t>
            </a:r>
            <a:r>
              <a:rPr lang="en-US" sz="2400" dirty="0">
                <a:solidFill>
                  <a:schemeClr val="tx1"/>
                </a:solidFill>
              </a:rPr>
              <a:t>are conducted each fiscal year.</a:t>
            </a:r>
          </a:p>
          <a:p>
            <a:pPr marL="569913" lvl="1" indent="-233363" algn="l">
              <a:spcBef>
                <a:spcPts val="0"/>
              </a:spcBef>
              <a:buFont typeface="Arial" panose="020B0604020202020204" pitchFamily="34" charset="0"/>
              <a:buChar char="►"/>
              <a:tabLst>
                <a:tab pos="5661025" algn="l"/>
                <a:tab pos="5773738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Site visit selections are made through a </a:t>
            </a:r>
            <a:r>
              <a:rPr lang="en-US" sz="2400" b="1" dirty="0" smtClean="0">
                <a:solidFill>
                  <a:schemeClr val="tx1"/>
                </a:solidFill>
              </a:rPr>
              <a:t>comprehensive Risk Assessment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569913" lvl="1" indent="-233363" algn="l">
              <a:spcBef>
                <a:spcPts val="0"/>
              </a:spcBef>
              <a:buFont typeface="Arial" panose="020B0604020202020204" pitchFamily="34" charset="0"/>
              <a:buChar char="►"/>
              <a:tabLst>
                <a:tab pos="5661025" algn="l"/>
                <a:tab pos="5773738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A </a:t>
            </a:r>
            <a:r>
              <a:rPr lang="en-US" sz="2400" dirty="0">
                <a:solidFill>
                  <a:schemeClr val="tx1"/>
                </a:solidFill>
              </a:rPr>
              <a:t>Site Visit is </a:t>
            </a:r>
            <a:r>
              <a:rPr lang="en-US" sz="2400" b="1" dirty="0">
                <a:solidFill>
                  <a:schemeClr val="tx1"/>
                </a:solidFill>
              </a:rPr>
              <a:t>not an audit </a:t>
            </a:r>
            <a:r>
              <a:rPr lang="en-US" sz="2400" dirty="0">
                <a:solidFill>
                  <a:schemeClr val="tx1"/>
                </a:solidFill>
              </a:rPr>
              <a:t>but rather a </a:t>
            </a:r>
            <a:r>
              <a:rPr lang="en-US" sz="2400" b="1" dirty="0">
                <a:solidFill>
                  <a:schemeClr val="tx1"/>
                </a:solidFill>
              </a:rPr>
              <a:t>review to assess compliance requirements </a:t>
            </a:r>
            <a:r>
              <a:rPr lang="en-US" sz="2400" dirty="0">
                <a:solidFill>
                  <a:schemeClr val="tx1"/>
                </a:solidFill>
              </a:rPr>
              <a:t>in accordance with federal guidelines (44 CFR/2 CFR</a:t>
            </a:r>
            <a:r>
              <a:rPr lang="en-US" sz="2400" dirty="0" smtClean="0">
                <a:solidFill>
                  <a:schemeClr val="tx1"/>
                </a:solidFill>
              </a:rPr>
              <a:t>).  Our staff is available to assist as needed.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389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31540" y="2089287"/>
            <a:ext cx="8244916" cy="433381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GOHSEP has discussed with </a:t>
            </a:r>
            <a:r>
              <a:rPr lang="en-US" sz="2400" dirty="0"/>
              <a:t>FEMA about messaging which </a:t>
            </a:r>
            <a:r>
              <a:rPr lang="en-US" sz="2400" b="1" dirty="0"/>
              <a:t>targets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C00000"/>
                </a:solidFill>
              </a:rPr>
              <a:t>volunteerism and resiliency</a:t>
            </a:r>
            <a:r>
              <a:rPr lang="en-US" sz="2400" dirty="0"/>
              <a:t>.  </a:t>
            </a:r>
            <a:endParaRPr lang="en-US" sz="2400" dirty="0" smtClean="0"/>
          </a:p>
          <a:p>
            <a:r>
              <a:rPr lang="en-US" sz="2400" dirty="0" smtClean="0"/>
              <a:t>Discussion </a:t>
            </a:r>
            <a:r>
              <a:rPr lang="en-US" sz="2400" dirty="0"/>
              <a:t>focused on </a:t>
            </a:r>
            <a:r>
              <a:rPr lang="en-US" sz="2400" b="1" dirty="0"/>
              <a:t>neighborhood Facebook groups</a:t>
            </a:r>
            <a:r>
              <a:rPr lang="en-US" sz="2400" dirty="0"/>
              <a:t>.  </a:t>
            </a:r>
            <a:endParaRPr lang="en-US" sz="2400" dirty="0" smtClean="0"/>
          </a:p>
          <a:p>
            <a:pPr lvl="1"/>
            <a:r>
              <a:rPr lang="en-US" sz="2100" dirty="0" smtClean="0"/>
              <a:t>Today we </a:t>
            </a:r>
            <a:r>
              <a:rPr lang="en-US" sz="2100" dirty="0"/>
              <a:t>often don't get to know </a:t>
            </a:r>
            <a:r>
              <a:rPr lang="en-US" sz="2100" dirty="0" smtClean="0"/>
              <a:t>our neighbors </a:t>
            </a:r>
            <a:r>
              <a:rPr lang="en-US" sz="2100" dirty="0"/>
              <a:t>like </a:t>
            </a:r>
            <a:r>
              <a:rPr lang="en-US" sz="2100" dirty="0" smtClean="0"/>
              <a:t>in </a:t>
            </a:r>
            <a:r>
              <a:rPr lang="en-US" sz="2100" dirty="0"/>
              <a:t>the past.  </a:t>
            </a:r>
            <a:endParaRPr lang="en-US" sz="2100" dirty="0" smtClean="0"/>
          </a:p>
          <a:p>
            <a:pPr lvl="1"/>
            <a:r>
              <a:rPr lang="en-US" sz="2100" dirty="0" smtClean="0"/>
              <a:t>Many now </a:t>
            </a:r>
            <a:r>
              <a:rPr lang="en-US" sz="2100" dirty="0"/>
              <a:t>are connected through </a:t>
            </a:r>
            <a:r>
              <a:rPr lang="en-US" sz="2100" dirty="0" smtClean="0"/>
              <a:t>social </a:t>
            </a:r>
            <a:r>
              <a:rPr lang="en-US" sz="2100" dirty="0"/>
              <a:t>media tools.  </a:t>
            </a:r>
          </a:p>
          <a:p>
            <a:pPr lvl="1"/>
            <a:r>
              <a:rPr lang="en-US" sz="2100" dirty="0" smtClean="0"/>
              <a:t>GOHSEP realized an </a:t>
            </a:r>
            <a:r>
              <a:rPr lang="en-US" sz="2100" b="1" dirty="0" smtClean="0"/>
              <a:t>increase </a:t>
            </a:r>
            <a:r>
              <a:rPr lang="en-US" sz="2100" b="1" dirty="0"/>
              <a:t>in neighborhood activity </a:t>
            </a:r>
            <a:r>
              <a:rPr lang="en-US" sz="2100" dirty="0"/>
              <a:t>in relation to the 2016 floods and other recent events.  </a:t>
            </a:r>
            <a:endParaRPr lang="en-US" sz="2100" dirty="0" smtClean="0"/>
          </a:p>
          <a:p>
            <a:r>
              <a:rPr lang="en-US" sz="2400" dirty="0" smtClean="0"/>
              <a:t>GOHSEP </a:t>
            </a:r>
            <a:r>
              <a:rPr lang="en-US" sz="2400" dirty="0"/>
              <a:t>will likely </a:t>
            </a:r>
            <a:r>
              <a:rPr lang="en-US" sz="2400" dirty="0" smtClean="0"/>
              <a:t>help FEMA </a:t>
            </a:r>
            <a:r>
              <a:rPr lang="en-US" sz="2400" b="1" dirty="0"/>
              <a:t>target messaging geared towards these groups in the future.  </a:t>
            </a:r>
          </a:p>
        </p:txBody>
      </p:sp>
    </p:spTree>
    <p:extLst>
      <p:ext uri="{BB962C8B-B14F-4D97-AF65-F5344CB8AC3E}">
        <p14:creationId xmlns:p14="http://schemas.microsoft.com/office/powerpoint/2010/main" val="327958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9383fe21-241c-4b58-a6fa-ef802baabd5f">
      <UserInfo>
        <DisplayName/>
        <AccountId xsi:nil="true"/>
        <AccountType/>
      </UserInfo>
    </Owne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9C5296AA4CB44AAC993CF3D2FFA90A" ma:contentTypeVersion="0" ma:contentTypeDescription="Create a new document." ma:contentTypeScope="" ma:versionID="aca7f2fccd4ea3c50fbd5cd04c7b52cc">
  <xsd:schema xmlns:xsd="http://www.w3.org/2001/XMLSchema" xmlns:xs="http://www.w3.org/2001/XMLSchema" xmlns:p="http://schemas.microsoft.com/office/2006/metadata/properties" xmlns:ns2="9383fe21-241c-4b58-a6fa-ef802baabd5f" targetNamespace="http://schemas.microsoft.com/office/2006/metadata/properties" ma:root="true" ma:fieldsID="aa856dbb0ad6a99fea3cb64e1314eb2c" ns2:_="">
    <xsd:import namespace="9383fe21-241c-4b58-a6fa-ef802baabd5f"/>
    <xsd:element name="properties">
      <xsd:complexType>
        <xsd:sequence>
          <xsd:element name="documentManagement">
            <xsd:complexType>
              <xsd:all>
                <xsd:element ref="ns2:Own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83fe21-241c-4b58-a6fa-ef802baabd5f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Owner" ma:list="UserInfo" ma:SharePointGroup="0" ma:internalName="Owner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C145BD-0B1E-4AC0-AD2C-112AB022D3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2A9D00-1FD3-41A3-8AA0-A42ECC5C613E}">
  <ds:schemaRefs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9383fe21-241c-4b58-a6fa-ef802baabd5f"/>
  </ds:schemaRefs>
</ds:datastoreItem>
</file>

<file path=customXml/itemProps3.xml><?xml version="1.0" encoding="utf-8"?>
<ds:datastoreItem xmlns:ds="http://schemas.openxmlformats.org/officeDocument/2006/customXml" ds:itemID="{C8EC8867-868D-4181-8B18-BBB7DA802D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83fe21-241c-4b58-a6fa-ef802baabd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3846</TotalTime>
  <Words>2371</Words>
  <Application>Microsoft Office PowerPoint</Application>
  <PresentationFormat>On-screen Show (4:3)</PresentationFormat>
  <Paragraphs>553</Paragraphs>
  <Slides>37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Avenir-Book</vt:lpstr>
      <vt:lpstr>Calibri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Welcome Comments</vt:lpstr>
      <vt:lpstr>PowerPoint Presentation</vt:lpstr>
      <vt:lpstr>PowerPoint Presentation</vt:lpstr>
      <vt:lpstr>Preparedness Grants</vt:lpstr>
      <vt:lpstr>Preparedness Grants</vt:lpstr>
      <vt:lpstr>Subrecipient Site Visits</vt:lpstr>
      <vt:lpstr>Social Media</vt:lpstr>
      <vt:lpstr>NEW GOHSEP Podcast</vt:lpstr>
      <vt:lpstr>Legislative Session(s)</vt:lpstr>
      <vt:lpstr>FY 18/19 GOHSEP Budget</vt:lpstr>
      <vt:lpstr>Proposed Legislation</vt:lpstr>
      <vt:lpstr>Proposed Legislation</vt:lpstr>
      <vt:lpstr>Proposed Legislation</vt:lpstr>
      <vt:lpstr>Legislative Session</vt:lpstr>
      <vt:lpstr>PowerPoint Presentation</vt:lpstr>
      <vt:lpstr>Operations</vt:lpstr>
      <vt:lpstr>2017 Declarations</vt:lpstr>
      <vt:lpstr>EMAC Requests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GOHSEPSlideMaster_Generic_2015</dc:title>
  <dc:creator>swb</dc:creator>
  <dc:description/>
  <cp:lastModifiedBy>Dayries, Christina</cp:lastModifiedBy>
  <cp:revision>285</cp:revision>
  <cp:lastPrinted>2018-05-10T14:52:33Z</cp:lastPrinted>
  <dcterms:created xsi:type="dcterms:W3CDTF">2015-09-22T16:44:38Z</dcterms:created>
  <dcterms:modified xsi:type="dcterms:W3CDTF">2018-05-10T21:43:09Z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ers">
    <vt:lpwstr/>
  </property>
  <property fmtid="{D5CDD505-2E9C-101B-9397-08002B2CF9AE}" pid="3" name="ContentTypeId">
    <vt:lpwstr>0x010100CB9C5296AA4CB44AAC993CF3D2FFA90A</vt:lpwstr>
  </property>
  <property fmtid="{D5CDD505-2E9C-101B-9397-08002B2CF9AE}" pid="4" name="ContentType">
    <vt:lpwstr>Slide</vt:lpwstr>
  </property>
  <property fmtid="{D5CDD505-2E9C-101B-9397-08002B2CF9AE}" pid="5" name="Presentation">
    <vt:lpwstr>GOHSEPSlideMaster_Generic_2015</vt:lpwstr>
  </property>
  <property fmtid="{D5CDD505-2E9C-101B-9397-08002B2CF9AE}" pid="6" name="SlideDescription">
    <vt:lpwstr/>
  </property>
</Properties>
</file>