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1" r:id="rId1"/>
  </p:sldMasterIdLst>
  <p:notesMasterIdLst>
    <p:notesMasterId r:id="rId17"/>
  </p:notesMasterIdLst>
  <p:handoutMasterIdLst>
    <p:handoutMasterId r:id="rId18"/>
  </p:handoutMasterIdLst>
  <p:sldIdLst>
    <p:sldId id="287" r:id="rId2"/>
    <p:sldId id="405" r:id="rId3"/>
    <p:sldId id="370" r:id="rId4"/>
    <p:sldId id="406" r:id="rId5"/>
    <p:sldId id="407" r:id="rId6"/>
    <p:sldId id="408" r:id="rId7"/>
    <p:sldId id="409" r:id="rId8"/>
    <p:sldId id="395" r:id="rId9"/>
    <p:sldId id="400" r:id="rId10"/>
    <p:sldId id="411" r:id="rId11"/>
    <p:sldId id="386" r:id="rId12"/>
    <p:sldId id="390" r:id="rId13"/>
    <p:sldId id="402" r:id="rId14"/>
    <p:sldId id="360" r:id="rId15"/>
    <p:sldId id="410" r:id="rId16"/>
  </p:sldIdLst>
  <p:sldSz cx="9144000" cy="6858000" type="screen4x3"/>
  <p:notesSz cx="7010400" cy="9296400"/>
  <p:embeddedFontLst>
    <p:embeddedFont>
      <p:font typeface="KodchiangUPC" panose="02020603050405020304" pitchFamily="18" charset="-34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ucida Fax" panose="02060602050505020204" pitchFamily="18" charset="0"/>
      <p:regular r:id="rId27"/>
      <p:bold r:id="rId28"/>
      <p:italic r:id="rId29"/>
      <p:boldItalic r:id="rId30"/>
    </p:embeddedFont>
  </p:embeddedFontLst>
  <p:custShowLst>
    <p:custShow name="FEMA 101" id="0">
      <p:sldLst/>
    </p:custShow>
    <p:custShow name="Delta Sigma Theta" id="1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  <p15:guide id="5" orient="horz" pos="24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 Baker" initials="JB" lastIdx="2" clrIdx="0"/>
  <p:cmAuthor id="1" name="User" initials="U" lastIdx="2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05" y="48"/>
      </p:cViewPr>
      <p:guideLst>
        <p:guide orient="horz" pos="2160"/>
        <p:guide pos="2880"/>
        <p:guide orient="horz" pos="2260"/>
        <p:guide orient="horz" pos="2360"/>
        <p:guide orient="horz" pos="24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0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 anchor="b"/>
          <a:lstStyle>
            <a:lvl1pPr algn="r">
              <a:defRPr sz="1300"/>
            </a:lvl1pPr>
          </a:lstStyle>
          <a:p>
            <a:fld id="{220D4E38-105A-4166-BF16-C37C7B4E37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l">
              <a:defRPr sz="1300"/>
            </a:lvl1pPr>
          </a:lstStyle>
          <a:p>
            <a:r>
              <a:rPr lang="en-US" sz="1400"/>
              <a:t>DR-4241-South Carolina</a:t>
            </a:r>
            <a:endParaRPr lang="en-US" sz="14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"/>
          </p:nvPr>
        </p:nvSpPr>
        <p:spPr>
          <a:xfrm>
            <a:off x="0" y="464820"/>
            <a:ext cx="3037840" cy="464820"/>
          </a:xfrm>
          <a:prstGeom prst="rect">
            <a:avLst/>
          </a:prstGeom>
        </p:spPr>
        <p:txBody>
          <a:bodyPr vert="horz" lIns="93167" tIns="46583" rIns="93167" bIns="46583" rtlCol="0"/>
          <a:lstStyle>
            <a:lvl1pPr algn="r">
              <a:defRPr sz="1300"/>
            </a:lvl1pPr>
          </a:lstStyle>
          <a:p>
            <a:pPr algn="l"/>
            <a:fld id="{83EB234C-FFF4-4A8E-B68B-CBB2E7D47A37}" type="datetime1">
              <a:rPr lang="en-US" smtClean="0"/>
              <a:t>6/19/2016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93" y="1"/>
            <a:ext cx="791569" cy="84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468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2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CA5BF349-5751-4B0A-BD22-2E2148B73209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DB2CF275-E019-4B7F-9AAE-0A7BF819C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7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7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CF275-E019-4B7F-9AAE-0A7BF819CF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2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CraigatFE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youtube.com/user/fema" TargetMode="External"/><Relationship Id="rId5" Type="http://schemas.openxmlformats.org/officeDocument/2006/relationships/hyperlink" Target="http://www.facebook.com/FEMA" TargetMode="External"/><Relationship Id="rId4" Type="http://schemas.openxmlformats.org/officeDocument/2006/relationships/hyperlink" Target="http://twitter.com/femainfocus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6400800" cy="9144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352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5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37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951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557027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3806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05400"/>
            <a:ext cx="5486400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22933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2209800" y="1905000"/>
            <a:ext cx="4495800" cy="31242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906785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114800" y="228600"/>
            <a:ext cx="914400" cy="156966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?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1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jbarnes8\My Documents\FEMA-DHS Seals &amp; Signaturees\DHS_FEMA_Signatures_07_31_03\Preferred\Reverse\Spot_Full_Color\DHS_fema_SR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84" y="1219200"/>
            <a:ext cx="6239632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571500" y="41910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Stay updated on FEMA</a:t>
            </a:r>
            <a:endParaRPr lang="en-US" sz="18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following links to FEMA's presence on other third party sites are provided</a:t>
            </a:r>
            <a:r>
              <a:rPr lang="en-US" sz="180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for your reference.  FEMA does not endorse any non-government websites, companies or applications.</a:t>
            </a:r>
            <a:b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Craig@twitter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</a:t>
            </a:r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FEMA@twitter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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r>
              <a:rPr lang="en-US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Facebook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r>
              <a:rPr lang="en-US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 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r>
              <a:rPr lang="en-US" sz="1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YouTube</a:t>
            </a: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352425"/>
            <a:ext cx="8226425" cy="701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" y="1143000"/>
            <a:ext cx="77692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>
                <a:solidFill>
                  <a:srgbClr val="B0B1B3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211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- 10 Regional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281308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2057400"/>
            <a:ext cx="8153400" cy="3200400"/>
          </a:xfrm>
        </p:spPr>
        <p:txBody>
          <a:bodyPr/>
          <a:lstStyle>
            <a:lvl1pPr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623814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687598"/>
      </p:ext>
    </p:extLst>
  </p:cSld>
  <p:clrMapOvr>
    <a:masterClrMapping/>
  </p:clrMapOvr>
  <p:transition spd="slow">
    <p:strips dir="rd"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Susan Langhoff               June 21,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244096"/>
      </p:ext>
    </p:extLst>
  </p:cSld>
  <p:clrMapOvr>
    <a:masterClrMapping/>
  </p:clrMapOvr>
  <p:transition spd="slow">
    <p:strips dir="rd"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0005566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384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292441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8201871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29375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     Susan Langhoff               June 21, 2016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  <a:ln/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E2359C-85FB-4DAF-B82F-973EA5D554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8640615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5" descr="C:\Documents and Settings\jbarnes8\My Documents\FEMA-DHS Seals &amp; Signaturees\DHS_FEMA_Signatures_07_31_03\Preferred\Reverse\Spot_Full_Color\DHS_fema_SR.t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5754688"/>
            <a:ext cx="22860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8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73" r:id="rId2"/>
    <p:sldLayoutId id="2147483772" r:id="rId3"/>
    <p:sldLayoutId id="2147483768" r:id="rId4"/>
    <p:sldLayoutId id="2147483769" r:id="rId5"/>
    <p:sldLayoutId id="2147483767" r:id="rId6"/>
    <p:sldLayoutId id="2147483755" r:id="rId7"/>
    <p:sldLayoutId id="2147483756" r:id="rId8"/>
    <p:sldLayoutId id="2147483757" r:id="rId9"/>
    <p:sldLayoutId id="2147483760" r:id="rId10"/>
    <p:sldLayoutId id="2147483761" r:id="rId11"/>
    <p:sldLayoutId id="2147483771" r:id="rId12"/>
    <p:sldLayoutId id="2147483775" r:id="rId13"/>
    <p:sldLayoutId id="2147483774" r:id="rId14"/>
    <p:sldLayoutId id="2147483776" r:id="rId15"/>
  </p:sldLayoutIdLst>
  <p:transition spd="slow">
    <p:strips dir="rd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bg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isastersafety.org/ibhs-business-protection/" TargetMode="External"/><Relationship Id="rId3" Type="http://schemas.openxmlformats.org/officeDocument/2006/relationships/hyperlink" Target="https://communities.firstresponder.gov/web/guest;jsessionid=7E42A2D470AB1B967F7CD14082447F77.w5" TargetMode="External"/><Relationship Id="rId7" Type="http://schemas.openxmlformats.org/officeDocument/2006/relationships/hyperlink" Target="https://www.fema.gov/private-sector" TargetMode="External"/><Relationship Id="rId2" Type="http://schemas.openxmlformats.org/officeDocument/2006/relationships/hyperlink" Target="https://www.ready.gov/busines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ema.gov/email" TargetMode="External"/><Relationship Id="rId5" Type="http://schemas.openxmlformats.org/officeDocument/2006/relationships/hyperlink" Target="http://www.fema.gov/mobile-app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28840" y="6047742"/>
            <a:ext cx="6115069" cy="552796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US" sz="2600" dirty="0"/>
          </a:p>
          <a:p>
            <a:pPr marL="0" indent="0" algn="r">
              <a:buNone/>
            </a:pPr>
            <a:r>
              <a:rPr lang="en-US" sz="6800" b="1" dirty="0" smtClean="0">
                <a:solidFill>
                  <a:schemeClr val="bg1">
                    <a:lumMod val="75000"/>
                  </a:schemeClr>
                </a:solidFill>
                <a:latin typeface="Lucida Fax" panose="02060602050505020204" pitchFamily="18" charset="0"/>
                <a:cs typeface="KodchiangUPC" panose="02020603050405020304" pitchFamily="18" charset="-34"/>
              </a:rPr>
              <a:t>Office of External Affairs | Private Sector Division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8482" y="396240"/>
            <a:ext cx="8229600" cy="822960"/>
          </a:xfrm>
        </p:spPr>
        <p:txBody>
          <a:bodyPr anchor="t">
            <a:noAutofit/>
          </a:bodyPr>
          <a:lstStyle/>
          <a:p>
            <a:r>
              <a:rPr lang="en-US" sz="4000" dirty="0" smtClean="0"/>
              <a:t>Business Continuity And Preparedness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60120" y="1436279"/>
            <a:ext cx="722376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500" spc="50" dirty="0" smtClean="0">
                <a:solidFill>
                  <a:schemeClr val="bg1"/>
                </a:solidFill>
              </a:rPr>
              <a:t>Developing a Plan to Safeguard Your Enterprise</a:t>
            </a:r>
            <a:endParaRPr lang="en-US" dirty="0"/>
          </a:p>
        </p:txBody>
      </p:sp>
      <p:pic>
        <p:nvPicPr>
          <p:cNvPr id="8" name="Picture 7" descr="ppw%20clipart%204[1].jpg - Windows Photo View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t="11116" r="22836" b="11810"/>
          <a:stretch/>
        </p:blipFill>
        <p:spPr>
          <a:xfrm>
            <a:off x="2670343" y="2522395"/>
            <a:ext cx="3803313" cy="2834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3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8213" y="3527775"/>
            <a:ext cx="4983924" cy="1125856"/>
          </a:xfrm>
        </p:spPr>
        <p:txBody>
          <a:bodyPr>
            <a:noAutofit/>
          </a:bodyPr>
          <a:lstStyle/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Download free mobile apps for easy preparedness planning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>
          <a:xfrm>
            <a:off x="330200" y="279400"/>
            <a:ext cx="8280400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400" dirty="0"/>
              <a:t>No Cost Solutions</a:t>
            </a:r>
            <a:endParaRPr lang="en-US" altLang="en-US" sz="4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38" y="3568206"/>
            <a:ext cx="2609061" cy="155448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553452" y="994934"/>
            <a:ext cx="8057148" cy="2804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Know what kinds of emergencies might affect your company internally and externally</a:t>
            </a:r>
          </a:p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Create procedures to quickly evacuate and shelter-in-place. Practice the plans.</a:t>
            </a:r>
          </a:p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Organize a team effort </a:t>
            </a:r>
            <a:r>
              <a:rPr lang="en-US" sz="2200" dirty="0">
                <a:solidFill>
                  <a:srgbClr val="B0B1B3"/>
                </a:solidFill>
              </a:rPr>
              <a:t>with your business neighbors </a:t>
            </a:r>
            <a:r>
              <a:rPr lang="en-US" sz="2200" dirty="0" smtClean="0">
                <a:solidFill>
                  <a:srgbClr val="B0B1B3"/>
                </a:solidFill>
              </a:rPr>
              <a:t>to create a </a:t>
            </a:r>
            <a:r>
              <a:rPr lang="en-US" sz="2200" dirty="0">
                <a:solidFill>
                  <a:srgbClr val="B0B1B3"/>
                </a:solidFill>
              </a:rPr>
              <a:t>joint plan </a:t>
            </a:r>
            <a:r>
              <a:rPr lang="en-US" sz="2200" dirty="0" smtClean="0">
                <a:solidFill>
                  <a:srgbClr val="B0B1B3"/>
                </a:solidFill>
              </a:rPr>
              <a:t>with </a:t>
            </a:r>
            <a:r>
              <a:rPr lang="en-US" sz="2200" dirty="0">
                <a:solidFill>
                  <a:srgbClr val="B0B1B3"/>
                </a:solidFill>
              </a:rPr>
              <a:t>each </a:t>
            </a:r>
            <a:r>
              <a:rPr lang="en-US" sz="2200" dirty="0" smtClean="0">
                <a:solidFill>
                  <a:srgbClr val="B0B1B3"/>
                </a:solidFill>
              </a:rPr>
              <a:t>managing one part of the plan</a:t>
            </a:r>
          </a:p>
        </p:txBody>
      </p:sp>
    </p:spTree>
    <p:extLst>
      <p:ext uri="{BB962C8B-B14F-4D97-AF65-F5344CB8AC3E}">
        <p14:creationId xmlns:p14="http://schemas.microsoft.com/office/powerpoint/2010/main" val="35404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81264" y="1002954"/>
            <a:ext cx="4876800" cy="2446100"/>
          </a:xfrm>
        </p:spPr>
        <p:txBody>
          <a:bodyPr>
            <a:noAutofit/>
          </a:bodyPr>
          <a:lstStyle/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Talk to your people about the company’s disaster plans. Two-way communication is central before, during and after a disaster</a:t>
            </a:r>
          </a:p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Create </a:t>
            </a:r>
            <a:r>
              <a:rPr lang="en-US" sz="2200" dirty="0">
                <a:solidFill>
                  <a:srgbClr val="B0B1B3"/>
                </a:solidFill>
              </a:rPr>
              <a:t>employee emergency contact information </a:t>
            </a:r>
            <a:r>
              <a:rPr lang="en-US" sz="2200" dirty="0" smtClean="0">
                <a:solidFill>
                  <a:srgbClr val="B0B1B3"/>
                </a:solidFill>
              </a:rPr>
              <a:t>list</a:t>
            </a:r>
            <a:endParaRPr lang="en-US" sz="2200" dirty="0">
              <a:solidFill>
                <a:srgbClr val="B0B1B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8" name="Rectangle 32"/>
          <p:cNvSpPr txBox="1">
            <a:spLocks noChangeArrowheads="1"/>
          </p:cNvSpPr>
          <p:nvPr/>
        </p:nvSpPr>
        <p:spPr>
          <a:xfrm>
            <a:off x="330200" y="279400"/>
            <a:ext cx="8280400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400" dirty="0"/>
              <a:t>No Cost Solutions</a:t>
            </a:r>
            <a:endParaRPr lang="en-US" altLang="en-US" sz="4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03" y="1190544"/>
            <a:ext cx="2032000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262" y="3320936"/>
            <a:ext cx="80467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Create a list of critical business contractors and others whom you will use in an emergency</a:t>
            </a:r>
          </a:p>
          <a:p>
            <a:pPr marL="223838" indent="-237744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Stay </a:t>
            </a:r>
            <a:r>
              <a:rPr lang="en-US" sz="2200" dirty="0">
                <a:solidFill>
                  <a:srgbClr val="B0B1B3"/>
                </a:solidFill>
              </a:rPr>
              <a:t>profitable </a:t>
            </a:r>
            <a:r>
              <a:rPr lang="en-US" sz="2200" dirty="0" smtClean="0">
                <a:solidFill>
                  <a:srgbClr val="B0B1B3"/>
                </a:solidFill>
              </a:rPr>
              <a:t>post disaster by being ready to supply “retail leakage” gaps in </a:t>
            </a:r>
            <a:r>
              <a:rPr lang="en-US" sz="2200" dirty="0">
                <a:solidFill>
                  <a:srgbClr val="B0B1B3"/>
                </a:solidFill>
              </a:rPr>
              <a:t>your </a:t>
            </a:r>
            <a:r>
              <a:rPr lang="en-US" sz="2200" dirty="0" smtClean="0">
                <a:solidFill>
                  <a:srgbClr val="B0B1B3"/>
                </a:solidFill>
              </a:rPr>
              <a:t>community</a:t>
            </a:r>
            <a:endParaRPr lang="en-US" sz="2200" dirty="0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3399" y="1261285"/>
            <a:ext cx="7904747" cy="4156166"/>
          </a:xfrm>
        </p:spPr>
        <p:txBody>
          <a:bodyPr>
            <a:noAutofit/>
          </a:bodyPr>
          <a:lstStyle/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Use and keep up-to-date computer antivirus software and firewalls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Attach equipment and cabinets to walls or other stable equipment. Place heavy or breakable objects on low shelves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Elevate valuable inventory and electric machinery off the floor in case of flooding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Make sure your building’s HVAC system is working properly and well-maintained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Back up your records and critical </a:t>
            </a:r>
            <a:r>
              <a:rPr lang="en-US" sz="2200" dirty="0" smtClean="0">
                <a:solidFill>
                  <a:srgbClr val="B0B1B3"/>
                </a:solidFill>
              </a:rPr>
              <a:t>data – keep </a:t>
            </a:r>
            <a:r>
              <a:rPr lang="en-US" sz="2200" dirty="0">
                <a:solidFill>
                  <a:srgbClr val="B0B1B3"/>
                </a:solidFill>
              </a:rPr>
              <a:t>a copy offsite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1" name="Rectangle 32"/>
          <p:cNvSpPr txBox="1">
            <a:spLocks noChangeArrowheads="1"/>
          </p:cNvSpPr>
          <p:nvPr/>
        </p:nvSpPr>
        <p:spPr>
          <a:xfrm>
            <a:off x="330200" y="279400"/>
            <a:ext cx="8280400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400" dirty="0" smtClean="0"/>
              <a:t>Under $500 Solutions</a:t>
            </a:r>
            <a:endParaRPr lang="en-US" alt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1036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89284" y="1025750"/>
            <a:ext cx="8153400" cy="3840162"/>
          </a:xfrm>
        </p:spPr>
        <p:txBody>
          <a:bodyPr>
            <a:noAutofit/>
          </a:bodyPr>
          <a:lstStyle/>
          <a:p>
            <a:pPr marL="0" lvl="1" indent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None/>
            </a:pPr>
            <a:r>
              <a:rPr lang="en-US" sz="2200" dirty="0">
                <a:solidFill>
                  <a:srgbClr val="B0B1B3"/>
                </a:solidFill>
              </a:rPr>
              <a:t>Benefits:</a:t>
            </a:r>
          </a:p>
          <a:p>
            <a:pPr marL="223838" lvl="1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Train personnel; clarify roles and responsibilities</a:t>
            </a:r>
          </a:p>
          <a:p>
            <a:pPr marL="223838" lvl="1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Reinforce knowledge of procedures, facilities, systems and equipment</a:t>
            </a:r>
          </a:p>
          <a:p>
            <a:pPr marL="223838" lvl="1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Improve individual performance as well as organizational coordination and communications</a:t>
            </a:r>
          </a:p>
          <a:p>
            <a:pPr marL="223838" lvl="1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Evaluate policies, plans, procedures and the knowledge and skills of team members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0" name="Rectangle 32"/>
          <p:cNvSpPr txBox="1">
            <a:spLocks noChangeArrowheads="1"/>
          </p:cNvSpPr>
          <p:nvPr/>
        </p:nvSpPr>
        <p:spPr>
          <a:xfrm>
            <a:off x="330200" y="279400"/>
            <a:ext cx="8280400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400" dirty="0"/>
              <a:t>Testing and Exercises</a:t>
            </a:r>
            <a:endParaRPr lang="en-US" altLang="en-US" sz="4200" dirty="0"/>
          </a:p>
        </p:txBody>
      </p:sp>
    </p:spTree>
    <p:extLst>
      <p:ext uri="{BB962C8B-B14F-4D97-AF65-F5344CB8AC3E}">
        <p14:creationId xmlns:p14="http://schemas.microsoft.com/office/powerpoint/2010/main" val="91981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smtClean="0"/>
              <a:t>June 21,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0163" y="2770449"/>
            <a:ext cx="2293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rgbClr val="B0B1B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www.Ready.gov/Business</a:t>
            </a:r>
            <a:endParaRPr lang="en-US" sz="1400" dirty="0">
              <a:solidFill>
                <a:srgbClr val="B0B1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6300" y="3934362"/>
            <a:ext cx="3318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B0B1B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www.Communities.FirstResponder.gov</a:t>
            </a:r>
            <a:endParaRPr lang="en-US" sz="1400" dirty="0">
              <a:solidFill>
                <a:srgbClr val="B0B1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ema app sig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12" y="2862734"/>
            <a:ext cx="1802757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04418" y="3938717"/>
            <a:ext cx="2284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www.fema.gov/mobile-app</a:t>
            </a:r>
            <a:endParaRPr lang="en-US" sz="1400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95022" y="3549617"/>
            <a:ext cx="1928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www.FEMA.gov/email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68150" y="3147762"/>
            <a:ext cx="2584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B0B1B3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www.FEMA.gov/private-sector</a:t>
            </a:r>
            <a:endParaRPr lang="en-US" sz="1400" dirty="0">
              <a:solidFill>
                <a:srgbClr val="B0B1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32"/>
          <p:cNvSpPr txBox="1">
            <a:spLocks noChangeArrowheads="1"/>
          </p:cNvSpPr>
          <p:nvPr/>
        </p:nvSpPr>
        <p:spPr>
          <a:xfrm>
            <a:off x="330200" y="279400"/>
            <a:ext cx="8280400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400" dirty="0" smtClean="0"/>
              <a:t>Stay Connected</a:t>
            </a:r>
            <a:endParaRPr lang="en-US" altLang="en-US" sz="4200" dirty="0"/>
          </a:p>
        </p:txBody>
      </p:sp>
      <p:sp>
        <p:nvSpPr>
          <p:cNvPr id="4" name="Rectangle 3"/>
          <p:cNvSpPr/>
          <p:nvPr/>
        </p:nvSpPr>
        <p:spPr>
          <a:xfrm>
            <a:off x="4871719" y="5080094"/>
            <a:ext cx="3306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B0B1B3"/>
                </a:solidFill>
              </a:rPr>
              <a:t>Website </a:t>
            </a:r>
            <a:r>
              <a:rPr lang="en-US" sz="1200" i="1" dirty="0">
                <a:solidFill>
                  <a:srgbClr val="B0B1B3"/>
                </a:solidFill>
              </a:rPr>
              <a:t>links provided are for reference only</a:t>
            </a:r>
            <a:r>
              <a:rPr lang="en-US" sz="1200" i="1" dirty="0" smtClean="0">
                <a:solidFill>
                  <a:srgbClr val="B0B1B3"/>
                </a:solidFill>
              </a:rPr>
              <a:t>.</a:t>
            </a:r>
          </a:p>
          <a:p>
            <a:r>
              <a:rPr lang="en-US" sz="1200" i="1" dirty="0" smtClean="0">
                <a:solidFill>
                  <a:srgbClr val="B0B1B3"/>
                </a:solidFill>
              </a:rPr>
              <a:t>FEMA </a:t>
            </a:r>
            <a:r>
              <a:rPr lang="en-US" sz="1200" i="1" dirty="0">
                <a:solidFill>
                  <a:srgbClr val="B0B1B3"/>
                </a:solidFill>
              </a:rPr>
              <a:t>does not endorse any non-government websites, companies or applications</a:t>
            </a:r>
            <a:r>
              <a:rPr lang="en-US" sz="1200" i="1" dirty="0" smtClean="0">
                <a:solidFill>
                  <a:srgbClr val="B0B1B3"/>
                </a:solidFill>
              </a:rPr>
              <a:t>.</a:t>
            </a:r>
            <a:endParaRPr lang="en-US" sz="1200" dirty="0">
              <a:solidFill>
                <a:srgbClr val="81818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4297" y="4620029"/>
            <a:ext cx="5255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B0B1B3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www.disastersafety.org/ibhs-business-protection/</a:t>
            </a:r>
            <a:endParaRPr lang="en-US" sz="1600" dirty="0">
              <a:solidFill>
                <a:srgbClr val="B0B1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68614" y="1421642"/>
            <a:ext cx="7406773" cy="769441"/>
            <a:chOff x="868614" y="1148928"/>
            <a:chExt cx="7406773" cy="769441"/>
          </a:xfrm>
        </p:grpSpPr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868614" y="1148928"/>
              <a:ext cx="740677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5000"/>
                </a:spcBef>
                <a:buChar char="•"/>
                <a:defRPr b="1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5000"/>
                </a:spcBef>
                <a:buChar char="–"/>
                <a:defRPr sz="16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5000"/>
                </a:spcBef>
                <a:buChar char="•"/>
                <a:defRPr sz="1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5000"/>
                </a:spcBef>
                <a:buChar char="–"/>
                <a:defRPr sz="12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5000"/>
                </a:spcBef>
                <a:buChar char="»"/>
                <a:defRPr sz="1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1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1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1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har char="»"/>
                <a:defRPr sz="1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 </a:t>
              </a:r>
              <a:r>
                <a:rPr lang="en-US" alt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Cole</a:t>
              </a:r>
              <a:r>
                <a:rPr lang="en-US" altLang="en-US" sz="2200" b="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200" b="0" dirty="0">
                  <a:solidFill>
                    <a:srgbClr val="B0B1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  Private Sector Liaison  |</a:t>
              </a:r>
              <a:r>
                <a:rPr lang="en-US" altLang="en-US" sz="2200" b="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U.S. DHS - FEMA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2200" b="0" dirty="0">
                  <a:solidFill>
                    <a:srgbClr val="B0B1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 6 | james.cole@fema.dhs.gov | </a:t>
              </a:r>
              <a:r>
                <a:rPr lang="en-US" altLang="en-US" sz="2200" b="0" dirty="0" smtClean="0">
                  <a:solidFill>
                    <a:srgbClr val="B0B1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940.898.5525</a:t>
              </a:r>
              <a:endParaRPr lang="en-US" altLang="en-US" sz="1400" b="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120140" y="1896757"/>
              <a:ext cx="6903720" cy="17257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86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C:\Documents and Settings\jbarnes8\My Documents\FEMA-DHS Seals &amp; Signaturees\DHS_FEMA_Signatures_07_31_03\Preferred\Reverse\Spot_Full_Color\DHS_fema_S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703" y="1149540"/>
            <a:ext cx="663059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556517" y="3769763"/>
            <a:ext cx="6030966" cy="135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9638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58888" indent="-2317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222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558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30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702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27413" indent="-222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 smtClean="0">
                <a:solidFill>
                  <a:srgbClr val="B0B1B3"/>
                </a:solidFill>
              </a:rPr>
              <a:t>"</a:t>
            </a:r>
            <a:r>
              <a:rPr lang="en-US" sz="1400" dirty="0">
                <a:solidFill>
                  <a:srgbClr val="B0B1B3"/>
                </a:solidFill>
              </a:rPr>
              <a:t>There's no way government can solve the challenges of a disaster with a government centric approach. It takes the whole team. And the private sector provides the bulk of the </a:t>
            </a:r>
            <a:r>
              <a:rPr lang="en-US" sz="1400" dirty="0" smtClean="0">
                <a:solidFill>
                  <a:srgbClr val="B0B1B3"/>
                </a:solidFill>
              </a:rPr>
              <a:t>services </a:t>
            </a:r>
            <a:r>
              <a:rPr lang="en-US" sz="1400" dirty="0">
                <a:solidFill>
                  <a:srgbClr val="B0B1B3"/>
                </a:solidFill>
              </a:rPr>
              <a:t>every day in the community</a:t>
            </a:r>
            <a:r>
              <a:rPr lang="en-US" sz="1400" dirty="0" smtClean="0">
                <a:solidFill>
                  <a:srgbClr val="B0B1B3"/>
                </a:solidFill>
              </a:rPr>
              <a:t>.”</a:t>
            </a:r>
            <a:endParaRPr lang="en-US" sz="1400" dirty="0">
              <a:solidFill>
                <a:srgbClr val="B0B1B3"/>
              </a:solidFill>
            </a:endParaRPr>
          </a:p>
          <a:p>
            <a:pPr marL="398462" lvl="1" indent="0" algn="r">
              <a:spcBef>
                <a:spcPct val="60000"/>
              </a:spcBef>
              <a:buClr>
                <a:srgbClr val="B0B1B3"/>
              </a:buClr>
            </a:pPr>
            <a:r>
              <a:rPr lang="en-US" altLang="en-US" sz="1400" dirty="0" smtClean="0">
                <a:solidFill>
                  <a:srgbClr val="B0B1B3"/>
                </a:solidFill>
              </a:rPr>
              <a:t> – Craig Fugate, FEMA Administrator</a:t>
            </a:r>
            <a:endParaRPr lang="en-US" altLang="en-US" sz="1400" dirty="0">
              <a:solidFill>
                <a:srgbClr val="B0B1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60" y="1474270"/>
            <a:ext cx="5887481" cy="3749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104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Why Plan?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67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8314" y="1541958"/>
            <a:ext cx="7523747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Up to 40% of businesses never reopen after a disaster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Small businesses are a vital part of the U.S. economy</a:t>
            </a:r>
          </a:p>
          <a:p>
            <a:pPr marL="690563" lvl="1" indent="-2377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 99.7% of all employers</a:t>
            </a:r>
          </a:p>
          <a:p>
            <a:pPr marL="690563" lvl="1" indent="-2377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 65% of net new jobs</a:t>
            </a:r>
          </a:p>
          <a:p>
            <a:pPr marL="690563" lvl="1" indent="-237744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 97.5% of all U.S. exporters</a:t>
            </a:r>
            <a:endParaRPr lang="en-US" sz="2200" dirty="0">
              <a:solidFill>
                <a:srgbClr val="B0B1B3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693" y="1029716"/>
            <a:ext cx="7696200" cy="438743"/>
          </a:xfrm>
        </p:spPr>
        <p:txBody>
          <a:bodyPr anchor="t">
            <a:normAutofit/>
          </a:bodyPr>
          <a:lstStyle/>
          <a:p>
            <a:pPr eaLnBrk="0" fontAlgn="base" hangingPunct="0">
              <a:lnSpc>
                <a:spcPct val="85000"/>
              </a:lnSpc>
              <a:spcAft>
                <a:spcPct val="0"/>
              </a:spcAft>
            </a:pPr>
            <a:r>
              <a:rPr lang="en-US" sz="2200" dirty="0" smtClean="0">
                <a:solidFill>
                  <a:srgbClr val="B0B1B3"/>
                </a:solidFill>
                <a:latin typeface="Arial" panose="020B0604020202020204" pitchFamily="34" charset="0"/>
                <a:ea typeface="+mn-ea"/>
                <a:cs typeface="+mn-cs"/>
              </a:rPr>
              <a:t>What would be an emergency or disaster for your business?</a:t>
            </a:r>
            <a:endParaRPr lang="en-US" sz="2200" dirty="0">
              <a:solidFill>
                <a:srgbClr val="B0B1B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7256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Why Plan?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</p:spPr>
        <p:txBody>
          <a:bodyPr/>
          <a:lstStyle/>
          <a:p>
            <a:fld id="{8CE2359C-85FB-4DAF-B82F-973EA5D5543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9938" y="6446309"/>
            <a:ext cx="4191000" cy="26035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8561136" y="6429375"/>
            <a:ext cx="457200" cy="26035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2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623" y="1151024"/>
            <a:ext cx="4323345" cy="3934323"/>
          </a:xfrm>
        </p:spPr>
        <p:txBody>
          <a:bodyPr>
            <a:noAutofit/>
          </a:bodyPr>
          <a:lstStyle/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Protect the safety of employees, visitors, contractors and others at risk from hazards at the facility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Plan for persons with disabilities and functional needs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Maintain customer service by minimizing interruptions or disruptions of business operations</a:t>
            </a:r>
          </a:p>
          <a:p>
            <a:pPr marL="274320" indent="-274320">
              <a:spcBef>
                <a:spcPts val="0"/>
              </a:spcBef>
              <a:buClr>
                <a:schemeClr val="accent1"/>
              </a:buClr>
              <a:buSzPct val="100000"/>
            </a:pPr>
            <a:endParaRPr lang="en-US" sz="2200" dirty="0">
              <a:latin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11" y="1872434"/>
            <a:ext cx="3518611" cy="2377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7623" y="2490540"/>
            <a:ext cx="4038600" cy="2891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B0B1B3"/>
              </a:solidFill>
            </a:endParaRPr>
          </a:p>
        </p:txBody>
      </p:sp>
      <p:sp>
        <p:nvSpPr>
          <p:cNvPr id="9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104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Why Plan?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1179" y="1154840"/>
            <a:ext cx="3208421" cy="3898424"/>
          </a:xfrm>
        </p:spPr>
        <p:txBody>
          <a:bodyPr>
            <a:noAutofit/>
          </a:bodyPr>
          <a:lstStyle/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Protect facilities, physical assets and electronic information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Prevent environmental contamination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Protect the organization’s brand, image and reputation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2"/>
          <a:stretch/>
        </p:blipFill>
        <p:spPr>
          <a:xfrm>
            <a:off x="481071" y="1343432"/>
            <a:ext cx="4260901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104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Why Plan?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0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283" y="1152795"/>
            <a:ext cx="5574635" cy="4080932"/>
          </a:xfrm>
        </p:spPr>
        <p:txBody>
          <a:bodyPr>
            <a:noAutofit/>
          </a:bodyPr>
          <a:lstStyle/>
          <a:p>
            <a:pPr marL="223838" lvl="1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Organize a business continuity team and compile a business continuity plan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Conduct a risk assessment to identify potential emergency scenarios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Implement a prompt warning for employees to signal the need to evacuate, take shelter or lockdown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Train employees to administer first aid or perform CPR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652">
            <a:off x="6120527" y="1474968"/>
            <a:ext cx="2176272" cy="3108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3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104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How to Plan?</a:t>
            </a:r>
          </a:p>
        </p:txBody>
      </p:sp>
    </p:spTree>
    <p:extLst>
      <p:ext uri="{BB962C8B-B14F-4D97-AF65-F5344CB8AC3E}">
        <p14:creationId xmlns:p14="http://schemas.microsoft.com/office/powerpoint/2010/main" val="4099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481" y="1162164"/>
            <a:ext cx="5382930" cy="4340278"/>
          </a:xfrm>
        </p:spPr>
        <p:txBody>
          <a:bodyPr>
            <a:normAutofit/>
          </a:bodyPr>
          <a:lstStyle/>
          <a:p>
            <a:pPr marL="223838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Is there a plan to account for employee safety?</a:t>
            </a:r>
          </a:p>
          <a:p>
            <a:pPr marL="223838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Are electronic and/or paper records backed up </a:t>
            </a:r>
            <a:r>
              <a:rPr lang="en-US" sz="2200" dirty="0" smtClean="0">
                <a:solidFill>
                  <a:srgbClr val="B0B1B3"/>
                </a:solidFill>
              </a:rPr>
              <a:t>offsite</a:t>
            </a:r>
            <a:r>
              <a:rPr lang="en-US" sz="2200" dirty="0">
                <a:solidFill>
                  <a:srgbClr val="B0B1B3"/>
                </a:solidFill>
              </a:rPr>
              <a:t>?</a:t>
            </a:r>
          </a:p>
          <a:p>
            <a:pPr marL="223838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Is electrical equipment elevated to protect it from flood water?</a:t>
            </a:r>
          </a:p>
          <a:p>
            <a:pPr marL="223838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How will employees assist in your recovery?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85" y="1810113"/>
            <a:ext cx="2540492" cy="22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E2359C-85FB-4DAF-B82F-973EA5D5543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0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104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Questions to Consider</a:t>
            </a:r>
          </a:p>
        </p:txBody>
      </p:sp>
    </p:spTree>
    <p:extLst>
      <p:ext uri="{BB962C8B-B14F-4D97-AF65-F5344CB8AC3E}">
        <p14:creationId xmlns:p14="http://schemas.microsoft.com/office/powerpoint/2010/main" val="12345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978" y="949506"/>
            <a:ext cx="8136622" cy="36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</a:pPr>
            <a:r>
              <a:rPr lang="en-US" sz="2200" dirty="0">
                <a:solidFill>
                  <a:srgbClr val="B0B1B3"/>
                </a:solidFill>
                <a:latin typeface="Arial" panose="020B0604020202020204" pitchFamily="34" charset="0"/>
              </a:rPr>
              <a:t>Assistance might be needed for:</a:t>
            </a:r>
            <a:endParaRPr lang="en-US" sz="2200" dirty="0" smtClean="0">
              <a:solidFill>
                <a:srgbClr val="B0B1B3"/>
              </a:solidFill>
              <a:latin typeface="Arial" panose="020B0604020202020204" pitchFamily="34" charset="0"/>
            </a:endParaRPr>
          </a:p>
          <a:p>
            <a:pPr marL="457200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Replacing legal documents lost due to flooding</a:t>
            </a:r>
          </a:p>
          <a:p>
            <a:pPr marL="457200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Help with life, medical and property insurance-related claims</a:t>
            </a:r>
          </a:p>
          <a:p>
            <a:pPr marL="457200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Building repair </a:t>
            </a:r>
            <a:r>
              <a:rPr lang="en-US" sz="2200" dirty="0">
                <a:solidFill>
                  <a:srgbClr val="B0B1B3"/>
                </a:solidFill>
              </a:rPr>
              <a:t>contracts and contractors</a:t>
            </a:r>
          </a:p>
          <a:p>
            <a:pPr marL="457200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B0B1B3"/>
                </a:solidFill>
              </a:rPr>
              <a:t>Counseling </a:t>
            </a:r>
            <a:r>
              <a:rPr lang="en-US" sz="2200" dirty="0">
                <a:solidFill>
                  <a:srgbClr val="B0B1B3"/>
                </a:solidFill>
              </a:rPr>
              <a:t>on landlord/tenant </a:t>
            </a:r>
            <a:r>
              <a:rPr lang="en-US" sz="2200" dirty="0" smtClean="0">
                <a:solidFill>
                  <a:srgbClr val="B0B1B3"/>
                </a:solidFill>
              </a:rPr>
              <a:t>issues</a:t>
            </a:r>
            <a:endParaRPr lang="en-US" sz="2200" dirty="0">
              <a:solidFill>
                <a:srgbClr val="B0B1B3"/>
              </a:solidFill>
            </a:endParaRPr>
          </a:p>
          <a:p>
            <a:pPr marL="457200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Creditor/debtor matters</a:t>
            </a:r>
          </a:p>
          <a:p>
            <a:pPr marL="457200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</a:rPr>
              <a:t>FEMA appeals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</p:spPr>
        <p:txBody>
          <a:bodyPr/>
          <a:lstStyle/>
          <a:p>
            <a:fld id="{8CE2359C-85FB-4DAF-B82F-973EA5D5543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5" name="Rectangle 32"/>
          <p:cNvSpPr txBox="1">
            <a:spLocks noChangeArrowheads="1"/>
          </p:cNvSpPr>
          <p:nvPr/>
        </p:nvSpPr>
        <p:spPr>
          <a:xfrm>
            <a:off x="330200" y="279400"/>
            <a:ext cx="8081963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altLang="en-US" sz="4200" dirty="0" smtClean="0"/>
              <a:t>Legal Services</a:t>
            </a:r>
          </a:p>
        </p:txBody>
      </p:sp>
    </p:spTree>
    <p:extLst>
      <p:ext uri="{BB962C8B-B14F-4D97-AF65-F5344CB8AC3E}">
        <p14:creationId xmlns:p14="http://schemas.microsoft.com/office/powerpoint/2010/main" val="19754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721" y="1154086"/>
            <a:ext cx="7533333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  <a:latin typeface="Arial" panose="020B0604020202020204" pitchFamily="34" charset="0"/>
              </a:rPr>
              <a:t>Flood insurance</a:t>
            </a:r>
          </a:p>
          <a:p>
            <a:pPr marL="173038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  <a:latin typeface="Arial" panose="020B0604020202020204" pitchFamily="34" charset="0"/>
              </a:rPr>
              <a:t>Business interruption insurance</a:t>
            </a:r>
          </a:p>
          <a:p>
            <a:pPr marL="173038" lvl="0" indent="-237744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B0B1B3"/>
                </a:solidFill>
                <a:latin typeface="Arial" panose="020B0604020202020204" pitchFamily="34" charset="0"/>
              </a:rPr>
              <a:t>Deductibles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73" y="1377394"/>
            <a:ext cx="3038297" cy="3931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457200" cy="260350"/>
          </a:xfrm>
          <a:prstGeom prst="rect">
            <a:avLst/>
          </a:prstGeom>
        </p:spPr>
        <p:txBody>
          <a:bodyPr/>
          <a:lstStyle/>
          <a:p>
            <a:fld id="{8CE2359C-85FB-4DAF-B82F-973EA5D5543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46309"/>
            <a:ext cx="4191000" cy="260350"/>
          </a:xfrm>
        </p:spPr>
        <p:txBody>
          <a:bodyPr/>
          <a:lstStyle/>
          <a:p>
            <a:pPr algn="r"/>
            <a:r>
              <a:rPr lang="en-US" dirty="0" smtClean="0"/>
              <a:t>June 21, 2016</a:t>
            </a:r>
            <a:endParaRPr lang="en-US" dirty="0"/>
          </a:p>
        </p:txBody>
      </p:sp>
      <p:sp>
        <p:nvSpPr>
          <p:cNvPr id="10" name="Rectangle 32"/>
          <p:cNvSpPr txBox="1">
            <a:spLocks noChangeArrowheads="1"/>
          </p:cNvSpPr>
          <p:nvPr/>
        </p:nvSpPr>
        <p:spPr>
          <a:xfrm>
            <a:off x="330200" y="279400"/>
            <a:ext cx="8280400" cy="842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4200" dirty="0"/>
              <a:t>Review With Your Insurance Carrier</a:t>
            </a:r>
            <a:endParaRPr lang="en-US" alt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6013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MA Presentations">
  <a:themeElements>
    <a:clrScheme name="FEMA Colors">
      <a:dk1>
        <a:srgbClr val="002F80"/>
      </a:dk1>
      <a:lt1>
        <a:srgbClr val="FFFFFF"/>
      </a:lt1>
      <a:dk2>
        <a:srgbClr val="002F80"/>
      </a:dk2>
      <a:lt2>
        <a:srgbClr val="FFFFFF"/>
      </a:lt2>
      <a:accent1>
        <a:srgbClr val="B0B1B3"/>
      </a:accent1>
      <a:accent2>
        <a:srgbClr val="CC9900"/>
      </a:accent2>
      <a:accent3>
        <a:srgbClr val="597C00"/>
      </a:accent3>
      <a:accent4>
        <a:srgbClr val="A50021"/>
      </a:accent4>
      <a:accent5>
        <a:srgbClr val="0070B2"/>
      </a:accent5>
      <a:accent6>
        <a:srgbClr val="FFD147"/>
      </a:accent6>
      <a:hlink>
        <a:srgbClr val="196DFF"/>
      </a:hlink>
      <a:folHlink>
        <a:srgbClr val="FF2F59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1DB39B6E899F42A5990755329EF8DC" ma:contentTypeVersion="" ma:contentTypeDescription="Create a new document." ma:contentTypeScope="" ma:versionID="a53686bfffb6aab43b2d02f10b1dd91d">
  <xsd:schema xmlns:xsd="http://www.w3.org/2001/XMLSchema" xmlns:xs="http://www.w3.org/2001/XMLSchema" xmlns:p="http://schemas.microsoft.com/office/2006/metadata/properties" xmlns:ns2="94b7c982-6ab7-4416-a477-2601a55c9820" targetNamespace="http://schemas.microsoft.com/office/2006/metadata/properties" ma:root="true" ma:fieldsID="dcbc9662474ffd4eefacabe39f7311c8" ns2:_="">
    <xsd:import namespace="94b7c982-6ab7-4416-a477-2601a55c9820"/>
    <xsd:element name="properties">
      <xsd:complexType>
        <xsd:sequence>
          <xsd:element name="documentManagement">
            <xsd:complexType>
              <xsd:all>
                <xsd:element ref="ns2:Division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7c982-6ab7-4416-a477-2601a55c9820" elementFormDefault="qualified">
    <xsd:import namespace="http://schemas.microsoft.com/office/2006/documentManagement/types"/>
    <xsd:import namespace="http://schemas.microsoft.com/office/infopath/2007/PartnerControls"/>
    <xsd:element name="Division" ma:index="8" nillable="true" ma:displayName="Division" ma:format="Dropdown" ma:internalName="Division">
      <xsd:simpleType>
        <xsd:restriction base="dms:Choice">
          <xsd:enumeration value="Executive"/>
          <xsd:enumeration value="Disaster Recovery"/>
          <xsd:enumeration value="Preparedness, Response &amp; Interoperability"/>
          <xsd:enumeration value="Grants &amp; Administration"/>
        </xsd:restriction>
      </xsd:simpleType>
    </xsd:element>
    <xsd:element name="Section" ma:index="9" nillable="true" ma:displayName="Section" ma:format="Dropdown" ma:internalName="Section">
      <xsd:simpleType>
        <xsd:restriction base="dms:Choice">
          <xsd:enumeration value="Executive Office"/>
          <xsd:enumeration value="Preparedness"/>
          <xsd:enumeration value="PRI Operations"/>
          <xsd:enumeration value="Sub Recipient Monitoring"/>
          <xsd:enumeration value="Facility Management"/>
          <xsd:enumeration value="G &amp; A Management"/>
          <xsd:enumeration value="DR Process Services"/>
          <xsd:enumeration value="DR Management"/>
          <xsd:enumeration value="DR Public Assistance Grants"/>
          <xsd:enumeration value="DR Public Assistance Closeout"/>
          <xsd:enumeration value="DR Public Assistance Technical Services"/>
          <xsd:enumeration value="DR Public Assistance SALs"/>
          <xsd:enumeration value="DR Hazard Mitigation Grants"/>
          <xsd:enumeration value="DR Hazard Mitigation SALs"/>
          <xsd:enumeration value="Homeland Security Grants"/>
          <xsd:enumeration value="Recovery Grants Administr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94b7c982-6ab7-4416-a477-2601a55c9820" xsi:nil="true"/>
    <Division xmlns="94b7c982-6ab7-4416-a477-2601a55c9820" xsi:nil="true"/>
  </documentManagement>
</p:properties>
</file>

<file path=customXml/itemProps1.xml><?xml version="1.0" encoding="utf-8"?>
<ds:datastoreItem xmlns:ds="http://schemas.openxmlformats.org/officeDocument/2006/customXml" ds:itemID="{F29F7037-B5BD-4736-A5F6-74C0B2451DAA}"/>
</file>

<file path=customXml/itemProps2.xml><?xml version="1.0" encoding="utf-8"?>
<ds:datastoreItem xmlns:ds="http://schemas.openxmlformats.org/officeDocument/2006/customXml" ds:itemID="{59DAF49B-97BF-4349-AB3B-F9CC52776777}"/>
</file>

<file path=customXml/itemProps3.xml><?xml version="1.0" encoding="utf-8"?>
<ds:datastoreItem xmlns:ds="http://schemas.openxmlformats.org/officeDocument/2006/customXml" ds:itemID="{C428706A-32F5-4B77-9AF6-8E1E48342A4B}"/>
</file>

<file path=docProps/app.xml><?xml version="1.0" encoding="utf-8"?>
<Properties xmlns="http://schemas.openxmlformats.org/officeDocument/2006/extended-properties" xmlns:vt="http://schemas.openxmlformats.org/officeDocument/2006/docPropsVTypes">
  <TotalTime>3697</TotalTime>
  <Words>673</Words>
  <Application>Microsoft Office PowerPoint</Application>
  <PresentationFormat>On-screen Show (4:3)</PresentationFormat>
  <Paragraphs>104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24" baseType="lpstr">
      <vt:lpstr>KodchiangUPC</vt:lpstr>
      <vt:lpstr>Times New Roman</vt:lpstr>
      <vt:lpstr>Arial</vt:lpstr>
      <vt:lpstr>Wingdings</vt:lpstr>
      <vt:lpstr>Calibri</vt:lpstr>
      <vt:lpstr>Lucida Fax</vt:lpstr>
      <vt:lpstr>FEMA Presentations</vt:lpstr>
      <vt:lpstr>Business Continuity And Preparedness</vt:lpstr>
      <vt:lpstr>PowerPoint Presentation</vt:lpstr>
      <vt:lpstr>What would be an emergency or disaster for your business?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 101</vt:lpstr>
      <vt:lpstr>Delta Sigma Theta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Continuity And Preparedness</dc:title>
  <dc:creator>User</dc:creator>
  <cp:lastModifiedBy>Susan Langhoff</cp:lastModifiedBy>
  <cp:revision>189</cp:revision>
  <cp:lastPrinted>2016-06-20T12:10:49Z</cp:lastPrinted>
  <dcterms:modified xsi:type="dcterms:W3CDTF">2016-06-20T12:12:58Z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0x0101003F1DB39B6E899F42A5990755329EF8DC</vt:lpwstr>
  </property>
</Properties>
</file>