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429" r:id="rId5"/>
    <p:sldId id="360" r:id="rId6"/>
    <p:sldId id="409" r:id="rId7"/>
    <p:sldId id="404" r:id="rId8"/>
    <p:sldId id="402" r:id="rId9"/>
    <p:sldId id="401" r:id="rId10"/>
    <p:sldId id="418" r:id="rId11"/>
    <p:sldId id="405" r:id="rId12"/>
    <p:sldId id="426" r:id="rId13"/>
    <p:sldId id="395" r:id="rId14"/>
    <p:sldId id="416" r:id="rId15"/>
    <p:sldId id="417" r:id="rId16"/>
    <p:sldId id="411" r:id="rId17"/>
    <p:sldId id="323" r:id="rId18"/>
    <p:sldId id="374" r:id="rId19"/>
    <p:sldId id="420" r:id="rId20"/>
    <p:sldId id="412" r:id="rId21"/>
    <p:sldId id="336" r:id="rId22"/>
    <p:sldId id="413" r:id="rId23"/>
    <p:sldId id="384" r:id="rId24"/>
    <p:sldId id="421" r:id="rId25"/>
    <p:sldId id="414" r:id="rId26"/>
    <p:sldId id="389" r:id="rId27"/>
    <p:sldId id="423" r:id="rId28"/>
    <p:sldId id="415" r:id="rId29"/>
    <p:sldId id="393" r:id="rId30"/>
    <p:sldId id="424" r:id="rId31"/>
    <p:sldId id="327" r:id="rId32"/>
    <p:sldId id="328" r:id="rId33"/>
    <p:sldId id="419" r:id="rId34"/>
    <p:sldId id="407" r:id="rId35"/>
    <p:sldId id="398" r:id="rId36"/>
    <p:sldId id="428" r:id="rId37"/>
    <p:sldId id="425" r:id="rId38"/>
    <p:sldId id="427"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4ED"/>
    <a:srgbClr val="6699FF"/>
    <a:srgbClr val="FFF5CD"/>
    <a:srgbClr val="F09252"/>
    <a:srgbClr val="81B2DF"/>
    <a:srgbClr val="448DD0"/>
    <a:srgbClr val="9EC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2804" autoAdjust="0"/>
  </p:normalViewPr>
  <p:slideViewPr>
    <p:cSldViewPr snapToGrid="0">
      <p:cViewPr varScale="1">
        <p:scale>
          <a:sx n="90" d="100"/>
          <a:sy n="90" d="100"/>
        </p:scale>
        <p:origin x="5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3" d="100"/>
        <a:sy n="123" d="100"/>
      </p:scale>
      <p:origin x="0" y="-53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7363"/>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77327" y="0"/>
            <a:ext cx="3044153" cy="467363"/>
          </a:xfrm>
          <a:prstGeom prst="rect">
            <a:avLst/>
          </a:prstGeom>
        </p:spPr>
        <p:txBody>
          <a:bodyPr vert="horz" lIns="92309" tIns="46154" rIns="92309" bIns="46154" rtlCol="0"/>
          <a:lstStyle>
            <a:lvl1pPr algn="r">
              <a:defRPr sz="1200"/>
            </a:lvl1pPr>
          </a:lstStyle>
          <a:p>
            <a:fld id="{D31D61AE-2FC7-4757-A2BB-050D62625377}" type="datetimeFigureOut">
              <a:rPr lang="en-US" smtClean="0"/>
              <a:t>1/25/2017</a:t>
            </a:fld>
            <a:endParaRPr lang="en-US" dirty="0"/>
          </a:p>
        </p:txBody>
      </p:sp>
      <p:sp>
        <p:nvSpPr>
          <p:cNvPr id="4" name="Slide Image Placeholder 3"/>
          <p:cNvSpPr>
            <a:spLocks noGrp="1" noRot="1" noChangeAspect="1"/>
          </p:cNvSpPr>
          <p:nvPr>
            <p:ph type="sldImg" idx="2"/>
          </p:nvPr>
        </p:nvSpPr>
        <p:spPr>
          <a:xfrm>
            <a:off x="1417638" y="1163638"/>
            <a:ext cx="4189412" cy="3141662"/>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703120" y="4479687"/>
            <a:ext cx="5618480" cy="3665776"/>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4154" cy="467363"/>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327" y="8841738"/>
            <a:ext cx="3044153" cy="467363"/>
          </a:xfrm>
          <a:prstGeom prst="rect">
            <a:avLst/>
          </a:prstGeom>
        </p:spPr>
        <p:txBody>
          <a:bodyPr vert="horz" lIns="92309" tIns="46154" rIns="92309" bIns="46154" rtlCol="0" anchor="b"/>
          <a:lstStyle>
            <a:lvl1pPr algn="r">
              <a:defRPr sz="1200"/>
            </a:lvl1pPr>
          </a:lstStyle>
          <a:p>
            <a:fld id="{0FDF4787-7CAA-4179-A7D8-5114380010DE}" type="slidenum">
              <a:rPr lang="en-US" smtClean="0"/>
              <a:t>‹#›</a:t>
            </a:fld>
            <a:endParaRPr lang="en-US" dirty="0"/>
          </a:p>
        </p:txBody>
      </p:sp>
    </p:spTree>
    <p:extLst>
      <p:ext uri="{BB962C8B-B14F-4D97-AF65-F5344CB8AC3E}">
        <p14:creationId xmlns:p14="http://schemas.microsoft.com/office/powerpoint/2010/main" val="313858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p:txBody>
      </p:sp>
      <p:sp>
        <p:nvSpPr>
          <p:cNvPr id="4" name="Slide Number Placeholder 3"/>
          <p:cNvSpPr>
            <a:spLocks noGrp="1"/>
          </p:cNvSpPr>
          <p:nvPr>
            <p:ph type="sldNum" sz="quarter" idx="10"/>
          </p:nvPr>
        </p:nvSpPr>
        <p:spPr/>
        <p:txBody>
          <a:bodyPr/>
          <a:lstStyle/>
          <a:p>
            <a:fld id="{45D6B670-34B1-4B1A-A608-59A27DB9E5B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5894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Selection - </a:t>
            </a:r>
            <a:r>
              <a:rPr lang="en-US" sz="1200" kern="1200" dirty="0" smtClean="0">
                <a:solidFill>
                  <a:schemeClr val="tx1"/>
                </a:solidFill>
                <a:effectLst/>
                <a:latin typeface="+mn-lt"/>
                <a:ea typeface="+mn-ea"/>
                <a:cs typeface="+mn-cs"/>
              </a:rPr>
              <a:t>ten (10) primary communities and ten (10) alternate communities for Institute participation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FDF4787-7CAA-4179-A7D8-5114380010DE}" type="slidenum">
              <a:rPr lang="en-US" smtClean="0"/>
              <a:t>16</a:t>
            </a:fld>
            <a:endParaRPr lang="en-US" dirty="0"/>
          </a:p>
        </p:txBody>
      </p:sp>
    </p:spTree>
    <p:extLst>
      <p:ext uri="{BB962C8B-B14F-4D97-AF65-F5344CB8AC3E}">
        <p14:creationId xmlns:p14="http://schemas.microsoft.com/office/powerpoint/2010/main" val="2412901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17</a:t>
            </a:fld>
            <a:endParaRPr lang="en-US" dirty="0"/>
          </a:p>
        </p:txBody>
      </p:sp>
    </p:spTree>
    <p:extLst>
      <p:ext uri="{BB962C8B-B14F-4D97-AF65-F5344CB8AC3E}">
        <p14:creationId xmlns:p14="http://schemas.microsoft.com/office/powerpoint/2010/main" val="301870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19</a:t>
            </a:fld>
            <a:endParaRPr lang="en-US" dirty="0"/>
          </a:p>
        </p:txBody>
      </p:sp>
    </p:spTree>
    <p:extLst>
      <p:ext uri="{BB962C8B-B14F-4D97-AF65-F5344CB8AC3E}">
        <p14:creationId xmlns:p14="http://schemas.microsoft.com/office/powerpoint/2010/main" val="124454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Stood up a federal, interagency, school-task force during response</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20</a:t>
            </a:fld>
            <a:endParaRPr lang="en-US" dirty="0"/>
          </a:p>
        </p:txBody>
      </p:sp>
    </p:spTree>
    <p:extLst>
      <p:ext uri="{BB962C8B-B14F-4D97-AF65-F5344CB8AC3E}">
        <p14:creationId xmlns:p14="http://schemas.microsoft.com/office/powerpoint/2010/main" val="85104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Stood up a federal, interagency, school-task force during response</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21</a:t>
            </a:fld>
            <a:endParaRPr lang="en-US" dirty="0"/>
          </a:p>
        </p:txBody>
      </p:sp>
    </p:spTree>
    <p:extLst>
      <p:ext uri="{BB962C8B-B14F-4D97-AF65-F5344CB8AC3E}">
        <p14:creationId xmlns:p14="http://schemas.microsoft.com/office/powerpoint/2010/main" val="289010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22</a:t>
            </a:fld>
            <a:endParaRPr lang="en-US" dirty="0"/>
          </a:p>
        </p:txBody>
      </p:sp>
    </p:spTree>
    <p:extLst>
      <p:ext uri="{BB962C8B-B14F-4D97-AF65-F5344CB8AC3E}">
        <p14:creationId xmlns:p14="http://schemas.microsoft.com/office/powerpoint/2010/main" val="169817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BRAF- Baton Rouge Area Foundation</a:t>
            </a:r>
            <a:r>
              <a:rPr lang="en-US" baseline="0" dirty="0" smtClean="0"/>
              <a:t> – Philanthropic Group</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23</a:t>
            </a:fld>
            <a:endParaRPr lang="en-US" dirty="0"/>
          </a:p>
        </p:txBody>
      </p:sp>
    </p:spTree>
    <p:extLst>
      <p:ext uri="{BB962C8B-B14F-4D97-AF65-F5344CB8AC3E}">
        <p14:creationId xmlns:p14="http://schemas.microsoft.com/office/powerpoint/2010/main" val="10107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24</a:t>
            </a:fld>
            <a:endParaRPr lang="en-US" dirty="0"/>
          </a:p>
        </p:txBody>
      </p:sp>
    </p:spTree>
    <p:extLst>
      <p:ext uri="{BB962C8B-B14F-4D97-AF65-F5344CB8AC3E}">
        <p14:creationId xmlns:p14="http://schemas.microsoft.com/office/powerpoint/2010/main" val="2296329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25</a:t>
            </a:fld>
            <a:endParaRPr lang="en-US" dirty="0"/>
          </a:p>
        </p:txBody>
      </p:sp>
    </p:spTree>
    <p:extLst>
      <p:ext uri="{BB962C8B-B14F-4D97-AF65-F5344CB8AC3E}">
        <p14:creationId xmlns:p14="http://schemas.microsoft.com/office/powerpoint/2010/main" val="406681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26</a:t>
            </a:fld>
            <a:endParaRPr lang="en-US" dirty="0"/>
          </a:p>
        </p:txBody>
      </p:sp>
    </p:spTree>
    <p:extLst>
      <p:ext uri="{BB962C8B-B14F-4D97-AF65-F5344CB8AC3E}">
        <p14:creationId xmlns:p14="http://schemas.microsoft.com/office/powerpoint/2010/main" val="61731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3</a:t>
            </a:fld>
            <a:endParaRPr lang="en-US" dirty="0"/>
          </a:p>
        </p:txBody>
      </p:sp>
    </p:spTree>
    <p:extLst>
      <p:ext uri="{BB962C8B-B14F-4D97-AF65-F5344CB8AC3E}">
        <p14:creationId xmlns:p14="http://schemas.microsoft.com/office/powerpoint/2010/main" val="74950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29</a:t>
            </a:fld>
            <a:endParaRPr lang="en-US" dirty="0"/>
          </a:p>
        </p:txBody>
      </p:sp>
    </p:spTree>
    <p:extLst>
      <p:ext uri="{BB962C8B-B14F-4D97-AF65-F5344CB8AC3E}">
        <p14:creationId xmlns:p14="http://schemas.microsoft.com/office/powerpoint/2010/main" val="365498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a:t>
            </a:r>
            <a:r>
              <a:rPr lang="en-US" baseline="0" dirty="0" smtClean="0"/>
              <a:t> Model Analogy:  </a:t>
            </a:r>
            <a:r>
              <a:rPr lang="en-US" dirty="0" smtClean="0"/>
              <a:t>View communities as</a:t>
            </a:r>
            <a:r>
              <a:rPr lang="en-US" baseline="0" dirty="0" smtClean="0"/>
              <a:t> a medical patient with pre-existing conditions.  You already know what is wrong with the community and are the best informed.  Just like telling the doctor your symptoms when sick, the community knows what is wrong. </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32</a:t>
            </a:fld>
            <a:endParaRPr lang="en-US" dirty="0"/>
          </a:p>
        </p:txBody>
      </p:sp>
    </p:spTree>
    <p:extLst>
      <p:ext uri="{BB962C8B-B14F-4D97-AF65-F5344CB8AC3E}">
        <p14:creationId xmlns:p14="http://schemas.microsoft.com/office/powerpoint/2010/main" val="365515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Prepare for Recovery</a:t>
            </a:r>
            <a:r>
              <a:rPr lang="en-US" sz="1200" b="0" i="0" u="none" strike="noStrike" kern="1200" baseline="0" dirty="0" smtClean="0">
                <a:solidFill>
                  <a:schemeClr val="tx1"/>
                </a:solidFill>
                <a:latin typeface="+mn-lt"/>
                <a:ea typeface="+mn-ea"/>
                <a:cs typeface="+mn-cs"/>
              </a:rPr>
              <a:t>—It is critical to establish roles and responsibilities for government and the public sector as part of pre-disaster planning. A prepared community recognizes risks, and is more resilient. </a:t>
            </a:r>
          </a:p>
          <a:p>
            <a:r>
              <a:rPr lang="en-US" sz="1200" b="1" i="0" u="none" strike="noStrike" kern="1200" baseline="0" dirty="0" smtClean="0">
                <a:solidFill>
                  <a:schemeClr val="tx1"/>
                </a:solidFill>
                <a:latin typeface="+mn-lt"/>
                <a:ea typeface="+mn-ea"/>
                <a:cs typeface="+mn-cs"/>
              </a:rPr>
              <a:t>Actively Plan</a:t>
            </a:r>
            <a:r>
              <a:rPr lang="en-US" sz="1200" b="0" i="0" u="none" strike="noStrike" kern="1200" baseline="0" dirty="0" smtClean="0">
                <a:solidFill>
                  <a:schemeClr val="tx1"/>
                </a:solidFill>
                <a:latin typeface="+mn-lt"/>
                <a:ea typeface="+mn-ea"/>
                <a:cs typeface="+mn-cs"/>
              </a:rPr>
              <a:t>—Planning maximizes the opportunities for communities to coordinate interrelated elements of housing, infrastructure, environment and culture and promote design and policy changes for future development. Effective decision making and organizational flexibility are needed. </a:t>
            </a:r>
          </a:p>
          <a:p>
            <a:r>
              <a:rPr lang="en-US" sz="1200" b="1" i="0" u="none" strike="noStrike" kern="1200" baseline="0" dirty="0" smtClean="0">
                <a:solidFill>
                  <a:schemeClr val="tx1"/>
                </a:solidFill>
                <a:latin typeface="+mn-lt"/>
                <a:ea typeface="+mn-ea"/>
                <a:cs typeface="+mn-cs"/>
              </a:rPr>
              <a:t>Engage the Community</a:t>
            </a:r>
            <a:r>
              <a:rPr lang="en-US" sz="1200" b="0" i="0" u="none" strike="noStrike" kern="1200" baseline="0" dirty="0" smtClean="0">
                <a:solidFill>
                  <a:schemeClr val="tx1"/>
                </a:solidFill>
                <a:latin typeface="+mn-lt"/>
                <a:ea typeface="+mn-ea"/>
                <a:cs typeface="+mn-cs"/>
              </a:rPr>
              <a:t>—A successful public engagement process gives all community members and businesses in a disaster-impacted community a way to interact and provide their input on future development. It legitimizes the planning process, empowers community members, and gives the community ownership of the process. </a:t>
            </a:r>
          </a:p>
          <a:p>
            <a:r>
              <a:rPr lang="en-US" sz="1200" b="1" i="0" u="none" strike="noStrike" kern="1200" baseline="0" dirty="0" smtClean="0">
                <a:solidFill>
                  <a:schemeClr val="tx1"/>
                </a:solidFill>
                <a:latin typeface="+mn-lt"/>
                <a:ea typeface="+mn-ea"/>
                <a:cs typeface="+mn-cs"/>
              </a:rPr>
              <a:t>Develop Partnerships, Networks, and Effective Coordination Strategies</a:t>
            </a:r>
            <a:r>
              <a:rPr lang="en-US" sz="1200" b="0" i="0" u="none" strike="noStrike" kern="1200" baseline="0" dirty="0" smtClean="0">
                <a:solidFill>
                  <a:schemeClr val="tx1"/>
                </a:solidFill>
                <a:latin typeface="+mn-lt"/>
                <a:ea typeface="+mn-ea"/>
                <a:cs typeface="+mn-cs"/>
              </a:rPr>
              <a:t>—A broad and connected network of public, private, and nonprofit entities is required to support community recovery. Stakeholders should coordinate and leverage resources, capitalize on local knowledge, and incorporate community needs throughout the recovery process. </a:t>
            </a:r>
          </a:p>
          <a:p>
            <a:r>
              <a:rPr lang="en-US" sz="1200" b="1" i="0" u="none" strike="noStrike" kern="1200" baseline="0" dirty="0" smtClean="0">
                <a:solidFill>
                  <a:schemeClr val="tx1"/>
                </a:solidFill>
                <a:latin typeface="+mn-lt"/>
                <a:ea typeface="+mn-ea"/>
                <a:cs typeface="+mn-cs"/>
              </a:rPr>
              <a:t>Make Decisions and Manage Recovery Locally</a:t>
            </a:r>
            <a:r>
              <a:rPr lang="en-US" sz="1200" b="0" i="0" u="none" strike="noStrike" kern="1200" baseline="0" dirty="0" smtClean="0">
                <a:solidFill>
                  <a:schemeClr val="tx1"/>
                </a:solidFill>
                <a:latin typeface="+mn-lt"/>
                <a:ea typeface="+mn-ea"/>
                <a:cs typeface="+mn-cs"/>
              </a:rPr>
              <a:t>—Outside support may be required to build capacity and support local leadership, but the community must be prepared to take ownership and management of the recovery process. </a:t>
            </a:r>
          </a:p>
          <a:p>
            <a:r>
              <a:rPr lang="en-US" sz="1200" b="1" i="0" u="none" strike="noStrike" kern="1200" baseline="0" dirty="0" smtClean="0">
                <a:solidFill>
                  <a:schemeClr val="tx1"/>
                </a:solidFill>
                <a:latin typeface="+mn-lt"/>
                <a:ea typeface="+mn-ea"/>
                <a:cs typeface="+mn-cs"/>
              </a:rPr>
              <a:t>Mitigate</a:t>
            </a:r>
            <a:r>
              <a:rPr lang="en-US" sz="1200" b="0" i="0" u="none" strike="noStrike" kern="1200" baseline="0" dirty="0" smtClean="0">
                <a:solidFill>
                  <a:schemeClr val="tx1"/>
                </a:solidFill>
                <a:latin typeface="+mn-lt"/>
                <a:ea typeface="+mn-ea"/>
                <a:cs typeface="+mn-cs"/>
              </a:rPr>
              <a:t>—An effective recovery will reduce risk and improve the long-term sustainability of the community. Hazard mitigation, risk reduction, and sustainability choices should be integrated into the decisions on recovery policy and reinvestment. </a:t>
            </a:r>
          </a:p>
          <a:p>
            <a:r>
              <a:rPr lang="en-US" sz="1200" b="1" i="0" u="none" strike="noStrike" kern="1200" baseline="0" dirty="0" smtClean="0">
                <a:solidFill>
                  <a:schemeClr val="tx1"/>
                </a:solidFill>
                <a:latin typeface="+mn-lt"/>
                <a:ea typeface="+mn-ea"/>
                <a:cs typeface="+mn-cs"/>
              </a:rPr>
              <a:t>Act Quickly</a:t>
            </a:r>
            <a:r>
              <a:rPr lang="en-US" sz="1200" b="0" i="0" u="none" strike="noStrike" kern="1200" baseline="0" dirty="0" smtClean="0">
                <a:solidFill>
                  <a:schemeClr val="tx1"/>
                </a:solidFill>
                <a:latin typeface="+mn-lt"/>
                <a:ea typeface="+mn-ea"/>
                <a:cs typeface="+mn-cs"/>
              </a:rPr>
              <a:t>—Communities take advantage of the post-incident window of opportunity to assess and determine the future of the community.</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33</a:t>
            </a:fld>
            <a:endParaRPr lang="en-US" dirty="0"/>
          </a:p>
        </p:txBody>
      </p:sp>
    </p:spTree>
    <p:extLst>
      <p:ext uri="{BB962C8B-B14F-4D97-AF65-F5344CB8AC3E}">
        <p14:creationId xmlns:p14="http://schemas.microsoft.com/office/powerpoint/2010/main" val="339498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St Johns approach</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34</a:t>
            </a:fld>
            <a:endParaRPr lang="en-US" dirty="0"/>
          </a:p>
        </p:txBody>
      </p:sp>
    </p:spTree>
    <p:extLst>
      <p:ext uri="{BB962C8B-B14F-4D97-AF65-F5344CB8AC3E}">
        <p14:creationId xmlns:p14="http://schemas.microsoft.com/office/powerpoint/2010/main" val="328691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Disaster Recovery Framework (NDRF) enables effective recovery support to disaster-impacted States and Tribes through a unified and collaborative process addressing roles and responsibilities across whole community to deliver core capabilities specific to recovery.</a:t>
            </a:r>
            <a:endParaRPr lang="en-US" dirty="0" smtClean="0"/>
          </a:p>
          <a:p>
            <a:r>
              <a:rPr lang="en-US" dirty="0"/>
              <a:t>The recovery focus is on how best to restore, redevelop and revitalize the health, social, economic, natural and environmental fabric of the impacted areas and to build resilience.</a:t>
            </a:r>
          </a:p>
        </p:txBody>
      </p:sp>
      <p:sp>
        <p:nvSpPr>
          <p:cNvPr id="4" name="Slide Number Placeholder 3"/>
          <p:cNvSpPr>
            <a:spLocks noGrp="1"/>
          </p:cNvSpPr>
          <p:nvPr>
            <p:ph type="sldNum" sz="quarter" idx="10"/>
          </p:nvPr>
        </p:nvSpPr>
        <p:spPr/>
        <p:txBody>
          <a:bodyPr/>
          <a:lstStyle/>
          <a:p>
            <a:fld id="{0FDF4787-7CAA-4179-A7D8-5114380010DE}" type="slidenum">
              <a:rPr lang="en-US" smtClean="0"/>
              <a:t>5</a:t>
            </a:fld>
            <a:endParaRPr lang="en-US" dirty="0"/>
          </a:p>
        </p:txBody>
      </p:sp>
    </p:spTree>
    <p:extLst>
      <p:ext uri="{BB962C8B-B14F-4D97-AF65-F5344CB8AC3E}">
        <p14:creationId xmlns:p14="http://schemas.microsoft.com/office/powerpoint/2010/main" val="105070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6" indent="-174966">
              <a:buFont typeface="Arial" panose="020B0604020202020204" pitchFamily="34" charset="0"/>
              <a:buChar char="•"/>
            </a:pPr>
            <a:r>
              <a:rPr lang="en-US" dirty="0"/>
              <a:t>RSFs bring together core recovery capabilities to focus on community needs</a:t>
            </a:r>
          </a:p>
          <a:p>
            <a:pPr marL="174966" indent="-174966">
              <a:buFont typeface="Arial" panose="020B0604020202020204" pitchFamily="34" charset="0"/>
              <a:buChar char="•"/>
            </a:pPr>
            <a:r>
              <a:rPr lang="en-US" dirty="0"/>
              <a:t>Promoting the State of Louisiana’s recover and resilience priorities</a:t>
            </a:r>
          </a:p>
          <a:p>
            <a:pPr marL="174966" indent="-174966">
              <a:buFont typeface="Arial" panose="020B0604020202020204" pitchFamily="34" charset="0"/>
              <a:buChar char="•"/>
            </a:pPr>
            <a:r>
              <a:rPr lang="en-US" dirty="0"/>
              <a:t>Supporting local officials recovery efforts</a:t>
            </a:r>
          </a:p>
          <a:p>
            <a:pPr marL="174966" indent="-174966">
              <a:buFont typeface="Arial" panose="020B0604020202020204" pitchFamily="34" charset="0"/>
              <a:buChar char="•"/>
            </a:pPr>
            <a:r>
              <a:rPr lang="en-US" dirty="0"/>
              <a:t>And connecting resources to needs through collaboration across the public and private sector</a:t>
            </a:r>
          </a:p>
          <a:p>
            <a:pPr marL="346158" lvl="2">
              <a:spcAft>
                <a:spcPts val="606"/>
              </a:spcAft>
              <a:defRPr/>
            </a:pPr>
            <a:r>
              <a:rPr lang="en-US" sz="2800" dirty="0"/>
              <a:t>Sharing information needed to identify, track, address recovery needs.</a:t>
            </a:r>
          </a:p>
          <a:p>
            <a:pPr marL="346158" lvl="2">
              <a:spcAft>
                <a:spcPts val="606"/>
              </a:spcAft>
              <a:defRPr/>
            </a:pPr>
            <a:r>
              <a:rPr lang="en-US" sz="2800" dirty="0"/>
              <a:t>Communicating recovery activities and timelines with recovery partners through regular meetings or reports.</a:t>
            </a:r>
          </a:p>
          <a:p>
            <a:pPr marL="346158" lvl="2">
              <a:spcAft>
                <a:spcPts val="606"/>
              </a:spcAft>
              <a:defRPr/>
            </a:pPr>
            <a:r>
              <a:rPr lang="en-US" sz="2800" dirty="0"/>
              <a:t>Note”ESFs” different from RSF’s  in that they have different mission objectives, partnerships, approaches, time spans and organizational structure)</a:t>
            </a:r>
          </a:p>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6</a:t>
            </a:fld>
            <a:endParaRPr lang="en-US" dirty="0"/>
          </a:p>
        </p:txBody>
      </p:sp>
    </p:spTree>
    <p:extLst>
      <p:ext uri="{BB962C8B-B14F-4D97-AF65-F5344CB8AC3E}">
        <p14:creationId xmlns:p14="http://schemas.microsoft.com/office/powerpoint/2010/main" val="17157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Senior Policy Group is the strategic-level body, working in conjunction with the Governor’s appointed State Disaster Recovery Coordinator (SDRC).</a:t>
            </a:r>
          </a:p>
          <a:p>
            <a:r>
              <a:rPr lang="en-US" sz="1400" dirty="0"/>
              <a:t>For DR 4263, Director Waskom was appointed as the SDRC and Pat Forbes of OCD was appointed for this disaster 4277.</a:t>
            </a:r>
          </a:p>
          <a:p>
            <a:endParaRPr lang="en-US" sz="1400" dirty="0"/>
          </a:p>
          <a:p>
            <a:r>
              <a:rPr lang="en-US" sz="1400" dirty="0"/>
              <a:t>The SPG supports the Governor by providing: situational awareness on the emergent recovery opportunities; recommendations for disaster recovery priorities; guidance to the State Recovery Support Functions (RSF) on collaborative resolution of issues, allocation of resources, and monitoring progress towards achieving recovery goals. </a:t>
            </a:r>
          </a:p>
          <a:p>
            <a:endParaRPr lang="en-US" sz="1400" dirty="0"/>
          </a:p>
          <a:p>
            <a:r>
              <a:rPr lang="en-US" sz="1400" dirty="0"/>
              <a:t>The SPG will work to ensure that consistent information is being shared across the various State RSF departments/agencies.</a:t>
            </a:r>
          </a:p>
          <a:p>
            <a:endParaRPr lang="en-US" sz="1400" dirty="0"/>
          </a:p>
          <a:p>
            <a:r>
              <a:rPr lang="en-US" dirty="0"/>
              <a:t> As a group, the Recovery Support Functions, through the coordination of the SDRC, will advise the SPG on policy recommendations and strategic-level incident-specific issues, concerns, decisions, needs, gaps, and resources. </a:t>
            </a:r>
            <a:endParaRPr lang="en-US" sz="1400" dirty="0"/>
          </a:p>
          <a:p>
            <a:endParaRPr lang="en-US" sz="1400" dirty="0"/>
          </a:p>
          <a:p>
            <a:r>
              <a:rPr lang="en-US" sz="1400" dirty="0"/>
              <a:t>Private sector operates and owns vast majority of critical infrastructure(energy, financial and telecommunications systems)</a:t>
            </a:r>
          </a:p>
          <a:p>
            <a:r>
              <a:rPr lang="en-US" sz="1400" dirty="0"/>
              <a:t>Non-profit directly supplement gaps where government authority and resources cannot be applied(community recovery planning, case management, volunteer coordination, technical and financial support)</a:t>
            </a:r>
          </a:p>
        </p:txBody>
      </p:sp>
      <p:sp>
        <p:nvSpPr>
          <p:cNvPr id="4" name="Slide Number Placeholder 3"/>
          <p:cNvSpPr>
            <a:spLocks noGrp="1"/>
          </p:cNvSpPr>
          <p:nvPr>
            <p:ph type="sldNum" sz="quarter" idx="10"/>
          </p:nvPr>
        </p:nvSpPr>
        <p:spPr/>
        <p:txBody>
          <a:bodyPr/>
          <a:lstStyle/>
          <a:p>
            <a:fld id="{45D6B670-34B1-4B1A-A608-59A27DB9E5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5894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catastrophic flooding hit our state this year</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12</a:t>
            </a:fld>
            <a:endParaRPr lang="en-US" dirty="0"/>
          </a:p>
        </p:txBody>
      </p:sp>
    </p:spTree>
    <p:extLst>
      <p:ext uri="{BB962C8B-B14F-4D97-AF65-F5344CB8AC3E}">
        <p14:creationId xmlns:p14="http://schemas.microsoft.com/office/powerpoint/2010/main" val="310978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13</a:t>
            </a:fld>
            <a:endParaRPr lang="en-US" dirty="0"/>
          </a:p>
        </p:txBody>
      </p:sp>
    </p:spTree>
    <p:extLst>
      <p:ext uri="{BB962C8B-B14F-4D97-AF65-F5344CB8AC3E}">
        <p14:creationId xmlns:p14="http://schemas.microsoft.com/office/powerpoint/2010/main" val="282305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smtClean="0"/>
              <a:t>Resilience-Initiative to transition decision makers from response to recovery. Overview of NDRF framework, planning across parish lines, provide SME’s on watershed and other critical education</a:t>
            </a:r>
          </a:p>
          <a:p>
            <a:pPr defTabSz="923087">
              <a:defRPr/>
            </a:pPr>
            <a:endParaRPr lang="en-US" dirty="0" smtClean="0"/>
          </a:p>
          <a:p>
            <a:pPr defTabSz="923087">
              <a:defRPr/>
            </a:pPr>
            <a:r>
              <a:rPr lang="en-US" dirty="0" smtClean="0"/>
              <a:t>2</a:t>
            </a:r>
            <a:r>
              <a:rPr lang="en-US" baseline="30000" dirty="0" smtClean="0"/>
              <a:t>nd</a:t>
            </a:r>
            <a:r>
              <a:rPr lang="en-US" dirty="0" smtClean="0"/>
              <a:t> bullet-outreach to parish staff in planning needs related</a:t>
            </a:r>
            <a:r>
              <a:rPr lang="en-US" baseline="0" dirty="0" smtClean="0"/>
              <a:t> to </a:t>
            </a:r>
            <a:r>
              <a:rPr lang="en-US" dirty="0"/>
              <a:t>grants management, floodplain management, land use planning, and emergency operations.  </a:t>
            </a:r>
          </a:p>
          <a:p>
            <a:endParaRPr lang="en-US" dirty="0" smtClean="0"/>
          </a:p>
          <a:p>
            <a:r>
              <a:rPr lang="en-US" dirty="0" smtClean="0"/>
              <a:t>3</a:t>
            </a:r>
            <a:r>
              <a:rPr lang="en-US" baseline="30000" dirty="0" smtClean="0"/>
              <a:t>rd</a:t>
            </a:r>
            <a:r>
              <a:rPr lang="en-US" dirty="0" smtClean="0"/>
              <a:t> bullet-allow</a:t>
            </a:r>
            <a:r>
              <a:rPr lang="en-US" baseline="0" dirty="0" smtClean="0"/>
              <a:t> residents to comment on flood recovery homeowner renters and sba programs recommended by Restore Louisiana Task Force appropriated through 438 million federal $</a:t>
            </a:r>
            <a:endParaRPr lang="en-US" dirty="0"/>
          </a:p>
        </p:txBody>
      </p:sp>
      <p:sp>
        <p:nvSpPr>
          <p:cNvPr id="4" name="Slide Number Placeholder 3"/>
          <p:cNvSpPr>
            <a:spLocks noGrp="1"/>
          </p:cNvSpPr>
          <p:nvPr>
            <p:ph type="sldNum" sz="quarter" idx="10"/>
          </p:nvPr>
        </p:nvSpPr>
        <p:spPr/>
        <p:txBody>
          <a:bodyPr/>
          <a:lstStyle/>
          <a:p>
            <a:fld id="{0FDF4787-7CAA-4179-A7D8-5114380010DE}" type="slidenum">
              <a:rPr lang="en-US" smtClean="0"/>
              <a:t>14</a:t>
            </a:fld>
            <a:endParaRPr lang="en-US" dirty="0"/>
          </a:p>
        </p:txBody>
      </p:sp>
    </p:spTree>
    <p:extLst>
      <p:ext uri="{BB962C8B-B14F-4D97-AF65-F5344CB8AC3E}">
        <p14:creationId xmlns:p14="http://schemas.microsoft.com/office/powerpoint/2010/main" val="46895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Selection - </a:t>
            </a:r>
            <a:r>
              <a:rPr lang="en-US" sz="1200" kern="1200" dirty="0" smtClean="0">
                <a:solidFill>
                  <a:schemeClr val="tx1"/>
                </a:solidFill>
                <a:effectLst/>
                <a:latin typeface="+mn-lt"/>
                <a:ea typeface="+mn-ea"/>
                <a:cs typeface="+mn-cs"/>
              </a:rPr>
              <a:t>ten (10) primary communities and ten (10) alternate communities for Institute participation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0FDF4787-7CAA-4179-A7D8-5114380010DE}" type="slidenum">
              <a:rPr lang="en-US" smtClean="0"/>
              <a:t>15</a:t>
            </a:fld>
            <a:endParaRPr lang="en-US" dirty="0"/>
          </a:p>
        </p:txBody>
      </p:sp>
    </p:spTree>
    <p:extLst>
      <p:ext uri="{BB962C8B-B14F-4D97-AF65-F5344CB8AC3E}">
        <p14:creationId xmlns:p14="http://schemas.microsoft.com/office/powerpoint/2010/main" val="310668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313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charset="-128"/>
                <a:cs typeface="ＭＳ Ｐゴシック" charset="-128"/>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9342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fld id="{CD3261AB-1051-4241-B190-87F901F317E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8679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432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643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37677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8308" r="8308" b="81600"/>
          <a:stretch/>
        </p:blipFill>
        <p:spPr bwMode="auto">
          <a:xfrm>
            <a:off x="1" y="0"/>
            <a:ext cx="9144000" cy="1261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750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276" r="8190"/>
          <a:stretch/>
        </p:blipFill>
        <p:spPr bwMode="auto">
          <a:xfrm>
            <a:off x="0" y="-34505"/>
            <a:ext cx="9143999" cy="684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361506" y="2799494"/>
            <a:ext cx="8387675" cy="2396105"/>
          </a:xfrm>
          <a:prstGeom prst="rect">
            <a:avLst/>
          </a:prstGeom>
        </p:spPr>
        <p:txBody>
          <a:bodyPr wrap="square">
            <a:spAutoFit/>
          </a:bodyPr>
          <a:lstStyle/>
          <a:p>
            <a:pPr algn="ctr">
              <a:lnSpc>
                <a:spcPts val="9300"/>
              </a:lnSpc>
            </a:pPr>
            <a:r>
              <a:rPr lang="en-US" sz="6400" b="1" cap="small" spc="-320" dirty="0" smtClean="0">
                <a:solidFill>
                  <a:schemeClr val="tx1">
                    <a:lumMod val="85000"/>
                    <a:lumOff val="15000"/>
                  </a:schemeClr>
                </a:solidFill>
              </a:rPr>
              <a:t>National Disaster Recovery Framework (NDRF)</a:t>
            </a:r>
            <a:endParaRPr lang="en-US" sz="6400" b="1" cap="small" spc="-320" dirty="0">
              <a:solidFill>
                <a:schemeClr val="tx1">
                  <a:lumMod val="85000"/>
                  <a:lumOff val="15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16" y="5601299"/>
            <a:ext cx="3149765" cy="973564"/>
          </a:xfrm>
          <a:prstGeom prst="rect">
            <a:avLst/>
          </a:prstGeom>
        </p:spPr>
      </p:pic>
    </p:spTree>
    <p:extLst>
      <p:ext uri="{BB962C8B-B14F-4D97-AF65-F5344CB8AC3E}">
        <p14:creationId xmlns:p14="http://schemas.microsoft.com/office/powerpoint/2010/main" val="36517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60" y="914400"/>
            <a:ext cx="9058940" cy="1143000"/>
          </a:xfrm>
        </p:spPr>
        <p:txBody>
          <a:bodyPr/>
          <a:lstStyle/>
          <a:p>
            <a:pPr algn="l"/>
            <a:r>
              <a:rPr lang="en-US" dirty="0" smtClean="0"/>
              <a:t>RSF State and Federal Partnership </a:t>
            </a:r>
            <a:endParaRPr lang="en-US" dirty="0"/>
          </a:p>
        </p:txBody>
      </p:sp>
      <p:grpSp>
        <p:nvGrpSpPr>
          <p:cNvPr id="24" name="Group 23"/>
          <p:cNvGrpSpPr/>
          <p:nvPr/>
        </p:nvGrpSpPr>
        <p:grpSpPr>
          <a:xfrm>
            <a:off x="7337423" y="1998186"/>
            <a:ext cx="1378560" cy="4557239"/>
            <a:chOff x="7337423" y="1998186"/>
            <a:chExt cx="1378560" cy="4557239"/>
          </a:xfrm>
        </p:grpSpPr>
        <p:sp>
          <p:nvSpPr>
            <p:cNvPr id="22" name="Rounded Rectangle 21"/>
            <p:cNvSpPr/>
            <p:nvPr/>
          </p:nvSpPr>
          <p:spPr>
            <a:xfrm>
              <a:off x="7337423" y="1998186"/>
              <a:ext cx="1378560" cy="4557239"/>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422699" y="2176916"/>
              <a:ext cx="1216696" cy="51621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Private Sector Stakeholders</a:t>
              </a:r>
            </a:p>
          </p:txBody>
        </p:sp>
        <p:sp>
          <p:nvSpPr>
            <p:cNvPr id="17" name="Rectangle 16"/>
            <p:cNvSpPr/>
            <p:nvPr/>
          </p:nvSpPr>
          <p:spPr>
            <a:xfrm>
              <a:off x="7422699" y="3060651"/>
              <a:ext cx="1216696" cy="51621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Academia</a:t>
              </a:r>
              <a:endParaRPr lang="en-US" sz="1200" dirty="0"/>
            </a:p>
          </p:txBody>
        </p:sp>
        <p:sp>
          <p:nvSpPr>
            <p:cNvPr id="18" name="Rectangle 17"/>
            <p:cNvSpPr/>
            <p:nvPr/>
          </p:nvSpPr>
          <p:spPr>
            <a:xfrm>
              <a:off x="7422699" y="3944386"/>
              <a:ext cx="1216696" cy="51621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Community &amp; National Foundations</a:t>
              </a:r>
              <a:endParaRPr lang="en-US" sz="1200" dirty="0"/>
            </a:p>
          </p:txBody>
        </p:sp>
        <p:sp>
          <p:nvSpPr>
            <p:cNvPr id="19" name="Rectangle 18"/>
            <p:cNvSpPr/>
            <p:nvPr/>
          </p:nvSpPr>
          <p:spPr>
            <a:xfrm>
              <a:off x="7398689" y="4828121"/>
              <a:ext cx="1216696" cy="51621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NGOs</a:t>
              </a:r>
              <a:endParaRPr lang="en-US" sz="1200" dirty="0"/>
            </a:p>
          </p:txBody>
        </p:sp>
        <p:sp>
          <p:nvSpPr>
            <p:cNvPr id="20" name="Rectangle 19"/>
            <p:cNvSpPr/>
            <p:nvPr/>
          </p:nvSpPr>
          <p:spPr>
            <a:xfrm>
              <a:off x="7398689" y="5711855"/>
              <a:ext cx="1216696" cy="51621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 &amp; National Associations</a:t>
              </a:r>
              <a:endParaRPr lang="en-US" sz="1200" dirty="0"/>
            </a:p>
          </p:txBody>
        </p:sp>
      </p:grpSp>
      <p:grpSp>
        <p:nvGrpSpPr>
          <p:cNvPr id="83" name="Group 82"/>
          <p:cNvGrpSpPr/>
          <p:nvPr/>
        </p:nvGrpSpPr>
        <p:grpSpPr>
          <a:xfrm>
            <a:off x="301551" y="1890164"/>
            <a:ext cx="6568524" cy="4665261"/>
            <a:chOff x="476655" y="1890164"/>
            <a:chExt cx="6760724" cy="4550979"/>
          </a:xfrm>
        </p:grpSpPr>
        <p:sp>
          <p:nvSpPr>
            <p:cNvPr id="81" name="Rounded Rectangle 80"/>
            <p:cNvSpPr/>
            <p:nvPr/>
          </p:nvSpPr>
          <p:spPr>
            <a:xfrm>
              <a:off x="476655" y="1890164"/>
              <a:ext cx="6760724" cy="4550979"/>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p:cNvGrpSpPr/>
            <p:nvPr/>
          </p:nvGrpSpPr>
          <p:grpSpPr>
            <a:xfrm>
              <a:off x="618475" y="2057400"/>
              <a:ext cx="6515654" cy="4119883"/>
              <a:chOff x="618475" y="2057400"/>
              <a:chExt cx="6515654" cy="4119883"/>
            </a:xfrm>
          </p:grpSpPr>
          <p:cxnSp>
            <p:nvCxnSpPr>
              <p:cNvPr id="72" name="Straight Connector 71"/>
              <p:cNvCxnSpPr/>
              <p:nvPr/>
            </p:nvCxnSpPr>
            <p:spPr>
              <a:xfrm>
                <a:off x="3247697" y="2702185"/>
                <a:ext cx="4417" cy="790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184080" y="3845992"/>
                <a:ext cx="4417" cy="790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2"/>
                <a:endCxn id="13" idx="0"/>
              </p:cNvCxnSpPr>
              <p:nvPr/>
            </p:nvCxnSpPr>
            <p:spPr>
              <a:xfrm>
                <a:off x="5901559" y="2963918"/>
                <a:ext cx="2894" cy="35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triped Right Arrow 2"/>
              <p:cNvSpPr/>
              <p:nvPr/>
            </p:nvSpPr>
            <p:spPr>
              <a:xfrm>
                <a:off x="618475" y="5835536"/>
                <a:ext cx="711437" cy="330081"/>
              </a:xfrm>
              <a:prstGeom prst="stripedRightArrow">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2743200" y="2057400"/>
                <a:ext cx="1008994" cy="63324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Governor’s Office</a:t>
                </a:r>
                <a:endParaRPr lang="en-US" sz="1400" dirty="0"/>
              </a:p>
            </p:txBody>
          </p:sp>
          <p:sp>
            <p:nvSpPr>
              <p:cNvPr id="7" name="Rectangle 6"/>
              <p:cNvSpPr/>
              <p:nvPr/>
            </p:nvSpPr>
            <p:spPr>
              <a:xfrm>
                <a:off x="676350" y="3323896"/>
                <a:ext cx="1166783" cy="50356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Senior Policy Group</a:t>
                </a:r>
                <a:endParaRPr lang="en-US" sz="1400" dirty="0"/>
              </a:p>
            </p:txBody>
          </p:sp>
          <p:sp>
            <p:nvSpPr>
              <p:cNvPr id="8" name="Rectangle 7"/>
              <p:cNvSpPr/>
              <p:nvPr/>
            </p:nvSpPr>
            <p:spPr>
              <a:xfrm>
                <a:off x="2380594" y="3323896"/>
                <a:ext cx="1734206" cy="50356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 Disaster Recovery Coordinator (SDRC)</a:t>
                </a:r>
                <a:endParaRPr lang="en-US" sz="1200" dirty="0"/>
              </a:p>
            </p:txBody>
          </p:sp>
          <p:sp>
            <p:nvSpPr>
              <p:cNvPr id="9" name="Rectangle 8"/>
              <p:cNvSpPr/>
              <p:nvPr/>
            </p:nvSpPr>
            <p:spPr>
              <a:xfrm>
                <a:off x="2018120" y="4460710"/>
                <a:ext cx="2280611" cy="3950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State RSF Primary Agencies</a:t>
                </a:r>
                <a:endParaRPr lang="en-US" sz="1200" dirty="0"/>
              </a:p>
            </p:txBody>
          </p:sp>
          <p:sp>
            <p:nvSpPr>
              <p:cNvPr id="10" name="Rectangle 9"/>
              <p:cNvSpPr/>
              <p:nvPr/>
            </p:nvSpPr>
            <p:spPr>
              <a:xfrm>
                <a:off x="2018119" y="5190624"/>
                <a:ext cx="2280611" cy="32292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Supporting Agencies</a:t>
                </a:r>
                <a:endParaRPr lang="en-US" sz="1200" dirty="0"/>
              </a:p>
            </p:txBody>
          </p:sp>
          <p:sp>
            <p:nvSpPr>
              <p:cNvPr id="11" name="Rectangle 10"/>
              <p:cNvSpPr/>
              <p:nvPr/>
            </p:nvSpPr>
            <p:spPr>
              <a:xfrm>
                <a:off x="2018119" y="5823872"/>
                <a:ext cx="2280611" cy="353411"/>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Parish and Local Governments</a:t>
                </a:r>
                <a:endParaRPr lang="en-US" sz="1200" dirty="0"/>
              </a:p>
            </p:txBody>
          </p:sp>
          <p:sp>
            <p:nvSpPr>
              <p:cNvPr id="12" name="Rectangle 11"/>
              <p:cNvSpPr/>
              <p:nvPr/>
            </p:nvSpPr>
            <p:spPr>
              <a:xfrm>
                <a:off x="5234152" y="2653862"/>
                <a:ext cx="1334814" cy="310056"/>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FCO</a:t>
                </a:r>
              </a:p>
            </p:txBody>
          </p:sp>
          <p:sp>
            <p:nvSpPr>
              <p:cNvPr id="13" name="Rectangle 12"/>
              <p:cNvSpPr/>
              <p:nvPr/>
            </p:nvSpPr>
            <p:spPr>
              <a:xfrm>
                <a:off x="4979543" y="3323896"/>
                <a:ext cx="1849819" cy="50712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Federal Disaster Recovery Coordinator (FDRC)</a:t>
                </a:r>
              </a:p>
            </p:txBody>
          </p:sp>
          <p:sp>
            <p:nvSpPr>
              <p:cNvPr id="14" name="Rectangle 13"/>
              <p:cNvSpPr/>
              <p:nvPr/>
            </p:nvSpPr>
            <p:spPr>
              <a:xfrm>
                <a:off x="4674775" y="4213434"/>
                <a:ext cx="2459354" cy="395071"/>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Federal  RSF Coordinating Agencies</a:t>
                </a:r>
              </a:p>
            </p:txBody>
          </p:sp>
          <p:sp>
            <p:nvSpPr>
              <p:cNvPr id="15" name="Rectangle 14"/>
              <p:cNvSpPr/>
              <p:nvPr/>
            </p:nvSpPr>
            <p:spPr>
              <a:xfrm>
                <a:off x="4669288" y="4855780"/>
                <a:ext cx="2464841" cy="322921"/>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Primary &amp; Supporting Agencies</a:t>
                </a:r>
                <a:endParaRPr lang="en-US" sz="1200" dirty="0"/>
              </a:p>
            </p:txBody>
          </p:sp>
          <p:cxnSp>
            <p:nvCxnSpPr>
              <p:cNvPr id="36" name="Straight Connector 35"/>
              <p:cNvCxnSpPr/>
              <p:nvPr/>
            </p:nvCxnSpPr>
            <p:spPr>
              <a:xfrm>
                <a:off x="5897217" y="3845992"/>
                <a:ext cx="2894" cy="359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4911634" y="4636425"/>
                <a:ext cx="2027231" cy="189368"/>
                <a:chOff x="4911634" y="4636425"/>
                <a:chExt cx="2027231" cy="189368"/>
              </a:xfrm>
            </p:grpSpPr>
            <p:cxnSp>
              <p:nvCxnSpPr>
                <p:cNvPr id="37" name="Straight Connector 36"/>
                <p:cNvCxnSpPr/>
                <p:nvPr/>
              </p:nvCxnSpPr>
              <p:spPr>
                <a:xfrm>
                  <a:off x="4911634"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17080"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22526"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27972"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33418"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38865"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2092885" y="5568709"/>
                <a:ext cx="2027231" cy="189368"/>
                <a:chOff x="4911634" y="4636425"/>
                <a:chExt cx="2027231" cy="189368"/>
              </a:xfrm>
            </p:grpSpPr>
            <p:cxnSp>
              <p:nvCxnSpPr>
                <p:cNvPr id="53" name="Straight Connector 52"/>
                <p:cNvCxnSpPr/>
                <p:nvPr/>
              </p:nvCxnSpPr>
              <p:spPr>
                <a:xfrm>
                  <a:off x="4911634"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17080"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722526"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127972"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33418"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8865"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092885" y="4928088"/>
                <a:ext cx="2027231" cy="189368"/>
                <a:chOff x="4911634" y="4636425"/>
                <a:chExt cx="2027231" cy="189368"/>
              </a:xfrm>
            </p:grpSpPr>
            <p:cxnSp>
              <p:nvCxnSpPr>
                <p:cNvPr id="60" name="Straight Connector 59"/>
                <p:cNvCxnSpPr/>
                <p:nvPr/>
              </p:nvCxnSpPr>
              <p:spPr>
                <a:xfrm>
                  <a:off x="4911634"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317080"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722526"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27972"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533418"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938865" y="4636425"/>
                  <a:ext cx="0" cy="189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Elbow Connector 69"/>
              <p:cNvCxnSpPr>
                <a:stCxn id="5" idx="2"/>
                <a:endCxn id="7" idx="0"/>
              </p:cNvCxnSpPr>
              <p:nvPr/>
            </p:nvCxnSpPr>
            <p:spPr>
              <a:xfrm rot="5400000">
                <a:off x="1937096" y="2013295"/>
                <a:ext cx="633248" cy="198795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flipV="1">
              <a:off x="4239316" y="3575679"/>
              <a:ext cx="634067" cy="1"/>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890251" y="3605841"/>
              <a:ext cx="421837" cy="1"/>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2" name="Left-Right Arrow 81"/>
          <p:cNvSpPr/>
          <p:nvPr/>
        </p:nvSpPr>
        <p:spPr>
          <a:xfrm>
            <a:off x="6920636" y="2831961"/>
            <a:ext cx="342103" cy="78230"/>
          </a:xfrm>
          <a:prstGeom prst="lef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Left-Right Arrow 83"/>
          <p:cNvSpPr/>
          <p:nvPr/>
        </p:nvSpPr>
        <p:spPr>
          <a:xfrm>
            <a:off x="6921933" y="4163159"/>
            <a:ext cx="342103" cy="78230"/>
          </a:xfrm>
          <a:prstGeom prst="lef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Left-Right Arrow 84"/>
          <p:cNvSpPr/>
          <p:nvPr/>
        </p:nvSpPr>
        <p:spPr>
          <a:xfrm>
            <a:off x="6920636" y="5494357"/>
            <a:ext cx="342103" cy="78230"/>
          </a:xfrm>
          <a:prstGeom prst="lef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495568" y="2176916"/>
            <a:ext cx="1133613" cy="51621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Restore Louisiana Task Force</a:t>
            </a:r>
            <a:endParaRPr lang="en-US" sz="1200" dirty="0"/>
          </a:p>
        </p:txBody>
      </p:sp>
      <p:cxnSp>
        <p:nvCxnSpPr>
          <p:cNvPr id="68" name="Straight Connector 67"/>
          <p:cNvCxnSpPr/>
          <p:nvPr/>
        </p:nvCxnSpPr>
        <p:spPr>
          <a:xfrm flipH="1">
            <a:off x="1674960" y="2435021"/>
            <a:ext cx="7539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14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032" y="1391228"/>
            <a:ext cx="6705478" cy="1138773"/>
          </a:xfrm>
          <a:prstGeom prst="rect">
            <a:avLst/>
          </a:prstGeom>
        </p:spPr>
        <p:txBody>
          <a:bodyPr wrap="square">
            <a:spAutoFit/>
          </a:bodyPr>
          <a:lstStyle/>
          <a:p>
            <a:r>
              <a:rPr lang="en-US" sz="2000" dirty="0">
                <a:solidFill>
                  <a:srgbClr val="444444"/>
                </a:solidFill>
                <a:latin typeface="Arial" panose="020B0604020202020204" pitchFamily="34" charset="0"/>
                <a:cs typeface="Arial" panose="020B0604020202020204" pitchFamily="34" charset="0"/>
              </a:rPr>
              <a:t>Gov. John Bel Edwards created the </a:t>
            </a:r>
            <a:r>
              <a:rPr lang="en-US" sz="2400" b="1" i="1" dirty="0">
                <a:solidFill>
                  <a:srgbClr val="C00000"/>
                </a:solidFill>
                <a:latin typeface="Arial" panose="020B0604020202020204" pitchFamily="34" charset="0"/>
                <a:cs typeface="Arial" panose="020B0604020202020204" pitchFamily="34" charset="0"/>
              </a:rPr>
              <a:t>Restore Louisiana Task Force</a:t>
            </a:r>
            <a:r>
              <a:rPr lang="en-US" sz="2400" dirty="0">
                <a:solidFill>
                  <a:srgbClr val="444444"/>
                </a:solidFill>
                <a:latin typeface="Arial" panose="020B0604020202020204" pitchFamily="34" charset="0"/>
                <a:cs typeface="Arial" panose="020B0604020202020204" pitchFamily="34" charset="0"/>
              </a:rPr>
              <a:t> </a:t>
            </a:r>
            <a:r>
              <a:rPr lang="en-US" sz="2000" dirty="0">
                <a:solidFill>
                  <a:srgbClr val="444444"/>
                </a:solidFill>
                <a:latin typeface="Arial" panose="020B0604020202020204" pitchFamily="34" charset="0"/>
                <a:cs typeface="Arial" panose="020B0604020202020204" pitchFamily="34" charset="0"/>
              </a:rPr>
              <a:t>to oversee the recovery process after historic flooding in March and August 2016.</a:t>
            </a:r>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408" y="1278207"/>
            <a:ext cx="1467247" cy="1320678"/>
          </a:xfrm>
          <a:prstGeom prst="rect">
            <a:avLst/>
          </a:prstGeom>
          <a:ln>
            <a:solidFill>
              <a:schemeClr val="tx1"/>
            </a:solidFill>
          </a:ln>
        </p:spPr>
      </p:pic>
      <p:sp>
        <p:nvSpPr>
          <p:cNvPr id="4" name="Rectangle 3"/>
          <p:cNvSpPr/>
          <p:nvPr/>
        </p:nvSpPr>
        <p:spPr>
          <a:xfrm>
            <a:off x="97887" y="2721629"/>
            <a:ext cx="8833462" cy="3970318"/>
          </a:xfrm>
          <a:prstGeom prst="rect">
            <a:avLst/>
          </a:prstGeom>
        </p:spPr>
        <p:txBody>
          <a:bodyPr wrap="square">
            <a:spAutoFit/>
          </a:bodyPr>
          <a:lstStyle/>
          <a:p>
            <a:pPr marL="233363" indent="-233363">
              <a:buClr>
                <a:srgbClr val="214F87"/>
              </a:buClr>
              <a:buSzPct val="90000"/>
              <a:buFont typeface="Wingdings" panose="05000000000000000000" pitchFamily="2" charset="2"/>
              <a:buChar char="§"/>
            </a:pPr>
            <a:r>
              <a:rPr lang="en-US" sz="1400" b="1" dirty="0">
                <a:solidFill>
                  <a:schemeClr val="tx1">
                    <a:lumMod val="75000"/>
                    <a:lumOff val="25000"/>
                  </a:schemeClr>
                </a:solidFill>
                <a:latin typeface="Arial" panose="020B0604020202020204" pitchFamily="34" charset="0"/>
                <a:cs typeface="Arial" panose="020B0604020202020204" pitchFamily="34" charset="0"/>
              </a:rPr>
              <a:t>Establish and recommend to state and local agencies the priorities in developing plans for recovery and redevelopment. </a:t>
            </a:r>
            <a:r>
              <a:rPr lang="en-US" sz="1400" dirty="0">
                <a:solidFill>
                  <a:schemeClr val="tx1">
                    <a:lumMod val="75000"/>
                    <a:lumOff val="25000"/>
                  </a:schemeClr>
                </a:solidFill>
                <a:latin typeface="Arial" panose="020B0604020202020204" pitchFamily="34" charset="0"/>
                <a:cs typeface="Arial" panose="020B0604020202020204" pitchFamily="34" charset="0"/>
              </a:rPr>
              <a:t>These priorities focus on six areas – housing, economic development, health and social services, community planning and capacity building, infrastructure and natural and cultural resources.</a:t>
            </a:r>
          </a:p>
          <a:p>
            <a:pPr marL="285750" indent="-285750">
              <a:buClr>
                <a:srgbClr val="0070C0"/>
              </a:buClr>
              <a:buFont typeface="Wingdings" panose="05000000000000000000" pitchFamily="2" charset="2"/>
              <a:buChar char="§"/>
            </a:pPr>
            <a:endParaRPr lang="en-US" sz="1400" b="1" dirty="0">
              <a:solidFill>
                <a:schemeClr val="tx1">
                  <a:lumMod val="75000"/>
                  <a:lumOff val="25000"/>
                </a:schemeClr>
              </a:solidFill>
              <a:latin typeface="Arial" panose="020B0604020202020204" pitchFamily="34" charset="0"/>
              <a:cs typeface="Arial" panose="020B0604020202020204" pitchFamily="34" charset="0"/>
            </a:endParaRPr>
          </a:p>
          <a:p>
            <a:pPr marL="233363" indent="-233363">
              <a:buClr>
                <a:srgbClr val="214F87"/>
              </a:buClr>
              <a:buSzPct val="90000"/>
              <a:buFont typeface="Wingdings" panose="05000000000000000000" pitchFamily="2" charset="2"/>
              <a:buChar char="§"/>
            </a:pPr>
            <a:r>
              <a:rPr lang="en-US" sz="1400" dirty="0">
                <a:solidFill>
                  <a:schemeClr val="tx1">
                    <a:lumMod val="75000"/>
                    <a:lumOff val="25000"/>
                  </a:schemeClr>
                </a:solidFill>
                <a:latin typeface="Arial" panose="020B0604020202020204" pitchFamily="34" charset="0"/>
                <a:cs typeface="Arial" panose="020B0604020202020204" pitchFamily="34" charset="0"/>
              </a:rPr>
              <a:t>Coordinate with the Governor’s Office of Homeland Security and Emergency Preparedness, the Office of Community Development, and the affected parishes and municipalities to </a:t>
            </a:r>
            <a:r>
              <a:rPr lang="en-US" sz="1400" b="1" dirty="0">
                <a:solidFill>
                  <a:schemeClr val="tx1">
                    <a:lumMod val="75000"/>
                    <a:lumOff val="25000"/>
                  </a:schemeClr>
                </a:solidFill>
                <a:latin typeface="Arial" panose="020B0604020202020204" pitchFamily="34" charset="0"/>
                <a:cs typeface="Arial" panose="020B0604020202020204" pitchFamily="34" charset="0"/>
              </a:rPr>
              <a:t>develop data about the ongoing needs for recovery</a:t>
            </a:r>
            <a:r>
              <a:rPr lang="en-US" sz="1400" b="1"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Clr>
                <a:srgbClr val="0070C0"/>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33363" indent="-233363">
              <a:buClr>
                <a:srgbClr val="214F87"/>
              </a:buClr>
              <a:buSzPct val="90000"/>
              <a:buFont typeface="Wingdings" panose="05000000000000000000" pitchFamily="2" charset="2"/>
              <a:buChar char="§"/>
            </a:pPr>
            <a:r>
              <a:rPr lang="en-US" sz="1400" dirty="0">
                <a:solidFill>
                  <a:schemeClr val="tx1">
                    <a:lumMod val="75000"/>
                    <a:lumOff val="25000"/>
                  </a:schemeClr>
                </a:solidFill>
                <a:latin typeface="Arial" panose="020B0604020202020204" pitchFamily="34" charset="0"/>
                <a:cs typeface="Arial" panose="020B0604020202020204" pitchFamily="34" charset="0"/>
              </a:rPr>
              <a:t>Coordinate with state and local governments, as well as the federal delegation, to help </a:t>
            </a:r>
            <a:r>
              <a:rPr lang="en-US" sz="1400" b="1" dirty="0">
                <a:solidFill>
                  <a:schemeClr val="tx1">
                    <a:lumMod val="75000"/>
                    <a:lumOff val="25000"/>
                  </a:schemeClr>
                </a:solidFill>
                <a:latin typeface="Arial" panose="020B0604020202020204" pitchFamily="34" charset="0"/>
                <a:cs typeface="Arial" panose="020B0604020202020204" pitchFamily="34" charset="0"/>
              </a:rPr>
              <a:t>identify additional sources of federal funding</a:t>
            </a:r>
            <a:r>
              <a:rPr lang="en-US" sz="1400" dirty="0">
                <a:solidFill>
                  <a:schemeClr val="tx1">
                    <a:lumMod val="75000"/>
                    <a:lumOff val="25000"/>
                  </a:schemeClr>
                </a:solidFill>
                <a:latin typeface="Arial" panose="020B0604020202020204" pitchFamily="34" charset="0"/>
                <a:cs typeface="Arial" panose="020B0604020202020204" pitchFamily="34" charset="0"/>
              </a:rPr>
              <a:t>, such as Community Development Block Grant Disaster Recovery funds</a:t>
            </a:r>
            <a:r>
              <a:rPr lang="en-US"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Clr>
                <a:srgbClr val="0070C0"/>
              </a:buClr>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233363" indent="-233363">
              <a:buClr>
                <a:srgbClr val="214F87"/>
              </a:buClr>
              <a:buSzPct val="90000"/>
              <a:buFont typeface="Wingdings" panose="05000000000000000000" pitchFamily="2" charset="2"/>
              <a:buChar char="§"/>
            </a:pPr>
            <a:r>
              <a:rPr lang="en-US" sz="1400" b="1" dirty="0">
                <a:solidFill>
                  <a:schemeClr val="tx1">
                    <a:lumMod val="75000"/>
                    <a:lumOff val="25000"/>
                  </a:schemeClr>
                </a:solidFill>
                <a:latin typeface="Arial" panose="020B0604020202020204" pitchFamily="34" charset="0"/>
                <a:cs typeface="Arial" panose="020B0604020202020204" pitchFamily="34" charset="0"/>
              </a:rPr>
              <a:t>Establish a federal and state legislative agenda for the recovery effort </a:t>
            </a:r>
            <a:r>
              <a:rPr lang="en-US" sz="1400" dirty="0">
                <a:solidFill>
                  <a:schemeClr val="tx1">
                    <a:lumMod val="75000"/>
                    <a:lumOff val="25000"/>
                  </a:schemeClr>
                </a:solidFill>
                <a:latin typeface="Arial" panose="020B0604020202020204" pitchFamily="34" charset="0"/>
                <a:cs typeface="Arial" panose="020B0604020202020204" pitchFamily="34" charset="0"/>
              </a:rPr>
              <a:t>and coordinate with various governments to implement the agenda</a:t>
            </a:r>
            <a:r>
              <a:rPr lang="en-US" sz="1400" dirty="0">
                <a:solidFill>
                  <a:schemeClr val="tx1">
                    <a:lumMod val="75000"/>
                    <a:lumOff val="25000"/>
                  </a:schemeClr>
                </a:solidFill>
                <a:latin typeface="Arial" panose="020B0604020202020204" pitchFamily="34" charset="0"/>
                <a:cs typeface="Arial" panose="020B0604020202020204" pitchFamily="34" charset="0"/>
              </a:rPr>
              <a:t>.</a:t>
            </a:r>
          </a:p>
          <a:p>
            <a:pPr marL="233363" indent="-233363">
              <a:buClr>
                <a:srgbClr val="214F87"/>
              </a:buClr>
              <a:buSzPct val="90000"/>
              <a:buFont typeface="Wingdings" panose="05000000000000000000" pitchFamily="2" charset="2"/>
              <a:buChar char="§"/>
            </a:pPr>
            <a:endParaRPr lang="en-US" sz="1400" b="1" dirty="0">
              <a:solidFill>
                <a:schemeClr val="tx1">
                  <a:lumMod val="75000"/>
                  <a:lumOff val="25000"/>
                </a:schemeClr>
              </a:solidFill>
              <a:latin typeface="Arial" panose="020B0604020202020204" pitchFamily="34" charset="0"/>
              <a:cs typeface="Arial" panose="020B0604020202020204" pitchFamily="34" charset="0"/>
            </a:endParaRPr>
          </a:p>
          <a:p>
            <a:pPr marL="233363" indent="-233363">
              <a:buClr>
                <a:srgbClr val="214F87"/>
              </a:buClr>
              <a:buSzPct val="90000"/>
              <a:buFont typeface="Wingdings" panose="05000000000000000000" pitchFamily="2" charset="2"/>
              <a:buChar char="§"/>
            </a:pPr>
            <a:r>
              <a:rPr lang="en-US" sz="1400" dirty="0">
                <a:solidFill>
                  <a:schemeClr val="tx1">
                    <a:lumMod val="75000"/>
                    <a:lumOff val="25000"/>
                  </a:schemeClr>
                </a:solidFill>
                <a:latin typeface="Arial" panose="020B0604020202020204" pitchFamily="34" charset="0"/>
                <a:cs typeface="Arial" panose="020B0604020202020204" pitchFamily="34" charset="0"/>
              </a:rPr>
              <a:t>Work with parish and local governments, as well as GOHSEP, in obtaining available funding through federal programs, including the so-called Stafford Act that makes money available when a presidential disaster declaration is made</a:t>
            </a:r>
            <a:r>
              <a:rPr lang="en-US" sz="1400" dirty="0" smtClean="0">
                <a:solidFill>
                  <a:schemeClr val="tx1">
                    <a:lumMod val="75000"/>
                    <a:lumOff val="25000"/>
                  </a:schemeClr>
                </a:solidFill>
                <a:latin typeface="Arial" panose="020B0604020202020204" pitchFamily="34" charset="0"/>
                <a:cs typeface="Arial" panose="020B0604020202020204" pitchFamily="34" charset="0"/>
              </a:rPr>
              <a:t>.</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142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1202111"/>
            <a:ext cx="9144000" cy="638944"/>
          </a:xfrm>
          <a:prstGeom prst="rect">
            <a:avLst/>
          </a:prstGeom>
        </p:spPr>
        <p:txBody>
          <a:bodyPr>
            <a:norm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b="1" dirty="0" smtClean="0">
                <a:latin typeface="Arial" panose="020B0604020202020204" pitchFamily="34" charset="0"/>
                <a:cs typeface="Arial" panose="020B0604020202020204" pitchFamily="34" charset="0"/>
              </a:rPr>
              <a:t>Philanthropy and Recovery in Louisiana</a:t>
            </a:r>
            <a:endParaRPr lang="en-US" sz="3000" b="1" dirty="0">
              <a:latin typeface="Arial" panose="020B0604020202020204" pitchFamily="34" charset="0"/>
              <a:cs typeface="Arial" panose="020B0604020202020204" pitchFamily="34" charset="0"/>
            </a:endParaRPr>
          </a:p>
        </p:txBody>
      </p:sp>
      <p:sp>
        <p:nvSpPr>
          <p:cNvPr id="3" name="Rectangle 2"/>
          <p:cNvSpPr/>
          <p:nvPr/>
        </p:nvSpPr>
        <p:spPr>
          <a:xfrm>
            <a:off x="497878" y="2064338"/>
            <a:ext cx="8148243" cy="4401205"/>
          </a:xfrm>
          <a:prstGeom prst="rect">
            <a:avLst/>
          </a:prstGeom>
        </p:spPr>
        <p:txBody>
          <a:bodyPr wrap="square">
            <a:spAutoFit/>
          </a:bodyPr>
          <a:lstStyle/>
          <a:p>
            <a:r>
              <a:rPr lang="en-US" sz="2000" b="1" dirty="0" smtClean="0">
                <a:latin typeface="Arial" panose="020B0604020202020204" pitchFamily="34" charset="0"/>
                <a:ea typeface="Calibri" panose="020F0502020204030204" pitchFamily="34" charset="0"/>
                <a:cs typeface="Arial" panose="020B0604020202020204" pitchFamily="34" charset="0"/>
              </a:rPr>
              <a:t>Philanthropic </a:t>
            </a:r>
            <a:r>
              <a:rPr lang="en-US" sz="2000" b="1" dirty="0">
                <a:latin typeface="Arial" panose="020B0604020202020204" pitchFamily="34" charset="0"/>
                <a:ea typeface="Calibri" panose="020F0502020204030204" pitchFamily="34" charset="0"/>
                <a:cs typeface="Arial" panose="020B0604020202020204" pitchFamily="34" charset="0"/>
              </a:rPr>
              <a:t>donors </a:t>
            </a:r>
            <a:r>
              <a:rPr lang="en-US" sz="2000" b="1" dirty="0" smtClean="0">
                <a:latin typeface="Arial" panose="020B0604020202020204" pitchFamily="34" charset="0"/>
                <a:ea typeface="Calibri" panose="020F0502020204030204" pitchFamily="34" charset="0"/>
                <a:cs typeface="Arial" panose="020B0604020202020204" pitchFamily="34" charset="0"/>
              </a:rPr>
              <a:t>came together </a:t>
            </a:r>
            <a:r>
              <a:rPr lang="en-US" sz="2000" dirty="0">
                <a:latin typeface="Arial" panose="020B0604020202020204" pitchFamily="34" charset="0"/>
                <a:ea typeface="Calibri" panose="020F0502020204030204" pitchFamily="34" charset="0"/>
                <a:cs typeface="Arial" panose="020B0604020202020204" pitchFamily="34" charset="0"/>
              </a:rPr>
              <a:t>with state and federal government partners to form a </a:t>
            </a:r>
            <a:r>
              <a:rPr lang="en-US" sz="2000" dirty="0" smtClean="0">
                <a:latin typeface="Arial" panose="020B0604020202020204" pitchFamily="34" charset="0"/>
                <a:ea typeface="Calibri" panose="020F0502020204030204" pitchFamily="34" charset="0"/>
                <a:cs typeface="Arial" panose="020B0604020202020204" pitchFamily="34" charset="0"/>
              </a:rPr>
              <a:t>first-of-its-kind, public-private </a:t>
            </a:r>
            <a:r>
              <a:rPr lang="en-US" sz="2000" dirty="0">
                <a:latin typeface="Arial" panose="020B0604020202020204" pitchFamily="34" charset="0"/>
                <a:ea typeface="Calibri" panose="020F0502020204030204" pitchFamily="34" charset="0"/>
                <a:cs typeface="Arial" panose="020B0604020202020204" pitchFamily="34" charset="0"/>
              </a:rPr>
              <a:t>partnership promoting resiliency, recovery and sustainable solutions for the </a:t>
            </a:r>
            <a:r>
              <a:rPr lang="en-US" sz="2000" dirty="0" smtClean="0">
                <a:latin typeface="Arial" panose="020B0604020202020204" pitchFamily="34" charset="0"/>
                <a:ea typeface="Calibri" panose="020F0502020204030204" pitchFamily="34" charset="0"/>
                <a:cs typeface="Arial" panose="020B0604020202020204" pitchFamily="34" charset="0"/>
              </a:rPr>
              <a:t>future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a:t>
            </a:r>
            <a:r>
              <a:rPr lang="en-US" sz="2000" b="1" i="1" dirty="0">
                <a:latin typeface="Arial" panose="020B0604020202020204" pitchFamily="34" charset="0"/>
                <a:cs typeface="Arial" panose="020B0604020202020204" pitchFamily="34" charset="0"/>
              </a:rPr>
              <a:t>Louisiana Disaster Recovery </a:t>
            </a:r>
            <a:r>
              <a:rPr lang="en-US" sz="2000" b="1" i="1" dirty="0" smtClean="0">
                <a:latin typeface="Arial" panose="020B0604020202020204" pitchFamily="34" charset="0"/>
                <a:cs typeface="Arial" panose="020B0604020202020204" pitchFamily="34" charset="0"/>
              </a:rPr>
              <a:t>Alliance</a:t>
            </a:r>
            <a:r>
              <a:rPr lang="en-US" sz="2000" dirty="0" smtClean="0">
                <a:latin typeface="Arial" panose="020B0604020202020204" pitchFamily="34" charset="0"/>
                <a:cs typeface="Arial" panose="020B0604020202020204" pitchFamily="34" charset="0"/>
              </a:rPr>
              <a:t> is </a:t>
            </a:r>
            <a:r>
              <a:rPr lang="en-US" sz="2000" dirty="0">
                <a:latin typeface="Arial" panose="020B0604020202020204" pitchFamily="34" charset="0"/>
                <a:cs typeface="Arial" panose="020B0604020202020204" pitchFamily="34" charset="0"/>
              </a:rPr>
              <a:t>a consortium that brings its partners together to leverage their collective resources, both financial and intellectual, to achieve the greatest possible recovery </a:t>
            </a:r>
            <a:r>
              <a:rPr lang="en-US" sz="2000" dirty="0" smtClean="0">
                <a:latin typeface="Arial" panose="020B0604020202020204" pitchFamily="34" charset="0"/>
                <a:cs typeface="Arial" panose="020B0604020202020204" pitchFamily="34" charset="0"/>
              </a:rPr>
              <a:t>outcomes.</a:t>
            </a:r>
          </a:p>
          <a:p>
            <a:endParaRPr lang="en-US" sz="2000" dirty="0">
              <a:latin typeface="Arial" panose="020B0604020202020204" pitchFamily="34" charset="0"/>
              <a:cs typeface="Arial" panose="020B0604020202020204" pitchFamily="34" charset="0"/>
            </a:endParaRPr>
          </a:p>
          <a:p>
            <a:pPr marL="233363" indent="-233363">
              <a:buClr>
                <a:srgbClr val="214F87"/>
              </a:buClr>
              <a:buSzPct val="90000"/>
              <a:buFont typeface="Wingdings" panose="05000000000000000000" pitchFamily="2"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Focused on Recovery not Emergency/Immediate Relief</a:t>
            </a:r>
          </a:p>
          <a:p>
            <a:pPr marL="233363" indent="-233363">
              <a:buClr>
                <a:srgbClr val="214F87"/>
              </a:buClr>
              <a:buSzPct val="90000"/>
              <a:buFont typeface="Wingdings" panose="05000000000000000000" pitchFamily="2"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Disaster Grants</a:t>
            </a:r>
          </a:p>
          <a:p>
            <a:pPr marL="569913" lvl="1" indent="-233363">
              <a:buClr>
                <a:srgbClr val="FFC000"/>
              </a:buClr>
              <a:buSzPct val="560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Fund projects that Government cannot</a:t>
            </a:r>
          </a:p>
          <a:p>
            <a:pPr marL="569913" lvl="1" indent="-233363">
              <a:buClr>
                <a:srgbClr val="FFC000"/>
              </a:buClr>
              <a:buSzPct val="56000"/>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Matching Cost Share for </a:t>
            </a:r>
            <a:r>
              <a:rPr lang="en-US" sz="2000" dirty="0" smtClean="0">
                <a:solidFill>
                  <a:schemeClr val="tx1">
                    <a:lumMod val="75000"/>
                    <a:lumOff val="25000"/>
                  </a:schemeClr>
                </a:solidFill>
                <a:latin typeface="Arial" panose="020B0604020202020204" pitchFamily="34" charset="0"/>
                <a:cs typeface="Arial" panose="020B0604020202020204" pitchFamily="34" charset="0"/>
              </a:rPr>
              <a:t>Grants</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16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5391219"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a:t>
            </a:r>
            <a:r>
              <a:rPr lang="en-US" dirty="0" smtClean="0">
                <a:solidFill>
                  <a:schemeClr val="accent5">
                    <a:lumMod val="50000"/>
                  </a:schemeClr>
                </a:solidFill>
                <a:latin typeface="Arial" panose="020B0604020202020204" pitchFamily="34" charset="0"/>
                <a:cs typeface="Arial" panose="020B0604020202020204" pitchFamily="34" charset="0"/>
              </a:rPr>
              <a:t>1 Community Planning and Capacity Building </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21012"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407285"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16914" y="2383086"/>
            <a:ext cx="3978613" cy="343319"/>
            <a:chOff x="321011" y="1983377"/>
            <a:chExt cx="3978613" cy="343319"/>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Economic Development</a:t>
              </a:r>
              <a:endParaRPr lang="en-US" sz="11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87301"/>
              <a:ext cx="914400" cy="33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P</a:t>
              </a:r>
              <a:endParaRPr lang="en-US" sz="1100" b="1"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06640" y="1966185"/>
            <a:ext cx="3978613" cy="417505"/>
            <a:chOff x="321011" y="2316551"/>
            <a:chExt cx="3978613" cy="257137"/>
          </a:xfrm>
        </p:grpSpPr>
        <p:sp>
          <p:nvSpPr>
            <p:cNvPr id="10" name="Rounded Rectangle 9"/>
            <p:cNvSpPr/>
            <p:nvPr/>
          </p:nvSpPr>
          <p:spPr>
            <a:xfrm>
              <a:off x="321011" y="2322771"/>
              <a:ext cx="3064213" cy="2446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Division of Administration / Office of Community Development</a:t>
              </a:r>
              <a:endParaRPr lang="en-US" sz="1100" b="1"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385224" y="2316551"/>
              <a:ext cx="914400" cy="25713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
              </a:r>
            </a:p>
          </p:txBody>
        </p:sp>
      </p:grpSp>
      <p:grpSp>
        <p:nvGrpSpPr>
          <p:cNvPr id="27" name="Group 26"/>
          <p:cNvGrpSpPr/>
          <p:nvPr/>
        </p:nvGrpSpPr>
        <p:grpSpPr>
          <a:xfrm>
            <a:off x="321011" y="2723847"/>
            <a:ext cx="3978613" cy="263695"/>
            <a:chOff x="321011" y="2566318"/>
            <a:chExt cx="3990946" cy="263695"/>
          </a:xfrm>
          <a:solidFill>
            <a:schemeClr val="accent1">
              <a:lumMod val="20000"/>
              <a:lumOff val="80000"/>
            </a:schemeClr>
          </a:solidFill>
        </p:grpSpPr>
        <p:sp>
          <p:nvSpPr>
            <p:cNvPr id="11" name="Rounded Rectangle 10"/>
            <p:cNvSpPr/>
            <p:nvPr/>
          </p:nvSpPr>
          <p:spPr>
            <a:xfrm>
              <a:off x="321011" y="2569134"/>
              <a:ext cx="3064213" cy="24358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Workforce Commission</a:t>
              </a:r>
              <a:endParaRPr lang="en-US" sz="11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397557" y="2566318"/>
              <a:ext cx="914400" cy="2636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8" name="Group 27"/>
          <p:cNvGrpSpPr/>
          <p:nvPr/>
        </p:nvGrpSpPr>
        <p:grpSpPr>
          <a:xfrm>
            <a:off x="321011" y="2964686"/>
            <a:ext cx="3981218" cy="243176"/>
            <a:chOff x="321011" y="2810326"/>
            <a:chExt cx="3981218" cy="391813"/>
          </a:xfrm>
          <a:solidFill>
            <a:srgbClr val="B9D4ED"/>
          </a:solidFill>
        </p:grpSpPr>
        <p:sp>
          <p:nvSpPr>
            <p:cNvPr id="13" name="Rounded Rectangle 12"/>
            <p:cNvSpPr/>
            <p:nvPr/>
          </p:nvSpPr>
          <p:spPr>
            <a:xfrm>
              <a:off x="321011" y="2810326"/>
              <a:ext cx="3064213" cy="39181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Revenue</a:t>
              </a:r>
              <a:endParaRPr lang="en-US" sz="11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3387829" y="2830014"/>
              <a:ext cx="914400" cy="36437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21011" y="3209054"/>
            <a:ext cx="3978613" cy="238867"/>
            <a:chOff x="321011" y="3199910"/>
            <a:chExt cx="3978613" cy="238867"/>
          </a:xfrm>
          <a:solidFill>
            <a:schemeClr val="accent1">
              <a:lumMod val="20000"/>
              <a:lumOff val="80000"/>
            </a:schemeClr>
          </a:solidFill>
        </p:grpSpPr>
        <p:sp>
          <p:nvSpPr>
            <p:cNvPr id="14" name="Rounded Rectangle 13"/>
            <p:cNvSpPr/>
            <p:nvPr/>
          </p:nvSpPr>
          <p:spPr>
            <a:xfrm>
              <a:off x="321011" y="3203817"/>
              <a:ext cx="3064213" cy="220633"/>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University of Louisiana Lafayette / NMSAT</a:t>
              </a:r>
              <a:endParaRPr lang="en-US" sz="11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385224" y="3199910"/>
              <a:ext cx="914400" cy="23886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21011" y="3429374"/>
            <a:ext cx="3978613" cy="252197"/>
            <a:chOff x="321011" y="3424136"/>
            <a:chExt cx="3978613" cy="350196"/>
          </a:xfrm>
          <a:solidFill>
            <a:srgbClr val="B9D4ED"/>
          </a:solidFill>
        </p:grpSpPr>
        <p:sp>
          <p:nvSpPr>
            <p:cNvPr id="15" name="Rounded Rectangle 14"/>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Office of Financial Institutions</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06640" y="5373100"/>
            <a:ext cx="3978613" cy="240499"/>
            <a:chOff x="321011" y="3754152"/>
            <a:chExt cx="3978613" cy="240499"/>
          </a:xfrm>
          <a:solidFill>
            <a:schemeClr val="accent1">
              <a:lumMod val="20000"/>
              <a:lumOff val="80000"/>
            </a:schemeClr>
          </a:solidFill>
        </p:grpSpPr>
        <p:sp>
          <p:nvSpPr>
            <p:cNvPr id="12" name="Rounded Rectangle 11"/>
            <p:cNvSpPr/>
            <p:nvPr/>
          </p:nvSpPr>
          <p:spPr>
            <a:xfrm>
              <a:off x="321011" y="3771797"/>
              <a:ext cx="3064213" cy="1976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2"/>
              <a:ext cx="914400" cy="24049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06640" y="5588430"/>
            <a:ext cx="3978613" cy="183996"/>
            <a:chOff x="321011" y="3969482"/>
            <a:chExt cx="3978613" cy="183996"/>
          </a:xfrm>
          <a:solidFill>
            <a:srgbClr val="B9D4ED"/>
          </a:solidFill>
        </p:grpSpPr>
        <p:sp>
          <p:nvSpPr>
            <p:cNvPr id="16" name="Rounded Rectangle 15"/>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Elderly Affairs</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1632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Homeland Security</a:t>
              </a:r>
              <a:endParaRPr lang="en-US" sz="11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C / 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161990"/>
            <a:ext cx="4168653" cy="217827"/>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FEMA</a:t>
              </a:r>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C / 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489663" y="2375669"/>
            <a:ext cx="4168653" cy="230371"/>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Housing and Urban Development</a:t>
              </a:r>
              <a:endParaRPr lang="en-US" sz="10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581099"/>
            <a:ext cx="4168653" cy="243128"/>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Delta Regional Authority</a:t>
              </a:r>
              <a:endParaRPr lang="en-US" sz="105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S</a:t>
              </a:r>
              <a:endParaRPr lang="en-US" sz="105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2806918"/>
            <a:ext cx="4168653" cy="258879"/>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Commerce</a:t>
              </a:r>
              <a:endParaRPr lang="en-US" sz="1100" dirty="0">
                <a:solidFill>
                  <a:schemeClr val="tx1"/>
                </a:solidFill>
                <a:latin typeface="Arial" panose="020B0604020202020204" pitchFamily="34" charset="0"/>
                <a:cs typeface="Arial" panose="020B0604020202020204" pitchFamily="34" charset="0"/>
              </a:endParaRP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059539"/>
            <a:ext cx="4168653" cy="232707"/>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Agriculture</a:t>
              </a:r>
              <a:endParaRPr lang="en-US" sz="11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266433"/>
            <a:ext cx="4168653" cy="289239"/>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542791"/>
            <a:ext cx="4168653" cy="244773"/>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Health and Human Services</a:t>
              </a:r>
              <a:endParaRPr lang="en-US" sz="10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S</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3773894"/>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Interior</a:t>
              </a:r>
              <a:endParaRPr lang="en-US" sz="1100" dirty="0">
                <a:solidFill>
                  <a:schemeClr val="tx1"/>
                </a:solidFill>
                <a:latin typeface="Arial" panose="020B0604020202020204" pitchFamily="34" charset="0"/>
                <a:cs typeface="Arial" panose="020B0604020202020204" pitchFamily="34" charset="0"/>
              </a:endParaRP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082372"/>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Justice</a:t>
              </a:r>
              <a:endParaRPr lang="en-US" sz="1100" dirty="0">
                <a:solidFill>
                  <a:schemeClr val="tx1"/>
                </a:solidFill>
                <a:latin typeface="Arial" panose="020B0604020202020204" pitchFamily="34" charset="0"/>
                <a:cs typeface="Arial" panose="020B0604020202020204" pitchFamily="34" charset="0"/>
              </a:endParaRP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89663" y="4393502"/>
            <a:ext cx="4168653" cy="311136"/>
            <a:chOff x="321011" y="2316551"/>
            <a:chExt cx="3978613" cy="257137"/>
          </a:xfrm>
          <a:solidFill>
            <a:schemeClr val="accent3">
              <a:lumMod val="20000"/>
              <a:lumOff val="80000"/>
            </a:schemeClr>
          </a:solidFill>
        </p:grpSpPr>
        <p:sp>
          <p:nvSpPr>
            <p:cNvPr id="65" name="Rounded Rectangle 6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Transportation</a:t>
              </a:r>
              <a:endParaRPr lang="en-US" sz="1100" dirty="0">
                <a:solidFill>
                  <a:schemeClr val="tx1"/>
                </a:solidFill>
                <a:latin typeface="Arial" panose="020B0604020202020204" pitchFamily="34" charset="0"/>
                <a:cs typeface="Arial" panose="020B0604020202020204" pitchFamily="34" charset="0"/>
              </a:endParaRPr>
            </a:p>
          </p:txBody>
        </p:sp>
        <p:sp>
          <p:nvSpPr>
            <p:cNvPr id="66" name="Rounded Rectangle 6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7" name="Group 66"/>
          <p:cNvGrpSpPr/>
          <p:nvPr/>
        </p:nvGrpSpPr>
        <p:grpSpPr>
          <a:xfrm>
            <a:off x="4489663" y="4677390"/>
            <a:ext cx="4168653" cy="311136"/>
            <a:chOff x="321011" y="2316551"/>
            <a:chExt cx="3978613" cy="257137"/>
          </a:xfrm>
          <a:solidFill>
            <a:schemeClr val="accent3">
              <a:lumMod val="60000"/>
              <a:lumOff val="40000"/>
            </a:schemeClr>
          </a:solidFill>
        </p:grpSpPr>
        <p:sp>
          <p:nvSpPr>
            <p:cNvPr id="68" name="Rounded Rectangle 6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Environmental Protection Agency</a:t>
              </a:r>
              <a:endParaRPr lang="en-US" sz="1100" dirty="0">
                <a:solidFill>
                  <a:schemeClr val="tx1"/>
                </a:solidFill>
                <a:latin typeface="Arial" panose="020B0604020202020204" pitchFamily="34" charset="0"/>
                <a:cs typeface="Arial" panose="020B0604020202020204" pitchFamily="34" charset="0"/>
              </a:endParaRPr>
            </a:p>
          </p:txBody>
        </p:sp>
        <p:sp>
          <p:nvSpPr>
            <p:cNvPr id="69" name="Rounded Rectangle 6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4953746"/>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National VOAD</a:t>
              </a:r>
              <a:endParaRPr lang="en-US" sz="1100" dirty="0">
                <a:solidFill>
                  <a:schemeClr val="tx1"/>
                </a:solidFill>
                <a:latin typeface="Arial" panose="020B0604020202020204" pitchFamily="34" charset="0"/>
                <a:cs typeface="Arial" panose="020B0604020202020204" pitchFamily="34" charset="0"/>
              </a:endParaRP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4" name="Group 73"/>
          <p:cNvGrpSpPr/>
          <p:nvPr/>
        </p:nvGrpSpPr>
        <p:grpSpPr>
          <a:xfrm>
            <a:off x="4489663" y="5230102"/>
            <a:ext cx="4168653" cy="311136"/>
            <a:chOff x="321011" y="2316551"/>
            <a:chExt cx="3978613" cy="257137"/>
          </a:xfrm>
          <a:solidFill>
            <a:schemeClr val="accent3">
              <a:lumMod val="60000"/>
              <a:lumOff val="40000"/>
            </a:schemeClr>
          </a:solidFill>
        </p:grpSpPr>
        <p:sp>
          <p:nvSpPr>
            <p:cNvPr id="75" name="Rounded Rectangle 7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Army Corps of Engineers</a:t>
              </a:r>
              <a:endParaRPr lang="en-US" sz="1100" dirty="0">
                <a:solidFill>
                  <a:schemeClr val="tx1"/>
                </a:solidFill>
                <a:latin typeface="Arial" panose="020B0604020202020204" pitchFamily="34" charset="0"/>
                <a:cs typeface="Arial" panose="020B0604020202020204" pitchFamily="34" charset="0"/>
              </a:endParaRPr>
            </a:p>
          </p:txBody>
        </p:sp>
        <p:sp>
          <p:nvSpPr>
            <p:cNvPr id="76" name="Rounded Rectangle 7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506452"/>
            <a:ext cx="4168653" cy="311136"/>
            <a:chOff x="321011" y="2316551"/>
            <a:chExt cx="3978613" cy="257137"/>
          </a:xfrm>
          <a:solidFill>
            <a:schemeClr val="accent3">
              <a:lumMod val="20000"/>
              <a:lumOff val="8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Corp of National and Community Service</a:t>
              </a:r>
              <a:endParaRPr lang="en-US" sz="1050" dirty="0">
                <a:solidFill>
                  <a:schemeClr val="tx1"/>
                </a:solidFill>
                <a:latin typeface="Arial" panose="020B0604020202020204" pitchFamily="34" charset="0"/>
                <a:cs typeface="Arial" panose="020B0604020202020204" pitchFamily="34" charset="0"/>
              </a:endParaRP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0" name="Group 79"/>
          <p:cNvGrpSpPr/>
          <p:nvPr/>
        </p:nvGrpSpPr>
        <p:grpSpPr>
          <a:xfrm>
            <a:off x="4489663" y="5804665"/>
            <a:ext cx="4168653" cy="244759"/>
            <a:chOff x="321011" y="2316551"/>
            <a:chExt cx="3978613" cy="257137"/>
          </a:xfrm>
          <a:solidFill>
            <a:schemeClr val="accent3">
              <a:lumMod val="60000"/>
              <a:lumOff val="40000"/>
            </a:schemeClr>
          </a:solidFill>
        </p:grpSpPr>
        <p:sp>
          <p:nvSpPr>
            <p:cNvPr id="81" name="Rounded Rectangle 80"/>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General Services Administration</a:t>
              </a:r>
            </a:p>
          </p:txBody>
        </p:sp>
        <p:sp>
          <p:nvSpPr>
            <p:cNvPr id="82" name="Rounded Rectangle 81"/>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3" name="Group 82"/>
          <p:cNvGrpSpPr/>
          <p:nvPr/>
        </p:nvGrpSpPr>
        <p:grpSpPr>
          <a:xfrm>
            <a:off x="4489664" y="6035775"/>
            <a:ext cx="4168654" cy="277076"/>
            <a:chOff x="321011" y="2316551"/>
            <a:chExt cx="3978613" cy="257137"/>
          </a:xfrm>
          <a:solidFill>
            <a:schemeClr val="accent3">
              <a:lumMod val="20000"/>
              <a:lumOff val="80000"/>
            </a:schemeClr>
          </a:solidFill>
        </p:grpSpPr>
        <p:sp>
          <p:nvSpPr>
            <p:cNvPr id="84" name="Rounded Rectangle 83"/>
            <p:cNvSpPr/>
            <p:nvPr/>
          </p:nvSpPr>
          <p:spPr>
            <a:xfrm>
              <a:off x="321011" y="2322772"/>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Small Business Administration</a:t>
              </a:r>
              <a:endParaRPr lang="en-US" sz="1000" dirty="0">
                <a:solidFill>
                  <a:schemeClr val="tx1"/>
                </a:solidFill>
                <a:latin typeface="Arial" panose="020B0604020202020204" pitchFamily="34" charset="0"/>
                <a:cs typeface="Arial" panose="020B0604020202020204" pitchFamily="34" charset="0"/>
              </a:endParaRPr>
            </a:p>
          </p:txBody>
        </p:sp>
        <p:sp>
          <p:nvSpPr>
            <p:cNvPr id="85" name="Rounded Rectangle 8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6" name="Group 85"/>
          <p:cNvGrpSpPr/>
          <p:nvPr/>
        </p:nvGrpSpPr>
        <p:grpSpPr>
          <a:xfrm>
            <a:off x="321011" y="3684145"/>
            <a:ext cx="3978613" cy="252197"/>
            <a:chOff x="321011" y="3424136"/>
            <a:chExt cx="3978613" cy="350196"/>
          </a:xfrm>
          <a:solidFill>
            <a:schemeClr val="accent1">
              <a:lumMod val="20000"/>
              <a:lumOff val="80000"/>
            </a:schemeClr>
          </a:solidFill>
        </p:grpSpPr>
        <p:sp>
          <p:nvSpPr>
            <p:cNvPr id="87" name="Rounded Rectangle 86"/>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Insurance</a:t>
              </a:r>
              <a:endParaRPr lang="en-US" sz="1100" dirty="0">
                <a:solidFill>
                  <a:schemeClr val="tx1"/>
                </a:solidFill>
                <a:latin typeface="Arial" panose="020B0604020202020204" pitchFamily="34" charset="0"/>
                <a:cs typeface="Arial" panose="020B0604020202020204" pitchFamily="34" charset="0"/>
              </a:endParaRPr>
            </a:p>
          </p:txBody>
        </p:sp>
        <p:sp>
          <p:nvSpPr>
            <p:cNvPr id="88" name="Rounded Rectangle 87"/>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89" name="Group 88"/>
          <p:cNvGrpSpPr/>
          <p:nvPr/>
        </p:nvGrpSpPr>
        <p:grpSpPr>
          <a:xfrm>
            <a:off x="321011" y="3927954"/>
            <a:ext cx="3978613" cy="252197"/>
            <a:chOff x="321011" y="3424136"/>
            <a:chExt cx="3978613" cy="350196"/>
          </a:xfrm>
          <a:solidFill>
            <a:srgbClr val="B9D4ED"/>
          </a:solidFill>
        </p:grpSpPr>
        <p:sp>
          <p:nvSpPr>
            <p:cNvPr id="90" name="Rounded Rectangle 89"/>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State University / SDMI</a:t>
              </a:r>
              <a:endParaRPr lang="en-US" sz="1100" dirty="0">
                <a:solidFill>
                  <a:schemeClr val="tx1"/>
                </a:solidFill>
                <a:latin typeface="Arial" panose="020B0604020202020204" pitchFamily="34" charset="0"/>
                <a:cs typeface="Arial" panose="020B0604020202020204" pitchFamily="34" charset="0"/>
              </a:endParaRPr>
            </a:p>
          </p:txBody>
        </p:sp>
        <p:sp>
          <p:nvSpPr>
            <p:cNvPr id="91" name="Rounded Rectangle 90"/>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2" name="Group 91"/>
          <p:cNvGrpSpPr/>
          <p:nvPr/>
        </p:nvGrpSpPr>
        <p:grpSpPr>
          <a:xfrm>
            <a:off x="321011" y="4171763"/>
            <a:ext cx="3978613" cy="252197"/>
            <a:chOff x="321011" y="3424136"/>
            <a:chExt cx="3978613" cy="350196"/>
          </a:xfrm>
          <a:solidFill>
            <a:schemeClr val="accent1">
              <a:lumMod val="20000"/>
              <a:lumOff val="80000"/>
            </a:schemeClr>
          </a:solidFill>
        </p:grpSpPr>
        <p:sp>
          <p:nvSpPr>
            <p:cNvPr id="93" name="Rounded Rectangle 92"/>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94" name="Rounded Rectangle 93"/>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5" name="Group 94"/>
          <p:cNvGrpSpPr/>
          <p:nvPr/>
        </p:nvGrpSpPr>
        <p:grpSpPr>
          <a:xfrm>
            <a:off x="321011" y="4425109"/>
            <a:ext cx="3978613" cy="252197"/>
            <a:chOff x="321011" y="3424136"/>
            <a:chExt cx="3978613" cy="350196"/>
          </a:xfrm>
          <a:solidFill>
            <a:srgbClr val="B9D4ED"/>
          </a:solidFill>
        </p:grpSpPr>
        <p:sp>
          <p:nvSpPr>
            <p:cNvPr id="96" name="Rounded Rectangle 95"/>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VOAD</a:t>
              </a:r>
              <a:endParaRPr lang="en-US" sz="1100" dirty="0">
                <a:solidFill>
                  <a:schemeClr val="tx1"/>
                </a:solidFill>
                <a:latin typeface="Arial" panose="020B0604020202020204" pitchFamily="34" charset="0"/>
                <a:cs typeface="Arial" panose="020B0604020202020204" pitchFamily="34" charset="0"/>
              </a:endParaRPr>
            </a:p>
          </p:txBody>
        </p:sp>
        <p:sp>
          <p:nvSpPr>
            <p:cNvPr id="97" name="Rounded Rectangle 96"/>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8" name="Group 97"/>
          <p:cNvGrpSpPr/>
          <p:nvPr/>
        </p:nvGrpSpPr>
        <p:grpSpPr>
          <a:xfrm>
            <a:off x="321011" y="4657053"/>
            <a:ext cx="3978613" cy="365118"/>
            <a:chOff x="321011" y="3424136"/>
            <a:chExt cx="3978613" cy="350196"/>
          </a:xfrm>
          <a:solidFill>
            <a:schemeClr val="accent1">
              <a:lumMod val="20000"/>
              <a:lumOff val="80000"/>
            </a:schemeClr>
          </a:solidFill>
        </p:grpSpPr>
        <p:sp>
          <p:nvSpPr>
            <p:cNvPr id="99" name="Rounded Rectangle 98"/>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Transportation and Development</a:t>
              </a:r>
              <a:endParaRPr lang="en-US" sz="1100" dirty="0">
                <a:solidFill>
                  <a:schemeClr val="tx1"/>
                </a:solidFill>
                <a:latin typeface="Arial" panose="020B0604020202020204" pitchFamily="34" charset="0"/>
                <a:cs typeface="Arial" panose="020B0604020202020204" pitchFamily="34" charset="0"/>
              </a:endParaRPr>
            </a:p>
          </p:txBody>
        </p:sp>
        <p:sp>
          <p:nvSpPr>
            <p:cNvPr id="100" name="Rounded Rectangle 99"/>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1" name="Group 100"/>
          <p:cNvGrpSpPr/>
          <p:nvPr/>
        </p:nvGrpSpPr>
        <p:grpSpPr>
          <a:xfrm>
            <a:off x="321011" y="5029643"/>
            <a:ext cx="3978613" cy="365118"/>
            <a:chOff x="321011" y="3424136"/>
            <a:chExt cx="3978613" cy="350196"/>
          </a:xfrm>
          <a:solidFill>
            <a:srgbClr val="B9D4ED"/>
          </a:solidFill>
        </p:grpSpPr>
        <p:sp>
          <p:nvSpPr>
            <p:cNvPr id="102" name="Rounded Rectangle 101"/>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Agriculture and Forestry</a:t>
              </a:r>
              <a:endParaRPr lang="en-US" sz="1100" dirty="0">
                <a:solidFill>
                  <a:schemeClr val="tx1"/>
                </a:solidFill>
                <a:latin typeface="Arial" panose="020B0604020202020204" pitchFamily="34" charset="0"/>
                <a:cs typeface="Arial" panose="020B0604020202020204" pitchFamily="34" charset="0"/>
              </a:endParaRPr>
            </a:p>
          </p:txBody>
        </p:sp>
        <p:sp>
          <p:nvSpPr>
            <p:cNvPr id="103" name="Rounded Rectangle 102"/>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4" name="Group 103"/>
          <p:cNvGrpSpPr/>
          <p:nvPr/>
        </p:nvGrpSpPr>
        <p:grpSpPr>
          <a:xfrm>
            <a:off x="4489663" y="6306144"/>
            <a:ext cx="4168654" cy="277076"/>
            <a:chOff x="321011" y="2316551"/>
            <a:chExt cx="3978613" cy="257137"/>
          </a:xfrm>
          <a:solidFill>
            <a:schemeClr val="accent3">
              <a:lumMod val="60000"/>
              <a:lumOff val="40000"/>
            </a:schemeClr>
          </a:solidFill>
        </p:grpSpPr>
        <p:sp>
          <p:nvSpPr>
            <p:cNvPr id="105" name="Rounded Rectangle 104"/>
            <p:cNvSpPr/>
            <p:nvPr/>
          </p:nvSpPr>
          <p:spPr>
            <a:xfrm>
              <a:off x="321011" y="2322772"/>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American Red Cross</a:t>
              </a:r>
              <a:endParaRPr lang="en-US" sz="1000" dirty="0">
                <a:solidFill>
                  <a:schemeClr val="tx1"/>
                </a:solidFill>
                <a:latin typeface="Arial" panose="020B0604020202020204" pitchFamily="34" charset="0"/>
                <a:cs typeface="Arial" panose="020B0604020202020204" pitchFamily="34" charset="0"/>
              </a:endParaRPr>
            </a:p>
          </p:txBody>
        </p:sp>
        <p:sp>
          <p:nvSpPr>
            <p:cNvPr id="106" name="Rounded Rectangle 10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07" name="Group 106"/>
          <p:cNvGrpSpPr/>
          <p:nvPr/>
        </p:nvGrpSpPr>
        <p:grpSpPr>
          <a:xfrm>
            <a:off x="4489662" y="6566823"/>
            <a:ext cx="4168654" cy="277076"/>
            <a:chOff x="321011" y="2316551"/>
            <a:chExt cx="3978613" cy="257137"/>
          </a:xfrm>
          <a:solidFill>
            <a:schemeClr val="accent3">
              <a:lumMod val="20000"/>
              <a:lumOff val="80000"/>
            </a:schemeClr>
          </a:solidFill>
        </p:grpSpPr>
        <p:sp>
          <p:nvSpPr>
            <p:cNvPr id="108" name="Rounded Rectangle 107"/>
            <p:cNvSpPr/>
            <p:nvPr/>
          </p:nvSpPr>
          <p:spPr>
            <a:xfrm>
              <a:off x="321011" y="2322772"/>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Access Board</a:t>
              </a:r>
              <a:endParaRPr lang="en-US" sz="1000" dirty="0">
                <a:solidFill>
                  <a:schemeClr val="tx1"/>
                </a:solidFill>
                <a:latin typeface="Arial" panose="020B0604020202020204" pitchFamily="34" charset="0"/>
                <a:cs typeface="Arial" panose="020B0604020202020204" pitchFamily="34" charset="0"/>
              </a:endParaRPr>
            </a:p>
          </p:txBody>
        </p:sp>
        <p:sp>
          <p:nvSpPr>
            <p:cNvPr id="109" name="Rounded Rectangle 10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652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20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32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40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110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120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60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nodeType="withEffect">
                                  <p:stCondLst>
                                    <p:cond delay="70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nodeType="withEffect">
                                  <p:stCondLst>
                                    <p:cond delay="80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nodeType="withEffect">
                                  <p:stCondLst>
                                    <p:cond delay="90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20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30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40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50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60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70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nodeType="withEffect">
                                  <p:stCondLst>
                                    <p:cond delay="80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90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100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110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120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130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140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150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1600"/>
                                  </p:stCondLst>
                                  <p:childTnLst>
                                    <p:set>
                                      <p:cBhvr>
                                        <p:cTn id="68" dur="1" fill="hold">
                                          <p:stCondLst>
                                            <p:cond delay="0"/>
                                          </p:stCondLst>
                                        </p:cTn>
                                        <p:tgtEl>
                                          <p:spTgt spid="83"/>
                                        </p:tgtEl>
                                        <p:attrNameLst>
                                          <p:attrName>style.visibility</p:attrName>
                                        </p:attrNameLst>
                                      </p:cBhvr>
                                      <p:to>
                                        <p:strVal val="visible"/>
                                      </p:to>
                                    </p:set>
                                  </p:childTnLst>
                                </p:cTn>
                              </p:par>
                              <p:par>
                                <p:cTn id="69" presetID="1" presetClass="entr" presetSubtype="0" fill="hold" nodeType="withEffect">
                                  <p:stCondLst>
                                    <p:cond delay="1600"/>
                                  </p:stCondLst>
                                  <p:childTnLst>
                                    <p:set>
                                      <p:cBhvr>
                                        <p:cTn id="70" dur="1" fill="hold">
                                          <p:stCondLst>
                                            <p:cond delay="0"/>
                                          </p:stCondLst>
                                        </p:cTn>
                                        <p:tgtEl>
                                          <p:spTgt spid="104"/>
                                        </p:tgtEl>
                                        <p:attrNameLst>
                                          <p:attrName>style.visibility</p:attrName>
                                        </p:attrNameLst>
                                      </p:cBhvr>
                                      <p:to>
                                        <p:strVal val="visible"/>
                                      </p:to>
                                    </p:set>
                                  </p:childTnLst>
                                </p:cTn>
                              </p:par>
                              <p:par>
                                <p:cTn id="71" presetID="1" presetClass="entr" presetSubtype="0" fill="hold" nodeType="withEffect">
                                  <p:stCondLst>
                                    <p:cond delay="1600"/>
                                  </p:stCondLst>
                                  <p:childTnLst>
                                    <p:set>
                                      <p:cBhvr>
                                        <p:cTn id="72"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7086"/>
            <a:ext cx="9144000" cy="638944"/>
          </a:xfrm>
        </p:spPr>
        <p:txBody>
          <a:bodyPr>
            <a:noAutofit/>
          </a:bodyPr>
          <a:lstStyle/>
          <a:p>
            <a:r>
              <a:rPr lang="en-US" sz="3000" dirty="0" smtClean="0">
                <a:latin typeface="Arial" panose="020B0604020202020204" pitchFamily="34" charset="0"/>
                <a:cs typeface="Arial" panose="020B0604020202020204" pitchFamily="34" charset="0"/>
              </a:rPr>
              <a:t>RSF 1 – Community Planning and Capacity Building</a:t>
            </a:r>
            <a:endParaRPr lang="en-US" sz="3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46856" y="2052084"/>
            <a:ext cx="8229600" cy="4263657"/>
          </a:xfrm>
        </p:spPr>
        <p:txBody>
          <a:bodyPr>
            <a:normAutofit fontScale="92500"/>
          </a:bodyPr>
          <a:lstStyle/>
          <a:p>
            <a:r>
              <a:rPr lang="en-US" sz="2400" dirty="0" smtClean="0">
                <a:latin typeface="Arial" panose="020B0604020202020204" pitchFamily="34" charset="0"/>
                <a:cs typeface="Arial" panose="020B0604020202020204" pitchFamily="34" charset="0"/>
              </a:rPr>
              <a:t>Louisiana Symposium on Recovery</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OCD-DRU/FEMA/GOHSEP </a:t>
            </a:r>
            <a:r>
              <a:rPr lang="en-US" sz="2400" dirty="0">
                <a:latin typeface="Arial" panose="020B0604020202020204" pitchFamily="34" charset="0"/>
                <a:cs typeface="Arial" panose="020B0604020202020204" pitchFamily="34" charset="0"/>
              </a:rPr>
              <a:t>Outreach </a:t>
            </a:r>
            <a:r>
              <a:rPr lang="en-US" sz="2400" dirty="0" smtClean="0">
                <a:latin typeface="Arial" panose="020B0604020202020204" pitchFamily="34" charset="0"/>
                <a:cs typeface="Arial" panose="020B0604020202020204" pitchFamily="34" charset="0"/>
              </a:rPr>
              <a:t>Meetings to Parish Officiants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OCD-DRU Outreach to Flood Affected Areas for Public Input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FEMA Mission Assigned the National Oceanographic and Atmospheric Administration (NOAA) regarding  recovery design for sustainability</a:t>
            </a:r>
          </a:p>
          <a:p>
            <a:pPr lvl="1"/>
            <a:r>
              <a:rPr lang="en-US" sz="2100" dirty="0" smtClean="0">
                <a:latin typeface="Arial" panose="020B0604020202020204" pitchFamily="34" charset="0"/>
                <a:cs typeface="Arial" panose="020B0604020202020204" pitchFamily="34" charset="0"/>
              </a:rPr>
              <a:t>NOAA engaged LSU Coastal Sustainability Studio</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49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6030"/>
            <a:ext cx="8229600" cy="4248472"/>
          </a:xfrm>
        </p:spPr>
        <p:txBody>
          <a:bodyPr>
            <a:normAutofit lnSpcReduction="10000"/>
          </a:bodyPr>
          <a:lstStyle/>
          <a:p>
            <a:r>
              <a:rPr lang="en-US" sz="2000" dirty="0" smtClean="0">
                <a:latin typeface="Arial" panose="020B0604020202020204" pitchFamily="34" charset="0"/>
                <a:cs typeface="Arial" panose="020B0604020202020204" pitchFamily="34" charset="0"/>
              </a:rPr>
              <a:t>LSU CSS developed the Louisiana Community Resilience Institute (LCRI)</a:t>
            </a:r>
          </a:p>
          <a:p>
            <a:pPr lvl="1"/>
            <a:r>
              <a:rPr lang="en-US" sz="1800" dirty="0" smtClean="0">
                <a:latin typeface="Arial" panose="020B0604020202020204" pitchFamily="34" charset="0"/>
                <a:cs typeface="Arial" panose="020B0604020202020204" pitchFamily="34" charset="0"/>
              </a:rPr>
              <a:t>Designed to help develop creative strategies to strengthen existing and future community development in ways to improve resilience and quality of life</a:t>
            </a:r>
          </a:p>
          <a:p>
            <a:r>
              <a:rPr lang="en-US" sz="2000" dirty="0" smtClean="0">
                <a:latin typeface="Arial" panose="020B0604020202020204" pitchFamily="34" charset="0"/>
                <a:cs typeface="Arial" panose="020B0604020202020204" pitchFamily="34" charset="0"/>
              </a:rPr>
              <a:t>Community Selection</a:t>
            </a:r>
          </a:p>
          <a:p>
            <a:pPr lvl="1"/>
            <a:r>
              <a:rPr lang="en-US" sz="1800" dirty="0" smtClean="0">
                <a:latin typeface="Arial" panose="020B0604020202020204" pitchFamily="34" charset="0"/>
                <a:cs typeface="Arial" panose="020B0604020202020204" pitchFamily="34" charset="0"/>
              </a:rPr>
              <a:t>Housing Impact</a:t>
            </a:r>
          </a:p>
          <a:p>
            <a:pPr lvl="1"/>
            <a:r>
              <a:rPr lang="en-US" sz="1800" dirty="0" smtClean="0">
                <a:latin typeface="Arial" panose="020B0604020202020204" pitchFamily="34" charset="0"/>
                <a:cs typeface="Arial" panose="020B0604020202020204" pitchFamily="34" charset="0"/>
              </a:rPr>
              <a:t>Infrastructure Impact Risk</a:t>
            </a:r>
          </a:p>
          <a:p>
            <a:pPr lvl="1"/>
            <a:r>
              <a:rPr lang="en-US" sz="1800" dirty="0" smtClean="0">
                <a:latin typeface="Arial" panose="020B0604020202020204" pitchFamily="34" charset="0"/>
                <a:cs typeface="Arial" panose="020B0604020202020204" pitchFamily="34" charset="0"/>
              </a:rPr>
              <a:t>Social Vulnerability</a:t>
            </a:r>
          </a:p>
          <a:p>
            <a:pPr lvl="1"/>
            <a:r>
              <a:rPr lang="en-US" sz="1800" dirty="0" smtClean="0">
                <a:latin typeface="Arial" panose="020B0604020202020204" pitchFamily="34" charset="0"/>
                <a:cs typeface="Arial" panose="020B0604020202020204" pitchFamily="34" charset="0"/>
              </a:rPr>
              <a:t>State Prioritization</a:t>
            </a:r>
          </a:p>
          <a:p>
            <a:r>
              <a:rPr lang="en-US" sz="2000" dirty="0" smtClean="0">
                <a:latin typeface="Arial" panose="020B0604020202020204" pitchFamily="34" charset="0"/>
                <a:cs typeface="Arial" panose="020B0604020202020204" pitchFamily="34" charset="0"/>
              </a:rPr>
              <a:t>Three phases to program</a:t>
            </a:r>
          </a:p>
          <a:p>
            <a:pPr lvl="1"/>
            <a:r>
              <a:rPr lang="en-US" sz="1800" dirty="0" smtClean="0">
                <a:latin typeface="Arial" panose="020B0604020202020204" pitchFamily="34" charset="0"/>
                <a:cs typeface="Arial" panose="020B0604020202020204" pitchFamily="34" charset="0"/>
              </a:rPr>
              <a:t>LCRI Field Visits and Data Collection</a:t>
            </a:r>
          </a:p>
          <a:p>
            <a:pPr lvl="1"/>
            <a:r>
              <a:rPr lang="en-US" sz="1800" dirty="0" smtClean="0">
                <a:latin typeface="Arial" panose="020B0604020202020204" pitchFamily="34" charset="0"/>
                <a:cs typeface="Arial" panose="020B0604020202020204" pitchFamily="34" charset="0"/>
              </a:rPr>
              <a:t>Community Leader Workshop </a:t>
            </a:r>
          </a:p>
          <a:p>
            <a:pPr lvl="1"/>
            <a:r>
              <a:rPr lang="en-US" sz="1800" dirty="0" smtClean="0">
                <a:latin typeface="Arial" panose="020B0604020202020204" pitchFamily="34" charset="0"/>
                <a:cs typeface="Arial" panose="020B0604020202020204" pitchFamily="34" charset="0"/>
              </a:rPr>
              <a:t>Project Implementation</a:t>
            </a:r>
          </a:p>
          <a:p>
            <a:pPr>
              <a:buFont typeface="Times New Roman" panose="02020603050405020304" pitchFamily="18" charset="0"/>
              <a:buChar char="►"/>
            </a:pPr>
            <a:endParaRPr lang="en-US" sz="2000" dirty="0" smtClean="0">
              <a:latin typeface="Arial" panose="020B0604020202020204" pitchFamily="34" charset="0"/>
              <a:cs typeface="Arial" panose="020B0604020202020204" pitchFamily="34" charset="0"/>
            </a:endParaRPr>
          </a:p>
          <a:p>
            <a:pPr>
              <a:buFont typeface="Times New Roman" panose="02020603050405020304" pitchFamily="18" charset="0"/>
              <a:buChar char="►"/>
            </a:pPr>
            <a:endParaRPr lang="en-US" sz="2000" dirty="0">
              <a:latin typeface="Arial" panose="020B0604020202020204" pitchFamily="34" charset="0"/>
              <a:cs typeface="Arial" panose="020B0604020202020204" pitchFamily="34" charset="0"/>
            </a:endParaRPr>
          </a:p>
        </p:txBody>
      </p:sp>
      <p:sp>
        <p:nvSpPr>
          <p:cNvPr id="5" name="Title 3"/>
          <p:cNvSpPr>
            <a:spLocks noGrp="1"/>
          </p:cNvSpPr>
          <p:nvPr>
            <p:ph type="title"/>
          </p:nvPr>
        </p:nvSpPr>
        <p:spPr>
          <a:xfrm>
            <a:off x="0" y="1207086"/>
            <a:ext cx="9144000" cy="638944"/>
          </a:xfrm>
        </p:spPr>
        <p:txBody>
          <a:bodyPr>
            <a:noAutofit/>
          </a:bodyPr>
          <a:lstStyle/>
          <a:p>
            <a:r>
              <a:rPr lang="en-US" sz="3000" dirty="0" smtClean="0">
                <a:latin typeface="Arial" panose="020B0604020202020204" pitchFamily="34" charset="0"/>
                <a:cs typeface="Arial" panose="020B0604020202020204" pitchFamily="34" charset="0"/>
              </a:rPr>
              <a:t>RSF 1 – Community Planning and Capacity Building</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664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8052"/>
            <a:ext cx="8229600" cy="4248472"/>
          </a:xfrm>
        </p:spPr>
        <p:txBody>
          <a:bodyPr numCol="2">
            <a:noAutofit/>
          </a:bodyPr>
          <a:lstStyle/>
          <a:p>
            <a:r>
              <a:rPr lang="en-US" sz="2000" dirty="0" smtClean="0">
                <a:latin typeface="Arial" panose="020B0604020202020204" pitchFamily="34" charset="0"/>
                <a:cs typeface="Arial" panose="020B0604020202020204" pitchFamily="34" charset="0"/>
              </a:rPr>
              <a:t>DR 4263 LCRI </a:t>
            </a:r>
            <a:r>
              <a:rPr lang="en-US" sz="2000" dirty="0">
                <a:latin typeface="Arial" panose="020B0604020202020204" pitchFamily="34" charset="0"/>
                <a:cs typeface="Arial" panose="020B0604020202020204" pitchFamily="34" charset="0"/>
              </a:rPr>
              <a:t>is set for March </a:t>
            </a:r>
            <a:r>
              <a:rPr lang="en-US" sz="2000" dirty="0" smtClean="0">
                <a:latin typeface="Arial" panose="020B0604020202020204" pitchFamily="34" charset="0"/>
                <a:cs typeface="Arial" panose="020B0604020202020204" pitchFamily="34" charset="0"/>
              </a:rPr>
              <a:t>2017</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Franklinton</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Bogalusa</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Bossier City</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Haughton</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Elm Grove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Monroe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West Monroe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Natchitoches</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Farmerville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Shreveport</a:t>
            </a:r>
          </a:p>
          <a:p>
            <a:pPr lvl="1">
              <a:buFont typeface="Times New Roman" panose="02020603050405020304" pitchFamily="18" charset="0"/>
              <a:buChar char="►"/>
            </a:pPr>
            <a:endParaRPr lang="en-US" sz="17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DR 4277 LCRI </a:t>
            </a:r>
            <a:r>
              <a:rPr lang="en-US" sz="2000" dirty="0">
                <a:latin typeface="Arial" panose="020B0604020202020204" pitchFamily="34" charset="0"/>
                <a:cs typeface="Arial" panose="020B0604020202020204" pitchFamily="34" charset="0"/>
              </a:rPr>
              <a:t>is set for Summer </a:t>
            </a:r>
            <a:r>
              <a:rPr lang="en-US" sz="2000" dirty="0" smtClean="0">
                <a:latin typeface="Arial" panose="020B0604020202020204" pitchFamily="34" charset="0"/>
                <a:cs typeface="Arial" panose="020B0604020202020204" pitchFamily="34" charset="0"/>
              </a:rPr>
              <a:t>2017</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To </a:t>
            </a:r>
            <a:r>
              <a:rPr lang="en-US" sz="1700" dirty="0" smtClean="0">
                <a:latin typeface="Arial" panose="020B0604020202020204" pitchFamily="34" charset="0"/>
                <a:cs typeface="Arial" panose="020B0604020202020204" pitchFamily="34" charset="0"/>
              </a:rPr>
              <a:t>be </a:t>
            </a:r>
            <a:r>
              <a:rPr lang="en-US" sz="1700" dirty="0" smtClean="0">
                <a:latin typeface="Arial" panose="020B0604020202020204" pitchFamily="34" charset="0"/>
                <a:cs typeface="Arial" panose="020B0604020202020204" pitchFamily="34" charset="0"/>
              </a:rPr>
              <a:t>selected</a:t>
            </a:r>
          </a:p>
          <a:p>
            <a:pPr>
              <a:buFont typeface="Times New Roman" panose="02020603050405020304" pitchFamily="18" charset="0"/>
              <a:buChar char="►"/>
            </a:pPr>
            <a:endParaRPr lang="en-US" sz="2000" dirty="0" smtClean="0">
              <a:latin typeface="Arial" panose="020B0604020202020204" pitchFamily="34" charset="0"/>
              <a:cs typeface="Arial" panose="020B0604020202020204" pitchFamily="34" charset="0"/>
            </a:endParaRPr>
          </a:p>
          <a:p>
            <a:pPr>
              <a:buFont typeface="Times New Roman" panose="02020603050405020304" pitchFamily="18" charset="0"/>
              <a:buChar char="►"/>
            </a:pPr>
            <a:endParaRPr lang="en-US" sz="2000" dirty="0">
              <a:latin typeface="Arial" panose="020B0604020202020204" pitchFamily="34" charset="0"/>
              <a:cs typeface="Arial" panose="020B0604020202020204" pitchFamily="34" charset="0"/>
            </a:endParaRPr>
          </a:p>
        </p:txBody>
      </p:sp>
      <p:sp>
        <p:nvSpPr>
          <p:cNvPr id="5" name="Title 3"/>
          <p:cNvSpPr>
            <a:spLocks noGrp="1"/>
          </p:cNvSpPr>
          <p:nvPr>
            <p:ph type="title"/>
          </p:nvPr>
        </p:nvSpPr>
        <p:spPr>
          <a:xfrm>
            <a:off x="0" y="1207086"/>
            <a:ext cx="9144000" cy="638944"/>
          </a:xfrm>
        </p:spPr>
        <p:txBody>
          <a:bodyPr>
            <a:noAutofit/>
          </a:bodyPr>
          <a:lstStyle/>
          <a:p>
            <a:r>
              <a:rPr lang="en-US" sz="3000" dirty="0" smtClean="0">
                <a:latin typeface="Arial" panose="020B0604020202020204" pitchFamily="34" charset="0"/>
                <a:cs typeface="Arial" panose="020B0604020202020204" pitchFamily="34" charset="0"/>
              </a:rPr>
              <a:t>RSF 1 – Community Planning and Capacity Building</a:t>
            </a:r>
            <a:endParaRPr lang="en-US" sz="3000"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511801" y="2659354"/>
            <a:ext cx="2121359" cy="3626961"/>
          </a:xfrm>
          <a:prstGeom prst="rect">
            <a:avLst/>
          </a:prstGeom>
        </p:spPr>
        <p:txBody>
          <a:bodyPr vert="horz" lIns="91440" tIns="45720" rIns="91440" bIns="45720" rtlCol="0">
            <a:noAutofit/>
          </a:bodyPr>
          <a:lst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Campti</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Vinton</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Starks</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Covington</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Rayville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Leesville</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Winnfield</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Evans</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Anacoco</a:t>
            </a:r>
          </a:p>
          <a:p>
            <a:pPr lvl="1">
              <a:buFont typeface="Times New Roman" panose="02020603050405020304" pitchFamily="18" charset="0"/>
              <a:buChar char="►"/>
            </a:pPr>
            <a:r>
              <a:rPr lang="en-US" sz="1700" dirty="0" smtClean="0">
                <a:latin typeface="Arial" panose="020B0604020202020204" pitchFamily="34" charset="0"/>
                <a:cs typeface="Arial" panose="020B0604020202020204" pitchFamily="34" charset="0"/>
              </a:rPr>
              <a:t>Folsom</a:t>
            </a:r>
          </a:p>
          <a:p>
            <a:pPr lvl="1">
              <a:buFont typeface="Times New Roman" panose="02020603050405020304" pitchFamily="18" charset="0"/>
              <a:buChar char="►"/>
            </a:pPr>
            <a:r>
              <a:rPr lang="en-US" sz="1700" dirty="0" err="1" smtClean="0">
                <a:latin typeface="Arial" panose="020B0604020202020204" pitchFamily="34" charset="0"/>
                <a:cs typeface="Arial" panose="020B0604020202020204" pitchFamily="34" charset="0"/>
              </a:rPr>
              <a:t>Doyline</a:t>
            </a:r>
            <a:endParaRPr lang="en-US" sz="1700" dirty="0" smtClean="0">
              <a:latin typeface="Arial" panose="020B0604020202020204" pitchFamily="34" charset="0"/>
              <a:cs typeface="Arial" panose="020B0604020202020204" pitchFamily="34" charset="0"/>
            </a:endParaRPr>
          </a:p>
          <a:p>
            <a:pPr>
              <a:buFont typeface="Times New Roman" panose="02020603050405020304" pitchFamily="18" charset="0"/>
              <a:buChar char="►"/>
            </a:pPr>
            <a:endParaRPr lang="en-US" sz="2000" dirty="0" smtClean="0">
              <a:latin typeface="Arial" panose="020B0604020202020204" pitchFamily="34" charset="0"/>
              <a:cs typeface="Arial" panose="020B0604020202020204" pitchFamily="34" charset="0"/>
            </a:endParaRPr>
          </a:p>
          <a:p>
            <a:pPr>
              <a:buFont typeface="Times New Roman" panose="02020603050405020304" pitchFamily="18" charset="0"/>
              <a:buChar char="►"/>
            </a:pPr>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802166" y="2720207"/>
            <a:ext cx="1898713" cy="3308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17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1915909"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a:t>
            </a:r>
            <a:r>
              <a:rPr lang="en-US" dirty="0" smtClean="0">
                <a:solidFill>
                  <a:schemeClr val="accent5">
                    <a:lumMod val="50000"/>
                  </a:schemeClr>
                </a:solidFill>
                <a:latin typeface="Arial" panose="020B0604020202020204" pitchFamily="34" charset="0"/>
                <a:cs typeface="Arial" panose="020B0604020202020204" pitchFamily="34" charset="0"/>
              </a:rPr>
              <a:t>2 Economic</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06640"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361384"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06640" y="1983377"/>
            <a:ext cx="3978613" cy="252379"/>
            <a:chOff x="321011" y="1983377"/>
            <a:chExt cx="3978613" cy="343319"/>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Economic Development</a:t>
              </a:r>
              <a:endParaRPr lang="en-US" sz="11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87301"/>
              <a:ext cx="914400" cy="33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P</a:t>
              </a:r>
              <a:endParaRPr lang="en-US" sz="1100" b="1"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06640" y="2227100"/>
            <a:ext cx="3978613" cy="417505"/>
            <a:chOff x="321011" y="2316551"/>
            <a:chExt cx="3978613" cy="257137"/>
          </a:xfrm>
        </p:grpSpPr>
        <p:sp>
          <p:nvSpPr>
            <p:cNvPr id="10" name="Rounded Rectangle 9"/>
            <p:cNvSpPr/>
            <p:nvPr/>
          </p:nvSpPr>
          <p:spPr>
            <a:xfrm>
              <a:off x="321011" y="2322771"/>
              <a:ext cx="3064213" cy="2446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Division of Administration / Office of Community Development</a:t>
              </a:r>
              <a:endParaRPr lang="en-US" sz="1100" b="1"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385224" y="2316551"/>
              <a:ext cx="914400" cy="25713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
              </a:r>
            </a:p>
          </p:txBody>
        </p:sp>
      </p:grpSp>
      <p:grpSp>
        <p:nvGrpSpPr>
          <p:cNvPr id="27" name="Group 26"/>
          <p:cNvGrpSpPr/>
          <p:nvPr/>
        </p:nvGrpSpPr>
        <p:grpSpPr>
          <a:xfrm>
            <a:off x="306640" y="2634396"/>
            <a:ext cx="3978613" cy="263695"/>
            <a:chOff x="321011" y="2566318"/>
            <a:chExt cx="3990946" cy="263695"/>
          </a:xfrm>
        </p:grpSpPr>
        <p:sp>
          <p:nvSpPr>
            <p:cNvPr id="11" name="Rounded Rectangle 10"/>
            <p:cNvSpPr/>
            <p:nvPr/>
          </p:nvSpPr>
          <p:spPr>
            <a:xfrm>
              <a:off x="321011" y="2569134"/>
              <a:ext cx="3064213" cy="24358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Workforce Commission</a:t>
              </a:r>
              <a:endParaRPr lang="en-US" sz="11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397557" y="2566318"/>
              <a:ext cx="914400" cy="2636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8" name="Group 27"/>
          <p:cNvGrpSpPr/>
          <p:nvPr/>
        </p:nvGrpSpPr>
        <p:grpSpPr>
          <a:xfrm>
            <a:off x="306640" y="2875235"/>
            <a:ext cx="3981218" cy="243176"/>
            <a:chOff x="321011" y="2810326"/>
            <a:chExt cx="3981218" cy="391813"/>
          </a:xfrm>
        </p:grpSpPr>
        <p:sp>
          <p:nvSpPr>
            <p:cNvPr id="13" name="Rounded Rectangle 12"/>
            <p:cNvSpPr/>
            <p:nvPr/>
          </p:nvSpPr>
          <p:spPr>
            <a:xfrm>
              <a:off x="321011" y="2810326"/>
              <a:ext cx="3064213" cy="3918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Revenue</a:t>
              </a:r>
              <a:endParaRPr lang="en-US" sz="11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3387829" y="2830014"/>
              <a:ext cx="914400" cy="36437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06640" y="3119603"/>
            <a:ext cx="3978613" cy="238867"/>
            <a:chOff x="321011" y="3199910"/>
            <a:chExt cx="3978613" cy="238867"/>
          </a:xfrm>
        </p:grpSpPr>
        <p:sp>
          <p:nvSpPr>
            <p:cNvPr id="14" name="Rounded Rectangle 13"/>
            <p:cNvSpPr/>
            <p:nvPr/>
          </p:nvSpPr>
          <p:spPr>
            <a:xfrm>
              <a:off x="321011" y="3203817"/>
              <a:ext cx="3064213" cy="22063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University of Louisiana Lafayette / NMSAT</a:t>
              </a:r>
              <a:endParaRPr lang="en-US" sz="11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385224" y="3199910"/>
              <a:ext cx="914400" cy="23886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06640" y="3339923"/>
            <a:ext cx="3978613" cy="252197"/>
            <a:chOff x="321011" y="3424136"/>
            <a:chExt cx="3978613" cy="350196"/>
          </a:xfrm>
        </p:grpSpPr>
        <p:sp>
          <p:nvSpPr>
            <p:cNvPr id="15" name="Rounded Rectangle 14"/>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Office of Financial Institutions</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06640" y="5283649"/>
            <a:ext cx="3978613" cy="240499"/>
            <a:chOff x="321011" y="3754152"/>
            <a:chExt cx="3978613" cy="240499"/>
          </a:xfrm>
        </p:grpSpPr>
        <p:sp>
          <p:nvSpPr>
            <p:cNvPr id="12" name="Rounded Rectangle 11"/>
            <p:cNvSpPr/>
            <p:nvPr/>
          </p:nvSpPr>
          <p:spPr>
            <a:xfrm>
              <a:off x="321011" y="3771797"/>
              <a:ext cx="3064213" cy="19768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2"/>
              <a:ext cx="914400" cy="24049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06640" y="5498979"/>
            <a:ext cx="3978613" cy="183996"/>
            <a:chOff x="321011" y="3969482"/>
            <a:chExt cx="3978613" cy="183996"/>
          </a:xfrm>
        </p:grpSpPr>
        <p:sp>
          <p:nvSpPr>
            <p:cNvPr id="16" name="Rounded Rectangle 15"/>
            <p:cNvSpPr/>
            <p:nvPr/>
          </p:nvSpPr>
          <p:spPr>
            <a:xfrm>
              <a:off x="321011" y="3969482"/>
              <a:ext cx="3064213" cy="1839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Elderly Affairs</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1632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Commerce</a:t>
              </a:r>
              <a:endParaRPr lang="en-US" sz="11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C</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161990"/>
            <a:ext cx="4168653" cy="217827"/>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FEMA</a:t>
              </a:r>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489663" y="2357197"/>
            <a:ext cx="4168653" cy="230371"/>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Treasury</a:t>
              </a:r>
              <a:endParaRPr lang="en-US" sz="10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581099"/>
            <a:ext cx="4168653" cy="243128"/>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Small Business Association</a:t>
              </a:r>
              <a:endParaRPr lang="en-US" sz="105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P</a:t>
              </a:r>
              <a:endParaRPr lang="en-US" sz="105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2806918"/>
            <a:ext cx="4168653" cy="258879"/>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General Services Administration</a:t>
              </a:r>
              <a:endParaRPr lang="en-US" sz="1100" dirty="0">
                <a:solidFill>
                  <a:schemeClr val="tx1"/>
                </a:solidFill>
                <a:latin typeface="Arial" panose="020B0604020202020204" pitchFamily="34" charset="0"/>
                <a:cs typeface="Arial" panose="020B0604020202020204" pitchFamily="34" charset="0"/>
              </a:endParaRP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059539"/>
            <a:ext cx="4168653" cy="232707"/>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Agriculture</a:t>
              </a:r>
              <a:endParaRPr lang="en-US" sz="11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266433"/>
            <a:ext cx="4168653" cy="289239"/>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Labor</a:t>
              </a:r>
              <a:endParaRPr lang="en-US" sz="11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542791"/>
            <a:ext cx="4168653" cy="244773"/>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Homeland Security</a:t>
              </a:r>
              <a:endParaRPr lang="en-US" sz="10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P</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3773894"/>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Health and Human Services</a:t>
              </a:r>
              <a:endParaRPr lang="en-US" sz="1100" dirty="0">
                <a:solidFill>
                  <a:schemeClr val="tx1"/>
                </a:solidFill>
                <a:latin typeface="Arial" panose="020B0604020202020204" pitchFamily="34" charset="0"/>
                <a:cs typeface="Arial" panose="020B0604020202020204" pitchFamily="34" charset="0"/>
              </a:endParaRP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073136"/>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Interior</a:t>
              </a:r>
              <a:endParaRPr lang="en-US" sz="1100" dirty="0">
                <a:solidFill>
                  <a:schemeClr val="tx1"/>
                </a:solidFill>
                <a:latin typeface="Arial" panose="020B0604020202020204" pitchFamily="34" charset="0"/>
                <a:cs typeface="Arial" panose="020B0604020202020204" pitchFamily="34" charset="0"/>
              </a:endParaRP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89663" y="4375030"/>
            <a:ext cx="4168653" cy="311136"/>
            <a:chOff x="321011" y="2316551"/>
            <a:chExt cx="3978613" cy="257137"/>
          </a:xfrm>
          <a:solidFill>
            <a:schemeClr val="accent3">
              <a:lumMod val="20000"/>
              <a:lumOff val="80000"/>
            </a:schemeClr>
          </a:solidFill>
        </p:grpSpPr>
        <p:sp>
          <p:nvSpPr>
            <p:cNvPr id="65" name="Rounded Rectangle 6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Housing and Urban Development</a:t>
              </a:r>
              <a:endParaRPr lang="en-US" sz="1000" dirty="0">
                <a:solidFill>
                  <a:schemeClr val="tx1"/>
                </a:solidFill>
                <a:latin typeface="Arial" panose="020B0604020202020204" pitchFamily="34" charset="0"/>
                <a:cs typeface="Arial" panose="020B0604020202020204" pitchFamily="34" charset="0"/>
              </a:endParaRPr>
            </a:p>
          </p:txBody>
        </p:sp>
        <p:sp>
          <p:nvSpPr>
            <p:cNvPr id="66" name="Rounded Rectangle 6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7" name="Group 66"/>
          <p:cNvGrpSpPr/>
          <p:nvPr/>
        </p:nvGrpSpPr>
        <p:grpSpPr>
          <a:xfrm>
            <a:off x="4489663" y="4658918"/>
            <a:ext cx="4168653" cy="311136"/>
            <a:chOff x="321011" y="2316551"/>
            <a:chExt cx="3978613" cy="257137"/>
          </a:xfrm>
          <a:solidFill>
            <a:schemeClr val="accent3">
              <a:lumMod val="60000"/>
              <a:lumOff val="40000"/>
            </a:schemeClr>
          </a:solidFill>
        </p:grpSpPr>
        <p:sp>
          <p:nvSpPr>
            <p:cNvPr id="68" name="Rounded Rectangle 6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Environmental Protection Agency</a:t>
              </a:r>
              <a:endParaRPr lang="en-US" sz="1100" dirty="0">
                <a:solidFill>
                  <a:schemeClr val="tx1"/>
                </a:solidFill>
                <a:latin typeface="Arial" panose="020B0604020202020204" pitchFamily="34" charset="0"/>
                <a:cs typeface="Arial" panose="020B0604020202020204" pitchFamily="34" charset="0"/>
              </a:endParaRPr>
            </a:p>
          </p:txBody>
        </p:sp>
        <p:sp>
          <p:nvSpPr>
            <p:cNvPr id="69" name="Rounded Rectangle 6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4935274"/>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State</a:t>
              </a:r>
              <a:endParaRPr lang="en-US" sz="1100" dirty="0">
                <a:solidFill>
                  <a:schemeClr val="tx1"/>
                </a:solidFill>
                <a:latin typeface="Arial" panose="020B0604020202020204" pitchFamily="34" charset="0"/>
                <a:cs typeface="Arial" panose="020B0604020202020204" pitchFamily="34" charset="0"/>
              </a:endParaRP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4" name="Group 73"/>
          <p:cNvGrpSpPr/>
          <p:nvPr/>
        </p:nvGrpSpPr>
        <p:grpSpPr>
          <a:xfrm>
            <a:off x="4489663" y="5211630"/>
            <a:ext cx="4168653" cy="311136"/>
            <a:chOff x="321011" y="2316551"/>
            <a:chExt cx="3978613" cy="257137"/>
          </a:xfrm>
          <a:solidFill>
            <a:schemeClr val="accent3">
              <a:lumMod val="60000"/>
              <a:lumOff val="40000"/>
            </a:schemeClr>
          </a:solidFill>
        </p:grpSpPr>
        <p:sp>
          <p:nvSpPr>
            <p:cNvPr id="75" name="Rounded Rectangle 7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Delta Regional Authority</a:t>
              </a:r>
              <a:endParaRPr lang="en-US" sz="1100" dirty="0">
                <a:solidFill>
                  <a:schemeClr val="tx1"/>
                </a:solidFill>
                <a:latin typeface="Arial" panose="020B0604020202020204" pitchFamily="34" charset="0"/>
                <a:cs typeface="Arial" panose="020B0604020202020204" pitchFamily="34" charset="0"/>
              </a:endParaRPr>
            </a:p>
          </p:txBody>
        </p:sp>
        <p:sp>
          <p:nvSpPr>
            <p:cNvPr id="76" name="Rounded Rectangle 7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487980"/>
            <a:ext cx="4168653" cy="311136"/>
            <a:chOff x="321011" y="2316551"/>
            <a:chExt cx="3978613" cy="257137"/>
          </a:xfrm>
          <a:solidFill>
            <a:schemeClr val="accent3">
              <a:lumMod val="20000"/>
              <a:lumOff val="8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Corp of National and Community Service</a:t>
              </a:r>
              <a:endParaRPr lang="en-US" sz="1050" dirty="0">
                <a:solidFill>
                  <a:schemeClr val="tx1"/>
                </a:solidFill>
                <a:latin typeface="Arial" panose="020B0604020202020204" pitchFamily="34" charset="0"/>
                <a:cs typeface="Arial" panose="020B0604020202020204" pitchFamily="34" charset="0"/>
              </a:endParaRP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6" name="Group 85"/>
          <p:cNvGrpSpPr/>
          <p:nvPr/>
        </p:nvGrpSpPr>
        <p:grpSpPr>
          <a:xfrm>
            <a:off x="306640" y="3594694"/>
            <a:ext cx="3978613" cy="252197"/>
            <a:chOff x="321011" y="3424136"/>
            <a:chExt cx="3978613" cy="350196"/>
          </a:xfrm>
          <a:solidFill>
            <a:schemeClr val="accent1">
              <a:lumMod val="40000"/>
              <a:lumOff val="60000"/>
            </a:schemeClr>
          </a:solidFill>
        </p:grpSpPr>
        <p:sp>
          <p:nvSpPr>
            <p:cNvPr id="87" name="Rounded Rectangle 86"/>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Insurance</a:t>
              </a:r>
              <a:endParaRPr lang="en-US" sz="1100" dirty="0">
                <a:solidFill>
                  <a:schemeClr val="tx1"/>
                </a:solidFill>
                <a:latin typeface="Arial" panose="020B0604020202020204" pitchFamily="34" charset="0"/>
                <a:cs typeface="Arial" panose="020B0604020202020204" pitchFamily="34" charset="0"/>
              </a:endParaRPr>
            </a:p>
          </p:txBody>
        </p:sp>
        <p:sp>
          <p:nvSpPr>
            <p:cNvPr id="88" name="Rounded Rectangle 87"/>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89" name="Group 88"/>
          <p:cNvGrpSpPr/>
          <p:nvPr/>
        </p:nvGrpSpPr>
        <p:grpSpPr>
          <a:xfrm>
            <a:off x="306640" y="3848442"/>
            <a:ext cx="3978613" cy="252197"/>
            <a:chOff x="321011" y="3424136"/>
            <a:chExt cx="3978613" cy="350196"/>
          </a:xfrm>
        </p:grpSpPr>
        <p:sp>
          <p:nvSpPr>
            <p:cNvPr id="90" name="Rounded Rectangle 89"/>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State University / SDMI</a:t>
              </a:r>
              <a:endParaRPr lang="en-US" sz="1100" dirty="0">
                <a:solidFill>
                  <a:schemeClr val="tx1"/>
                </a:solidFill>
                <a:latin typeface="Arial" panose="020B0604020202020204" pitchFamily="34" charset="0"/>
                <a:cs typeface="Arial" panose="020B0604020202020204" pitchFamily="34" charset="0"/>
              </a:endParaRPr>
            </a:p>
          </p:txBody>
        </p:sp>
        <p:sp>
          <p:nvSpPr>
            <p:cNvPr id="91" name="Rounded Rectangle 90"/>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2" name="Group 91"/>
          <p:cNvGrpSpPr/>
          <p:nvPr/>
        </p:nvGrpSpPr>
        <p:grpSpPr>
          <a:xfrm>
            <a:off x="306640" y="4082312"/>
            <a:ext cx="3978613" cy="252197"/>
            <a:chOff x="321011" y="3424136"/>
            <a:chExt cx="3978613" cy="350196"/>
          </a:xfrm>
          <a:solidFill>
            <a:schemeClr val="accent1">
              <a:lumMod val="40000"/>
              <a:lumOff val="60000"/>
            </a:schemeClr>
          </a:solidFill>
        </p:grpSpPr>
        <p:sp>
          <p:nvSpPr>
            <p:cNvPr id="93" name="Rounded Rectangle 92"/>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94" name="Rounded Rectangle 93"/>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5" name="Group 94"/>
          <p:cNvGrpSpPr/>
          <p:nvPr/>
        </p:nvGrpSpPr>
        <p:grpSpPr>
          <a:xfrm>
            <a:off x="306640" y="4335658"/>
            <a:ext cx="3978613" cy="252197"/>
            <a:chOff x="321011" y="3424136"/>
            <a:chExt cx="3978613" cy="350196"/>
          </a:xfrm>
        </p:grpSpPr>
        <p:sp>
          <p:nvSpPr>
            <p:cNvPr id="96" name="Rounded Rectangle 95"/>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VOAD</a:t>
              </a:r>
              <a:endParaRPr lang="en-US" sz="1100" dirty="0">
                <a:solidFill>
                  <a:schemeClr val="tx1"/>
                </a:solidFill>
                <a:latin typeface="Arial" panose="020B0604020202020204" pitchFamily="34" charset="0"/>
                <a:cs typeface="Arial" panose="020B0604020202020204" pitchFamily="34" charset="0"/>
              </a:endParaRPr>
            </a:p>
          </p:txBody>
        </p:sp>
        <p:sp>
          <p:nvSpPr>
            <p:cNvPr id="97" name="Rounded Rectangle 96"/>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8" name="Group 97"/>
          <p:cNvGrpSpPr/>
          <p:nvPr/>
        </p:nvGrpSpPr>
        <p:grpSpPr>
          <a:xfrm>
            <a:off x="306640" y="4567602"/>
            <a:ext cx="3978613" cy="365118"/>
            <a:chOff x="321011" y="3424136"/>
            <a:chExt cx="3978613" cy="350196"/>
          </a:xfrm>
          <a:solidFill>
            <a:schemeClr val="accent1">
              <a:lumMod val="40000"/>
              <a:lumOff val="60000"/>
            </a:schemeClr>
          </a:solidFill>
        </p:grpSpPr>
        <p:sp>
          <p:nvSpPr>
            <p:cNvPr id="99" name="Rounded Rectangle 98"/>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Transportation and Development</a:t>
              </a:r>
              <a:endParaRPr lang="en-US" sz="1100" dirty="0">
                <a:solidFill>
                  <a:schemeClr val="tx1"/>
                </a:solidFill>
                <a:latin typeface="Arial" panose="020B0604020202020204" pitchFamily="34" charset="0"/>
                <a:cs typeface="Arial" panose="020B0604020202020204" pitchFamily="34" charset="0"/>
              </a:endParaRPr>
            </a:p>
          </p:txBody>
        </p:sp>
        <p:sp>
          <p:nvSpPr>
            <p:cNvPr id="100" name="Rounded Rectangle 99"/>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1" name="Group 100"/>
          <p:cNvGrpSpPr/>
          <p:nvPr/>
        </p:nvGrpSpPr>
        <p:grpSpPr>
          <a:xfrm>
            <a:off x="306640" y="4940192"/>
            <a:ext cx="3978613" cy="365118"/>
            <a:chOff x="321011" y="3424136"/>
            <a:chExt cx="3978613" cy="350196"/>
          </a:xfrm>
        </p:grpSpPr>
        <p:sp>
          <p:nvSpPr>
            <p:cNvPr id="102" name="Rounded Rectangle 101"/>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Agriculture and Forestry</a:t>
              </a:r>
              <a:endParaRPr lang="en-US" sz="1100" dirty="0">
                <a:solidFill>
                  <a:schemeClr val="tx1"/>
                </a:solidFill>
                <a:latin typeface="Arial" panose="020B0604020202020204" pitchFamily="34" charset="0"/>
                <a:cs typeface="Arial" panose="020B0604020202020204" pitchFamily="34" charset="0"/>
              </a:endParaRPr>
            </a:p>
          </p:txBody>
        </p:sp>
        <p:sp>
          <p:nvSpPr>
            <p:cNvPr id="103" name="Rounded Rectangle 102"/>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10" name="Group 109"/>
          <p:cNvGrpSpPr/>
          <p:nvPr/>
        </p:nvGrpSpPr>
        <p:grpSpPr>
          <a:xfrm>
            <a:off x="306640" y="5682975"/>
            <a:ext cx="3978613" cy="183996"/>
            <a:chOff x="321011" y="3969482"/>
            <a:chExt cx="3978613" cy="183996"/>
          </a:xfrm>
          <a:solidFill>
            <a:schemeClr val="accent1">
              <a:lumMod val="40000"/>
              <a:lumOff val="60000"/>
            </a:schemeClr>
          </a:solidFill>
        </p:grpSpPr>
        <p:sp>
          <p:nvSpPr>
            <p:cNvPr id="111" name="Rounded Rectangle 110"/>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LSU / Southern AgCenter</a:t>
              </a:r>
              <a:endParaRPr lang="en-US" sz="1100" dirty="0">
                <a:solidFill>
                  <a:schemeClr val="tx1"/>
                </a:solidFill>
                <a:latin typeface="Arial" panose="020B0604020202020204" pitchFamily="34" charset="0"/>
                <a:cs typeface="Arial" panose="020B0604020202020204" pitchFamily="34" charset="0"/>
              </a:endParaRPr>
            </a:p>
          </p:txBody>
        </p:sp>
        <p:sp>
          <p:nvSpPr>
            <p:cNvPr id="112" name="Rounded Rectangle 111"/>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13" name="Group 112"/>
          <p:cNvGrpSpPr/>
          <p:nvPr/>
        </p:nvGrpSpPr>
        <p:grpSpPr>
          <a:xfrm>
            <a:off x="306640" y="5863855"/>
            <a:ext cx="3978613" cy="288468"/>
            <a:chOff x="321011" y="3969482"/>
            <a:chExt cx="3978613" cy="183996"/>
          </a:xfrm>
        </p:grpSpPr>
        <p:sp>
          <p:nvSpPr>
            <p:cNvPr id="114" name="Rounded Rectangle 113"/>
            <p:cNvSpPr/>
            <p:nvPr/>
          </p:nvSpPr>
          <p:spPr>
            <a:xfrm>
              <a:off x="321011" y="3969482"/>
              <a:ext cx="3064213" cy="1839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Louisiana Department of Environmental Quality</a:t>
              </a:r>
              <a:endParaRPr lang="en-US" sz="1050" dirty="0">
                <a:solidFill>
                  <a:schemeClr val="tx1"/>
                </a:solidFill>
                <a:latin typeface="Arial" panose="020B0604020202020204" pitchFamily="34" charset="0"/>
                <a:cs typeface="Arial" panose="020B0604020202020204" pitchFamily="34" charset="0"/>
              </a:endParaRPr>
            </a:p>
          </p:txBody>
        </p:sp>
        <p:sp>
          <p:nvSpPr>
            <p:cNvPr id="115" name="Rounded Rectangle 114"/>
            <p:cNvSpPr/>
            <p:nvPr/>
          </p:nvSpPr>
          <p:spPr>
            <a:xfrm>
              <a:off x="3385224" y="3970631"/>
              <a:ext cx="914400" cy="18284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a:t>
              </a:r>
            </a:p>
          </p:txBody>
        </p:sp>
      </p:grpSp>
      <p:grpSp>
        <p:nvGrpSpPr>
          <p:cNvPr id="117" name="Group 116"/>
          <p:cNvGrpSpPr/>
          <p:nvPr/>
        </p:nvGrpSpPr>
        <p:grpSpPr>
          <a:xfrm>
            <a:off x="306640" y="6153485"/>
            <a:ext cx="3978613" cy="228207"/>
            <a:chOff x="321011" y="3969482"/>
            <a:chExt cx="3978613" cy="183996"/>
          </a:xfrm>
          <a:solidFill>
            <a:schemeClr val="accent1">
              <a:lumMod val="40000"/>
              <a:lumOff val="60000"/>
            </a:schemeClr>
          </a:solidFill>
        </p:grpSpPr>
        <p:sp>
          <p:nvSpPr>
            <p:cNvPr id="118" name="Rounded Rectangle 117"/>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Sea Grant @ LSU</a:t>
              </a:r>
              <a:endParaRPr lang="en-US" sz="1100" dirty="0">
                <a:solidFill>
                  <a:schemeClr val="tx1"/>
                </a:solidFill>
                <a:latin typeface="Arial" panose="020B0604020202020204" pitchFamily="34" charset="0"/>
                <a:cs typeface="Arial" panose="020B0604020202020204" pitchFamily="34" charset="0"/>
              </a:endParaRPr>
            </a:p>
          </p:txBody>
        </p:sp>
        <p:sp>
          <p:nvSpPr>
            <p:cNvPr id="119" name="Rounded Rectangle 118"/>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20" name="Group 119"/>
          <p:cNvGrpSpPr/>
          <p:nvPr/>
        </p:nvGrpSpPr>
        <p:grpSpPr>
          <a:xfrm>
            <a:off x="306640" y="6385397"/>
            <a:ext cx="3978613" cy="228207"/>
            <a:chOff x="321011" y="3969482"/>
            <a:chExt cx="3978613" cy="183996"/>
          </a:xfrm>
        </p:grpSpPr>
        <p:sp>
          <p:nvSpPr>
            <p:cNvPr id="121" name="Rounded Rectangle 120"/>
            <p:cNvSpPr/>
            <p:nvPr/>
          </p:nvSpPr>
          <p:spPr>
            <a:xfrm>
              <a:off x="321011" y="3969482"/>
              <a:ext cx="3064213" cy="1839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Housing Corporation</a:t>
              </a:r>
              <a:endParaRPr lang="en-US" sz="1100" dirty="0">
                <a:solidFill>
                  <a:schemeClr val="tx1"/>
                </a:solidFill>
                <a:latin typeface="Arial" panose="020B0604020202020204" pitchFamily="34" charset="0"/>
                <a:cs typeface="Arial" panose="020B0604020202020204" pitchFamily="34" charset="0"/>
              </a:endParaRPr>
            </a:p>
          </p:txBody>
        </p:sp>
        <p:sp>
          <p:nvSpPr>
            <p:cNvPr id="122" name="Rounded Rectangle 121"/>
            <p:cNvSpPr/>
            <p:nvPr/>
          </p:nvSpPr>
          <p:spPr>
            <a:xfrm>
              <a:off x="3385224" y="3970631"/>
              <a:ext cx="914400" cy="18284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23" name="Group 122"/>
          <p:cNvGrpSpPr/>
          <p:nvPr/>
        </p:nvGrpSpPr>
        <p:grpSpPr>
          <a:xfrm>
            <a:off x="300016" y="6597431"/>
            <a:ext cx="3978613" cy="228207"/>
            <a:chOff x="321011" y="3969482"/>
            <a:chExt cx="3978613" cy="183996"/>
          </a:xfrm>
          <a:solidFill>
            <a:schemeClr val="accent1">
              <a:lumMod val="40000"/>
              <a:lumOff val="60000"/>
            </a:schemeClr>
          </a:solidFill>
        </p:grpSpPr>
        <p:sp>
          <p:nvSpPr>
            <p:cNvPr id="124" name="Rounded Rectangle 123"/>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Health</a:t>
              </a:r>
              <a:endParaRPr lang="en-US" sz="1100" dirty="0">
                <a:solidFill>
                  <a:schemeClr val="tx1"/>
                </a:solidFill>
                <a:latin typeface="Arial" panose="020B0604020202020204" pitchFamily="34" charset="0"/>
                <a:cs typeface="Arial" panose="020B0604020202020204" pitchFamily="34" charset="0"/>
              </a:endParaRPr>
            </a:p>
          </p:txBody>
        </p:sp>
        <p:sp>
          <p:nvSpPr>
            <p:cNvPr id="125" name="Rounded Rectangle 124"/>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spTree>
    <p:extLst>
      <p:ext uri="{BB962C8B-B14F-4D97-AF65-F5344CB8AC3E}">
        <p14:creationId xmlns:p14="http://schemas.microsoft.com/office/powerpoint/2010/main" val="11574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32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nodeType="withEffect">
                                  <p:stCondLst>
                                    <p:cond delay="40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nodeType="withEffect">
                                  <p:stCondLst>
                                    <p:cond delay="110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130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ntr" presetSubtype="0" fill="hold" nodeType="withEffect">
                                  <p:stCondLst>
                                    <p:cond delay="600"/>
                                  </p:stCondLst>
                                  <p:childTnLst>
                                    <p:set>
                                      <p:cBhvr>
                                        <p:cTn id="25" dur="1" fill="hold">
                                          <p:stCondLst>
                                            <p:cond delay="0"/>
                                          </p:stCondLst>
                                        </p:cTn>
                                        <p:tgtEl>
                                          <p:spTgt spid="89"/>
                                        </p:tgtEl>
                                        <p:attrNameLst>
                                          <p:attrName>style.visibility</p:attrName>
                                        </p:attrNameLst>
                                      </p:cBhvr>
                                      <p:to>
                                        <p:strVal val="visible"/>
                                      </p:to>
                                    </p:set>
                                  </p:childTnLst>
                                </p:cTn>
                              </p:par>
                              <p:par>
                                <p:cTn id="26" presetID="1" presetClass="entr" presetSubtype="0" fill="hold" nodeType="withEffect">
                                  <p:stCondLst>
                                    <p:cond delay="700"/>
                                  </p:stCondLst>
                                  <p:childTnLst>
                                    <p:set>
                                      <p:cBhvr>
                                        <p:cTn id="27" dur="1" fill="hold">
                                          <p:stCondLst>
                                            <p:cond delay="0"/>
                                          </p:stCondLst>
                                        </p:cTn>
                                        <p:tgtEl>
                                          <p:spTgt spid="92"/>
                                        </p:tgtEl>
                                        <p:attrNameLst>
                                          <p:attrName>style.visibility</p:attrName>
                                        </p:attrNameLst>
                                      </p:cBhvr>
                                      <p:to>
                                        <p:strVal val="visible"/>
                                      </p:to>
                                    </p:set>
                                  </p:childTnLst>
                                </p:cTn>
                              </p:par>
                              <p:par>
                                <p:cTn id="28" presetID="1" presetClass="entr" presetSubtype="0" fill="hold" nodeType="withEffect">
                                  <p:stCondLst>
                                    <p:cond delay="8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nodeType="withEffect">
                                  <p:stCondLst>
                                    <p:cond delay="900"/>
                                  </p:stCondLst>
                                  <p:childTnLst>
                                    <p:set>
                                      <p:cBhvr>
                                        <p:cTn id="31" dur="1" fill="hold">
                                          <p:stCondLst>
                                            <p:cond delay="0"/>
                                          </p:stCondLst>
                                        </p:cTn>
                                        <p:tgtEl>
                                          <p:spTgt spid="98"/>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101"/>
                                        </p:tgtEl>
                                        <p:attrNameLst>
                                          <p:attrName>style.visibility</p:attrName>
                                        </p:attrNameLst>
                                      </p:cBhvr>
                                      <p:to>
                                        <p:strVal val="visible"/>
                                      </p:to>
                                    </p:set>
                                  </p:childTnLst>
                                </p:cTn>
                              </p:par>
                              <p:par>
                                <p:cTn id="34" presetID="1" presetClass="entr" presetSubtype="0" fill="hold" nodeType="withEffect">
                                  <p:stCondLst>
                                    <p:cond delay="1400"/>
                                  </p:stCondLst>
                                  <p:childTnLst>
                                    <p:set>
                                      <p:cBhvr>
                                        <p:cTn id="35" dur="1" fill="hold">
                                          <p:stCondLst>
                                            <p:cond delay="0"/>
                                          </p:stCondLst>
                                        </p:cTn>
                                        <p:tgtEl>
                                          <p:spTgt spid="110"/>
                                        </p:tgtEl>
                                        <p:attrNameLst>
                                          <p:attrName>style.visibility</p:attrName>
                                        </p:attrNameLst>
                                      </p:cBhvr>
                                      <p:to>
                                        <p:strVal val="visible"/>
                                      </p:to>
                                    </p:set>
                                  </p:childTnLst>
                                </p:cTn>
                              </p:par>
                              <p:par>
                                <p:cTn id="36" presetID="1" presetClass="entr" presetSubtype="0" fill="hold" nodeType="withEffect">
                                  <p:stCondLst>
                                    <p:cond delay="1500"/>
                                  </p:stCondLst>
                                  <p:childTnLst>
                                    <p:set>
                                      <p:cBhvr>
                                        <p:cTn id="37" dur="1" fill="hold">
                                          <p:stCondLst>
                                            <p:cond delay="0"/>
                                          </p:stCondLst>
                                        </p:cTn>
                                        <p:tgtEl>
                                          <p:spTgt spid="113"/>
                                        </p:tgtEl>
                                        <p:attrNameLst>
                                          <p:attrName>style.visibility</p:attrName>
                                        </p:attrNameLst>
                                      </p:cBhvr>
                                      <p:to>
                                        <p:strVal val="visible"/>
                                      </p:to>
                                    </p:set>
                                  </p:childTnLst>
                                </p:cTn>
                              </p:par>
                              <p:par>
                                <p:cTn id="38" presetID="1" presetClass="entr" presetSubtype="0" fill="hold" nodeType="withEffect">
                                  <p:stCondLst>
                                    <p:cond delay="1600"/>
                                  </p:stCondLst>
                                  <p:childTnLst>
                                    <p:set>
                                      <p:cBhvr>
                                        <p:cTn id="39" dur="1" fill="hold">
                                          <p:stCondLst>
                                            <p:cond delay="0"/>
                                          </p:stCondLst>
                                        </p:cTn>
                                        <p:tgtEl>
                                          <p:spTgt spid="117"/>
                                        </p:tgtEl>
                                        <p:attrNameLst>
                                          <p:attrName>style.visibility</p:attrName>
                                        </p:attrNameLst>
                                      </p:cBhvr>
                                      <p:to>
                                        <p:strVal val="visible"/>
                                      </p:to>
                                    </p:set>
                                  </p:childTnLst>
                                </p:cTn>
                              </p:par>
                              <p:par>
                                <p:cTn id="40" presetID="1" presetClass="entr" presetSubtype="0" fill="hold" nodeType="withEffect">
                                  <p:stCondLst>
                                    <p:cond delay="1700"/>
                                  </p:stCondLst>
                                  <p:childTnLst>
                                    <p:set>
                                      <p:cBhvr>
                                        <p:cTn id="41" dur="1" fill="hold">
                                          <p:stCondLst>
                                            <p:cond delay="0"/>
                                          </p:stCondLst>
                                        </p:cTn>
                                        <p:tgtEl>
                                          <p:spTgt spid="120"/>
                                        </p:tgtEl>
                                        <p:attrNameLst>
                                          <p:attrName>style.visibility</p:attrName>
                                        </p:attrNameLst>
                                      </p:cBhvr>
                                      <p:to>
                                        <p:strVal val="visible"/>
                                      </p:to>
                                    </p:set>
                                  </p:childTnLst>
                                </p:cTn>
                              </p:par>
                              <p:par>
                                <p:cTn id="42" presetID="1" presetClass="entr" presetSubtype="0" fill="hold" nodeType="withEffect">
                                  <p:stCondLst>
                                    <p:cond delay="1800"/>
                                  </p:stCondLst>
                                  <p:childTnLst>
                                    <p:set>
                                      <p:cBhvr>
                                        <p:cTn id="43" dur="1" fill="hold">
                                          <p:stCondLst>
                                            <p:cond delay="0"/>
                                          </p:stCondLst>
                                        </p:cTn>
                                        <p:tgtEl>
                                          <p:spTgt spid="1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200"/>
                                  </p:stCondLst>
                                  <p:childTnLst>
                                    <p:set>
                                      <p:cBhvr>
                                        <p:cTn id="51" dur="1" fill="hold">
                                          <p:stCondLst>
                                            <p:cond delay="0"/>
                                          </p:stCondLst>
                                        </p:cTn>
                                        <p:tgtEl>
                                          <p:spTgt spid="39"/>
                                        </p:tgtEl>
                                        <p:attrNameLst>
                                          <p:attrName>style.visibility</p:attrName>
                                        </p:attrNameLst>
                                      </p:cBhvr>
                                      <p:to>
                                        <p:strVal val="visible"/>
                                      </p:to>
                                    </p:set>
                                  </p:childTnLst>
                                </p:cTn>
                              </p:par>
                              <p:par>
                                <p:cTn id="52" presetID="1" presetClass="entr" presetSubtype="0" fill="hold" nodeType="withEffect">
                                  <p:stCondLst>
                                    <p:cond delay="300"/>
                                  </p:stCondLst>
                                  <p:childTnLst>
                                    <p:set>
                                      <p:cBhvr>
                                        <p:cTn id="53" dur="1" fill="hold">
                                          <p:stCondLst>
                                            <p:cond delay="0"/>
                                          </p:stCondLst>
                                        </p:cTn>
                                        <p:tgtEl>
                                          <p:spTgt spid="42"/>
                                        </p:tgtEl>
                                        <p:attrNameLst>
                                          <p:attrName>style.visibility</p:attrName>
                                        </p:attrNameLst>
                                      </p:cBhvr>
                                      <p:to>
                                        <p:strVal val="visible"/>
                                      </p:to>
                                    </p:set>
                                  </p:childTnLst>
                                </p:cTn>
                              </p:par>
                              <p:par>
                                <p:cTn id="54" presetID="1" presetClass="entr" presetSubtype="0" fill="hold" nodeType="withEffect">
                                  <p:stCondLst>
                                    <p:cond delay="400"/>
                                  </p:stCondLst>
                                  <p:childTnLst>
                                    <p:set>
                                      <p:cBhvr>
                                        <p:cTn id="55" dur="1" fill="hold">
                                          <p:stCondLst>
                                            <p:cond delay="0"/>
                                          </p:stCondLst>
                                        </p:cTn>
                                        <p:tgtEl>
                                          <p:spTgt spid="46"/>
                                        </p:tgtEl>
                                        <p:attrNameLst>
                                          <p:attrName>style.visibility</p:attrName>
                                        </p:attrNameLst>
                                      </p:cBhvr>
                                      <p:to>
                                        <p:strVal val="visible"/>
                                      </p:to>
                                    </p:set>
                                  </p:childTnLst>
                                </p:cTn>
                              </p:par>
                              <p:par>
                                <p:cTn id="56" presetID="1" presetClass="entr" presetSubtype="0" fill="hold" nodeType="withEffect">
                                  <p:stCondLst>
                                    <p:cond delay="500"/>
                                  </p:stCondLst>
                                  <p:childTnLst>
                                    <p:set>
                                      <p:cBhvr>
                                        <p:cTn id="57" dur="1" fill="hold">
                                          <p:stCondLst>
                                            <p:cond delay="0"/>
                                          </p:stCondLst>
                                        </p:cTn>
                                        <p:tgtEl>
                                          <p:spTgt spid="49"/>
                                        </p:tgtEl>
                                        <p:attrNameLst>
                                          <p:attrName>style.visibility</p:attrName>
                                        </p:attrNameLst>
                                      </p:cBhvr>
                                      <p:to>
                                        <p:strVal val="visible"/>
                                      </p:to>
                                    </p:set>
                                  </p:childTnLst>
                                </p:cTn>
                              </p:par>
                              <p:par>
                                <p:cTn id="58" presetID="1" presetClass="entr" presetSubtype="0" fill="hold" nodeType="withEffect">
                                  <p:stCondLst>
                                    <p:cond delay="600"/>
                                  </p:stCondLst>
                                  <p:childTnLst>
                                    <p:set>
                                      <p:cBhvr>
                                        <p:cTn id="59" dur="1" fill="hold">
                                          <p:stCondLst>
                                            <p:cond delay="0"/>
                                          </p:stCondLst>
                                        </p:cTn>
                                        <p:tgtEl>
                                          <p:spTgt spid="52"/>
                                        </p:tgtEl>
                                        <p:attrNameLst>
                                          <p:attrName>style.visibility</p:attrName>
                                        </p:attrNameLst>
                                      </p:cBhvr>
                                      <p:to>
                                        <p:strVal val="visible"/>
                                      </p:to>
                                    </p:set>
                                  </p:childTnLst>
                                </p:cTn>
                              </p:par>
                              <p:par>
                                <p:cTn id="60" presetID="1" presetClass="entr" presetSubtype="0" fill="hold" nodeType="withEffect">
                                  <p:stCondLst>
                                    <p:cond delay="700"/>
                                  </p:stCondLst>
                                  <p:childTnLst>
                                    <p:set>
                                      <p:cBhvr>
                                        <p:cTn id="61" dur="1" fill="hold">
                                          <p:stCondLst>
                                            <p:cond delay="0"/>
                                          </p:stCondLst>
                                        </p:cTn>
                                        <p:tgtEl>
                                          <p:spTgt spid="55"/>
                                        </p:tgtEl>
                                        <p:attrNameLst>
                                          <p:attrName>style.visibility</p:attrName>
                                        </p:attrNameLst>
                                      </p:cBhvr>
                                      <p:to>
                                        <p:strVal val="visible"/>
                                      </p:to>
                                    </p:set>
                                  </p:childTnLst>
                                </p:cTn>
                              </p:par>
                              <p:par>
                                <p:cTn id="62" presetID="1" presetClass="entr" presetSubtype="0" fill="hold" nodeType="withEffect">
                                  <p:stCondLst>
                                    <p:cond delay="800"/>
                                  </p:stCondLst>
                                  <p:childTnLst>
                                    <p:set>
                                      <p:cBhvr>
                                        <p:cTn id="63" dur="1" fill="hold">
                                          <p:stCondLst>
                                            <p:cond delay="0"/>
                                          </p:stCondLst>
                                        </p:cTn>
                                        <p:tgtEl>
                                          <p:spTgt spid="58"/>
                                        </p:tgtEl>
                                        <p:attrNameLst>
                                          <p:attrName>style.visibility</p:attrName>
                                        </p:attrNameLst>
                                      </p:cBhvr>
                                      <p:to>
                                        <p:strVal val="visible"/>
                                      </p:to>
                                    </p:set>
                                  </p:childTnLst>
                                </p:cTn>
                              </p:par>
                              <p:par>
                                <p:cTn id="64" presetID="1" presetClass="entr" presetSubtype="0" fill="hold" nodeType="withEffect">
                                  <p:stCondLst>
                                    <p:cond delay="900"/>
                                  </p:stCondLst>
                                  <p:childTnLst>
                                    <p:set>
                                      <p:cBhvr>
                                        <p:cTn id="65" dur="1" fill="hold">
                                          <p:stCondLst>
                                            <p:cond delay="0"/>
                                          </p:stCondLst>
                                        </p:cTn>
                                        <p:tgtEl>
                                          <p:spTgt spid="61"/>
                                        </p:tgtEl>
                                        <p:attrNameLst>
                                          <p:attrName>style.visibility</p:attrName>
                                        </p:attrNameLst>
                                      </p:cBhvr>
                                      <p:to>
                                        <p:strVal val="visible"/>
                                      </p:to>
                                    </p:set>
                                  </p:childTnLst>
                                </p:cTn>
                              </p:par>
                              <p:par>
                                <p:cTn id="66" presetID="1" presetClass="entr" presetSubtype="0" fill="hold" nodeType="withEffect">
                                  <p:stCondLst>
                                    <p:cond delay="1000"/>
                                  </p:stCondLst>
                                  <p:childTnLst>
                                    <p:set>
                                      <p:cBhvr>
                                        <p:cTn id="67" dur="1" fill="hold">
                                          <p:stCondLst>
                                            <p:cond delay="0"/>
                                          </p:stCondLst>
                                        </p:cTn>
                                        <p:tgtEl>
                                          <p:spTgt spid="64"/>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67"/>
                                        </p:tgtEl>
                                        <p:attrNameLst>
                                          <p:attrName>style.visibility</p:attrName>
                                        </p:attrNameLst>
                                      </p:cBhvr>
                                      <p:to>
                                        <p:strVal val="visible"/>
                                      </p:to>
                                    </p:set>
                                  </p:childTnLst>
                                </p:cTn>
                              </p:par>
                              <p:par>
                                <p:cTn id="70" presetID="1" presetClass="entr" presetSubtype="0" fill="hold" nodeType="withEffect">
                                  <p:stCondLst>
                                    <p:cond delay="1200"/>
                                  </p:stCondLst>
                                  <p:childTnLst>
                                    <p:set>
                                      <p:cBhvr>
                                        <p:cTn id="71" dur="1" fill="hold">
                                          <p:stCondLst>
                                            <p:cond delay="0"/>
                                          </p:stCondLst>
                                        </p:cTn>
                                        <p:tgtEl>
                                          <p:spTgt spid="71"/>
                                        </p:tgtEl>
                                        <p:attrNameLst>
                                          <p:attrName>style.visibility</p:attrName>
                                        </p:attrNameLst>
                                      </p:cBhvr>
                                      <p:to>
                                        <p:strVal val="visible"/>
                                      </p:to>
                                    </p:set>
                                  </p:childTnLst>
                                </p:cTn>
                              </p:par>
                              <p:par>
                                <p:cTn id="72" presetID="1" presetClass="entr" presetSubtype="0" fill="hold" nodeType="withEffect">
                                  <p:stCondLst>
                                    <p:cond delay="1300"/>
                                  </p:stCondLst>
                                  <p:childTnLst>
                                    <p:set>
                                      <p:cBhvr>
                                        <p:cTn id="73" dur="1" fill="hold">
                                          <p:stCondLst>
                                            <p:cond delay="0"/>
                                          </p:stCondLst>
                                        </p:cTn>
                                        <p:tgtEl>
                                          <p:spTgt spid="74"/>
                                        </p:tgtEl>
                                        <p:attrNameLst>
                                          <p:attrName>style.visibility</p:attrName>
                                        </p:attrNameLst>
                                      </p:cBhvr>
                                      <p:to>
                                        <p:strVal val="visible"/>
                                      </p:to>
                                    </p:set>
                                  </p:childTnLst>
                                </p:cTn>
                              </p:par>
                              <p:par>
                                <p:cTn id="74" presetID="1" presetClass="entr" presetSubtype="0" fill="hold" nodeType="withEffect">
                                  <p:stCondLst>
                                    <p:cond delay="1400"/>
                                  </p:stCondLst>
                                  <p:childTnLst>
                                    <p:set>
                                      <p:cBhvr>
                                        <p:cTn id="75"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99195"/>
            <a:ext cx="8229600" cy="4129465"/>
          </a:xfrm>
        </p:spPr>
        <p:txBody>
          <a:bodyPr>
            <a:normAutofit fontScale="77500" lnSpcReduction="20000"/>
          </a:bodyPr>
          <a:lstStyle/>
          <a:p>
            <a:r>
              <a:rPr lang="en-US" dirty="0">
                <a:latin typeface="Arial" panose="020B0604020202020204" pitchFamily="34" charset="0"/>
                <a:cs typeface="Arial" panose="020B0604020202020204" pitchFamily="34" charset="0"/>
              </a:rPr>
              <a:t>Assisting Businesses in Reopening and Recovering</a:t>
            </a:r>
          </a:p>
          <a:p>
            <a:pPr lvl="1"/>
            <a:r>
              <a:rPr lang="en-US" sz="2300" dirty="0" smtClean="0">
                <a:latin typeface="Arial" panose="020B0604020202020204" pitchFamily="34" charset="0"/>
                <a:cs typeface="Arial" panose="020B0604020202020204" pitchFamily="34" charset="0"/>
              </a:rPr>
              <a:t>Joint effort with Louisiana Economic Development and OCD planned Flood Recovery Program</a:t>
            </a:r>
          </a:p>
          <a:p>
            <a:pPr lvl="1"/>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Utilizing Demand skills Databases to identify Workforce Training Opportunities in Louisiana’s high Demand Occupations</a:t>
            </a:r>
          </a:p>
          <a:p>
            <a:pPr lvl="1"/>
            <a:r>
              <a:rPr lang="en-US" sz="2300" dirty="0">
                <a:latin typeface="Arial" panose="020B0604020202020204" pitchFamily="34" charset="0"/>
                <a:cs typeface="Arial" panose="020B0604020202020204" pitchFamily="34" charset="0"/>
              </a:rPr>
              <a:t>Joint Efforts: Natural and Cultural Resources RSF (restoration skills) and Housing RSF (workforce)</a:t>
            </a:r>
          </a:p>
          <a:p>
            <a:pPr marL="233363" lvl="1">
              <a:buClr>
                <a:srgbClr val="214F87"/>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Address Adverse Impacts to the Tax Base of Communities and Declared Parishes</a:t>
            </a:r>
          </a:p>
          <a:p>
            <a:pPr lvl="1"/>
            <a:r>
              <a:rPr lang="en-US" sz="2300" dirty="0">
                <a:latin typeface="Arial" panose="020B0604020202020204" pitchFamily="34" charset="0"/>
                <a:cs typeface="Arial" panose="020B0604020202020204" pitchFamily="34" charset="0"/>
              </a:rPr>
              <a:t>Joint Effort with Natural and Cultural Resources and Community Planning &amp; Capacity Building </a:t>
            </a:r>
            <a:r>
              <a:rPr lang="en-US" sz="2300" dirty="0" err="1">
                <a:latin typeface="Arial" panose="020B0604020202020204" pitchFamily="34" charset="0"/>
                <a:cs typeface="Arial" panose="020B0604020202020204" pitchFamily="34" charset="0"/>
              </a:rPr>
              <a:t>RSF</a:t>
            </a:r>
            <a:r>
              <a:rPr lang="en-US" sz="230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Title 3"/>
          <p:cNvSpPr txBox="1">
            <a:spLocks/>
          </p:cNvSpPr>
          <p:nvPr/>
        </p:nvSpPr>
        <p:spPr>
          <a:xfrm>
            <a:off x="0" y="1207086"/>
            <a:ext cx="9144000"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2 – Economic</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020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3659976"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a:t>
            </a:r>
            <a:r>
              <a:rPr lang="en-US" dirty="0" smtClean="0">
                <a:solidFill>
                  <a:schemeClr val="accent5">
                    <a:lumMod val="50000"/>
                  </a:schemeClr>
                </a:solidFill>
                <a:latin typeface="Arial" panose="020B0604020202020204" pitchFamily="34" charset="0"/>
                <a:cs typeface="Arial" panose="020B0604020202020204" pitchFamily="34" charset="0"/>
              </a:rPr>
              <a:t>3 Health and Social Services</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06640"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361384"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06640" y="1983377"/>
            <a:ext cx="3978613" cy="252379"/>
            <a:chOff x="321011" y="1983377"/>
            <a:chExt cx="3978613" cy="343319"/>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Department of Health</a:t>
              </a:r>
              <a:endParaRPr lang="en-US" sz="11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87301"/>
              <a:ext cx="914400" cy="33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P</a:t>
              </a:r>
              <a:endParaRPr lang="en-US" sz="1100" b="1"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06640" y="2227100"/>
            <a:ext cx="3978613" cy="417505"/>
            <a:chOff x="321011" y="2316551"/>
            <a:chExt cx="3978613" cy="257137"/>
          </a:xfrm>
        </p:grpSpPr>
        <p:sp>
          <p:nvSpPr>
            <p:cNvPr id="10" name="Rounded Rectangle 9"/>
            <p:cNvSpPr/>
            <p:nvPr/>
          </p:nvSpPr>
          <p:spPr>
            <a:xfrm>
              <a:off x="321011" y="2322771"/>
              <a:ext cx="3064213" cy="2446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Department of Children and Family Services</a:t>
              </a:r>
              <a:endParaRPr lang="en-US" sz="1100" b="1"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385224" y="2316551"/>
              <a:ext cx="914400" cy="25713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
              </a:r>
            </a:p>
          </p:txBody>
        </p:sp>
      </p:grpSp>
      <p:grpSp>
        <p:nvGrpSpPr>
          <p:cNvPr id="27" name="Group 26"/>
          <p:cNvGrpSpPr/>
          <p:nvPr/>
        </p:nvGrpSpPr>
        <p:grpSpPr>
          <a:xfrm>
            <a:off x="306640" y="2625160"/>
            <a:ext cx="3978613" cy="263695"/>
            <a:chOff x="321011" y="2566318"/>
            <a:chExt cx="3990946" cy="263695"/>
          </a:xfrm>
        </p:grpSpPr>
        <p:sp>
          <p:nvSpPr>
            <p:cNvPr id="11" name="Rounded Rectangle 10"/>
            <p:cNvSpPr/>
            <p:nvPr/>
          </p:nvSpPr>
          <p:spPr>
            <a:xfrm>
              <a:off x="321011" y="2569134"/>
              <a:ext cx="3064213" cy="24358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397557" y="2566318"/>
              <a:ext cx="914400" cy="2636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8" name="Group 27"/>
          <p:cNvGrpSpPr/>
          <p:nvPr/>
        </p:nvGrpSpPr>
        <p:grpSpPr>
          <a:xfrm>
            <a:off x="306640" y="2875235"/>
            <a:ext cx="3981218" cy="243176"/>
            <a:chOff x="321011" y="2810326"/>
            <a:chExt cx="3981218" cy="391813"/>
          </a:xfrm>
        </p:grpSpPr>
        <p:sp>
          <p:nvSpPr>
            <p:cNvPr id="13" name="Rounded Rectangle 12"/>
            <p:cNvSpPr/>
            <p:nvPr/>
          </p:nvSpPr>
          <p:spPr>
            <a:xfrm>
              <a:off x="321011" y="2810326"/>
              <a:ext cx="3064213" cy="3918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State University Health Sciences</a:t>
              </a:r>
              <a:endParaRPr lang="en-US" sz="11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3387829" y="2830014"/>
              <a:ext cx="914400" cy="36437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06640" y="3119603"/>
            <a:ext cx="3978613" cy="238867"/>
            <a:chOff x="321011" y="3199910"/>
            <a:chExt cx="3978613" cy="238867"/>
          </a:xfrm>
        </p:grpSpPr>
        <p:sp>
          <p:nvSpPr>
            <p:cNvPr id="14" name="Rounded Rectangle 13"/>
            <p:cNvSpPr/>
            <p:nvPr/>
          </p:nvSpPr>
          <p:spPr>
            <a:xfrm>
              <a:off x="321011" y="3203817"/>
              <a:ext cx="3064213" cy="22063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Board of Regents</a:t>
              </a:r>
              <a:endParaRPr lang="en-US" sz="11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385224" y="3199910"/>
              <a:ext cx="914400" cy="23886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06640" y="3339923"/>
            <a:ext cx="3978613" cy="377965"/>
            <a:chOff x="321011" y="3424136"/>
            <a:chExt cx="3978613" cy="350196"/>
          </a:xfrm>
        </p:grpSpPr>
        <p:sp>
          <p:nvSpPr>
            <p:cNvPr id="15" name="Rounded Rectangle 14"/>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Division of Administration / Office of Community Development</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06640" y="3953610"/>
            <a:ext cx="3978613" cy="222220"/>
            <a:chOff x="321011" y="3754153"/>
            <a:chExt cx="3978613" cy="222220"/>
          </a:xfrm>
          <a:solidFill>
            <a:schemeClr val="accent1">
              <a:lumMod val="20000"/>
              <a:lumOff val="80000"/>
            </a:schemeClr>
          </a:solidFill>
        </p:grpSpPr>
        <p:sp>
          <p:nvSpPr>
            <p:cNvPr id="12" name="Rounded Rectangle 11"/>
            <p:cNvSpPr/>
            <p:nvPr/>
          </p:nvSpPr>
          <p:spPr>
            <a:xfrm>
              <a:off x="321011" y="3771797"/>
              <a:ext cx="3064213" cy="1976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3"/>
              <a:ext cx="914400" cy="222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06640" y="4159707"/>
            <a:ext cx="3978613" cy="183996"/>
            <a:chOff x="321011" y="3969482"/>
            <a:chExt cx="3978613" cy="183996"/>
          </a:xfrm>
          <a:solidFill>
            <a:schemeClr val="accent1">
              <a:lumMod val="40000"/>
              <a:lumOff val="60000"/>
            </a:schemeClr>
          </a:solidFill>
        </p:grpSpPr>
        <p:sp>
          <p:nvSpPr>
            <p:cNvPr id="16" name="Rounded Rectangle 15"/>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Elderly Affairs</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1632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Health and Human Services</a:t>
              </a:r>
              <a:endParaRPr lang="en-US" sz="11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C</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161990"/>
            <a:ext cx="4168653" cy="217827"/>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FEMA</a:t>
              </a:r>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489663" y="2357197"/>
            <a:ext cx="4168653" cy="230371"/>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Interior</a:t>
              </a:r>
              <a:endParaRPr lang="en-US" sz="10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581099"/>
            <a:ext cx="4168653" cy="243128"/>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Environmental Protection Agency</a:t>
              </a:r>
              <a:endParaRPr lang="en-US" sz="105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P</a:t>
              </a:r>
              <a:endParaRPr lang="en-US" sz="105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2806918"/>
            <a:ext cx="4168653" cy="258879"/>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Corp of National and Community Service</a:t>
              </a: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059539"/>
            <a:ext cx="4168653" cy="232707"/>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Justice</a:t>
              </a:r>
              <a:endParaRPr lang="en-US" sz="11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266433"/>
            <a:ext cx="4168653" cy="289239"/>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Labor</a:t>
              </a:r>
              <a:endParaRPr lang="en-US" sz="11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542791"/>
            <a:ext cx="4168653" cy="244773"/>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National Protection &amp; Programs Directorate</a:t>
              </a:r>
              <a:endParaRPr lang="en-US" sz="10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P</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3773894"/>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Office of Civil Rights and Liberties</a:t>
              </a:r>
              <a:endParaRPr lang="en-US" sz="1100" dirty="0">
                <a:solidFill>
                  <a:schemeClr val="tx1"/>
                </a:solidFill>
                <a:latin typeface="Arial" panose="020B0604020202020204" pitchFamily="34" charset="0"/>
                <a:cs typeface="Arial" panose="020B0604020202020204" pitchFamily="34" charset="0"/>
              </a:endParaRP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063900"/>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Agriculture</a:t>
              </a:r>
              <a:endParaRPr lang="en-US" sz="1100" dirty="0">
                <a:solidFill>
                  <a:schemeClr val="tx1"/>
                </a:solidFill>
                <a:latin typeface="Arial" panose="020B0604020202020204" pitchFamily="34" charset="0"/>
                <a:cs typeface="Arial" panose="020B0604020202020204" pitchFamily="34" charset="0"/>
              </a:endParaRP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89663" y="4365794"/>
            <a:ext cx="4168653" cy="311136"/>
            <a:chOff x="321011" y="2316551"/>
            <a:chExt cx="3978613" cy="257137"/>
          </a:xfrm>
          <a:solidFill>
            <a:schemeClr val="accent3">
              <a:lumMod val="20000"/>
              <a:lumOff val="80000"/>
            </a:schemeClr>
          </a:solidFill>
        </p:grpSpPr>
        <p:sp>
          <p:nvSpPr>
            <p:cNvPr id="65" name="Rounded Rectangle 6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Housing and Urban Development</a:t>
              </a:r>
              <a:endParaRPr lang="en-US" sz="1000" dirty="0">
                <a:solidFill>
                  <a:schemeClr val="tx1"/>
                </a:solidFill>
                <a:latin typeface="Arial" panose="020B0604020202020204" pitchFamily="34" charset="0"/>
                <a:cs typeface="Arial" panose="020B0604020202020204" pitchFamily="34" charset="0"/>
              </a:endParaRPr>
            </a:p>
          </p:txBody>
        </p:sp>
        <p:sp>
          <p:nvSpPr>
            <p:cNvPr id="66" name="Rounded Rectangle 6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7" name="Group 66"/>
          <p:cNvGrpSpPr/>
          <p:nvPr/>
        </p:nvGrpSpPr>
        <p:grpSpPr>
          <a:xfrm>
            <a:off x="4489663" y="4658918"/>
            <a:ext cx="4168653" cy="311136"/>
            <a:chOff x="321011" y="2316551"/>
            <a:chExt cx="3978613" cy="257137"/>
          </a:xfrm>
          <a:solidFill>
            <a:schemeClr val="accent3">
              <a:lumMod val="60000"/>
              <a:lumOff val="40000"/>
            </a:schemeClr>
          </a:solidFill>
        </p:grpSpPr>
        <p:sp>
          <p:nvSpPr>
            <p:cNvPr id="68" name="Rounded Rectangle 6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Commerce</a:t>
              </a:r>
              <a:endParaRPr lang="en-US" sz="1100" dirty="0">
                <a:solidFill>
                  <a:schemeClr val="tx1"/>
                </a:solidFill>
                <a:latin typeface="Arial" panose="020B0604020202020204" pitchFamily="34" charset="0"/>
                <a:cs typeface="Arial" panose="020B0604020202020204" pitchFamily="34" charset="0"/>
              </a:endParaRPr>
            </a:p>
          </p:txBody>
        </p:sp>
        <p:sp>
          <p:nvSpPr>
            <p:cNvPr id="69" name="Rounded Rectangle 6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4935274"/>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4" name="Group 73"/>
          <p:cNvGrpSpPr/>
          <p:nvPr/>
        </p:nvGrpSpPr>
        <p:grpSpPr>
          <a:xfrm>
            <a:off x="4489663" y="5211630"/>
            <a:ext cx="4168653" cy="311136"/>
            <a:chOff x="321011" y="2316551"/>
            <a:chExt cx="3978613" cy="257137"/>
          </a:xfrm>
          <a:solidFill>
            <a:schemeClr val="accent3">
              <a:lumMod val="60000"/>
              <a:lumOff val="40000"/>
            </a:schemeClr>
          </a:solidFill>
        </p:grpSpPr>
        <p:sp>
          <p:nvSpPr>
            <p:cNvPr id="75" name="Rounded Rectangle 7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Transportation</a:t>
              </a:r>
              <a:endParaRPr lang="en-US" sz="1100" dirty="0">
                <a:solidFill>
                  <a:schemeClr val="tx1"/>
                </a:solidFill>
                <a:latin typeface="Arial" panose="020B0604020202020204" pitchFamily="34" charset="0"/>
                <a:cs typeface="Arial" panose="020B0604020202020204" pitchFamily="34" charset="0"/>
              </a:endParaRPr>
            </a:p>
          </p:txBody>
        </p:sp>
        <p:sp>
          <p:nvSpPr>
            <p:cNvPr id="76" name="Rounded Rectangle 7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487980"/>
            <a:ext cx="4168653" cy="311136"/>
            <a:chOff x="321011" y="2316551"/>
            <a:chExt cx="3978613" cy="257137"/>
          </a:xfrm>
          <a:solidFill>
            <a:schemeClr val="accent3">
              <a:lumMod val="20000"/>
              <a:lumOff val="8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Department of Treasury</a:t>
              </a:r>
              <a:endParaRPr lang="en-US" sz="1050" dirty="0">
                <a:solidFill>
                  <a:schemeClr val="tx1"/>
                </a:solidFill>
                <a:latin typeface="Arial" panose="020B0604020202020204" pitchFamily="34" charset="0"/>
                <a:cs typeface="Arial" panose="020B0604020202020204" pitchFamily="34" charset="0"/>
              </a:endParaRP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6" name="Group 85"/>
          <p:cNvGrpSpPr/>
          <p:nvPr/>
        </p:nvGrpSpPr>
        <p:grpSpPr>
          <a:xfrm>
            <a:off x="306640" y="3715349"/>
            <a:ext cx="3978613" cy="252197"/>
            <a:chOff x="321011" y="3424136"/>
            <a:chExt cx="3978613" cy="350196"/>
          </a:xfrm>
          <a:solidFill>
            <a:schemeClr val="accent1">
              <a:lumMod val="40000"/>
              <a:lumOff val="60000"/>
            </a:schemeClr>
          </a:solidFill>
        </p:grpSpPr>
        <p:sp>
          <p:nvSpPr>
            <p:cNvPr id="87" name="Rounded Rectangle 86"/>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VOAD</a:t>
              </a:r>
              <a:endParaRPr lang="en-US" sz="1100" dirty="0">
                <a:solidFill>
                  <a:schemeClr val="tx1"/>
                </a:solidFill>
                <a:latin typeface="Arial" panose="020B0604020202020204" pitchFamily="34" charset="0"/>
                <a:cs typeface="Arial" panose="020B0604020202020204" pitchFamily="34" charset="0"/>
              </a:endParaRPr>
            </a:p>
          </p:txBody>
        </p:sp>
        <p:sp>
          <p:nvSpPr>
            <p:cNvPr id="88" name="Rounded Rectangle 87"/>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9" name="Group 108"/>
          <p:cNvGrpSpPr/>
          <p:nvPr/>
        </p:nvGrpSpPr>
        <p:grpSpPr>
          <a:xfrm>
            <a:off x="4489663" y="5788269"/>
            <a:ext cx="4168653" cy="311136"/>
            <a:chOff x="321011" y="2316551"/>
            <a:chExt cx="3978613" cy="257137"/>
          </a:xfrm>
          <a:solidFill>
            <a:schemeClr val="accent3">
              <a:lumMod val="60000"/>
              <a:lumOff val="40000"/>
            </a:schemeClr>
          </a:solidFill>
        </p:grpSpPr>
        <p:sp>
          <p:nvSpPr>
            <p:cNvPr id="116" name="Rounded Rectangle 11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Department </a:t>
              </a:r>
              <a:r>
                <a:rPr lang="en-US" sz="1050" dirty="0">
                  <a:solidFill>
                    <a:schemeClr val="tx1"/>
                  </a:solidFill>
                  <a:latin typeface="Arial" panose="020B0604020202020204" pitchFamily="34" charset="0"/>
                  <a:cs typeface="Arial" panose="020B0604020202020204" pitchFamily="34" charset="0"/>
                </a:rPr>
                <a:t>of </a:t>
              </a:r>
              <a:r>
                <a:rPr lang="en-US" sz="1050" dirty="0" smtClean="0">
                  <a:solidFill>
                    <a:schemeClr val="tx1"/>
                  </a:solidFill>
                  <a:latin typeface="Arial" panose="020B0604020202020204" pitchFamily="34" charset="0"/>
                  <a:cs typeface="Arial" panose="020B0604020202020204" pitchFamily="34" charset="0"/>
                </a:rPr>
                <a:t>Veterans Affairs</a:t>
              </a:r>
              <a:endParaRPr lang="en-US" sz="1050" dirty="0">
                <a:solidFill>
                  <a:schemeClr val="tx1"/>
                </a:solidFill>
                <a:latin typeface="Arial" panose="020B0604020202020204" pitchFamily="34" charset="0"/>
                <a:cs typeface="Arial" panose="020B0604020202020204" pitchFamily="34" charset="0"/>
              </a:endParaRPr>
            </a:p>
          </p:txBody>
        </p:sp>
        <p:sp>
          <p:nvSpPr>
            <p:cNvPr id="126" name="Rounded Rectangle 12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27" name="Group 126"/>
          <p:cNvGrpSpPr/>
          <p:nvPr/>
        </p:nvGrpSpPr>
        <p:grpSpPr>
          <a:xfrm>
            <a:off x="4489663" y="6086211"/>
            <a:ext cx="4168653" cy="311136"/>
            <a:chOff x="321011" y="2316551"/>
            <a:chExt cx="3978613" cy="257137"/>
          </a:xfrm>
          <a:solidFill>
            <a:schemeClr val="accent3">
              <a:lumMod val="20000"/>
              <a:lumOff val="80000"/>
            </a:schemeClr>
          </a:solidFill>
        </p:grpSpPr>
        <p:sp>
          <p:nvSpPr>
            <p:cNvPr id="128" name="Rounded Rectangle 12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National VOAD</a:t>
              </a:r>
              <a:endParaRPr lang="en-US" sz="1050" dirty="0">
                <a:solidFill>
                  <a:schemeClr val="tx1"/>
                </a:solidFill>
                <a:latin typeface="Arial" panose="020B0604020202020204" pitchFamily="34" charset="0"/>
                <a:cs typeface="Arial" panose="020B0604020202020204" pitchFamily="34" charset="0"/>
              </a:endParaRPr>
            </a:p>
          </p:txBody>
        </p:sp>
        <p:sp>
          <p:nvSpPr>
            <p:cNvPr id="129" name="Rounded Rectangle 12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32" name="Group 131"/>
          <p:cNvGrpSpPr/>
          <p:nvPr/>
        </p:nvGrpSpPr>
        <p:grpSpPr>
          <a:xfrm>
            <a:off x="4489663" y="6386500"/>
            <a:ext cx="4168653" cy="311136"/>
            <a:chOff x="321011" y="2316551"/>
            <a:chExt cx="3978613" cy="257137"/>
          </a:xfrm>
          <a:solidFill>
            <a:schemeClr val="accent3">
              <a:lumMod val="60000"/>
              <a:lumOff val="40000"/>
            </a:schemeClr>
          </a:solidFill>
        </p:grpSpPr>
        <p:sp>
          <p:nvSpPr>
            <p:cNvPr id="133" name="Rounded Rectangle 13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American Red Cross</a:t>
              </a:r>
              <a:endParaRPr lang="en-US" sz="1050" dirty="0">
                <a:solidFill>
                  <a:schemeClr val="tx1"/>
                </a:solidFill>
                <a:latin typeface="Arial" panose="020B0604020202020204" pitchFamily="34" charset="0"/>
                <a:cs typeface="Arial" panose="020B0604020202020204" pitchFamily="34" charset="0"/>
              </a:endParaRPr>
            </a:p>
          </p:txBody>
        </p:sp>
        <p:sp>
          <p:nvSpPr>
            <p:cNvPr id="134" name="Rounded Rectangle 13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863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32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nodeType="withEffect">
                                  <p:stCondLst>
                                    <p:cond delay="40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nodeType="withEffect">
                                  <p:stCondLst>
                                    <p:cond delay="60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70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8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nodeType="withEffect">
                                  <p:stCondLst>
                                    <p:cond delay="20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nodeType="withEffect">
                                  <p:stCondLst>
                                    <p:cond delay="300"/>
                                  </p:stCondLst>
                                  <p:childTnLst>
                                    <p:set>
                                      <p:cBhvr>
                                        <p:cTn id="33" dur="1" fill="hold">
                                          <p:stCondLst>
                                            <p:cond delay="0"/>
                                          </p:stCondLst>
                                        </p:cTn>
                                        <p:tgtEl>
                                          <p:spTgt spid="42"/>
                                        </p:tgtEl>
                                        <p:attrNameLst>
                                          <p:attrName>style.visibility</p:attrName>
                                        </p:attrNameLst>
                                      </p:cBhvr>
                                      <p:to>
                                        <p:strVal val="visible"/>
                                      </p:to>
                                    </p:set>
                                  </p:childTnLst>
                                </p:cTn>
                              </p:par>
                              <p:par>
                                <p:cTn id="34" presetID="1" presetClass="entr" presetSubtype="0" fill="hold" nodeType="withEffect">
                                  <p:stCondLst>
                                    <p:cond delay="40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500"/>
                                  </p:stCondLst>
                                  <p:childTnLst>
                                    <p:set>
                                      <p:cBhvr>
                                        <p:cTn id="37" dur="1" fill="hold">
                                          <p:stCondLst>
                                            <p:cond delay="0"/>
                                          </p:stCondLst>
                                        </p:cTn>
                                        <p:tgtEl>
                                          <p:spTgt spid="49"/>
                                        </p:tgtEl>
                                        <p:attrNameLst>
                                          <p:attrName>style.visibility</p:attrName>
                                        </p:attrNameLst>
                                      </p:cBhvr>
                                      <p:to>
                                        <p:strVal val="visible"/>
                                      </p:to>
                                    </p:set>
                                  </p:childTnLst>
                                </p:cTn>
                              </p:par>
                              <p:par>
                                <p:cTn id="38" presetID="1" presetClass="entr" presetSubtype="0" fill="hold" nodeType="withEffect">
                                  <p:stCondLst>
                                    <p:cond delay="600"/>
                                  </p:stCondLst>
                                  <p:childTnLst>
                                    <p:set>
                                      <p:cBhvr>
                                        <p:cTn id="39" dur="1" fill="hold">
                                          <p:stCondLst>
                                            <p:cond delay="0"/>
                                          </p:stCondLst>
                                        </p:cTn>
                                        <p:tgtEl>
                                          <p:spTgt spid="52"/>
                                        </p:tgtEl>
                                        <p:attrNameLst>
                                          <p:attrName>style.visibility</p:attrName>
                                        </p:attrNameLst>
                                      </p:cBhvr>
                                      <p:to>
                                        <p:strVal val="visible"/>
                                      </p:to>
                                    </p:set>
                                  </p:childTnLst>
                                </p:cTn>
                              </p:par>
                              <p:par>
                                <p:cTn id="40" presetID="1" presetClass="entr" presetSubtype="0" fill="hold" nodeType="withEffect">
                                  <p:stCondLst>
                                    <p:cond delay="70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nodeType="withEffect">
                                  <p:stCondLst>
                                    <p:cond delay="800"/>
                                  </p:stCondLst>
                                  <p:childTnLst>
                                    <p:set>
                                      <p:cBhvr>
                                        <p:cTn id="43" dur="1" fill="hold">
                                          <p:stCondLst>
                                            <p:cond delay="0"/>
                                          </p:stCondLst>
                                        </p:cTn>
                                        <p:tgtEl>
                                          <p:spTgt spid="58"/>
                                        </p:tgtEl>
                                        <p:attrNameLst>
                                          <p:attrName>style.visibility</p:attrName>
                                        </p:attrNameLst>
                                      </p:cBhvr>
                                      <p:to>
                                        <p:strVal val="visible"/>
                                      </p:to>
                                    </p:set>
                                  </p:childTnLst>
                                </p:cTn>
                              </p:par>
                              <p:par>
                                <p:cTn id="44" presetID="1" presetClass="entr" presetSubtype="0" fill="hold" nodeType="withEffect">
                                  <p:stCondLst>
                                    <p:cond delay="90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nodeType="withEffect">
                                  <p:stCondLst>
                                    <p:cond delay="1000"/>
                                  </p:stCondLst>
                                  <p:childTnLst>
                                    <p:set>
                                      <p:cBhvr>
                                        <p:cTn id="47" dur="1" fill="hold">
                                          <p:stCondLst>
                                            <p:cond delay="0"/>
                                          </p:stCondLst>
                                        </p:cTn>
                                        <p:tgtEl>
                                          <p:spTgt spid="64"/>
                                        </p:tgtEl>
                                        <p:attrNameLst>
                                          <p:attrName>style.visibility</p:attrName>
                                        </p:attrNameLst>
                                      </p:cBhvr>
                                      <p:to>
                                        <p:strVal val="visible"/>
                                      </p:to>
                                    </p:set>
                                  </p:childTnLst>
                                </p:cTn>
                              </p:par>
                              <p:par>
                                <p:cTn id="48" presetID="1" presetClass="entr" presetSubtype="0" fill="hold" nodeType="withEffect">
                                  <p:stCondLst>
                                    <p:cond delay="110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ntr" presetSubtype="0" fill="hold" nodeType="withEffect">
                                  <p:stCondLst>
                                    <p:cond delay="1200"/>
                                  </p:stCondLst>
                                  <p:childTnLst>
                                    <p:set>
                                      <p:cBhvr>
                                        <p:cTn id="51" dur="1" fill="hold">
                                          <p:stCondLst>
                                            <p:cond delay="0"/>
                                          </p:stCondLst>
                                        </p:cTn>
                                        <p:tgtEl>
                                          <p:spTgt spid="71"/>
                                        </p:tgtEl>
                                        <p:attrNameLst>
                                          <p:attrName>style.visibility</p:attrName>
                                        </p:attrNameLst>
                                      </p:cBhvr>
                                      <p:to>
                                        <p:strVal val="visible"/>
                                      </p:to>
                                    </p:set>
                                  </p:childTnLst>
                                </p:cTn>
                              </p:par>
                              <p:par>
                                <p:cTn id="52" presetID="1" presetClass="entr" presetSubtype="0" fill="hold" nodeType="withEffect">
                                  <p:stCondLst>
                                    <p:cond delay="1300"/>
                                  </p:stCondLst>
                                  <p:childTnLst>
                                    <p:set>
                                      <p:cBhvr>
                                        <p:cTn id="53" dur="1" fill="hold">
                                          <p:stCondLst>
                                            <p:cond delay="0"/>
                                          </p:stCondLst>
                                        </p:cTn>
                                        <p:tgtEl>
                                          <p:spTgt spid="74"/>
                                        </p:tgtEl>
                                        <p:attrNameLst>
                                          <p:attrName>style.visibility</p:attrName>
                                        </p:attrNameLst>
                                      </p:cBhvr>
                                      <p:to>
                                        <p:strVal val="visible"/>
                                      </p:to>
                                    </p:set>
                                  </p:childTnLst>
                                </p:cTn>
                              </p:par>
                              <p:par>
                                <p:cTn id="54" presetID="1" presetClass="entr" presetSubtype="0" fill="hold" nodeType="withEffect">
                                  <p:stCondLst>
                                    <p:cond delay="1400"/>
                                  </p:stCondLst>
                                  <p:childTnLst>
                                    <p:set>
                                      <p:cBhvr>
                                        <p:cTn id="55" dur="1" fill="hold">
                                          <p:stCondLst>
                                            <p:cond delay="0"/>
                                          </p:stCondLst>
                                        </p:cTn>
                                        <p:tgtEl>
                                          <p:spTgt spid="77"/>
                                        </p:tgtEl>
                                        <p:attrNameLst>
                                          <p:attrName>style.visibility</p:attrName>
                                        </p:attrNameLst>
                                      </p:cBhvr>
                                      <p:to>
                                        <p:strVal val="visible"/>
                                      </p:to>
                                    </p:set>
                                  </p:childTnLst>
                                </p:cTn>
                              </p:par>
                              <p:par>
                                <p:cTn id="56" presetID="1" presetClass="entr" presetSubtype="0" fill="hold" nodeType="withEffect">
                                  <p:stCondLst>
                                    <p:cond delay="1400"/>
                                  </p:stCondLst>
                                  <p:childTnLst>
                                    <p:set>
                                      <p:cBhvr>
                                        <p:cTn id="57" dur="1" fill="hold">
                                          <p:stCondLst>
                                            <p:cond delay="0"/>
                                          </p:stCondLst>
                                        </p:cTn>
                                        <p:tgtEl>
                                          <p:spTgt spid="109"/>
                                        </p:tgtEl>
                                        <p:attrNameLst>
                                          <p:attrName>style.visibility</p:attrName>
                                        </p:attrNameLst>
                                      </p:cBhvr>
                                      <p:to>
                                        <p:strVal val="visible"/>
                                      </p:to>
                                    </p:set>
                                  </p:childTnLst>
                                </p:cTn>
                              </p:par>
                              <p:par>
                                <p:cTn id="58" presetID="1" presetClass="entr" presetSubtype="0" fill="hold" nodeType="withEffect">
                                  <p:stCondLst>
                                    <p:cond delay="1400"/>
                                  </p:stCondLst>
                                  <p:childTnLst>
                                    <p:set>
                                      <p:cBhvr>
                                        <p:cTn id="59" dur="1" fill="hold">
                                          <p:stCondLst>
                                            <p:cond delay="0"/>
                                          </p:stCondLst>
                                        </p:cTn>
                                        <p:tgtEl>
                                          <p:spTgt spid="127"/>
                                        </p:tgtEl>
                                        <p:attrNameLst>
                                          <p:attrName>style.visibility</p:attrName>
                                        </p:attrNameLst>
                                      </p:cBhvr>
                                      <p:to>
                                        <p:strVal val="visible"/>
                                      </p:to>
                                    </p:set>
                                  </p:childTnLst>
                                </p:cTn>
                              </p:par>
                              <p:par>
                                <p:cTn id="60" presetID="1" presetClass="entr" presetSubtype="0" fill="hold" nodeType="withEffect">
                                  <p:stCondLst>
                                    <p:cond delay="1400"/>
                                  </p:stCondLst>
                                  <p:childTnLst>
                                    <p:set>
                                      <p:cBhvr>
                                        <p:cTn id="61"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Arial" panose="020B0604020202020204" pitchFamily="34" charset="0"/>
                <a:cs typeface="Arial" panose="020B0604020202020204" pitchFamily="34" charset="0"/>
              </a:rPr>
              <a:t>“Integrating” the National Disaster Recovery Framework (NDRF)</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1250568" y="3930473"/>
            <a:ext cx="6400800" cy="1752600"/>
          </a:xfrm>
        </p:spPr>
        <p:txBody>
          <a:bodyPr>
            <a:normAutofit/>
          </a:bodyPr>
          <a:lstStyle/>
          <a:p>
            <a:pPr lvl="1"/>
            <a:r>
              <a:rPr lang="en-US" sz="2000" u="sng" dirty="0" smtClean="0">
                <a:solidFill>
                  <a:schemeClr val="tx1"/>
                </a:solidFill>
                <a:latin typeface="Arial" panose="020B0604020202020204" pitchFamily="34" charset="0"/>
                <a:cs typeface="Arial" panose="020B0604020202020204" pitchFamily="34" charset="0"/>
              </a:rPr>
              <a:t>U</a:t>
            </a:r>
            <a:r>
              <a:rPr lang="en-US" sz="2000" dirty="0" smtClean="0">
                <a:solidFill>
                  <a:schemeClr val="tx1"/>
                </a:solidFill>
                <a:latin typeface="Arial" panose="020B0604020202020204" pitchFamily="34" charset="0"/>
                <a:cs typeface="Arial" panose="020B0604020202020204" pitchFamily="34" charset="0"/>
              </a:rPr>
              <a:t>niting </a:t>
            </a:r>
            <a:r>
              <a:rPr lang="en-US" sz="2000" dirty="0">
                <a:solidFill>
                  <a:schemeClr val="tx1"/>
                </a:solidFill>
                <a:latin typeface="Arial" panose="020B0604020202020204" pitchFamily="34" charset="0"/>
                <a:cs typeface="Arial" panose="020B0604020202020204" pitchFamily="34" charset="0"/>
              </a:rPr>
              <a:t>people and resources (local, state, and federal partners) to</a:t>
            </a:r>
            <a:r>
              <a:rPr lang="en-US" sz="2000" dirty="0">
                <a:latin typeface="Arial" panose="020B0604020202020204" pitchFamily="34" charset="0"/>
                <a:cs typeface="Arial" panose="020B0604020202020204" pitchFamily="34" charset="0"/>
              </a:rPr>
              <a:t> </a:t>
            </a:r>
            <a:r>
              <a:rPr lang="en-US" sz="2000" b="1" dirty="0" smtClean="0">
                <a:solidFill>
                  <a:srgbClr val="C00000"/>
                </a:solidFill>
                <a:latin typeface="Arial" panose="020B0604020202020204" pitchFamily="34" charset="0"/>
                <a:cs typeface="Arial" panose="020B0604020202020204" pitchFamily="34" charset="0"/>
              </a:rPr>
              <a:t>Restore</a:t>
            </a:r>
            <a:r>
              <a:rPr lang="en-US" sz="2000" b="1" dirty="0">
                <a:solidFill>
                  <a:srgbClr val="C00000"/>
                </a:solidFill>
                <a:latin typeface="Arial" panose="020B0604020202020204" pitchFamily="34" charset="0"/>
                <a:cs typeface="Arial" panose="020B0604020202020204" pitchFamily="34" charset="0"/>
              </a:rPr>
              <a:t>, </a:t>
            </a:r>
            <a:r>
              <a:rPr lang="en-US" sz="2000" b="1" dirty="0" smtClean="0">
                <a:solidFill>
                  <a:srgbClr val="C00000"/>
                </a:solidFill>
                <a:latin typeface="Arial" panose="020B0604020202020204" pitchFamily="34" charset="0"/>
                <a:cs typeface="Arial" panose="020B0604020202020204" pitchFamily="34" charset="0"/>
              </a:rPr>
              <a:t>Redevelop </a:t>
            </a:r>
            <a:r>
              <a:rPr lang="en-US" sz="2000" dirty="0">
                <a:solidFill>
                  <a:schemeClr val="tx1"/>
                </a:solidFill>
                <a:latin typeface="Arial" panose="020B0604020202020204" pitchFamily="34" charset="0"/>
                <a:cs typeface="Arial" panose="020B0604020202020204" pitchFamily="34" charset="0"/>
              </a:rPr>
              <a:t>and</a:t>
            </a:r>
            <a:r>
              <a:rPr lang="en-US" sz="2000" dirty="0">
                <a:solidFill>
                  <a:schemeClr val="accent1">
                    <a:lumMod val="50000"/>
                  </a:schemeClr>
                </a:solidFill>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R</a:t>
            </a:r>
            <a:r>
              <a:rPr lang="en-US" sz="2000" b="1" dirty="0" smtClean="0">
                <a:solidFill>
                  <a:srgbClr val="C00000"/>
                </a:solidFill>
                <a:latin typeface="Arial" panose="020B0604020202020204" pitchFamily="34" charset="0"/>
                <a:cs typeface="Arial" panose="020B0604020202020204" pitchFamily="34" charset="0"/>
              </a:rPr>
              <a:t>evitalize</a:t>
            </a:r>
            <a:r>
              <a:rPr lang="en-US" sz="2000" dirty="0" smtClean="0">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the state of Louisiana</a:t>
            </a:r>
          </a:p>
        </p:txBody>
      </p:sp>
    </p:spTree>
    <p:extLst>
      <p:ext uri="{BB962C8B-B14F-4D97-AF65-F5344CB8AC3E}">
        <p14:creationId xmlns:p14="http://schemas.microsoft.com/office/powerpoint/2010/main" val="3002301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8482" y="2020186"/>
            <a:ext cx="8167036" cy="4630871"/>
          </a:xfrm>
        </p:spPr>
        <p:txBody>
          <a:bodyPr>
            <a:normAutofit fontScale="77500" lnSpcReduction="20000"/>
          </a:bodyPr>
          <a:lstStyle/>
          <a:p>
            <a:pPr>
              <a:buSzPct val="100000"/>
            </a:pPr>
            <a:r>
              <a:rPr lang="en-US" dirty="0" smtClean="0">
                <a:latin typeface="Arial" panose="020B0604020202020204" pitchFamily="34" charset="0"/>
                <a:cs typeface="Arial" panose="020B0604020202020204" pitchFamily="34" charset="0"/>
              </a:rPr>
              <a:t>Focused on 9 Core Mission Areas</a:t>
            </a:r>
          </a:p>
          <a:p>
            <a:pPr lvl="1"/>
            <a:r>
              <a:rPr lang="en-US" dirty="0" smtClean="0">
                <a:latin typeface="Arial" panose="020B0604020202020204" pitchFamily="34" charset="0"/>
                <a:cs typeface="Arial" panose="020B0604020202020204" pitchFamily="34" charset="0"/>
              </a:rPr>
              <a:t>Disaster Case Management</a:t>
            </a:r>
          </a:p>
          <a:p>
            <a:pPr lvl="2">
              <a:buClr>
                <a:srgbClr val="7030A0"/>
              </a:buClr>
              <a:buSzPct val="56000"/>
            </a:pPr>
            <a:r>
              <a:rPr lang="en-US" sz="2600" dirty="0">
                <a:latin typeface="Arial" panose="020B0604020202020204" pitchFamily="34" charset="0"/>
                <a:cs typeface="Arial" panose="020B0604020202020204" pitchFamily="34" charset="0"/>
              </a:rPr>
              <a:t>Referral to Social Services for unmet disaster related needs</a:t>
            </a:r>
          </a:p>
          <a:p>
            <a:pPr lvl="1"/>
            <a:r>
              <a:rPr lang="en-US" dirty="0">
                <a:latin typeface="Arial" panose="020B0604020202020204" pitchFamily="34" charset="0"/>
                <a:cs typeface="Arial" panose="020B0604020202020204" pitchFamily="34" charset="0"/>
              </a:rPr>
              <a:t>Public Health</a:t>
            </a:r>
          </a:p>
          <a:p>
            <a:pPr lvl="2">
              <a:buClr>
                <a:srgbClr val="7030A0"/>
              </a:buClr>
              <a:buSzPct val="56000"/>
            </a:pPr>
            <a:r>
              <a:rPr lang="en-US" sz="2600" dirty="0">
                <a:latin typeface="Arial" panose="020B0604020202020204" pitchFamily="34" charset="0"/>
                <a:cs typeface="Arial" panose="020B0604020202020204" pitchFamily="34" charset="0"/>
              </a:rPr>
              <a:t>Disease Surveillance</a:t>
            </a:r>
          </a:p>
          <a:p>
            <a:pPr lvl="2">
              <a:buClr>
                <a:srgbClr val="7030A0"/>
              </a:buClr>
              <a:buSzPct val="56000"/>
            </a:pPr>
            <a:r>
              <a:rPr lang="en-US" sz="2600" dirty="0">
                <a:latin typeface="Arial" panose="020B0604020202020204" pitchFamily="34" charset="0"/>
                <a:cs typeface="Arial" panose="020B0604020202020204" pitchFamily="34" charset="0"/>
              </a:rPr>
              <a:t>Injury Prevention</a:t>
            </a:r>
          </a:p>
          <a:p>
            <a:pPr lvl="1"/>
            <a:r>
              <a:rPr lang="en-US" dirty="0">
                <a:latin typeface="Arial" panose="020B0604020202020204" pitchFamily="34" charset="0"/>
                <a:cs typeface="Arial" panose="020B0604020202020204" pitchFamily="34" charset="0"/>
              </a:rPr>
              <a:t>Health Care Services </a:t>
            </a:r>
            <a:r>
              <a:rPr lang="en-US" dirty="0">
                <a:latin typeface="Arial" panose="020B0604020202020204" pitchFamily="34" charset="0"/>
                <a:cs typeface="Arial" panose="020B0604020202020204" pitchFamily="34" charset="0"/>
              </a:rPr>
              <a:t>Impacts</a:t>
            </a:r>
          </a:p>
          <a:p>
            <a:pPr lvl="2">
              <a:buClr>
                <a:srgbClr val="7030A0"/>
              </a:buClr>
              <a:buSzPct val="56000"/>
            </a:pPr>
            <a:r>
              <a:rPr lang="en-US" sz="2600" dirty="0">
                <a:latin typeface="Arial" panose="020B0604020202020204" pitchFamily="34" charset="0"/>
                <a:cs typeface="Arial" panose="020B0604020202020204" pitchFamily="34" charset="0"/>
              </a:rPr>
              <a:t>Assessments of health care facilities</a:t>
            </a:r>
          </a:p>
          <a:p>
            <a:pPr lvl="1"/>
            <a:r>
              <a:rPr lang="en-US" dirty="0">
                <a:latin typeface="Arial" panose="020B0604020202020204" pitchFamily="34" charset="0"/>
                <a:cs typeface="Arial" panose="020B0604020202020204" pitchFamily="34" charset="0"/>
              </a:rPr>
              <a:t>Behavioral Health </a:t>
            </a:r>
            <a:r>
              <a:rPr lang="en-US" dirty="0">
                <a:latin typeface="Arial" panose="020B0604020202020204" pitchFamily="34" charset="0"/>
                <a:cs typeface="Arial" panose="020B0604020202020204" pitchFamily="34" charset="0"/>
              </a:rPr>
              <a:t>Impacts</a:t>
            </a:r>
          </a:p>
          <a:p>
            <a:pPr lvl="2">
              <a:buClr>
                <a:srgbClr val="7030A0"/>
              </a:buClr>
              <a:buSzPct val="56000"/>
            </a:pPr>
            <a:r>
              <a:rPr lang="en-US" sz="2600" dirty="0">
                <a:latin typeface="Arial" panose="020B0604020202020204" pitchFamily="34" charset="0"/>
                <a:cs typeface="Arial" panose="020B0604020202020204" pitchFamily="34" charset="0"/>
              </a:rPr>
              <a:t>Crisis Counseling Assistance</a:t>
            </a:r>
          </a:p>
          <a:p>
            <a:pPr lvl="1"/>
            <a:r>
              <a:rPr lang="en-US" dirty="0">
                <a:latin typeface="Arial" panose="020B0604020202020204" pitchFamily="34" charset="0"/>
                <a:cs typeface="Arial" panose="020B0604020202020204" pitchFamily="34" charset="0"/>
              </a:rPr>
              <a:t>Environmental Health </a:t>
            </a:r>
            <a:r>
              <a:rPr lang="en-US" dirty="0">
                <a:latin typeface="Arial" panose="020B0604020202020204" pitchFamily="34" charset="0"/>
                <a:cs typeface="Arial" panose="020B0604020202020204" pitchFamily="34" charset="0"/>
              </a:rPr>
              <a:t>Impacts</a:t>
            </a:r>
          </a:p>
          <a:p>
            <a:pPr lvl="2">
              <a:buClr>
                <a:srgbClr val="7030A0"/>
              </a:buClr>
              <a:buSzPct val="56000"/>
            </a:pPr>
            <a:r>
              <a:rPr lang="en-US" sz="2600" dirty="0">
                <a:latin typeface="Arial" panose="020B0604020202020204" pitchFamily="34" charset="0"/>
                <a:cs typeface="Arial" panose="020B0604020202020204" pitchFamily="34" charset="0"/>
              </a:rPr>
              <a:t>Debris</a:t>
            </a:r>
          </a:p>
          <a:p>
            <a:pPr lvl="2">
              <a:buClr>
                <a:srgbClr val="7030A0"/>
              </a:buClr>
              <a:buSzPct val="56000"/>
            </a:pPr>
            <a:r>
              <a:rPr lang="en-US" sz="2600" dirty="0">
                <a:latin typeface="Arial" panose="020B0604020202020204" pitchFamily="34" charset="0"/>
                <a:cs typeface="Arial" panose="020B0604020202020204" pitchFamily="34" charset="0"/>
              </a:rPr>
              <a:t>Water</a:t>
            </a:r>
          </a:p>
          <a:p>
            <a:pPr lvl="2">
              <a:buClr>
                <a:srgbClr val="7030A0"/>
              </a:buClr>
              <a:buSzPct val="56000"/>
            </a:pPr>
            <a:r>
              <a:rPr lang="en-US" sz="2600" dirty="0" smtClean="0">
                <a:latin typeface="Arial" panose="020B0604020202020204" pitchFamily="34" charset="0"/>
                <a:cs typeface="Arial" panose="020B0604020202020204" pitchFamily="34" charset="0"/>
              </a:rPr>
              <a:t>Sewage</a:t>
            </a:r>
            <a:endParaRPr lang="en-US" dirty="0">
              <a:latin typeface="Arial" panose="020B0604020202020204" pitchFamily="34" charset="0"/>
              <a:cs typeface="Arial" panose="020B0604020202020204" pitchFamily="34" charset="0"/>
            </a:endParaRPr>
          </a:p>
        </p:txBody>
      </p:sp>
      <p:sp>
        <p:nvSpPr>
          <p:cNvPr id="6" name="Title 3"/>
          <p:cNvSpPr txBox="1">
            <a:spLocks/>
          </p:cNvSpPr>
          <p:nvPr/>
        </p:nvSpPr>
        <p:spPr>
          <a:xfrm>
            <a:off x="0" y="1207086"/>
            <a:ext cx="9144000"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3 – Health and Social Services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402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46030"/>
            <a:ext cx="8229600" cy="4785776"/>
          </a:xfrm>
        </p:spPr>
        <p:txBody>
          <a:bodyPr>
            <a:normAutofit/>
          </a:bodyPr>
          <a:lstStyle/>
          <a:p>
            <a:pPr>
              <a:lnSpc>
                <a:spcPct val="80000"/>
              </a:lnSpc>
            </a:pPr>
            <a:r>
              <a:rPr lang="en-US" dirty="0" smtClean="0">
                <a:latin typeface="Arial" panose="020B0604020202020204" pitchFamily="34" charset="0"/>
                <a:cs typeface="Arial" panose="020B0604020202020204" pitchFamily="34" charset="0"/>
              </a:rPr>
              <a:t>9 </a:t>
            </a:r>
            <a:r>
              <a:rPr lang="en-US" dirty="0" smtClean="0">
                <a:latin typeface="Arial" panose="020B0604020202020204" pitchFamily="34" charset="0"/>
                <a:cs typeface="Arial" panose="020B0604020202020204" pitchFamily="34" charset="0"/>
              </a:rPr>
              <a:t>Core Mission Areas</a:t>
            </a:r>
          </a:p>
          <a:p>
            <a:pPr lvl="1"/>
            <a:r>
              <a:rPr lang="en-US" sz="1900" dirty="0" smtClean="0">
                <a:latin typeface="Arial" panose="020B0604020202020204" pitchFamily="34" charset="0"/>
                <a:cs typeface="Arial" panose="020B0604020202020204" pitchFamily="34" charset="0"/>
              </a:rPr>
              <a:t>Food Safety and Regulated Medical Products</a:t>
            </a:r>
          </a:p>
          <a:p>
            <a:pPr lvl="2">
              <a:lnSpc>
                <a:spcPct val="80000"/>
              </a:lnSpc>
              <a:buClr>
                <a:srgbClr val="7030A0"/>
              </a:buClr>
              <a:buSzPct val="56000"/>
            </a:pPr>
            <a:r>
              <a:rPr lang="en-US" sz="1800" dirty="0" smtClean="0">
                <a:latin typeface="Arial" panose="020B0604020202020204" pitchFamily="34" charset="0"/>
                <a:cs typeface="Arial" panose="020B0604020202020204" pitchFamily="34" charset="0"/>
              </a:rPr>
              <a:t>Assessment </a:t>
            </a:r>
            <a:r>
              <a:rPr lang="en-US" sz="1800" dirty="0">
                <a:latin typeface="Arial" panose="020B0604020202020204" pitchFamily="34" charset="0"/>
                <a:cs typeface="Arial" panose="020B0604020202020204" pitchFamily="34" charset="0"/>
              </a:rPr>
              <a:t>of impacted community food supply</a:t>
            </a:r>
          </a:p>
          <a:p>
            <a:pPr lvl="1"/>
            <a:r>
              <a:rPr lang="en-US" sz="1900" dirty="0">
                <a:latin typeface="Arial" panose="020B0604020202020204" pitchFamily="34" charset="0"/>
                <a:cs typeface="Arial" panose="020B0604020202020204" pitchFamily="34" charset="0"/>
              </a:rPr>
              <a:t>Long-term Health Issues Specific to </a:t>
            </a:r>
            <a:r>
              <a:rPr lang="en-US" sz="1900" dirty="0">
                <a:latin typeface="Arial" panose="020B0604020202020204" pitchFamily="34" charset="0"/>
                <a:cs typeface="Arial" panose="020B0604020202020204" pitchFamily="34" charset="0"/>
              </a:rPr>
              <a:t>Responders</a:t>
            </a:r>
          </a:p>
          <a:p>
            <a:pPr lvl="2">
              <a:lnSpc>
                <a:spcPct val="80000"/>
              </a:lnSpc>
              <a:buClr>
                <a:srgbClr val="7030A0"/>
              </a:buClr>
              <a:buSzPct val="56000"/>
            </a:pPr>
            <a:r>
              <a:rPr lang="en-US" sz="1800" dirty="0">
                <a:latin typeface="Arial" panose="020B0604020202020204" pitchFamily="34" charset="0"/>
                <a:cs typeface="Arial" panose="020B0604020202020204" pitchFamily="34" charset="0"/>
              </a:rPr>
              <a:t>Deter</a:t>
            </a:r>
            <a:r>
              <a:rPr lang="en-US" sz="1800" dirty="0">
                <a:latin typeface="Arial" panose="020B0604020202020204" pitchFamily="34" charset="0"/>
                <a:cs typeface="Arial" panose="020B0604020202020204" pitchFamily="34" charset="0"/>
              </a:rPr>
              <a:t>mine groups of responders at risk</a:t>
            </a:r>
          </a:p>
          <a:p>
            <a:pPr lvl="2">
              <a:lnSpc>
                <a:spcPct val="80000"/>
              </a:lnSpc>
              <a:buClr>
                <a:srgbClr val="7030A0"/>
              </a:buClr>
              <a:buSzPct val="56000"/>
            </a:pPr>
            <a:r>
              <a:rPr lang="en-US" sz="1800" dirty="0">
                <a:latin typeface="Arial" panose="020B0604020202020204" pitchFamily="34" charset="0"/>
                <a:cs typeface="Arial" panose="020B0604020202020204" pitchFamily="34" charset="0"/>
              </a:rPr>
              <a:t>Establish long-term tracking of responder health </a:t>
            </a:r>
          </a:p>
          <a:p>
            <a:pPr lvl="1"/>
            <a:r>
              <a:rPr lang="en-US" sz="1900" dirty="0">
                <a:latin typeface="Arial" panose="020B0604020202020204" pitchFamily="34" charset="0"/>
                <a:cs typeface="Arial" panose="020B0604020202020204" pitchFamily="34" charset="0"/>
              </a:rPr>
              <a:t>Social Services </a:t>
            </a:r>
            <a:r>
              <a:rPr lang="en-US" sz="1900" dirty="0">
                <a:latin typeface="Arial" panose="020B0604020202020204" pitchFamily="34" charset="0"/>
                <a:cs typeface="Arial" panose="020B0604020202020204" pitchFamily="34" charset="0"/>
              </a:rPr>
              <a:t>Impacts</a:t>
            </a:r>
          </a:p>
          <a:p>
            <a:pPr lvl="2">
              <a:lnSpc>
                <a:spcPct val="80000"/>
              </a:lnSpc>
              <a:buClr>
                <a:srgbClr val="7030A0"/>
              </a:buClr>
              <a:buSzPct val="56000"/>
            </a:pPr>
            <a:r>
              <a:rPr lang="en-US" sz="1800" dirty="0">
                <a:latin typeface="Arial" panose="020B0604020202020204" pitchFamily="34" charset="0"/>
                <a:cs typeface="Arial" panose="020B0604020202020204" pitchFamily="34" charset="0"/>
              </a:rPr>
              <a:t>Assessment of social service facilities </a:t>
            </a:r>
            <a:r>
              <a:rPr lang="en-US" sz="1800" dirty="0">
                <a:latin typeface="Arial" panose="020B0604020202020204" pitchFamily="34" charset="0"/>
                <a:cs typeface="Arial" panose="020B0604020202020204" pitchFamily="34" charset="0"/>
              </a:rPr>
              <a:t>(Head Start, </a:t>
            </a:r>
            <a:r>
              <a:rPr lang="en-US" sz="1800" dirty="0">
                <a:latin typeface="Arial" panose="020B0604020202020204" pitchFamily="34" charset="0"/>
                <a:cs typeface="Arial" panose="020B0604020202020204" pitchFamily="34" charset="0"/>
              </a:rPr>
              <a:t>daycares, Senior centers) </a:t>
            </a:r>
            <a:endParaRPr lang="en-US" sz="1800" dirty="0">
              <a:latin typeface="Arial" panose="020B0604020202020204" pitchFamily="34" charset="0"/>
              <a:cs typeface="Arial" panose="020B0604020202020204" pitchFamily="34" charset="0"/>
            </a:endParaRPr>
          </a:p>
          <a:p>
            <a:pPr lvl="2">
              <a:lnSpc>
                <a:spcPct val="80000"/>
              </a:lnSpc>
              <a:buClr>
                <a:srgbClr val="7030A0"/>
              </a:buClr>
              <a:buSzPct val="56000"/>
            </a:pPr>
            <a:r>
              <a:rPr lang="en-US" sz="1800" dirty="0">
                <a:latin typeface="Arial" panose="020B0604020202020204" pitchFamily="34" charset="0"/>
                <a:cs typeface="Arial" panose="020B0604020202020204" pitchFamily="34" charset="0"/>
              </a:rPr>
              <a:t>Assessment of impact on functional needs and disabled population</a:t>
            </a:r>
            <a:endParaRPr lang="en-US" sz="1800" dirty="0">
              <a:latin typeface="Arial" panose="020B0604020202020204" pitchFamily="34" charset="0"/>
              <a:cs typeface="Arial" panose="020B0604020202020204" pitchFamily="34" charset="0"/>
            </a:endParaRPr>
          </a:p>
          <a:p>
            <a:pPr lvl="1"/>
            <a:r>
              <a:rPr lang="en-US" sz="1900" dirty="0">
                <a:latin typeface="Arial" panose="020B0604020202020204" pitchFamily="34" charset="0"/>
                <a:cs typeface="Arial" panose="020B0604020202020204" pitchFamily="34" charset="0"/>
              </a:rPr>
              <a:t>Children in Disasters</a:t>
            </a:r>
          </a:p>
          <a:p>
            <a:pPr lvl="2">
              <a:lnSpc>
                <a:spcPct val="80000"/>
              </a:lnSpc>
              <a:buClr>
                <a:srgbClr val="7030A0"/>
              </a:buClr>
              <a:buSzPct val="56000"/>
            </a:pPr>
            <a:r>
              <a:rPr lang="en-US" sz="1800" dirty="0">
                <a:latin typeface="Arial" panose="020B0604020202020204" pitchFamily="34" charset="0"/>
                <a:cs typeface="Arial" panose="020B0604020202020204" pitchFamily="34" charset="0"/>
              </a:rPr>
              <a:t>Support impacted schools and students</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6" name="Title 3"/>
          <p:cNvSpPr txBox="1">
            <a:spLocks/>
          </p:cNvSpPr>
          <p:nvPr/>
        </p:nvSpPr>
        <p:spPr>
          <a:xfrm>
            <a:off x="0" y="1207086"/>
            <a:ext cx="9144000"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3 – Health and Social Services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11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1749197"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a:t>
            </a:r>
            <a:r>
              <a:rPr lang="en-US" dirty="0" smtClean="0">
                <a:solidFill>
                  <a:schemeClr val="accent5">
                    <a:lumMod val="50000"/>
                  </a:schemeClr>
                </a:solidFill>
                <a:latin typeface="Arial" panose="020B0604020202020204" pitchFamily="34" charset="0"/>
                <a:cs typeface="Arial" panose="020B0604020202020204" pitchFamily="34" charset="0"/>
              </a:rPr>
              <a:t>4 Housing</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06640"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361384"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06640" y="1983377"/>
            <a:ext cx="3978613" cy="252379"/>
            <a:chOff x="321011" y="1983377"/>
            <a:chExt cx="3978613" cy="343319"/>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Housing Corporation</a:t>
              </a:r>
              <a:endParaRPr lang="en-US" sz="11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87301"/>
              <a:ext cx="914400" cy="33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P</a:t>
              </a:r>
              <a:endParaRPr lang="en-US" sz="1100" b="1"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06640" y="2227100"/>
            <a:ext cx="3978613" cy="417505"/>
            <a:chOff x="321011" y="2316551"/>
            <a:chExt cx="3978613" cy="257137"/>
          </a:xfrm>
        </p:grpSpPr>
        <p:sp>
          <p:nvSpPr>
            <p:cNvPr id="10" name="Rounded Rectangle 9"/>
            <p:cNvSpPr/>
            <p:nvPr/>
          </p:nvSpPr>
          <p:spPr>
            <a:xfrm>
              <a:off x="321011" y="2322771"/>
              <a:ext cx="3064213" cy="2446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Children and Family Services</a:t>
              </a:r>
              <a:endParaRPr lang="en-US" sz="11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385224" y="2316551"/>
              <a:ext cx="914400" cy="25713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7" name="Group 26"/>
          <p:cNvGrpSpPr/>
          <p:nvPr/>
        </p:nvGrpSpPr>
        <p:grpSpPr>
          <a:xfrm>
            <a:off x="306640" y="2625160"/>
            <a:ext cx="3978613" cy="263695"/>
            <a:chOff x="321011" y="2566318"/>
            <a:chExt cx="3990946" cy="263695"/>
          </a:xfrm>
        </p:grpSpPr>
        <p:sp>
          <p:nvSpPr>
            <p:cNvPr id="11" name="Rounded Rectangle 10"/>
            <p:cNvSpPr/>
            <p:nvPr/>
          </p:nvSpPr>
          <p:spPr>
            <a:xfrm>
              <a:off x="321011" y="2569134"/>
              <a:ext cx="3064213" cy="24358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Health</a:t>
              </a:r>
              <a:endParaRPr lang="en-US" sz="11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397557" y="2566318"/>
              <a:ext cx="914400" cy="2636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06640" y="2868879"/>
            <a:ext cx="3978613" cy="377965"/>
            <a:chOff x="321011" y="3424136"/>
            <a:chExt cx="3978613" cy="350196"/>
          </a:xfrm>
        </p:grpSpPr>
        <p:sp>
          <p:nvSpPr>
            <p:cNvPr id="15" name="Rounded Rectangle 14"/>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Division of Administration / Office of Community Development</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06640" y="3482566"/>
            <a:ext cx="3978613" cy="222220"/>
            <a:chOff x="321011" y="3754153"/>
            <a:chExt cx="3978613" cy="222220"/>
          </a:xfrm>
          <a:solidFill>
            <a:schemeClr val="accent1">
              <a:lumMod val="20000"/>
              <a:lumOff val="80000"/>
            </a:schemeClr>
          </a:solidFill>
        </p:grpSpPr>
        <p:sp>
          <p:nvSpPr>
            <p:cNvPr id="12" name="Rounded Rectangle 11"/>
            <p:cNvSpPr/>
            <p:nvPr/>
          </p:nvSpPr>
          <p:spPr>
            <a:xfrm>
              <a:off x="321011" y="3771797"/>
              <a:ext cx="3064213" cy="1976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3"/>
              <a:ext cx="914400" cy="22222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06640" y="3688663"/>
            <a:ext cx="3978613" cy="183996"/>
            <a:chOff x="321011" y="3969482"/>
            <a:chExt cx="3978613" cy="183996"/>
          </a:xfrm>
          <a:solidFill>
            <a:schemeClr val="accent1">
              <a:lumMod val="40000"/>
              <a:lumOff val="60000"/>
            </a:schemeClr>
          </a:solidFill>
        </p:grpSpPr>
        <p:sp>
          <p:nvSpPr>
            <p:cNvPr id="16" name="Rounded Rectangle 15"/>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Elderly Affairs</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1632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Housing and Urban Development</a:t>
              </a:r>
              <a:endParaRPr lang="en-US" sz="10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C</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161990"/>
            <a:ext cx="4168653" cy="217827"/>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FEMA</a:t>
              </a:r>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489663" y="2357197"/>
            <a:ext cx="4168653" cy="230371"/>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Agriculture</a:t>
              </a:r>
              <a:endParaRPr lang="en-US" sz="10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581099"/>
            <a:ext cx="4168653" cy="243128"/>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Department of Justice</a:t>
              </a:r>
              <a:endParaRPr lang="en-US" sz="105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P</a:t>
              </a:r>
              <a:endParaRPr lang="en-US" sz="105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2806918"/>
            <a:ext cx="4168653" cy="258879"/>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Corp of National and Community Service</a:t>
              </a: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059539"/>
            <a:ext cx="4168653" cy="232707"/>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Commerce</a:t>
              </a:r>
              <a:endParaRPr lang="en-US" sz="11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266433"/>
            <a:ext cx="4168653" cy="289239"/>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Health and Human Services</a:t>
              </a:r>
              <a:endParaRPr lang="en-US" sz="11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542791"/>
            <a:ext cx="4168653" cy="244773"/>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Environmental Protection Agency</a:t>
              </a:r>
              <a:endParaRPr lang="en-US" sz="10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S</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3773894"/>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Small Business Administration</a:t>
              </a:r>
              <a:endParaRPr lang="en-US" sz="1100" dirty="0">
                <a:solidFill>
                  <a:schemeClr val="tx1"/>
                </a:solidFill>
                <a:latin typeface="Arial" panose="020B0604020202020204" pitchFamily="34" charset="0"/>
                <a:cs typeface="Arial" panose="020B0604020202020204" pitchFamily="34" charset="0"/>
              </a:endParaRP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063900"/>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Energy</a:t>
              </a:r>
              <a:endParaRPr lang="en-US" sz="1100" dirty="0">
                <a:solidFill>
                  <a:schemeClr val="tx1"/>
                </a:solidFill>
                <a:latin typeface="Arial" panose="020B0604020202020204" pitchFamily="34" charset="0"/>
                <a:cs typeface="Arial" panose="020B0604020202020204" pitchFamily="34" charset="0"/>
              </a:endParaRP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5523640"/>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General Services Administration</a:t>
              </a:r>
              <a:endParaRPr lang="en-US" sz="1100" dirty="0">
                <a:solidFill>
                  <a:schemeClr val="tx1"/>
                </a:solidFill>
                <a:latin typeface="Arial" panose="020B0604020202020204" pitchFamily="34" charset="0"/>
                <a:cs typeface="Arial" panose="020B0604020202020204" pitchFamily="34" charset="0"/>
              </a:endParaRP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229368"/>
            <a:ext cx="4168653" cy="311136"/>
            <a:chOff x="321011" y="2316551"/>
            <a:chExt cx="3978613" cy="257137"/>
          </a:xfrm>
          <a:solidFill>
            <a:schemeClr val="accent3">
              <a:lumMod val="60000"/>
              <a:lumOff val="4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Access Board</a:t>
              </a:r>
              <a:endParaRPr lang="en-US" sz="1050" dirty="0">
                <a:solidFill>
                  <a:schemeClr val="tx1"/>
                </a:solidFill>
                <a:latin typeface="Arial" panose="020B0604020202020204" pitchFamily="34" charset="0"/>
                <a:cs typeface="Arial" panose="020B0604020202020204" pitchFamily="34" charset="0"/>
              </a:endParaRP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6" name="Group 85"/>
          <p:cNvGrpSpPr/>
          <p:nvPr/>
        </p:nvGrpSpPr>
        <p:grpSpPr>
          <a:xfrm>
            <a:off x="306640" y="3244305"/>
            <a:ext cx="3978613" cy="252197"/>
            <a:chOff x="321011" y="3424136"/>
            <a:chExt cx="3978613" cy="350196"/>
          </a:xfrm>
          <a:solidFill>
            <a:schemeClr val="accent1">
              <a:lumMod val="40000"/>
              <a:lumOff val="60000"/>
            </a:schemeClr>
          </a:solidFill>
        </p:grpSpPr>
        <p:sp>
          <p:nvSpPr>
            <p:cNvPr id="87" name="Rounded Rectangle 86"/>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VOAD</a:t>
              </a:r>
              <a:endParaRPr lang="en-US" sz="1100" dirty="0">
                <a:solidFill>
                  <a:schemeClr val="tx1"/>
                </a:solidFill>
                <a:latin typeface="Arial" panose="020B0604020202020204" pitchFamily="34" charset="0"/>
                <a:cs typeface="Arial" panose="020B0604020202020204" pitchFamily="34" charset="0"/>
              </a:endParaRPr>
            </a:p>
          </p:txBody>
        </p:sp>
        <p:sp>
          <p:nvSpPr>
            <p:cNvPr id="88" name="Rounded Rectangle 87"/>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9" name="Group 108"/>
          <p:cNvGrpSpPr/>
          <p:nvPr/>
        </p:nvGrpSpPr>
        <p:grpSpPr>
          <a:xfrm>
            <a:off x="4489663" y="4643580"/>
            <a:ext cx="4168653" cy="311136"/>
            <a:chOff x="321011" y="2316551"/>
            <a:chExt cx="3978613" cy="257137"/>
          </a:xfrm>
          <a:solidFill>
            <a:schemeClr val="accent3">
              <a:lumMod val="60000"/>
              <a:lumOff val="40000"/>
            </a:schemeClr>
          </a:solidFill>
        </p:grpSpPr>
        <p:sp>
          <p:nvSpPr>
            <p:cNvPr id="116" name="Rounded Rectangle 11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Department </a:t>
              </a:r>
              <a:r>
                <a:rPr lang="en-US" sz="1050" dirty="0">
                  <a:solidFill>
                    <a:schemeClr val="tx1"/>
                  </a:solidFill>
                  <a:latin typeface="Arial" panose="020B0604020202020204" pitchFamily="34" charset="0"/>
                  <a:cs typeface="Arial" panose="020B0604020202020204" pitchFamily="34" charset="0"/>
                </a:rPr>
                <a:t>of </a:t>
              </a:r>
              <a:r>
                <a:rPr lang="en-US" sz="1050" dirty="0" smtClean="0">
                  <a:solidFill>
                    <a:schemeClr val="tx1"/>
                  </a:solidFill>
                  <a:latin typeface="Arial" panose="020B0604020202020204" pitchFamily="34" charset="0"/>
                  <a:cs typeface="Arial" panose="020B0604020202020204" pitchFamily="34" charset="0"/>
                </a:rPr>
                <a:t>Veterans Affairs</a:t>
              </a:r>
              <a:endParaRPr lang="en-US" sz="1050" dirty="0">
                <a:solidFill>
                  <a:schemeClr val="tx1"/>
                </a:solidFill>
                <a:latin typeface="Arial" panose="020B0604020202020204" pitchFamily="34" charset="0"/>
                <a:cs typeface="Arial" panose="020B0604020202020204" pitchFamily="34" charset="0"/>
              </a:endParaRPr>
            </a:p>
          </p:txBody>
        </p:sp>
        <p:sp>
          <p:nvSpPr>
            <p:cNvPr id="126" name="Rounded Rectangle 12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27" name="Group 126"/>
          <p:cNvGrpSpPr/>
          <p:nvPr/>
        </p:nvGrpSpPr>
        <p:grpSpPr>
          <a:xfrm>
            <a:off x="4489663" y="4933284"/>
            <a:ext cx="4168653" cy="311136"/>
            <a:chOff x="321011" y="2316551"/>
            <a:chExt cx="3978613" cy="257137"/>
          </a:xfrm>
          <a:solidFill>
            <a:schemeClr val="accent3">
              <a:lumMod val="20000"/>
              <a:lumOff val="80000"/>
            </a:schemeClr>
          </a:solidFill>
        </p:grpSpPr>
        <p:sp>
          <p:nvSpPr>
            <p:cNvPr id="128" name="Rounded Rectangle 12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National VOAD</a:t>
              </a:r>
              <a:endParaRPr lang="en-US" sz="1050" dirty="0">
                <a:solidFill>
                  <a:schemeClr val="tx1"/>
                </a:solidFill>
                <a:latin typeface="Arial" panose="020B0604020202020204" pitchFamily="34" charset="0"/>
                <a:cs typeface="Arial" panose="020B0604020202020204" pitchFamily="34" charset="0"/>
              </a:endParaRPr>
            </a:p>
          </p:txBody>
        </p:sp>
        <p:sp>
          <p:nvSpPr>
            <p:cNvPr id="129" name="Rounded Rectangle 12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32" name="Group 131"/>
          <p:cNvGrpSpPr/>
          <p:nvPr/>
        </p:nvGrpSpPr>
        <p:grpSpPr>
          <a:xfrm>
            <a:off x="4489663" y="4354654"/>
            <a:ext cx="4168653" cy="311136"/>
            <a:chOff x="321011" y="2316551"/>
            <a:chExt cx="3978613" cy="257137"/>
          </a:xfrm>
          <a:solidFill>
            <a:schemeClr val="accent3">
              <a:lumMod val="20000"/>
              <a:lumOff val="80000"/>
            </a:schemeClr>
          </a:solidFill>
        </p:grpSpPr>
        <p:sp>
          <p:nvSpPr>
            <p:cNvPr id="133" name="Rounded Rectangle 13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American Red Cross</a:t>
              </a:r>
              <a:endParaRPr lang="en-US" sz="1050" dirty="0">
                <a:solidFill>
                  <a:schemeClr val="tx1"/>
                </a:solidFill>
                <a:latin typeface="Arial" panose="020B0604020202020204" pitchFamily="34" charset="0"/>
                <a:cs typeface="Arial" panose="020B0604020202020204" pitchFamily="34" charset="0"/>
              </a:endParaRPr>
            </a:p>
          </p:txBody>
        </p:sp>
        <p:sp>
          <p:nvSpPr>
            <p:cNvPr id="134" name="Rounded Rectangle 13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745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40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60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nodeType="withEffect">
                                  <p:stCondLst>
                                    <p:cond delay="70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8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nodeType="withEffect">
                                  <p:stCondLst>
                                    <p:cond delay="50"/>
                                  </p:stCondLst>
                                  <p:childTnLst>
                                    <p:set>
                                      <p:cBhvr>
                                        <p:cTn id="25" dur="1" fill="hold">
                                          <p:stCondLst>
                                            <p:cond delay="0"/>
                                          </p:stCondLst>
                                        </p:cTn>
                                        <p:tgtEl>
                                          <p:spTgt spid="36"/>
                                        </p:tgtEl>
                                        <p:attrNameLst>
                                          <p:attrName>style.visibility</p:attrName>
                                        </p:attrNameLst>
                                      </p:cBhvr>
                                      <p:to>
                                        <p:strVal val="visible"/>
                                      </p:to>
                                    </p:set>
                                  </p:childTnLst>
                                </p:cTn>
                              </p:par>
                              <p:par>
                                <p:cTn id="26" presetID="1" presetClass="entr" presetSubtype="0" fill="hold" nodeType="withEffect">
                                  <p:stCondLst>
                                    <p:cond delay="200"/>
                                  </p:stCondLst>
                                  <p:childTnLst>
                                    <p:set>
                                      <p:cBhvr>
                                        <p:cTn id="27" dur="1" fill="hold">
                                          <p:stCondLst>
                                            <p:cond delay="0"/>
                                          </p:stCondLst>
                                        </p:cTn>
                                        <p:tgtEl>
                                          <p:spTgt spid="39"/>
                                        </p:tgtEl>
                                        <p:attrNameLst>
                                          <p:attrName>style.visibility</p:attrName>
                                        </p:attrNameLst>
                                      </p:cBhvr>
                                      <p:to>
                                        <p:strVal val="visible"/>
                                      </p:to>
                                    </p:set>
                                  </p:childTnLst>
                                </p:cTn>
                              </p:par>
                              <p:par>
                                <p:cTn id="28" presetID="1" presetClass="entr" presetSubtype="0" fill="hold" nodeType="withEffect">
                                  <p:stCondLst>
                                    <p:cond delay="30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400"/>
                                  </p:stCondLst>
                                  <p:childTnLst>
                                    <p:set>
                                      <p:cBhvr>
                                        <p:cTn id="31" dur="1" fill="hold">
                                          <p:stCondLst>
                                            <p:cond delay="0"/>
                                          </p:stCondLst>
                                        </p:cTn>
                                        <p:tgtEl>
                                          <p:spTgt spid="46"/>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49"/>
                                        </p:tgtEl>
                                        <p:attrNameLst>
                                          <p:attrName>style.visibility</p:attrName>
                                        </p:attrNameLst>
                                      </p:cBhvr>
                                      <p:to>
                                        <p:strVal val="visible"/>
                                      </p:to>
                                    </p:set>
                                  </p:childTnLst>
                                </p:cTn>
                              </p:par>
                              <p:par>
                                <p:cTn id="34" presetID="1" presetClass="entr" presetSubtype="0" fill="hold" nodeType="withEffect">
                                  <p:stCondLst>
                                    <p:cond delay="60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nodeType="withEffect">
                                  <p:stCondLst>
                                    <p:cond delay="700"/>
                                  </p:stCondLst>
                                  <p:childTnLst>
                                    <p:set>
                                      <p:cBhvr>
                                        <p:cTn id="37" dur="1" fill="hold">
                                          <p:stCondLst>
                                            <p:cond delay="0"/>
                                          </p:stCondLst>
                                        </p:cTn>
                                        <p:tgtEl>
                                          <p:spTgt spid="55"/>
                                        </p:tgtEl>
                                        <p:attrNameLst>
                                          <p:attrName>style.visibility</p:attrName>
                                        </p:attrNameLst>
                                      </p:cBhvr>
                                      <p:to>
                                        <p:strVal val="visible"/>
                                      </p:to>
                                    </p:set>
                                  </p:childTnLst>
                                </p:cTn>
                              </p:par>
                              <p:par>
                                <p:cTn id="38" presetID="1" presetClass="entr" presetSubtype="0" fill="hold" nodeType="withEffect">
                                  <p:stCondLst>
                                    <p:cond delay="800"/>
                                  </p:stCondLst>
                                  <p:childTnLst>
                                    <p:set>
                                      <p:cBhvr>
                                        <p:cTn id="39" dur="1" fill="hold">
                                          <p:stCondLst>
                                            <p:cond delay="0"/>
                                          </p:stCondLst>
                                        </p:cTn>
                                        <p:tgtEl>
                                          <p:spTgt spid="58"/>
                                        </p:tgtEl>
                                        <p:attrNameLst>
                                          <p:attrName>style.visibility</p:attrName>
                                        </p:attrNameLst>
                                      </p:cBhvr>
                                      <p:to>
                                        <p:strVal val="visible"/>
                                      </p:to>
                                    </p:set>
                                  </p:childTnLst>
                                </p:cTn>
                              </p:par>
                              <p:par>
                                <p:cTn id="40" presetID="1" presetClass="entr" presetSubtype="0" fill="hold" nodeType="withEffect">
                                  <p:stCondLst>
                                    <p:cond delay="900"/>
                                  </p:stCondLst>
                                  <p:childTnLst>
                                    <p:set>
                                      <p:cBhvr>
                                        <p:cTn id="41" dur="1" fill="hold">
                                          <p:stCondLst>
                                            <p:cond delay="0"/>
                                          </p:stCondLst>
                                        </p:cTn>
                                        <p:tgtEl>
                                          <p:spTgt spid="61"/>
                                        </p:tgtEl>
                                        <p:attrNameLst>
                                          <p:attrName>style.visibility</p:attrName>
                                        </p:attrNameLst>
                                      </p:cBhvr>
                                      <p:to>
                                        <p:strVal val="visible"/>
                                      </p:to>
                                    </p:set>
                                  </p:childTnLst>
                                </p:cTn>
                              </p:par>
                              <p:par>
                                <p:cTn id="42" presetID="1" presetClass="entr" presetSubtype="0" fill="hold" nodeType="withEffect">
                                  <p:stCondLst>
                                    <p:cond delay="1000"/>
                                  </p:stCondLst>
                                  <p:childTnLst>
                                    <p:set>
                                      <p:cBhvr>
                                        <p:cTn id="43" dur="1" fill="hold">
                                          <p:stCondLst>
                                            <p:cond delay="0"/>
                                          </p:stCondLst>
                                        </p:cTn>
                                        <p:tgtEl>
                                          <p:spTgt spid="132"/>
                                        </p:tgtEl>
                                        <p:attrNameLst>
                                          <p:attrName>style.visibility</p:attrName>
                                        </p:attrNameLst>
                                      </p:cBhvr>
                                      <p:to>
                                        <p:strVal val="visible"/>
                                      </p:to>
                                    </p:set>
                                  </p:childTnLst>
                                </p:cTn>
                              </p:par>
                              <p:par>
                                <p:cTn id="44" presetID="1" presetClass="entr" presetSubtype="0" fill="hold" nodeType="withEffect">
                                  <p:stCondLst>
                                    <p:cond delay="1100"/>
                                  </p:stCondLst>
                                  <p:childTnLst>
                                    <p:set>
                                      <p:cBhvr>
                                        <p:cTn id="45" dur="1" fill="hold">
                                          <p:stCondLst>
                                            <p:cond delay="0"/>
                                          </p:stCondLst>
                                        </p:cTn>
                                        <p:tgtEl>
                                          <p:spTgt spid="109"/>
                                        </p:tgtEl>
                                        <p:attrNameLst>
                                          <p:attrName>style.visibility</p:attrName>
                                        </p:attrNameLst>
                                      </p:cBhvr>
                                      <p:to>
                                        <p:strVal val="visible"/>
                                      </p:to>
                                    </p:set>
                                  </p:childTnLst>
                                </p:cTn>
                              </p:par>
                              <p:par>
                                <p:cTn id="46" presetID="1" presetClass="entr" presetSubtype="0" fill="hold" nodeType="withEffect">
                                  <p:stCondLst>
                                    <p:cond delay="1200"/>
                                  </p:stCondLst>
                                  <p:childTnLst>
                                    <p:set>
                                      <p:cBhvr>
                                        <p:cTn id="47" dur="1" fill="hold">
                                          <p:stCondLst>
                                            <p:cond delay="0"/>
                                          </p:stCondLst>
                                        </p:cTn>
                                        <p:tgtEl>
                                          <p:spTgt spid="127"/>
                                        </p:tgtEl>
                                        <p:attrNameLst>
                                          <p:attrName>style.visibility</p:attrName>
                                        </p:attrNameLst>
                                      </p:cBhvr>
                                      <p:to>
                                        <p:strVal val="visible"/>
                                      </p:to>
                                    </p:set>
                                  </p:childTnLst>
                                </p:cTn>
                              </p:par>
                              <p:par>
                                <p:cTn id="48" presetID="1" presetClass="entr" presetSubtype="0" fill="hold" nodeType="withEffect">
                                  <p:stCondLst>
                                    <p:cond delay="130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nodeType="withEffect">
                                  <p:stCondLst>
                                    <p:cond delay="1400"/>
                                  </p:stCondLst>
                                  <p:childTnLst>
                                    <p:set>
                                      <p:cBhvr>
                                        <p:cTn id="51"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77656"/>
            <a:ext cx="8229600" cy="4263658"/>
          </a:xfrm>
        </p:spPr>
        <p:txBody>
          <a:bodyPr>
            <a:normAutofit fontScale="92500" lnSpcReduction="10000"/>
          </a:bodyPr>
          <a:lstStyle/>
          <a:p>
            <a:pPr>
              <a:spcBef>
                <a:spcPts val="0"/>
              </a:spcBef>
            </a:pPr>
            <a:r>
              <a:rPr lang="en-US" sz="2400" dirty="0" smtClean="0">
                <a:latin typeface="Arial" panose="020B0604020202020204" pitchFamily="34" charset="0"/>
                <a:cs typeface="Arial" panose="020B0604020202020204" pitchFamily="34" charset="0"/>
              </a:rPr>
              <a:t>Lack of Immediate, Temporary and Permanent Housing Opportunities</a:t>
            </a:r>
          </a:p>
          <a:p>
            <a:pPr lvl="1">
              <a:spcBef>
                <a:spcPts val="0"/>
              </a:spcBef>
            </a:pPr>
            <a:r>
              <a:rPr lang="en-US" sz="2200" dirty="0">
                <a:latin typeface="Arial" panose="020B0604020202020204" pitchFamily="34" charset="0"/>
                <a:cs typeface="Arial" panose="020B0604020202020204" pitchFamily="34" charset="0"/>
              </a:rPr>
              <a:t>Affordable Housing Solutions Expo &amp; Disaster Recovery Fair</a:t>
            </a:r>
          </a:p>
          <a:p>
            <a:pPr lvl="1">
              <a:spcBef>
                <a:spcPts val="0"/>
              </a:spcBef>
            </a:pPr>
            <a:r>
              <a:rPr lang="en-US" sz="2200" dirty="0">
                <a:latin typeface="Arial" panose="020B0604020202020204" pitchFamily="34" charset="0"/>
                <a:cs typeface="Arial" panose="020B0604020202020204" pitchFamily="34" charset="0"/>
              </a:rPr>
              <a:t>Baton </a:t>
            </a:r>
            <a:r>
              <a:rPr lang="en-US" sz="2200" dirty="0">
                <a:latin typeface="Arial" panose="020B0604020202020204" pitchFamily="34" charset="0"/>
                <a:cs typeface="Arial" panose="020B0604020202020204" pitchFamily="34" charset="0"/>
              </a:rPr>
              <a:t>Rouge Region Housing Listening Tour</a:t>
            </a:r>
          </a:p>
          <a:p>
            <a:pPr lvl="2">
              <a:spcBef>
                <a:spcPts val="0"/>
              </a:spcBef>
              <a:buClr>
                <a:srgbClr val="7030A0"/>
              </a:buClr>
              <a:buSzPct val="56000"/>
            </a:pPr>
            <a:r>
              <a:rPr lang="en-US" sz="1900" dirty="0">
                <a:latin typeface="Arial" panose="020B0604020202020204" pitchFamily="34" charset="0"/>
                <a:cs typeface="Arial" panose="020B0604020202020204" pitchFamily="34" charset="0"/>
              </a:rPr>
              <a:t>Develop a dedicated revenue stream for the Louisiana Housing Trust </a:t>
            </a:r>
            <a:r>
              <a:rPr lang="en-US" sz="1900" dirty="0">
                <a:latin typeface="Arial" panose="020B0604020202020204" pitchFamily="34" charset="0"/>
                <a:cs typeface="Arial" panose="020B0604020202020204" pitchFamily="34" charset="0"/>
              </a:rPr>
              <a:t>Fund</a:t>
            </a:r>
          </a:p>
          <a:p>
            <a:pPr lvl="1">
              <a:spcBef>
                <a:spcPts val="0"/>
              </a:spcBef>
            </a:pPr>
            <a:r>
              <a:rPr lang="en-US" sz="2200" dirty="0">
                <a:latin typeface="Arial" panose="020B0604020202020204" pitchFamily="34" charset="0"/>
                <a:cs typeface="Arial" panose="020B0604020202020204" pitchFamily="34" charset="0"/>
              </a:rPr>
              <a:t>Developing proof of concept for modular Temporary to Permanent Housing solutions in conjunction with BRAF.</a:t>
            </a:r>
          </a:p>
          <a:p>
            <a:pPr lvl="1">
              <a:spcBef>
                <a:spcPts val="0"/>
              </a:spcBef>
            </a:pPr>
            <a:r>
              <a:rPr lang="en-US" sz="2200" dirty="0">
                <a:latin typeface="Arial" panose="020B0604020202020204" pitchFamily="34" charset="0"/>
                <a:cs typeface="Arial" panose="020B0604020202020204" pitchFamily="34" charset="0"/>
              </a:rPr>
              <a:t>Hosted capacity building webinar for faith based and non profit organization in Monroe</a:t>
            </a:r>
          </a:p>
          <a:p>
            <a:pPr lvl="1">
              <a:spcBef>
                <a:spcPts val="0"/>
              </a:spcBef>
            </a:pPr>
            <a:r>
              <a:rPr lang="en-US" sz="2200" dirty="0">
                <a:latin typeface="Arial" panose="020B0604020202020204" pitchFamily="34" charset="0"/>
                <a:cs typeface="Arial" panose="020B0604020202020204" pitchFamily="34" charset="0"/>
              </a:rPr>
              <a:t>Louisiana Housing Heroes Initiative</a:t>
            </a:r>
          </a:p>
          <a:p>
            <a:pPr lvl="2">
              <a:spcBef>
                <a:spcPts val="0"/>
              </a:spcBef>
              <a:buClr>
                <a:srgbClr val="7030A0"/>
              </a:buClr>
              <a:buSzPct val="56000"/>
            </a:pPr>
            <a:r>
              <a:rPr lang="en-US" sz="1900" dirty="0">
                <a:latin typeface="Arial" panose="020B0604020202020204" pitchFamily="34" charset="0"/>
                <a:cs typeface="Arial" panose="020B0604020202020204" pitchFamily="34" charset="0"/>
              </a:rPr>
              <a:t>Landlord engagement and recruitment to address affordable rental housing </a:t>
            </a:r>
            <a:r>
              <a:rPr lang="en-US" sz="1900" dirty="0" smtClean="0">
                <a:latin typeface="Arial" panose="020B0604020202020204" pitchFamily="34" charset="0"/>
                <a:cs typeface="Arial" panose="020B0604020202020204" pitchFamily="34" charset="0"/>
              </a:rPr>
              <a:t>crisis</a:t>
            </a:r>
          </a:p>
          <a:p>
            <a:pPr lvl="1">
              <a:spcBef>
                <a:spcPts val="0"/>
              </a:spcBef>
            </a:pPr>
            <a:r>
              <a:rPr lang="en-US" sz="2200" dirty="0" smtClean="0">
                <a:latin typeface="Arial" panose="020B0604020202020204" pitchFamily="34" charset="0"/>
                <a:cs typeface="Arial" panose="020B0604020202020204" pitchFamily="34" charset="0"/>
              </a:rPr>
              <a:t>Transition </a:t>
            </a:r>
            <a:r>
              <a:rPr lang="en-US" sz="2200" dirty="0">
                <a:latin typeface="Arial" panose="020B0604020202020204" pitchFamily="34" charset="0"/>
                <a:cs typeface="Arial" panose="020B0604020202020204" pitchFamily="34" charset="0"/>
              </a:rPr>
              <a:t>strategy for TSA </a:t>
            </a:r>
          </a:p>
        </p:txBody>
      </p:sp>
      <p:sp>
        <p:nvSpPr>
          <p:cNvPr id="6" name="Title 3"/>
          <p:cNvSpPr txBox="1">
            <a:spLocks/>
          </p:cNvSpPr>
          <p:nvPr/>
        </p:nvSpPr>
        <p:spPr>
          <a:xfrm>
            <a:off x="0" y="1207086"/>
            <a:ext cx="9144000"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4 – Housing</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3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46030"/>
            <a:ext cx="8229600" cy="4703626"/>
          </a:xfrm>
        </p:spPr>
        <p:txBody>
          <a:bodyPr>
            <a:normAutofit fontScale="92500" lnSpcReduction="10000"/>
          </a:bodyPr>
          <a:lstStyle/>
          <a:p>
            <a:pPr>
              <a:lnSpc>
                <a:spcPct val="110000"/>
              </a:lnSpc>
              <a:spcBef>
                <a:spcPts val="0"/>
              </a:spcBef>
            </a:pPr>
            <a:r>
              <a:rPr lang="en-US" sz="2200" dirty="0">
                <a:latin typeface="Arial" panose="020B0604020202020204" pitchFamily="34" charset="0"/>
                <a:cs typeface="Arial" panose="020B0604020202020204" pitchFamily="34" charset="0"/>
              </a:rPr>
              <a:t>Rental Housing</a:t>
            </a:r>
          </a:p>
          <a:p>
            <a:pPr lvl="1">
              <a:lnSpc>
                <a:spcPct val="110000"/>
              </a:lnSpc>
              <a:spcBef>
                <a:spcPts val="0"/>
              </a:spcBef>
            </a:pPr>
            <a:r>
              <a:rPr lang="en-US" sz="1800" dirty="0">
                <a:latin typeface="Arial" panose="020B0604020202020204" pitchFamily="34" charset="0"/>
                <a:cs typeface="Arial" panose="020B0604020202020204" pitchFamily="34" charset="0"/>
              </a:rPr>
              <a:t>Low-income renters that cannot find affordable units in reasonable proximity.</a:t>
            </a:r>
          </a:p>
          <a:p>
            <a:pPr lvl="1">
              <a:lnSpc>
                <a:spcPct val="110000"/>
              </a:lnSpc>
              <a:spcBef>
                <a:spcPts val="0"/>
              </a:spcBef>
            </a:pPr>
            <a:r>
              <a:rPr lang="en-US" sz="1800" dirty="0">
                <a:latin typeface="Arial" panose="020B0604020202020204" pitchFamily="34" charset="0"/>
                <a:cs typeface="Arial" panose="020B0604020202020204" pitchFamily="34" charset="0"/>
              </a:rPr>
              <a:t>Small-rental property owners (1-4 units) that do not qualify for SBA </a:t>
            </a:r>
            <a:r>
              <a:rPr lang="en-US" sz="1800" dirty="0">
                <a:latin typeface="Arial" panose="020B0604020202020204" pitchFamily="34" charset="0"/>
                <a:cs typeface="Arial" panose="020B0604020202020204" pitchFamily="34" charset="0"/>
              </a:rPr>
              <a:t>assistance</a:t>
            </a:r>
          </a:p>
          <a:p>
            <a:pPr lvl="1">
              <a:lnSpc>
                <a:spcPct val="110000"/>
              </a:lnSpc>
              <a:spcBef>
                <a:spcPts val="0"/>
              </a:spcBef>
            </a:pPr>
            <a:endParaRPr lang="en-US" sz="2200" dirty="0">
              <a:latin typeface="Arial" panose="020B0604020202020204" pitchFamily="34" charset="0"/>
              <a:cs typeface="Arial" panose="020B0604020202020204" pitchFamily="34" charset="0"/>
            </a:endParaRPr>
          </a:p>
          <a:p>
            <a:pPr>
              <a:lnSpc>
                <a:spcPct val="110000"/>
              </a:lnSpc>
              <a:spcBef>
                <a:spcPts val="0"/>
              </a:spcBef>
            </a:pPr>
            <a:r>
              <a:rPr lang="en-US" sz="2200" dirty="0">
                <a:latin typeface="Arial" panose="020B0604020202020204" pitchFamily="34" charset="0"/>
                <a:cs typeface="Arial" panose="020B0604020202020204" pitchFamily="34" charset="0"/>
              </a:rPr>
              <a:t>Homeowner Housing</a:t>
            </a:r>
          </a:p>
          <a:p>
            <a:pPr lvl="1">
              <a:lnSpc>
                <a:spcPct val="110000"/>
              </a:lnSpc>
              <a:spcBef>
                <a:spcPts val="0"/>
              </a:spcBef>
            </a:pPr>
            <a:r>
              <a:rPr lang="en-US" sz="1800" dirty="0">
                <a:latin typeface="Arial" panose="020B0604020202020204" pitchFamily="34" charset="0"/>
                <a:cs typeface="Arial" panose="020B0604020202020204" pitchFamily="34" charset="0"/>
              </a:rPr>
              <a:t>Homeowners </a:t>
            </a:r>
            <a:r>
              <a:rPr lang="en-US" sz="1800" dirty="0">
                <a:latin typeface="Arial" panose="020B0604020202020204" pitchFamily="34" charset="0"/>
                <a:cs typeface="Arial" panose="020B0604020202020204" pitchFamily="34" charset="0"/>
              </a:rPr>
              <a:t>lack adequate </a:t>
            </a:r>
            <a:r>
              <a:rPr lang="en-US" sz="1800" dirty="0">
                <a:latin typeface="Arial" panose="020B0604020202020204" pitchFamily="34" charset="0"/>
                <a:cs typeface="Arial" panose="020B0604020202020204" pitchFamily="34" charset="0"/>
              </a:rPr>
              <a:t>resources to complete repairs</a:t>
            </a:r>
            <a:endParaRPr lang="en-US" sz="1800" dirty="0">
              <a:latin typeface="Arial" panose="020B0604020202020204" pitchFamily="34" charset="0"/>
              <a:cs typeface="Arial" panose="020B0604020202020204" pitchFamily="34" charset="0"/>
            </a:endParaRPr>
          </a:p>
          <a:p>
            <a:pPr lvl="1">
              <a:lnSpc>
                <a:spcPct val="110000"/>
              </a:lnSpc>
              <a:spcBef>
                <a:spcPts val="0"/>
              </a:spcBef>
            </a:pPr>
            <a:r>
              <a:rPr lang="en-US" sz="1800" dirty="0">
                <a:latin typeface="Arial" panose="020B0604020202020204" pitchFamily="34" charset="0"/>
                <a:cs typeface="Arial" panose="020B0604020202020204" pitchFamily="34" charset="0"/>
              </a:rPr>
              <a:t>Homeowners lack adequate resources to elevate to meet NFIP policy</a:t>
            </a:r>
            <a:endParaRPr lang="en-US" sz="1800" dirty="0">
              <a:latin typeface="Arial" panose="020B0604020202020204" pitchFamily="34" charset="0"/>
              <a:cs typeface="Arial" panose="020B0604020202020204" pitchFamily="34" charset="0"/>
            </a:endParaRPr>
          </a:p>
          <a:p>
            <a:pPr lvl="1">
              <a:lnSpc>
                <a:spcPct val="110000"/>
              </a:lnSpc>
              <a:spcBef>
                <a:spcPts val="0"/>
              </a:spcBef>
            </a:pPr>
            <a:endParaRPr lang="en-US" sz="2200" dirty="0">
              <a:latin typeface="Arial" panose="020B0604020202020204" pitchFamily="34" charset="0"/>
              <a:cs typeface="Arial" panose="020B0604020202020204" pitchFamily="34" charset="0"/>
            </a:endParaRPr>
          </a:p>
          <a:p>
            <a:pPr>
              <a:lnSpc>
                <a:spcPct val="110000"/>
              </a:lnSpc>
              <a:spcBef>
                <a:spcPts val="0"/>
              </a:spcBef>
            </a:pPr>
            <a:r>
              <a:rPr lang="en-US" sz="2200" dirty="0">
                <a:latin typeface="Arial" panose="020B0604020202020204" pitchFamily="34" charset="0"/>
                <a:cs typeface="Arial" panose="020B0604020202020204" pitchFamily="34" charset="0"/>
              </a:rPr>
              <a:t>Flood insurance affordability</a:t>
            </a:r>
          </a:p>
          <a:p>
            <a:pPr lvl="1">
              <a:lnSpc>
                <a:spcPct val="110000"/>
              </a:lnSpc>
              <a:spcBef>
                <a:spcPts val="0"/>
              </a:spcBef>
            </a:pPr>
            <a:r>
              <a:rPr lang="en-US" sz="1800" dirty="0">
                <a:latin typeface="Arial" panose="020B0604020202020204" pitchFamily="34" charset="0"/>
                <a:cs typeface="Arial" panose="020B0604020202020204" pitchFamily="34" charset="0"/>
              </a:rPr>
              <a:t>Addressing the impact of potential rate increases on low-income and fixed-income households</a:t>
            </a:r>
          </a:p>
          <a:p>
            <a:pPr lvl="1">
              <a:lnSpc>
                <a:spcPct val="110000"/>
              </a:lnSpc>
              <a:spcBef>
                <a:spcPts val="0"/>
              </a:spcBef>
            </a:pPr>
            <a:endParaRPr lang="en-US" sz="2200" dirty="0">
              <a:latin typeface="Arial" panose="020B0604020202020204" pitchFamily="34" charset="0"/>
              <a:cs typeface="Arial" panose="020B0604020202020204" pitchFamily="34" charset="0"/>
            </a:endParaRPr>
          </a:p>
          <a:p>
            <a:pPr>
              <a:lnSpc>
                <a:spcPct val="110000"/>
              </a:lnSpc>
              <a:spcBef>
                <a:spcPts val="0"/>
              </a:spcBef>
            </a:pPr>
            <a:r>
              <a:rPr lang="en-US" sz="2200" dirty="0">
                <a:latin typeface="Arial" panose="020B0604020202020204" pitchFamily="34" charset="0"/>
                <a:cs typeface="Arial" panose="020B0604020202020204" pitchFamily="34" charset="0"/>
              </a:rPr>
              <a:t>Flood insurance coverage</a:t>
            </a:r>
          </a:p>
          <a:p>
            <a:pPr lvl="1">
              <a:lnSpc>
                <a:spcPct val="110000"/>
              </a:lnSpc>
              <a:spcBef>
                <a:spcPts val="0"/>
              </a:spcBef>
            </a:pPr>
            <a:r>
              <a:rPr lang="en-US" sz="1800" dirty="0">
                <a:latin typeface="Arial" panose="020B0604020202020204" pitchFamily="34" charset="0"/>
                <a:cs typeface="Arial" panose="020B0604020202020204" pitchFamily="34" charset="0"/>
              </a:rPr>
              <a:t>Increased rates </a:t>
            </a:r>
            <a:r>
              <a:rPr lang="en-US" sz="1800" dirty="0">
                <a:latin typeface="Arial" panose="020B0604020202020204" pitchFamily="34" charset="0"/>
                <a:cs typeface="Arial" panose="020B0604020202020204" pitchFamily="34" charset="0"/>
              </a:rPr>
              <a:t>of uninsured and underinsured both inside and outside the </a:t>
            </a:r>
            <a:r>
              <a:rPr lang="en-US" sz="1800" dirty="0">
                <a:latin typeface="Arial" panose="020B0604020202020204" pitchFamily="34" charset="0"/>
                <a:cs typeface="Arial" panose="020B0604020202020204" pitchFamily="34" charset="0"/>
              </a:rPr>
              <a:t>floodplain</a:t>
            </a:r>
            <a:endParaRPr lang="en-US" sz="1800" dirty="0">
              <a:latin typeface="Arial" panose="020B0604020202020204" pitchFamily="34" charset="0"/>
              <a:cs typeface="Arial" panose="020B0604020202020204" pitchFamily="34" charset="0"/>
            </a:endParaRPr>
          </a:p>
        </p:txBody>
      </p:sp>
      <p:sp>
        <p:nvSpPr>
          <p:cNvPr id="6" name="Title 3"/>
          <p:cNvSpPr txBox="1">
            <a:spLocks/>
          </p:cNvSpPr>
          <p:nvPr/>
        </p:nvSpPr>
        <p:spPr>
          <a:xfrm>
            <a:off x="0" y="1207086"/>
            <a:ext cx="9144000" cy="6389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4 – Housing</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423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3211135"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a:t>
            </a:r>
            <a:r>
              <a:rPr lang="en-US" dirty="0" smtClean="0">
                <a:solidFill>
                  <a:schemeClr val="accent5">
                    <a:lumMod val="50000"/>
                  </a:schemeClr>
                </a:solidFill>
                <a:latin typeface="Arial" panose="020B0604020202020204" pitchFamily="34" charset="0"/>
                <a:cs typeface="Arial" panose="020B0604020202020204" pitchFamily="34" charset="0"/>
              </a:rPr>
              <a:t>5 Infrastructure Systems</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06640"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361384"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06640" y="1983377"/>
            <a:ext cx="3978613" cy="460166"/>
            <a:chOff x="321011" y="1983377"/>
            <a:chExt cx="3978613" cy="343319"/>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Department of Transportation and Development </a:t>
              </a:r>
              <a:endParaRPr lang="en-US" sz="1100" b="1"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87301"/>
              <a:ext cx="914400" cy="33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latin typeface="Arial" panose="020B0604020202020204" pitchFamily="34" charset="0"/>
                  <a:cs typeface="Arial" panose="020B0604020202020204" pitchFamily="34" charset="0"/>
                </a:rPr>
                <a:t>P</a:t>
              </a:r>
              <a:endParaRPr lang="en-US" sz="900" b="1"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06640" y="2407322"/>
            <a:ext cx="3978613" cy="417505"/>
            <a:chOff x="321011" y="2316551"/>
            <a:chExt cx="3978613" cy="257137"/>
          </a:xfrm>
        </p:grpSpPr>
        <p:sp>
          <p:nvSpPr>
            <p:cNvPr id="10" name="Rounded Rectangle 9"/>
            <p:cNvSpPr/>
            <p:nvPr/>
          </p:nvSpPr>
          <p:spPr>
            <a:xfrm>
              <a:off x="321011" y="2322771"/>
              <a:ext cx="3064213" cy="2446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Coastal Protection and Restoration Authority (CPRA)</a:t>
              </a:r>
              <a:endParaRPr lang="en-US" sz="1100" b="1"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3385224" y="2316551"/>
              <a:ext cx="914400" cy="25713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
              </a:r>
            </a:p>
          </p:txBody>
        </p:sp>
      </p:grpSp>
      <p:grpSp>
        <p:nvGrpSpPr>
          <p:cNvPr id="27" name="Group 26"/>
          <p:cNvGrpSpPr/>
          <p:nvPr/>
        </p:nvGrpSpPr>
        <p:grpSpPr>
          <a:xfrm>
            <a:off x="306640" y="2814618"/>
            <a:ext cx="3978613" cy="263695"/>
            <a:chOff x="321011" y="2566318"/>
            <a:chExt cx="3990946" cy="263695"/>
          </a:xfrm>
        </p:grpSpPr>
        <p:sp>
          <p:nvSpPr>
            <p:cNvPr id="11" name="Rounded Rectangle 10"/>
            <p:cNvSpPr/>
            <p:nvPr/>
          </p:nvSpPr>
          <p:spPr>
            <a:xfrm>
              <a:off x="321011" y="2569134"/>
              <a:ext cx="3064213" cy="24358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Office of Financial Institutions</a:t>
              </a:r>
            </a:p>
          </p:txBody>
        </p:sp>
        <p:sp>
          <p:nvSpPr>
            <p:cNvPr id="19" name="Rounded Rectangle 18"/>
            <p:cNvSpPr/>
            <p:nvPr/>
          </p:nvSpPr>
          <p:spPr>
            <a:xfrm>
              <a:off x="3397557" y="2566318"/>
              <a:ext cx="914400" cy="2636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8" name="Group 27"/>
          <p:cNvGrpSpPr/>
          <p:nvPr/>
        </p:nvGrpSpPr>
        <p:grpSpPr>
          <a:xfrm>
            <a:off x="306640" y="3055457"/>
            <a:ext cx="3981218" cy="243176"/>
            <a:chOff x="321011" y="2810326"/>
            <a:chExt cx="3981218" cy="391813"/>
          </a:xfrm>
        </p:grpSpPr>
        <p:sp>
          <p:nvSpPr>
            <p:cNvPr id="13" name="Rounded Rectangle 12"/>
            <p:cNvSpPr/>
            <p:nvPr/>
          </p:nvSpPr>
          <p:spPr>
            <a:xfrm>
              <a:off x="321011" y="2810326"/>
              <a:ext cx="3064213" cy="3918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Louisiana Department of Agriculture and Forestry</a:t>
              </a:r>
            </a:p>
          </p:txBody>
        </p:sp>
        <p:sp>
          <p:nvSpPr>
            <p:cNvPr id="20" name="Rounded Rectangle 19"/>
            <p:cNvSpPr/>
            <p:nvPr/>
          </p:nvSpPr>
          <p:spPr>
            <a:xfrm>
              <a:off x="3387829" y="2830014"/>
              <a:ext cx="914400" cy="36437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S</a:t>
              </a:r>
              <a:endParaRPr lang="en-US" sz="10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06640" y="3299825"/>
            <a:ext cx="3978613" cy="238867"/>
            <a:chOff x="321011" y="3199910"/>
            <a:chExt cx="3978613" cy="238867"/>
          </a:xfrm>
        </p:grpSpPr>
        <p:sp>
          <p:nvSpPr>
            <p:cNvPr id="14" name="Rounded Rectangle 13"/>
            <p:cNvSpPr/>
            <p:nvPr/>
          </p:nvSpPr>
          <p:spPr>
            <a:xfrm>
              <a:off x="321011" y="3203817"/>
              <a:ext cx="3064213" cy="22063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Louisiana Department of Insurance</a:t>
              </a:r>
            </a:p>
          </p:txBody>
        </p:sp>
        <p:sp>
          <p:nvSpPr>
            <p:cNvPr id="21" name="Rounded Rectangle 20"/>
            <p:cNvSpPr/>
            <p:nvPr/>
          </p:nvSpPr>
          <p:spPr>
            <a:xfrm>
              <a:off x="3385224" y="3199910"/>
              <a:ext cx="914400" cy="23886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06640" y="3520145"/>
            <a:ext cx="3978613" cy="252197"/>
            <a:chOff x="321011" y="3424136"/>
            <a:chExt cx="3978613" cy="350196"/>
          </a:xfrm>
        </p:grpSpPr>
        <p:sp>
          <p:nvSpPr>
            <p:cNvPr id="15" name="Rounded Rectangle 14"/>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Public Service Commission</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06640" y="5089278"/>
            <a:ext cx="3978613" cy="240499"/>
            <a:chOff x="321011" y="3754152"/>
            <a:chExt cx="3978613" cy="240499"/>
          </a:xfrm>
          <a:solidFill>
            <a:schemeClr val="accent1">
              <a:lumMod val="20000"/>
              <a:lumOff val="80000"/>
            </a:schemeClr>
          </a:solidFill>
        </p:grpSpPr>
        <p:sp>
          <p:nvSpPr>
            <p:cNvPr id="12" name="Rounded Rectangle 11"/>
            <p:cNvSpPr/>
            <p:nvPr/>
          </p:nvSpPr>
          <p:spPr>
            <a:xfrm>
              <a:off x="321011" y="3771797"/>
              <a:ext cx="3064213" cy="19768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2"/>
              <a:ext cx="914400" cy="24049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06640" y="5304608"/>
            <a:ext cx="3978613" cy="183996"/>
            <a:chOff x="321011" y="3969482"/>
            <a:chExt cx="3978613" cy="183996"/>
          </a:xfrm>
          <a:solidFill>
            <a:srgbClr val="B9D4ED"/>
          </a:solidFill>
        </p:grpSpPr>
        <p:sp>
          <p:nvSpPr>
            <p:cNvPr id="16" name="Rounded Rectangle 15"/>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Division of Administration / OCD</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1632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Army Corps of Engineers</a:t>
              </a:r>
              <a:endParaRPr lang="en-US" sz="11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C</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161990"/>
            <a:ext cx="4168653" cy="217827"/>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FEMA</a:t>
              </a:r>
              <a:endParaRPr lang="en-US" sz="11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9" name="Group 38"/>
          <p:cNvGrpSpPr/>
          <p:nvPr/>
        </p:nvGrpSpPr>
        <p:grpSpPr>
          <a:xfrm>
            <a:off x="4489663" y="2357197"/>
            <a:ext cx="4168653" cy="230371"/>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Transportation</a:t>
              </a:r>
              <a:endParaRPr lang="en-US" sz="10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581099"/>
            <a:ext cx="4168653" cy="243128"/>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US Department of Homeland Security</a:t>
              </a:r>
              <a:endParaRPr lang="en-US" sz="105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P</a:t>
              </a:r>
              <a:endParaRPr lang="en-US" sz="105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2806918"/>
            <a:ext cx="4168653" cy="258879"/>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Energy</a:t>
              </a:r>
              <a:endParaRPr lang="en-US" sz="1100" dirty="0">
                <a:solidFill>
                  <a:schemeClr val="tx1"/>
                </a:solidFill>
                <a:latin typeface="Arial" panose="020B0604020202020204" pitchFamily="34" charset="0"/>
                <a:cs typeface="Arial" panose="020B0604020202020204" pitchFamily="34" charset="0"/>
              </a:endParaRP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P</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059539"/>
            <a:ext cx="4168653" cy="232707"/>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Delta Regional Authority</a:t>
              </a:r>
              <a:endParaRPr lang="en-US" sz="11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266433"/>
            <a:ext cx="4168653" cy="289239"/>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Agriculture</a:t>
              </a:r>
              <a:endParaRPr lang="en-US" sz="11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542791"/>
            <a:ext cx="4168653" cy="244773"/>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Commerce</a:t>
              </a:r>
              <a:endParaRPr lang="en-US" sz="11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3773894"/>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Defense</a:t>
              </a:r>
              <a:endParaRPr lang="en-US" sz="1100" dirty="0">
                <a:solidFill>
                  <a:schemeClr val="tx1"/>
                </a:solidFill>
                <a:latin typeface="Arial" panose="020B0604020202020204" pitchFamily="34" charset="0"/>
                <a:cs typeface="Arial" panose="020B0604020202020204" pitchFamily="34" charset="0"/>
              </a:endParaRP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073136"/>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89663" y="4375030"/>
            <a:ext cx="4168653" cy="311136"/>
            <a:chOff x="321011" y="2316551"/>
            <a:chExt cx="3978613" cy="257137"/>
          </a:xfrm>
          <a:solidFill>
            <a:schemeClr val="accent3">
              <a:lumMod val="20000"/>
              <a:lumOff val="80000"/>
            </a:schemeClr>
          </a:solidFill>
        </p:grpSpPr>
        <p:sp>
          <p:nvSpPr>
            <p:cNvPr id="65" name="Rounded Rectangle 6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Arial" panose="020B0604020202020204" pitchFamily="34" charset="0"/>
                  <a:cs typeface="Arial" panose="020B0604020202020204" pitchFamily="34" charset="0"/>
                </a:rPr>
                <a:t>US Department of Housing and Urban Development</a:t>
              </a:r>
              <a:endParaRPr lang="en-US" sz="1000" dirty="0">
                <a:solidFill>
                  <a:schemeClr val="tx1"/>
                </a:solidFill>
                <a:latin typeface="Arial" panose="020B0604020202020204" pitchFamily="34" charset="0"/>
                <a:cs typeface="Arial" panose="020B0604020202020204" pitchFamily="34" charset="0"/>
              </a:endParaRPr>
            </a:p>
          </p:txBody>
        </p:sp>
        <p:sp>
          <p:nvSpPr>
            <p:cNvPr id="66" name="Rounded Rectangle 6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67" name="Group 66"/>
          <p:cNvGrpSpPr/>
          <p:nvPr/>
        </p:nvGrpSpPr>
        <p:grpSpPr>
          <a:xfrm>
            <a:off x="4489663" y="4658918"/>
            <a:ext cx="4168653" cy="311136"/>
            <a:chOff x="321011" y="2316551"/>
            <a:chExt cx="3978613" cy="257137"/>
          </a:xfrm>
          <a:solidFill>
            <a:schemeClr val="accent3">
              <a:lumMod val="60000"/>
              <a:lumOff val="40000"/>
            </a:schemeClr>
          </a:solidFill>
        </p:grpSpPr>
        <p:sp>
          <p:nvSpPr>
            <p:cNvPr id="68" name="Rounded Rectangle 6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Health and Human Services</a:t>
              </a:r>
              <a:endParaRPr lang="en-US" sz="1100" dirty="0">
                <a:solidFill>
                  <a:schemeClr val="tx1"/>
                </a:solidFill>
                <a:latin typeface="Arial" panose="020B0604020202020204" pitchFamily="34" charset="0"/>
                <a:cs typeface="Arial" panose="020B0604020202020204" pitchFamily="34" charset="0"/>
              </a:endParaRPr>
            </a:p>
          </p:txBody>
        </p:sp>
        <p:sp>
          <p:nvSpPr>
            <p:cNvPr id="69" name="Rounded Rectangle 6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4935274"/>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Interior</a:t>
              </a:r>
              <a:endParaRPr lang="en-US" sz="1100" dirty="0">
                <a:solidFill>
                  <a:schemeClr val="tx1"/>
                </a:solidFill>
                <a:latin typeface="Arial" panose="020B0604020202020204" pitchFamily="34" charset="0"/>
                <a:cs typeface="Arial" panose="020B0604020202020204" pitchFamily="34" charset="0"/>
              </a:endParaRP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4" name="Group 73"/>
          <p:cNvGrpSpPr/>
          <p:nvPr/>
        </p:nvGrpSpPr>
        <p:grpSpPr>
          <a:xfrm>
            <a:off x="4489663" y="5211630"/>
            <a:ext cx="4168653" cy="311136"/>
            <a:chOff x="321011" y="2316551"/>
            <a:chExt cx="3978613" cy="257137"/>
          </a:xfrm>
          <a:solidFill>
            <a:schemeClr val="accent3">
              <a:lumMod val="60000"/>
              <a:lumOff val="40000"/>
            </a:schemeClr>
          </a:solidFill>
        </p:grpSpPr>
        <p:sp>
          <p:nvSpPr>
            <p:cNvPr id="75" name="Rounded Rectangle 7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US Department of Treasury</a:t>
              </a:r>
              <a:endParaRPr lang="en-US" sz="1100" dirty="0">
                <a:solidFill>
                  <a:schemeClr val="tx1"/>
                </a:solidFill>
                <a:latin typeface="Arial" panose="020B0604020202020204" pitchFamily="34" charset="0"/>
                <a:cs typeface="Arial" panose="020B0604020202020204" pitchFamily="34" charset="0"/>
              </a:endParaRPr>
            </a:p>
          </p:txBody>
        </p:sp>
        <p:sp>
          <p:nvSpPr>
            <p:cNvPr id="76" name="Rounded Rectangle 7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487980"/>
            <a:ext cx="4168653" cy="311136"/>
            <a:chOff x="321011" y="2316551"/>
            <a:chExt cx="3978613" cy="257137"/>
          </a:xfrm>
          <a:solidFill>
            <a:schemeClr val="accent3">
              <a:lumMod val="20000"/>
              <a:lumOff val="8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Environmental Protection Agency</a:t>
              </a:r>
              <a:endParaRPr lang="en-US" sz="1050" dirty="0">
                <a:solidFill>
                  <a:schemeClr val="tx1"/>
                </a:solidFill>
                <a:latin typeface="Arial" panose="020B0604020202020204" pitchFamily="34" charset="0"/>
                <a:cs typeface="Arial" panose="020B0604020202020204" pitchFamily="34" charset="0"/>
              </a:endParaRP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86" name="Group 85"/>
          <p:cNvGrpSpPr/>
          <p:nvPr/>
        </p:nvGrpSpPr>
        <p:grpSpPr>
          <a:xfrm>
            <a:off x="306640" y="3774916"/>
            <a:ext cx="3978613" cy="252197"/>
            <a:chOff x="321011" y="3424136"/>
            <a:chExt cx="3978613" cy="350196"/>
          </a:xfrm>
          <a:solidFill>
            <a:schemeClr val="accent1">
              <a:lumMod val="40000"/>
              <a:lumOff val="60000"/>
            </a:schemeClr>
          </a:solidFill>
        </p:grpSpPr>
        <p:sp>
          <p:nvSpPr>
            <p:cNvPr id="87" name="Rounded Rectangle 86"/>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Economic Development</a:t>
              </a:r>
              <a:endParaRPr lang="en-US" sz="1100" dirty="0">
                <a:solidFill>
                  <a:schemeClr val="tx1"/>
                </a:solidFill>
                <a:latin typeface="Arial" panose="020B0604020202020204" pitchFamily="34" charset="0"/>
                <a:cs typeface="Arial" panose="020B0604020202020204" pitchFamily="34" charset="0"/>
              </a:endParaRPr>
            </a:p>
          </p:txBody>
        </p:sp>
        <p:sp>
          <p:nvSpPr>
            <p:cNvPr id="88" name="Rounded Rectangle 87"/>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89" name="Group 88"/>
          <p:cNvGrpSpPr/>
          <p:nvPr/>
        </p:nvGrpSpPr>
        <p:grpSpPr>
          <a:xfrm>
            <a:off x="306640" y="4028664"/>
            <a:ext cx="3978613" cy="252197"/>
            <a:chOff x="321011" y="3424136"/>
            <a:chExt cx="3978613" cy="350196"/>
          </a:xfrm>
        </p:grpSpPr>
        <p:sp>
          <p:nvSpPr>
            <p:cNvPr id="90" name="Rounded Rectangle 89"/>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Natural Resources</a:t>
              </a:r>
              <a:endParaRPr lang="en-US" sz="1100" dirty="0">
                <a:solidFill>
                  <a:schemeClr val="tx1"/>
                </a:solidFill>
                <a:latin typeface="Arial" panose="020B0604020202020204" pitchFamily="34" charset="0"/>
                <a:cs typeface="Arial" panose="020B0604020202020204" pitchFamily="34" charset="0"/>
              </a:endParaRPr>
            </a:p>
          </p:txBody>
        </p:sp>
        <p:sp>
          <p:nvSpPr>
            <p:cNvPr id="91" name="Rounded Rectangle 90"/>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2" name="Group 91"/>
          <p:cNvGrpSpPr/>
          <p:nvPr/>
        </p:nvGrpSpPr>
        <p:grpSpPr>
          <a:xfrm>
            <a:off x="306640" y="4262534"/>
            <a:ext cx="3978613" cy="252197"/>
            <a:chOff x="321011" y="3424136"/>
            <a:chExt cx="3978613" cy="350196"/>
          </a:xfrm>
          <a:solidFill>
            <a:schemeClr val="accent1">
              <a:lumMod val="40000"/>
              <a:lumOff val="60000"/>
            </a:schemeClr>
          </a:solidFill>
        </p:grpSpPr>
        <p:sp>
          <p:nvSpPr>
            <p:cNvPr id="93" name="Rounded Rectangle 92"/>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Corrections</a:t>
              </a:r>
              <a:endParaRPr lang="en-US" sz="1100" dirty="0">
                <a:solidFill>
                  <a:schemeClr val="tx1"/>
                </a:solidFill>
                <a:latin typeface="Arial" panose="020B0604020202020204" pitchFamily="34" charset="0"/>
                <a:cs typeface="Arial" panose="020B0604020202020204" pitchFamily="34" charset="0"/>
              </a:endParaRPr>
            </a:p>
          </p:txBody>
        </p:sp>
        <p:sp>
          <p:nvSpPr>
            <p:cNvPr id="94" name="Rounded Rectangle 93"/>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95" name="Group 94"/>
          <p:cNvGrpSpPr/>
          <p:nvPr/>
        </p:nvGrpSpPr>
        <p:grpSpPr>
          <a:xfrm>
            <a:off x="306640" y="4515880"/>
            <a:ext cx="3978613" cy="252197"/>
            <a:chOff x="321011" y="3424136"/>
            <a:chExt cx="3978613" cy="350196"/>
          </a:xfrm>
        </p:grpSpPr>
        <p:sp>
          <p:nvSpPr>
            <p:cNvPr id="96" name="Rounded Rectangle 95"/>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Oil Spill Coordinator’s Office</a:t>
              </a:r>
              <a:endParaRPr lang="en-US" sz="1100" dirty="0">
                <a:solidFill>
                  <a:schemeClr val="tx1"/>
                </a:solidFill>
                <a:latin typeface="Arial" panose="020B0604020202020204" pitchFamily="34" charset="0"/>
                <a:cs typeface="Arial" panose="020B0604020202020204" pitchFamily="34" charset="0"/>
              </a:endParaRPr>
            </a:p>
          </p:txBody>
        </p:sp>
        <p:sp>
          <p:nvSpPr>
            <p:cNvPr id="97" name="Rounded Rectangle 96"/>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1" name="Group 100"/>
          <p:cNvGrpSpPr/>
          <p:nvPr/>
        </p:nvGrpSpPr>
        <p:grpSpPr>
          <a:xfrm>
            <a:off x="306640" y="4745821"/>
            <a:ext cx="3978613" cy="365118"/>
            <a:chOff x="321011" y="3424136"/>
            <a:chExt cx="3978613" cy="350196"/>
          </a:xfrm>
          <a:solidFill>
            <a:srgbClr val="B9D4ED"/>
          </a:solidFill>
        </p:grpSpPr>
        <p:sp>
          <p:nvSpPr>
            <p:cNvPr id="102" name="Rounded Rectangle 101"/>
            <p:cNvSpPr/>
            <p:nvPr/>
          </p:nvSpPr>
          <p:spPr>
            <a:xfrm>
              <a:off x="321011" y="3424136"/>
              <a:ext cx="3064213" cy="3501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State Fire Marshall</a:t>
              </a:r>
              <a:endParaRPr lang="en-US" sz="1100" dirty="0">
                <a:solidFill>
                  <a:schemeClr val="tx1"/>
                </a:solidFill>
                <a:latin typeface="Arial" panose="020B0604020202020204" pitchFamily="34" charset="0"/>
                <a:cs typeface="Arial" panose="020B0604020202020204" pitchFamily="34" charset="0"/>
              </a:endParaRPr>
            </a:p>
          </p:txBody>
        </p:sp>
        <p:sp>
          <p:nvSpPr>
            <p:cNvPr id="103" name="Rounded Rectangle 102"/>
            <p:cNvSpPr/>
            <p:nvPr/>
          </p:nvSpPr>
          <p:spPr>
            <a:xfrm>
              <a:off x="3385224" y="3429728"/>
              <a:ext cx="914400" cy="339395"/>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10" name="Group 109"/>
          <p:cNvGrpSpPr/>
          <p:nvPr/>
        </p:nvGrpSpPr>
        <p:grpSpPr>
          <a:xfrm>
            <a:off x="306640" y="5488604"/>
            <a:ext cx="3978613" cy="183996"/>
            <a:chOff x="321011" y="3969482"/>
            <a:chExt cx="3978613" cy="183996"/>
          </a:xfrm>
          <a:solidFill>
            <a:schemeClr val="accent1">
              <a:lumMod val="20000"/>
              <a:lumOff val="80000"/>
            </a:schemeClr>
          </a:solidFill>
        </p:grpSpPr>
        <p:sp>
          <p:nvSpPr>
            <p:cNvPr id="111" name="Rounded Rectangle 110"/>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National Guard</a:t>
              </a:r>
              <a:endParaRPr lang="en-US" sz="1100" dirty="0">
                <a:solidFill>
                  <a:schemeClr val="tx1"/>
                </a:solidFill>
                <a:latin typeface="Arial" panose="020B0604020202020204" pitchFamily="34" charset="0"/>
                <a:cs typeface="Arial" panose="020B0604020202020204" pitchFamily="34" charset="0"/>
              </a:endParaRPr>
            </a:p>
          </p:txBody>
        </p:sp>
        <p:sp>
          <p:nvSpPr>
            <p:cNvPr id="112" name="Rounded Rectangle 111"/>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13" name="Group 112"/>
          <p:cNvGrpSpPr/>
          <p:nvPr/>
        </p:nvGrpSpPr>
        <p:grpSpPr>
          <a:xfrm>
            <a:off x="306640" y="5669484"/>
            <a:ext cx="3978613" cy="288468"/>
            <a:chOff x="321011" y="3969482"/>
            <a:chExt cx="3978613" cy="183996"/>
          </a:xfrm>
          <a:solidFill>
            <a:srgbClr val="B9D4ED"/>
          </a:solidFill>
        </p:grpSpPr>
        <p:sp>
          <p:nvSpPr>
            <p:cNvPr id="114" name="Rounded Rectangle 113"/>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Louisiana Department of Environmental Quality</a:t>
              </a:r>
              <a:endParaRPr lang="en-US" sz="1050" dirty="0">
                <a:solidFill>
                  <a:schemeClr val="tx1"/>
                </a:solidFill>
                <a:latin typeface="Arial" panose="020B0604020202020204" pitchFamily="34" charset="0"/>
                <a:cs typeface="Arial" panose="020B0604020202020204" pitchFamily="34" charset="0"/>
              </a:endParaRPr>
            </a:p>
          </p:txBody>
        </p:sp>
        <p:sp>
          <p:nvSpPr>
            <p:cNvPr id="115" name="Rounded Rectangle 114"/>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S</a:t>
              </a:r>
            </a:p>
          </p:txBody>
        </p:sp>
      </p:grpSp>
      <p:grpSp>
        <p:nvGrpSpPr>
          <p:cNvPr id="117" name="Group 116"/>
          <p:cNvGrpSpPr/>
          <p:nvPr/>
        </p:nvGrpSpPr>
        <p:grpSpPr>
          <a:xfrm>
            <a:off x="306640" y="5959114"/>
            <a:ext cx="3978613" cy="228207"/>
            <a:chOff x="321011" y="3969482"/>
            <a:chExt cx="3978613" cy="183996"/>
          </a:xfrm>
          <a:solidFill>
            <a:schemeClr val="accent1">
              <a:lumMod val="20000"/>
              <a:lumOff val="80000"/>
            </a:schemeClr>
          </a:solidFill>
        </p:grpSpPr>
        <p:sp>
          <p:nvSpPr>
            <p:cNvPr id="118" name="Rounded Rectangle 117"/>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Education</a:t>
              </a:r>
              <a:endParaRPr lang="en-US" sz="1100" dirty="0">
                <a:solidFill>
                  <a:schemeClr val="tx1"/>
                </a:solidFill>
                <a:latin typeface="Arial" panose="020B0604020202020204" pitchFamily="34" charset="0"/>
                <a:cs typeface="Arial" panose="020B0604020202020204" pitchFamily="34" charset="0"/>
              </a:endParaRPr>
            </a:p>
          </p:txBody>
        </p:sp>
        <p:sp>
          <p:nvSpPr>
            <p:cNvPr id="119" name="Rounded Rectangle 118"/>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20" name="Group 119"/>
          <p:cNvGrpSpPr/>
          <p:nvPr/>
        </p:nvGrpSpPr>
        <p:grpSpPr>
          <a:xfrm>
            <a:off x="306640" y="6191026"/>
            <a:ext cx="3978613" cy="228207"/>
            <a:chOff x="321011" y="3969482"/>
            <a:chExt cx="3978613" cy="183996"/>
          </a:xfrm>
          <a:solidFill>
            <a:srgbClr val="B9D4ED"/>
          </a:solidFill>
        </p:grpSpPr>
        <p:sp>
          <p:nvSpPr>
            <p:cNvPr id="121" name="Rounded Rectangle 120"/>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Housing Corporation</a:t>
              </a:r>
              <a:endParaRPr lang="en-US" sz="1100" dirty="0">
                <a:solidFill>
                  <a:schemeClr val="tx1"/>
                </a:solidFill>
                <a:latin typeface="Arial" panose="020B0604020202020204" pitchFamily="34" charset="0"/>
                <a:cs typeface="Arial" panose="020B0604020202020204" pitchFamily="34" charset="0"/>
              </a:endParaRPr>
            </a:p>
          </p:txBody>
        </p:sp>
        <p:sp>
          <p:nvSpPr>
            <p:cNvPr id="122" name="Rounded Rectangle 121"/>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23" name="Group 122"/>
          <p:cNvGrpSpPr/>
          <p:nvPr/>
        </p:nvGrpSpPr>
        <p:grpSpPr>
          <a:xfrm>
            <a:off x="300016" y="6403060"/>
            <a:ext cx="3978613" cy="228207"/>
            <a:chOff x="321011" y="3969482"/>
            <a:chExt cx="3978613" cy="183996"/>
          </a:xfrm>
          <a:solidFill>
            <a:schemeClr val="accent1">
              <a:lumMod val="20000"/>
              <a:lumOff val="80000"/>
            </a:schemeClr>
          </a:solidFill>
        </p:grpSpPr>
        <p:sp>
          <p:nvSpPr>
            <p:cNvPr id="124" name="Rounded Rectangle 123"/>
            <p:cNvSpPr/>
            <p:nvPr/>
          </p:nvSpPr>
          <p:spPr>
            <a:xfrm>
              <a:off x="321011" y="3969482"/>
              <a:ext cx="3064213" cy="18399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Health</a:t>
              </a:r>
              <a:endParaRPr lang="en-US" sz="1100" dirty="0">
                <a:solidFill>
                  <a:schemeClr val="tx1"/>
                </a:solidFill>
                <a:latin typeface="Arial" panose="020B0604020202020204" pitchFamily="34" charset="0"/>
                <a:cs typeface="Arial" panose="020B0604020202020204" pitchFamily="34" charset="0"/>
              </a:endParaRPr>
            </a:p>
          </p:txBody>
        </p:sp>
        <p:sp>
          <p:nvSpPr>
            <p:cNvPr id="125" name="Rounded Rectangle 124"/>
            <p:cNvSpPr/>
            <p:nvPr/>
          </p:nvSpPr>
          <p:spPr>
            <a:xfrm>
              <a:off x="3385224" y="3970631"/>
              <a:ext cx="914400" cy="18284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109" name="Group 108"/>
          <p:cNvGrpSpPr/>
          <p:nvPr/>
        </p:nvGrpSpPr>
        <p:grpSpPr>
          <a:xfrm>
            <a:off x="4489663" y="5788268"/>
            <a:ext cx="4168653" cy="311136"/>
            <a:chOff x="321011" y="2316551"/>
            <a:chExt cx="3978613" cy="257137"/>
          </a:xfrm>
          <a:solidFill>
            <a:schemeClr val="accent3">
              <a:lumMod val="60000"/>
              <a:lumOff val="40000"/>
            </a:schemeClr>
          </a:solidFill>
        </p:grpSpPr>
        <p:sp>
          <p:nvSpPr>
            <p:cNvPr id="116" name="Rounded Rectangle 11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Federal Communications Commission</a:t>
              </a:r>
              <a:endParaRPr lang="en-US" sz="1050" dirty="0">
                <a:solidFill>
                  <a:schemeClr val="tx1"/>
                </a:solidFill>
                <a:latin typeface="Arial" panose="020B0604020202020204" pitchFamily="34" charset="0"/>
                <a:cs typeface="Arial" panose="020B0604020202020204" pitchFamily="34" charset="0"/>
              </a:endParaRPr>
            </a:p>
          </p:txBody>
        </p:sp>
        <p:sp>
          <p:nvSpPr>
            <p:cNvPr id="126" name="Rounded Rectangle 12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27" name="Group 126"/>
          <p:cNvGrpSpPr/>
          <p:nvPr/>
        </p:nvGrpSpPr>
        <p:grpSpPr>
          <a:xfrm>
            <a:off x="4489663" y="6076973"/>
            <a:ext cx="4168653" cy="311136"/>
            <a:chOff x="321011" y="2316551"/>
            <a:chExt cx="3978613" cy="257137"/>
          </a:xfrm>
          <a:solidFill>
            <a:schemeClr val="accent3">
              <a:lumMod val="20000"/>
              <a:lumOff val="80000"/>
            </a:schemeClr>
          </a:solidFill>
        </p:grpSpPr>
        <p:sp>
          <p:nvSpPr>
            <p:cNvPr id="128" name="Rounded Rectangle 12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General Services Administration</a:t>
              </a:r>
              <a:endParaRPr lang="en-US" sz="1050" dirty="0">
                <a:solidFill>
                  <a:schemeClr val="tx1"/>
                </a:solidFill>
                <a:latin typeface="Arial" panose="020B0604020202020204" pitchFamily="34" charset="0"/>
                <a:cs typeface="Arial" panose="020B0604020202020204" pitchFamily="34" charset="0"/>
              </a:endParaRPr>
            </a:p>
          </p:txBody>
        </p:sp>
        <p:sp>
          <p:nvSpPr>
            <p:cNvPr id="129" name="Rounded Rectangle 12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130" name="Group 129"/>
          <p:cNvGrpSpPr/>
          <p:nvPr/>
        </p:nvGrpSpPr>
        <p:grpSpPr>
          <a:xfrm>
            <a:off x="4489663" y="6372690"/>
            <a:ext cx="4168653" cy="311136"/>
            <a:chOff x="321011" y="2316551"/>
            <a:chExt cx="3978613" cy="257137"/>
          </a:xfrm>
          <a:solidFill>
            <a:schemeClr val="accent3">
              <a:lumMod val="60000"/>
              <a:lumOff val="40000"/>
            </a:schemeClr>
          </a:solidFill>
        </p:grpSpPr>
        <p:sp>
          <p:nvSpPr>
            <p:cNvPr id="131" name="Rounded Rectangle 130"/>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Nuclear Regulatory Commission</a:t>
              </a:r>
              <a:endParaRPr lang="en-US" sz="1050" dirty="0">
                <a:solidFill>
                  <a:schemeClr val="tx1"/>
                </a:solidFill>
                <a:latin typeface="Arial" panose="020B0604020202020204" pitchFamily="34" charset="0"/>
                <a:cs typeface="Arial" panose="020B0604020202020204" pitchFamily="34" charset="0"/>
              </a:endParaRPr>
            </a:p>
          </p:txBody>
        </p:sp>
        <p:sp>
          <p:nvSpPr>
            <p:cNvPr id="132" name="Rounded Rectangle 131"/>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4065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27"/>
                                        </p:tgtEl>
                                        <p:attrNameLst>
                                          <p:attrName>style.visibility</p:attrName>
                                        </p:attrNameLst>
                                      </p:cBhvr>
                                      <p:to>
                                        <p:strVal val="visible"/>
                                      </p:to>
                                    </p:set>
                                  </p:childTnLst>
                                </p:cTn>
                              </p:par>
                              <p:par>
                                <p:cTn id="12" presetID="1" presetClass="entr" presetSubtype="0" fill="hold" nodeType="withEffect">
                                  <p:stCondLst>
                                    <p:cond delay="25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32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nodeType="withEffect">
                                  <p:stCondLst>
                                    <p:cond delay="40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nodeType="withEffect">
                                  <p:stCondLst>
                                    <p:cond delay="110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130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ntr" presetSubtype="0" fill="hold" nodeType="withEffect">
                                  <p:stCondLst>
                                    <p:cond delay="600"/>
                                  </p:stCondLst>
                                  <p:childTnLst>
                                    <p:set>
                                      <p:cBhvr>
                                        <p:cTn id="25" dur="1" fill="hold">
                                          <p:stCondLst>
                                            <p:cond delay="0"/>
                                          </p:stCondLst>
                                        </p:cTn>
                                        <p:tgtEl>
                                          <p:spTgt spid="89"/>
                                        </p:tgtEl>
                                        <p:attrNameLst>
                                          <p:attrName>style.visibility</p:attrName>
                                        </p:attrNameLst>
                                      </p:cBhvr>
                                      <p:to>
                                        <p:strVal val="visible"/>
                                      </p:to>
                                    </p:set>
                                  </p:childTnLst>
                                </p:cTn>
                              </p:par>
                              <p:par>
                                <p:cTn id="26" presetID="1" presetClass="entr" presetSubtype="0" fill="hold" nodeType="withEffect">
                                  <p:stCondLst>
                                    <p:cond delay="700"/>
                                  </p:stCondLst>
                                  <p:childTnLst>
                                    <p:set>
                                      <p:cBhvr>
                                        <p:cTn id="27" dur="1" fill="hold">
                                          <p:stCondLst>
                                            <p:cond delay="0"/>
                                          </p:stCondLst>
                                        </p:cTn>
                                        <p:tgtEl>
                                          <p:spTgt spid="92"/>
                                        </p:tgtEl>
                                        <p:attrNameLst>
                                          <p:attrName>style.visibility</p:attrName>
                                        </p:attrNameLst>
                                      </p:cBhvr>
                                      <p:to>
                                        <p:strVal val="visible"/>
                                      </p:to>
                                    </p:set>
                                  </p:childTnLst>
                                </p:cTn>
                              </p:par>
                              <p:par>
                                <p:cTn id="28" presetID="1" presetClass="entr" presetSubtype="0" fill="hold" nodeType="withEffect">
                                  <p:stCondLst>
                                    <p:cond delay="8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101"/>
                                        </p:tgtEl>
                                        <p:attrNameLst>
                                          <p:attrName>style.visibility</p:attrName>
                                        </p:attrNameLst>
                                      </p:cBhvr>
                                      <p:to>
                                        <p:strVal val="visible"/>
                                      </p:to>
                                    </p:set>
                                  </p:childTnLst>
                                </p:cTn>
                              </p:par>
                              <p:par>
                                <p:cTn id="32" presetID="1" presetClass="entr" presetSubtype="0" fill="hold" nodeType="withEffect">
                                  <p:stCondLst>
                                    <p:cond delay="1400"/>
                                  </p:stCondLst>
                                  <p:childTnLst>
                                    <p:set>
                                      <p:cBhvr>
                                        <p:cTn id="33" dur="1" fill="hold">
                                          <p:stCondLst>
                                            <p:cond delay="0"/>
                                          </p:stCondLst>
                                        </p:cTn>
                                        <p:tgtEl>
                                          <p:spTgt spid="110"/>
                                        </p:tgtEl>
                                        <p:attrNameLst>
                                          <p:attrName>style.visibility</p:attrName>
                                        </p:attrNameLst>
                                      </p:cBhvr>
                                      <p:to>
                                        <p:strVal val="visible"/>
                                      </p:to>
                                    </p:set>
                                  </p:childTnLst>
                                </p:cTn>
                              </p:par>
                              <p:par>
                                <p:cTn id="34" presetID="1" presetClass="entr" presetSubtype="0" fill="hold" nodeType="withEffect">
                                  <p:stCondLst>
                                    <p:cond delay="1500"/>
                                  </p:stCondLst>
                                  <p:childTnLst>
                                    <p:set>
                                      <p:cBhvr>
                                        <p:cTn id="35" dur="1" fill="hold">
                                          <p:stCondLst>
                                            <p:cond delay="0"/>
                                          </p:stCondLst>
                                        </p:cTn>
                                        <p:tgtEl>
                                          <p:spTgt spid="113"/>
                                        </p:tgtEl>
                                        <p:attrNameLst>
                                          <p:attrName>style.visibility</p:attrName>
                                        </p:attrNameLst>
                                      </p:cBhvr>
                                      <p:to>
                                        <p:strVal val="visible"/>
                                      </p:to>
                                    </p:set>
                                  </p:childTnLst>
                                </p:cTn>
                              </p:par>
                              <p:par>
                                <p:cTn id="36" presetID="1" presetClass="entr" presetSubtype="0" fill="hold" nodeType="withEffect">
                                  <p:stCondLst>
                                    <p:cond delay="1600"/>
                                  </p:stCondLst>
                                  <p:childTnLst>
                                    <p:set>
                                      <p:cBhvr>
                                        <p:cTn id="37" dur="1" fill="hold">
                                          <p:stCondLst>
                                            <p:cond delay="0"/>
                                          </p:stCondLst>
                                        </p:cTn>
                                        <p:tgtEl>
                                          <p:spTgt spid="117"/>
                                        </p:tgtEl>
                                        <p:attrNameLst>
                                          <p:attrName>style.visibility</p:attrName>
                                        </p:attrNameLst>
                                      </p:cBhvr>
                                      <p:to>
                                        <p:strVal val="visible"/>
                                      </p:to>
                                    </p:set>
                                  </p:childTnLst>
                                </p:cTn>
                              </p:par>
                              <p:par>
                                <p:cTn id="38" presetID="1" presetClass="entr" presetSubtype="0" fill="hold" nodeType="withEffect">
                                  <p:stCondLst>
                                    <p:cond delay="1700"/>
                                  </p:stCondLst>
                                  <p:childTnLst>
                                    <p:set>
                                      <p:cBhvr>
                                        <p:cTn id="39" dur="1" fill="hold">
                                          <p:stCondLst>
                                            <p:cond delay="0"/>
                                          </p:stCondLst>
                                        </p:cTn>
                                        <p:tgtEl>
                                          <p:spTgt spid="120"/>
                                        </p:tgtEl>
                                        <p:attrNameLst>
                                          <p:attrName>style.visibility</p:attrName>
                                        </p:attrNameLst>
                                      </p:cBhvr>
                                      <p:to>
                                        <p:strVal val="visible"/>
                                      </p:to>
                                    </p:set>
                                  </p:childTnLst>
                                </p:cTn>
                              </p:par>
                              <p:par>
                                <p:cTn id="40" presetID="1" presetClass="entr" presetSubtype="0" fill="hold" nodeType="withEffect">
                                  <p:stCondLst>
                                    <p:cond delay="1800"/>
                                  </p:stCondLst>
                                  <p:childTnLst>
                                    <p:set>
                                      <p:cBhvr>
                                        <p:cTn id="41" dur="1" fill="hold">
                                          <p:stCondLst>
                                            <p:cond delay="0"/>
                                          </p:stCondLst>
                                        </p:cTn>
                                        <p:tgtEl>
                                          <p:spTgt spid="1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par>
                                <p:cTn id="48" presetID="1" presetClass="entr" presetSubtype="0" fill="hold" nodeType="withEffect">
                                  <p:stCondLst>
                                    <p:cond delay="20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nodeType="withEffect">
                                  <p:stCondLst>
                                    <p:cond delay="300"/>
                                  </p:stCondLst>
                                  <p:childTnLst>
                                    <p:set>
                                      <p:cBhvr>
                                        <p:cTn id="51" dur="1" fill="hold">
                                          <p:stCondLst>
                                            <p:cond delay="0"/>
                                          </p:stCondLst>
                                        </p:cTn>
                                        <p:tgtEl>
                                          <p:spTgt spid="42"/>
                                        </p:tgtEl>
                                        <p:attrNameLst>
                                          <p:attrName>style.visibility</p:attrName>
                                        </p:attrNameLst>
                                      </p:cBhvr>
                                      <p:to>
                                        <p:strVal val="visible"/>
                                      </p:to>
                                    </p:set>
                                  </p:childTnLst>
                                </p:cTn>
                              </p:par>
                              <p:par>
                                <p:cTn id="52" presetID="1" presetClass="entr" presetSubtype="0" fill="hold" nodeType="withEffect">
                                  <p:stCondLst>
                                    <p:cond delay="400"/>
                                  </p:stCondLst>
                                  <p:childTnLst>
                                    <p:set>
                                      <p:cBhvr>
                                        <p:cTn id="53" dur="1" fill="hold">
                                          <p:stCondLst>
                                            <p:cond delay="0"/>
                                          </p:stCondLst>
                                        </p:cTn>
                                        <p:tgtEl>
                                          <p:spTgt spid="46"/>
                                        </p:tgtEl>
                                        <p:attrNameLst>
                                          <p:attrName>style.visibility</p:attrName>
                                        </p:attrNameLst>
                                      </p:cBhvr>
                                      <p:to>
                                        <p:strVal val="visible"/>
                                      </p:to>
                                    </p:set>
                                  </p:childTnLst>
                                </p:cTn>
                              </p:par>
                              <p:par>
                                <p:cTn id="54" presetID="1" presetClass="entr" presetSubtype="0" fill="hold" nodeType="withEffect">
                                  <p:stCondLst>
                                    <p:cond delay="500"/>
                                  </p:stCondLst>
                                  <p:childTnLst>
                                    <p:set>
                                      <p:cBhvr>
                                        <p:cTn id="55" dur="1" fill="hold">
                                          <p:stCondLst>
                                            <p:cond delay="0"/>
                                          </p:stCondLst>
                                        </p:cTn>
                                        <p:tgtEl>
                                          <p:spTgt spid="49"/>
                                        </p:tgtEl>
                                        <p:attrNameLst>
                                          <p:attrName>style.visibility</p:attrName>
                                        </p:attrNameLst>
                                      </p:cBhvr>
                                      <p:to>
                                        <p:strVal val="visible"/>
                                      </p:to>
                                    </p:set>
                                  </p:childTnLst>
                                </p:cTn>
                              </p:par>
                              <p:par>
                                <p:cTn id="56" presetID="1" presetClass="entr" presetSubtype="0" fill="hold" nodeType="withEffect">
                                  <p:stCondLst>
                                    <p:cond delay="600"/>
                                  </p:stCondLst>
                                  <p:childTnLst>
                                    <p:set>
                                      <p:cBhvr>
                                        <p:cTn id="57" dur="1" fill="hold">
                                          <p:stCondLst>
                                            <p:cond delay="0"/>
                                          </p:stCondLst>
                                        </p:cTn>
                                        <p:tgtEl>
                                          <p:spTgt spid="52"/>
                                        </p:tgtEl>
                                        <p:attrNameLst>
                                          <p:attrName>style.visibility</p:attrName>
                                        </p:attrNameLst>
                                      </p:cBhvr>
                                      <p:to>
                                        <p:strVal val="visible"/>
                                      </p:to>
                                    </p:set>
                                  </p:childTnLst>
                                </p:cTn>
                              </p:par>
                              <p:par>
                                <p:cTn id="58" presetID="1" presetClass="entr" presetSubtype="0" fill="hold" nodeType="withEffect">
                                  <p:stCondLst>
                                    <p:cond delay="700"/>
                                  </p:stCondLst>
                                  <p:childTnLst>
                                    <p:set>
                                      <p:cBhvr>
                                        <p:cTn id="59" dur="1" fill="hold">
                                          <p:stCondLst>
                                            <p:cond delay="0"/>
                                          </p:stCondLst>
                                        </p:cTn>
                                        <p:tgtEl>
                                          <p:spTgt spid="55"/>
                                        </p:tgtEl>
                                        <p:attrNameLst>
                                          <p:attrName>style.visibility</p:attrName>
                                        </p:attrNameLst>
                                      </p:cBhvr>
                                      <p:to>
                                        <p:strVal val="visible"/>
                                      </p:to>
                                    </p:set>
                                  </p:childTnLst>
                                </p:cTn>
                              </p:par>
                              <p:par>
                                <p:cTn id="60" presetID="1" presetClass="entr" presetSubtype="0" fill="hold" nodeType="withEffect">
                                  <p:stCondLst>
                                    <p:cond delay="800"/>
                                  </p:stCondLst>
                                  <p:childTnLst>
                                    <p:set>
                                      <p:cBhvr>
                                        <p:cTn id="61" dur="1" fill="hold">
                                          <p:stCondLst>
                                            <p:cond delay="0"/>
                                          </p:stCondLst>
                                        </p:cTn>
                                        <p:tgtEl>
                                          <p:spTgt spid="58"/>
                                        </p:tgtEl>
                                        <p:attrNameLst>
                                          <p:attrName>style.visibility</p:attrName>
                                        </p:attrNameLst>
                                      </p:cBhvr>
                                      <p:to>
                                        <p:strVal val="visible"/>
                                      </p:to>
                                    </p:set>
                                  </p:childTnLst>
                                </p:cTn>
                              </p:par>
                              <p:par>
                                <p:cTn id="62" presetID="1" presetClass="entr" presetSubtype="0" fill="hold" nodeType="withEffect">
                                  <p:stCondLst>
                                    <p:cond delay="900"/>
                                  </p:stCondLst>
                                  <p:childTnLst>
                                    <p:set>
                                      <p:cBhvr>
                                        <p:cTn id="63" dur="1" fill="hold">
                                          <p:stCondLst>
                                            <p:cond delay="0"/>
                                          </p:stCondLst>
                                        </p:cTn>
                                        <p:tgtEl>
                                          <p:spTgt spid="61"/>
                                        </p:tgtEl>
                                        <p:attrNameLst>
                                          <p:attrName>style.visibility</p:attrName>
                                        </p:attrNameLst>
                                      </p:cBhvr>
                                      <p:to>
                                        <p:strVal val="visible"/>
                                      </p:to>
                                    </p:set>
                                  </p:childTnLst>
                                </p:cTn>
                              </p:par>
                              <p:par>
                                <p:cTn id="64" presetID="1" presetClass="entr" presetSubtype="0" fill="hold" nodeType="withEffect">
                                  <p:stCondLst>
                                    <p:cond delay="1000"/>
                                  </p:stCondLst>
                                  <p:childTnLst>
                                    <p:set>
                                      <p:cBhvr>
                                        <p:cTn id="65" dur="1" fill="hold">
                                          <p:stCondLst>
                                            <p:cond delay="0"/>
                                          </p:stCondLst>
                                        </p:cTn>
                                        <p:tgtEl>
                                          <p:spTgt spid="64"/>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67"/>
                                        </p:tgtEl>
                                        <p:attrNameLst>
                                          <p:attrName>style.visibility</p:attrName>
                                        </p:attrNameLst>
                                      </p:cBhvr>
                                      <p:to>
                                        <p:strVal val="visible"/>
                                      </p:to>
                                    </p:set>
                                  </p:childTnLst>
                                </p:cTn>
                              </p:par>
                              <p:par>
                                <p:cTn id="68" presetID="1" presetClass="entr" presetSubtype="0" fill="hold" nodeType="withEffect">
                                  <p:stCondLst>
                                    <p:cond delay="1200"/>
                                  </p:stCondLst>
                                  <p:childTnLst>
                                    <p:set>
                                      <p:cBhvr>
                                        <p:cTn id="69" dur="1" fill="hold">
                                          <p:stCondLst>
                                            <p:cond delay="0"/>
                                          </p:stCondLst>
                                        </p:cTn>
                                        <p:tgtEl>
                                          <p:spTgt spid="71"/>
                                        </p:tgtEl>
                                        <p:attrNameLst>
                                          <p:attrName>style.visibility</p:attrName>
                                        </p:attrNameLst>
                                      </p:cBhvr>
                                      <p:to>
                                        <p:strVal val="visible"/>
                                      </p:to>
                                    </p:set>
                                  </p:childTnLst>
                                </p:cTn>
                              </p:par>
                              <p:par>
                                <p:cTn id="70" presetID="1" presetClass="entr" presetSubtype="0" fill="hold" nodeType="withEffect">
                                  <p:stCondLst>
                                    <p:cond delay="1300"/>
                                  </p:stCondLst>
                                  <p:childTnLst>
                                    <p:set>
                                      <p:cBhvr>
                                        <p:cTn id="71" dur="1" fill="hold">
                                          <p:stCondLst>
                                            <p:cond delay="0"/>
                                          </p:stCondLst>
                                        </p:cTn>
                                        <p:tgtEl>
                                          <p:spTgt spid="74"/>
                                        </p:tgtEl>
                                        <p:attrNameLst>
                                          <p:attrName>style.visibility</p:attrName>
                                        </p:attrNameLst>
                                      </p:cBhvr>
                                      <p:to>
                                        <p:strVal val="visible"/>
                                      </p:to>
                                    </p:set>
                                  </p:childTnLst>
                                </p:cTn>
                              </p:par>
                              <p:par>
                                <p:cTn id="72" presetID="1" presetClass="entr" presetSubtype="0" fill="hold" nodeType="withEffect">
                                  <p:stCondLst>
                                    <p:cond delay="1400"/>
                                  </p:stCondLst>
                                  <p:childTnLst>
                                    <p:set>
                                      <p:cBhvr>
                                        <p:cTn id="73" dur="1" fill="hold">
                                          <p:stCondLst>
                                            <p:cond delay="0"/>
                                          </p:stCondLst>
                                        </p:cTn>
                                        <p:tgtEl>
                                          <p:spTgt spid="77"/>
                                        </p:tgtEl>
                                        <p:attrNameLst>
                                          <p:attrName>style.visibility</p:attrName>
                                        </p:attrNameLst>
                                      </p:cBhvr>
                                      <p:to>
                                        <p:strVal val="visible"/>
                                      </p:to>
                                    </p:set>
                                  </p:childTnLst>
                                </p:cTn>
                              </p:par>
                              <p:par>
                                <p:cTn id="74" presetID="1" presetClass="entr" presetSubtype="0" fill="hold" nodeType="withEffect">
                                  <p:stCondLst>
                                    <p:cond delay="1500"/>
                                  </p:stCondLst>
                                  <p:childTnLst>
                                    <p:set>
                                      <p:cBhvr>
                                        <p:cTn id="75" dur="1" fill="hold">
                                          <p:stCondLst>
                                            <p:cond delay="0"/>
                                          </p:stCondLst>
                                        </p:cTn>
                                        <p:tgtEl>
                                          <p:spTgt spid="109"/>
                                        </p:tgtEl>
                                        <p:attrNameLst>
                                          <p:attrName>style.visibility</p:attrName>
                                        </p:attrNameLst>
                                      </p:cBhvr>
                                      <p:to>
                                        <p:strVal val="visible"/>
                                      </p:to>
                                    </p:set>
                                  </p:childTnLst>
                                </p:cTn>
                              </p:par>
                              <p:par>
                                <p:cTn id="76" presetID="1" presetClass="entr" presetSubtype="0" fill="hold" nodeType="withEffect">
                                  <p:stCondLst>
                                    <p:cond delay="1600"/>
                                  </p:stCondLst>
                                  <p:childTnLst>
                                    <p:set>
                                      <p:cBhvr>
                                        <p:cTn id="77" dur="1" fill="hold">
                                          <p:stCondLst>
                                            <p:cond delay="0"/>
                                          </p:stCondLst>
                                        </p:cTn>
                                        <p:tgtEl>
                                          <p:spTgt spid="127"/>
                                        </p:tgtEl>
                                        <p:attrNameLst>
                                          <p:attrName>style.visibility</p:attrName>
                                        </p:attrNameLst>
                                      </p:cBhvr>
                                      <p:to>
                                        <p:strVal val="visible"/>
                                      </p:to>
                                    </p:set>
                                  </p:childTnLst>
                                </p:cTn>
                              </p:par>
                              <p:par>
                                <p:cTn id="78" presetID="1" presetClass="entr" presetSubtype="0" fill="hold" nodeType="withEffect">
                                  <p:stCondLst>
                                    <p:cond delay="1700"/>
                                  </p:stCondLst>
                                  <p:childTnLst>
                                    <p:set>
                                      <p:cBhvr>
                                        <p:cTn id="79"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3892"/>
            <a:ext cx="9144000" cy="638944"/>
          </a:xfrm>
        </p:spPr>
        <p:txBody>
          <a:bodyPr>
            <a:normAutofit/>
          </a:bodyPr>
          <a:lstStyle/>
          <a:p>
            <a:r>
              <a:rPr lang="en-US" sz="3000" dirty="0" smtClean="0">
                <a:latin typeface="Arial" panose="020B0604020202020204" pitchFamily="34" charset="0"/>
                <a:cs typeface="Arial" panose="020B0604020202020204" pitchFamily="34" charset="0"/>
              </a:rPr>
              <a:t>RSF 5 Infrastructure Systems</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2084"/>
            <a:ext cx="8229600" cy="4329244"/>
          </a:xfrm>
        </p:spPr>
        <p:txBody>
          <a:bodyPr>
            <a:normAutofit/>
          </a:bodyPr>
          <a:lstStyle/>
          <a:p>
            <a:r>
              <a:rPr lang="en-US" dirty="0" smtClean="0">
                <a:latin typeface="Arial" panose="020B0604020202020204" pitchFamily="34" charset="0"/>
                <a:cs typeface="Arial" panose="020B0604020202020204" pitchFamily="34" charset="0"/>
              </a:rPr>
              <a:t>Drainage and Storm-Water </a:t>
            </a:r>
          </a:p>
          <a:p>
            <a:pPr lvl="1"/>
            <a:r>
              <a:rPr lang="en-US" sz="1900" dirty="0" smtClean="0">
                <a:latin typeface="Arial" panose="020B0604020202020204" pitchFamily="34" charset="0"/>
                <a:cs typeface="Arial" panose="020B0604020202020204" pitchFamily="34" charset="0"/>
              </a:rPr>
              <a:t>Implement a multi-pronged approach to study and improve watershed management</a:t>
            </a:r>
          </a:p>
          <a:p>
            <a:pPr lvl="1"/>
            <a:r>
              <a:rPr lang="en-US" sz="1900" dirty="0" smtClean="0">
                <a:latin typeface="Arial" panose="020B0604020202020204" pitchFamily="34" charset="0"/>
                <a:cs typeface="Arial" panose="020B0604020202020204" pitchFamily="34" charset="0"/>
              </a:rPr>
              <a:t>Comprehensive Watershed study</a:t>
            </a:r>
          </a:p>
          <a:p>
            <a:pPr lvl="1"/>
            <a:r>
              <a:rPr lang="en-US" sz="1900" dirty="0" smtClean="0">
                <a:latin typeface="Arial" panose="020B0604020202020204" pitchFamily="34" charset="0"/>
                <a:cs typeface="Arial" panose="020B0604020202020204" pitchFamily="34" charset="0"/>
              </a:rPr>
              <a:t>Constructing authorized projects</a:t>
            </a:r>
          </a:p>
          <a:p>
            <a:pPr lvl="1"/>
            <a:r>
              <a:rPr lang="en-US" sz="1900" dirty="0" smtClean="0">
                <a:latin typeface="Arial" panose="020B0604020202020204" pitchFamily="34" charset="0"/>
                <a:cs typeface="Arial" panose="020B0604020202020204" pitchFamily="34" charset="0"/>
              </a:rPr>
              <a:t>Grassroots engagement in storm water </a:t>
            </a:r>
            <a:r>
              <a:rPr lang="en-US" sz="1900" dirty="0" smtClean="0">
                <a:latin typeface="Arial" panose="020B0604020202020204" pitchFamily="34" charset="0"/>
                <a:cs typeface="Arial" panose="020B0604020202020204" pitchFamily="34" charset="0"/>
              </a:rPr>
              <a:t>management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471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3892"/>
            <a:ext cx="9144000" cy="638944"/>
          </a:xfrm>
        </p:spPr>
        <p:txBody>
          <a:bodyPr>
            <a:normAutofit/>
          </a:bodyPr>
          <a:lstStyle/>
          <a:p>
            <a:r>
              <a:rPr lang="en-US" sz="3000" dirty="0" smtClean="0">
                <a:latin typeface="Arial" panose="020B0604020202020204" pitchFamily="34" charset="0"/>
                <a:cs typeface="Arial" panose="020B0604020202020204" pitchFamily="34" charset="0"/>
              </a:rPr>
              <a:t>RSF 5 Infrastructure Systems</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88288"/>
            <a:ext cx="8229600" cy="4393040"/>
          </a:xfrm>
        </p:spPr>
        <p:txBody>
          <a:bodyPr>
            <a:normAutofit/>
          </a:bodyPr>
          <a:lstStyle/>
          <a:p>
            <a:pPr marL="120650" indent="-457200"/>
            <a:r>
              <a:rPr lang="en-US" sz="3100" dirty="0">
                <a:latin typeface="Arial" panose="020B0604020202020204" pitchFamily="34" charset="0"/>
                <a:cs typeface="Arial" panose="020B0604020202020204" pitchFamily="34" charset="0"/>
              </a:rPr>
              <a:t>Transportation </a:t>
            </a:r>
          </a:p>
          <a:p>
            <a:pPr lvl="1"/>
            <a:r>
              <a:rPr lang="en-US" sz="1900" dirty="0">
                <a:latin typeface="Arial" panose="020B0604020202020204" pitchFamily="34" charset="0"/>
                <a:cs typeface="Arial" panose="020B0604020202020204" pitchFamily="34" charset="0"/>
              </a:rPr>
              <a:t>Frequent flooding of transportation infrastructure severely impacts movement of people and goods.</a:t>
            </a:r>
          </a:p>
          <a:p>
            <a:pPr lvl="1"/>
            <a:r>
              <a:rPr lang="en-US" sz="1900" dirty="0">
                <a:latin typeface="Arial" panose="020B0604020202020204" pitchFamily="34" charset="0"/>
                <a:cs typeface="Arial" panose="020B0604020202020204" pitchFamily="34" charset="0"/>
              </a:rPr>
              <a:t>Combine short-term flood-proofing measures to reduce damage from future events while completing long-term plans for at risk roads, bridges and railways, prioritizing key arteries</a:t>
            </a:r>
            <a:r>
              <a:rPr lang="en-US" sz="1900" dirty="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Roads </a:t>
            </a:r>
          </a:p>
          <a:p>
            <a:pPr lvl="1"/>
            <a:r>
              <a:rPr lang="en-US" sz="1900" dirty="0" smtClean="0">
                <a:latin typeface="Arial" panose="020B0604020202020204" pitchFamily="34" charset="0"/>
                <a:cs typeface="Arial" panose="020B0604020202020204" pitchFamily="34" charset="0"/>
              </a:rPr>
              <a:t>5 </a:t>
            </a:r>
            <a:r>
              <a:rPr lang="en-US" sz="1900" dirty="0">
                <a:latin typeface="Arial" panose="020B0604020202020204" pitchFamily="34" charset="0"/>
                <a:cs typeface="Arial" panose="020B0604020202020204" pitchFamily="34" charset="0"/>
              </a:rPr>
              <a:t>Sections of Roads remain closed in three </a:t>
            </a:r>
            <a:r>
              <a:rPr lang="en-US" sz="1900" dirty="0" smtClean="0">
                <a:latin typeface="Arial" panose="020B0604020202020204" pitchFamily="34" charset="0"/>
                <a:cs typeface="Arial" panose="020B0604020202020204" pitchFamily="34" charset="0"/>
              </a:rPr>
              <a:t>parishes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7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56" y="1244712"/>
            <a:ext cx="4185761" cy="369332"/>
          </a:xfrm>
          <a:prstGeom prst="rect">
            <a:avLst/>
          </a:prstGeom>
        </p:spPr>
        <p:txBody>
          <a:bodyPr wrap="none">
            <a:spAutoFit/>
          </a:bodyPr>
          <a:lstStyle/>
          <a:p>
            <a:r>
              <a:rPr lang="en-US" dirty="0">
                <a:solidFill>
                  <a:schemeClr val="accent5">
                    <a:lumMod val="50000"/>
                  </a:schemeClr>
                </a:solidFill>
                <a:latin typeface="Arial" panose="020B0604020202020204" pitchFamily="34" charset="0"/>
                <a:cs typeface="Arial" panose="020B0604020202020204" pitchFamily="34" charset="0"/>
              </a:rPr>
              <a:t>RSF 6 Natural and Cultural Resources </a:t>
            </a:r>
            <a:endParaRPr lang="en-US" dirty="0">
              <a:latin typeface="Arial" panose="020B0604020202020204" pitchFamily="34" charset="0"/>
              <a:cs typeface="Arial" panose="020B0604020202020204" pitchFamily="34" charset="0"/>
            </a:endParaRPr>
          </a:p>
        </p:txBody>
      </p:sp>
      <p:sp>
        <p:nvSpPr>
          <p:cNvPr id="3" name="Rounded Rectangle 2"/>
          <p:cNvSpPr/>
          <p:nvPr/>
        </p:nvSpPr>
        <p:spPr>
          <a:xfrm>
            <a:off x="321012" y="1614044"/>
            <a:ext cx="3064213" cy="341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Louisiana State Agency</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3407285" y="1614791"/>
            <a:ext cx="914400" cy="3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 / S</a:t>
            </a:r>
            <a:endParaRPr lang="en-US" dirty="0"/>
          </a:p>
        </p:txBody>
      </p:sp>
      <p:sp>
        <p:nvSpPr>
          <p:cNvPr id="6" name="Rounded Rectangle 5"/>
          <p:cNvSpPr/>
          <p:nvPr/>
        </p:nvSpPr>
        <p:spPr>
          <a:xfrm>
            <a:off x="4489665" y="1614044"/>
            <a:ext cx="3210576" cy="341216"/>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Federal Agency</a:t>
            </a:r>
            <a:endParaRPr lang="en-US"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7700240" y="1614044"/>
            <a:ext cx="958077" cy="34046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 / P / S</a:t>
            </a:r>
          </a:p>
        </p:txBody>
      </p:sp>
      <p:grpSp>
        <p:nvGrpSpPr>
          <p:cNvPr id="25" name="Group 24"/>
          <p:cNvGrpSpPr/>
          <p:nvPr/>
        </p:nvGrpSpPr>
        <p:grpSpPr>
          <a:xfrm>
            <a:off x="324966" y="2915850"/>
            <a:ext cx="3978613" cy="374211"/>
            <a:chOff x="321011" y="1952485"/>
            <a:chExt cx="3978613" cy="374211"/>
          </a:xfrm>
        </p:grpSpPr>
        <p:sp>
          <p:nvSpPr>
            <p:cNvPr id="8" name="Rounded Rectangle 7"/>
            <p:cNvSpPr/>
            <p:nvPr/>
          </p:nvSpPr>
          <p:spPr>
            <a:xfrm>
              <a:off x="321011" y="1983377"/>
              <a:ext cx="3064213" cy="341216"/>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Office of Lt. Gov / Louisiana Department of Culture, Recreation and Tourism</a:t>
              </a:r>
              <a:endParaRPr lang="en-US" sz="11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3385224" y="1952485"/>
              <a:ext cx="914400" cy="37421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6" name="Group 25"/>
          <p:cNvGrpSpPr/>
          <p:nvPr/>
        </p:nvGrpSpPr>
        <p:grpSpPr>
          <a:xfrm>
            <a:off x="333344" y="2444497"/>
            <a:ext cx="3978613" cy="476476"/>
            <a:chOff x="321011" y="2316551"/>
            <a:chExt cx="3978613" cy="476476"/>
          </a:xfrm>
        </p:grpSpPr>
        <p:sp>
          <p:nvSpPr>
            <p:cNvPr id="10" name="Rounded Rectangle 9"/>
            <p:cNvSpPr/>
            <p:nvPr/>
          </p:nvSpPr>
          <p:spPr>
            <a:xfrm>
              <a:off x="321011" y="2322771"/>
              <a:ext cx="3064213" cy="47025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Coastal Protection and Restoration Authority</a:t>
              </a:r>
            </a:p>
          </p:txBody>
        </p:sp>
        <p:sp>
          <p:nvSpPr>
            <p:cNvPr id="18" name="Rounded Rectangle 17"/>
            <p:cNvSpPr/>
            <p:nvPr/>
          </p:nvSpPr>
          <p:spPr>
            <a:xfrm>
              <a:off x="3385224" y="2316551"/>
              <a:ext cx="914400" cy="47135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Arial" panose="020B0604020202020204" pitchFamily="34" charset="0"/>
                  <a:cs typeface="Arial" panose="020B0604020202020204" pitchFamily="34" charset="0"/>
                </a:rPr>
                <a:t>P</a:t>
              </a:r>
            </a:p>
          </p:txBody>
        </p:sp>
      </p:grpSp>
      <p:grpSp>
        <p:nvGrpSpPr>
          <p:cNvPr id="27" name="Group 26"/>
          <p:cNvGrpSpPr/>
          <p:nvPr/>
        </p:nvGrpSpPr>
        <p:grpSpPr>
          <a:xfrm>
            <a:off x="321011" y="3683791"/>
            <a:ext cx="3990946" cy="263695"/>
            <a:chOff x="321011" y="2566318"/>
            <a:chExt cx="3990946" cy="263695"/>
          </a:xfrm>
        </p:grpSpPr>
        <p:sp>
          <p:nvSpPr>
            <p:cNvPr id="11" name="Rounded Rectangle 10"/>
            <p:cNvSpPr/>
            <p:nvPr/>
          </p:nvSpPr>
          <p:spPr>
            <a:xfrm>
              <a:off x="321011" y="2569134"/>
              <a:ext cx="3064213" cy="243581"/>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Natural Resources</a:t>
              </a:r>
              <a:endParaRPr lang="en-US" sz="1100" dirty="0">
                <a:solidFill>
                  <a:schemeClr val="tx1"/>
                </a:solidFill>
                <a:latin typeface="Arial" panose="020B0604020202020204" pitchFamily="34" charset="0"/>
                <a:cs typeface="Arial" panose="020B0604020202020204" pitchFamily="34" charset="0"/>
              </a:endParaRPr>
            </a:p>
          </p:txBody>
        </p:sp>
        <p:sp>
          <p:nvSpPr>
            <p:cNvPr id="19" name="Rounded Rectangle 18"/>
            <p:cNvSpPr/>
            <p:nvPr/>
          </p:nvSpPr>
          <p:spPr>
            <a:xfrm>
              <a:off x="3397557" y="2566318"/>
              <a:ext cx="914400" cy="2636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8" name="Group 27"/>
          <p:cNvGrpSpPr/>
          <p:nvPr/>
        </p:nvGrpSpPr>
        <p:grpSpPr>
          <a:xfrm>
            <a:off x="321011" y="3293338"/>
            <a:ext cx="3981218" cy="391813"/>
            <a:chOff x="321011" y="2810326"/>
            <a:chExt cx="3981218" cy="391813"/>
          </a:xfrm>
        </p:grpSpPr>
        <p:sp>
          <p:nvSpPr>
            <p:cNvPr id="13" name="Rounded Rectangle 12"/>
            <p:cNvSpPr/>
            <p:nvPr/>
          </p:nvSpPr>
          <p:spPr>
            <a:xfrm>
              <a:off x="321011" y="2810326"/>
              <a:ext cx="3064213" cy="39181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Environmental Equality</a:t>
              </a:r>
              <a:endParaRPr lang="en-US" sz="1100" dirty="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3387829" y="2830014"/>
              <a:ext cx="914400" cy="36437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29" name="Group 28"/>
          <p:cNvGrpSpPr/>
          <p:nvPr/>
        </p:nvGrpSpPr>
        <p:grpSpPr>
          <a:xfrm>
            <a:off x="332207" y="1946592"/>
            <a:ext cx="3978613" cy="507428"/>
            <a:chOff x="321011" y="3199910"/>
            <a:chExt cx="3978613" cy="224540"/>
          </a:xfrm>
        </p:grpSpPr>
        <p:sp>
          <p:nvSpPr>
            <p:cNvPr id="14" name="Rounded Rectangle 13"/>
            <p:cNvSpPr/>
            <p:nvPr/>
          </p:nvSpPr>
          <p:spPr>
            <a:xfrm>
              <a:off x="321011" y="3203817"/>
              <a:ext cx="3064213" cy="22063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Louisiana Department of Wildlife &amp; Fisheries</a:t>
              </a:r>
              <a:endParaRPr lang="en-US" sz="1100" b="1"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385224" y="3199910"/>
              <a:ext cx="914400" cy="21939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Arial" panose="020B0604020202020204" pitchFamily="34" charset="0"/>
                  <a:cs typeface="Arial" panose="020B0604020202020204" pitchFamily="34" charset="0"/>
                </a:rPr>
                <a:t>P</a:t>
              </a:r>
              <a:endParaRPr lang="en-US" sz="1100" b="1" dirty="0">
                <a:solidFill>
                  <a:schemeClr val="tx1"/>
                </a:solidFill>
                <a:latin typeface="Arial" panose="020B0604020202020204" pitchFamily="34" charset="0"/>
                <a:cs typeface="Arial" panose="020B0604020202020204" pitchFamily="34" charset="0"/>
              </a:endParaRPr>
            </a:p>
          </p:txBody>
        </p:sp>
      </p:grpSp>
      <p:grpSp>
        <p:nvGrpSpPr>
          <p:cNvPr id="30" name="Group 29"/>
          <p:cNvGrpSpPr/>
          <p:nvPr/>
        </p:nvGrpSpPr>
        <p:grpSpPr>
          <a:xfrm>
            <a:off x="321011" y="4293651"/>
            <a:ext cx="3978613" cy="350196"/>
            <a:chOff x="321011" y="3424136"/>
            <a:chExt cx="3978613" cy="350196"/>
          </a:xfrm>
        </p:grpSpPr>
        <p:sp>
          <p:nvSpPr>
            <p:cNvPr id="15" name="Rounded Rectangle 14"/>
            <p:cNvSpPr/>
            <p:nvPr/>
          </p:nvSpPr>
          <p:spPr>
            <a:xfrm>
              <a:off x="321011" y="3424136"/>
              <a:ext cx="3064213" cy="3501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Louisiana Department of Agriculture &amp; Forestry</a:t>
              </a:r>
              <a:endParaRPr lang="en-US" sz="1100" dirty="0">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3385224" y="3429728"/>
              <a:ext cx="914400" cy="339395"/>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1" name="Group 30"/>
          <p:cNvGrpSpPr/>
          <p:nvPr/>
        </p:nvGrpSpPr>
        <p:grpSpPr>
          <a:xfrm>
            <a:off x="321011" y="4080255"/>
            <a:ext cx="3978613" cy="240499"/>
            <a:chOff x="321011" y="3754152"/>
            <a:chExt cx="3978613" cy="240499"/>
          </a:xfrm>
        </p:grpSpPr>
        <p:sp>
          <p:nvSpPr>
            <p:cNvPr id="12" name="Rounded Rectangle 11"/>
            <p:cNvSpPr/>
            <p:nvPr/>
          </p:nvSpPr>
          <p:spPr>
            <a:xfrm>
              <a:off x="321011" y="3771797"/>
              <a:ext cx="3064213" cy="19768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Disability Affairs</a:t>
              </a:r>
              <a:endParaRPr lang="en-US" sz="1100" dirty="0">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3385224" y="3754152"/>
              <a:ext cx="914400" cy="24049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S</a:t>
              </a:r>
              <a:endParaRPr lang="en-US" sz="1100" dirty="0">
                <a:solidFill>
                  <a:schemeClr val="tx1"/>
                </a:solidFill>
                <a:latin typeface="Arial" panose="020B0604020202020204" pitchFamily="34" charset="0"/>
                <a:cs typeface="Arial" panose="020B0604020202020204" pitchFamily="34" charset="0"/>
              </a:endParaRPr>
            </a:p>
          </p:txBody>
        </p:sp>
      </p:grpSp>
      <p:grpSp>
        <p:nvGrpSpPr>
          <p:cNvPr id="32" name="Group 31"/>
          <p:cNvGrpSpPr/>
          <p:nvPr/>
        </p:nvGrpSpPr>
        <p:grpSpPr>
          <a:xfrm>
            <a:off x="321011" y="3910644"/>
            <a:ext cx="3978613" cy="183996"/>
            <a:chOff x="321011" y="3969482"/>
            <a:chExt cx="3978613" cy="183996"/>
          </a:xfrm>
        </p:grpSpPr>
        <p:sp>
          <p:nvSpPr>
            <p:cNvPr id="16" name="Rounded Rectangle 15"/>
            <p:cNvSpPr/>
            <p:nvPr/>
          </p:nvSpPr>
          <p:spPr>
            <a:xfrm>
              <a:off x="321011" y="3969482"/>
              <a:ext cx="3064213" cy="18399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Governor’s Office of Elderly Affairs</a:t>
              </a:r>
              <a:endParaRPr lang="en-US" sz="1100" dirty="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3385224" y="3970631"/>
              <a:ext cx="914400" cy="18284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S</a:t>
              </a:r>
            </a:p>
          </p:txBody>
        </p:sp>
      </p:grpSp>
      <p:grpSp>
        <p:nvGrpSpPr>
          <p:cNvPr id="33" name="Group 32"/>
          <p:cNvGrpSpPr/>
          <p:nvPr/>
        </p:nvGrpSpPr>
        <p:grpSpPr>
          <a:xfrm>
            <a:off x="4489665" y="1956377"/>
            <a:ext cx="4168653" cy="291273"/>
            <a:chOff x="321011" y="2316551"/>
            <a:chExt cx="3978613" cy="257137"/>
          </a:xfrm>
          <a:solidFill>
            <a:schemeClr val="accent3">
              <a:lumMod val="20000"/>
              <a:lumOff val="80000"/>
            </a:schemeClr>
          </a:solidFill>
        </p:grpSpPr>
        <p:sp>
          <p:nvSpPr>
            <p:cNvPr id="34" name="Rounded Rectangle 33"/>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U.S. Department of Interior</a:t>
              </a:r>
              <a:endParaRPr lang="en-US" sz="1200"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C</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36" name="Group 35"/>
          <p:cNvGrpSpPr/>
          <p:nvPr/>
        </p:nvGrpSpPr>
        <p:grpSpPr>
          <a:xfrm>
            <a:off x="4489664" y="2225998"/>
            <a:ext cx="4168653" cy="286540"/>
            <a:chOff x="321011" y="2290361"/>
            <a:chExt cx="3978613" cy="257137"/>
          </a:xfrm>
          <a:solidFill>
            <a:schemeClr val="accent3">
              <a:lumMod val="60000"/>
              <a:lumOff val="40000"/>
            </a:schemeClr>
          </a:solidFill>
        </p:grpSpPr>
        <p:sp>
          <p:nvSpPr>
            <p:cNvPr id="37" name="Rounded Rectangle 36"/>
            <p:cNvSpPr/>
            <p:nvPr/>
          </p:nvSpPr>
          <p:spPr>
            <a:xfrm>
              <a:off x="321011" y="229658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FEMA</a:t>
              </a:r>
              <a:endParaRPr lang="en-US" sz="1200" dirty="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3385224" y="229036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a:t>
              </a:r>
            </a:p>
          </p:txBody>
        </p:sp>
      </p:grpSp>
      <p:grpSp>
        <p:nvGrpSpPr>
          <p:cNvPr id="39" name="Group 38"/>
          <p:cNvGrpSpPr/>
          <p:nvPr/>
        </p:nvGrpSpPr>
        <p:grpSpPr>
          <a:xfrm>
            <a:off x="4489663" y="2503685"/>
            <a:ext cx="4168653" cy="278413"/>
            <a:chOff x="321011" y="2316551"/>
            <a:chExt cx="3978613" cy="257137"/>
          </a:xfrm>
          <a:solidFill>
            <a:schemeClr val="accent3">
              <a:lumMod val="20000"/>
              <a:lumOff val="80000"/>
            </a:schemeClr>
          </a:solidFill>
        </p:grpSpPr>
        <p:sp>
          <p:nvSpPr>
            <p:cNvPr id="40" name="Rounded Rectangle 3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Environmental Protection Agency</a:t>
              </a:r>
              <a:endParaRPr lang="en-US" sz="1200" dirty="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a:t>
              </a:r>
            </a:p>
          </p:txBody>
        </p:sp>
      </p:grpSp>
      <p:grpSp>
        <p:nvGrpSpPr>
          <p:cNvPr id="42" name="Group 41"/>
          <p:cNvGrpSpPr/>
          <p:nvPr/>
        </p:nvGrpSpPr>
        <p:grpSpPr>
          <a:xfrm>
            <a:off x="4489663" y="2763979"/>
            <a:ext cx="4168653" cy="311136"/>
            <a:chOff x="321011" y="2316551"/>
            <a:chExt cx="3978613" cy="257137"/>
          </a:xfrm>
          <a:solidFill>
            <a:schemeClr val="accent3">
              <a:lumMod val="60000"/>
              <a:lumOff val="40000"/>
            </a:schemeClr>
          </a:solidFill>
        </p:grpSpPr>
        <p:sp>
          <p:nvSpPr>
            <p:cNvPr id="43" name="Rounded Rectangle 4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US Department of Commerce</a:t>
              </a:r>
              <a:endParaRPr lang="en-US" sz="1200" dirty="0">
                <a:solidFill>
                  <a:schemeClr val="tx1"/>
                </a:solidFill>
                <a:latin typeface="Arial" panose="020B0604020202020204" pitchFamily="34" charset="0"/>
                <a:cs typeface="Arial" panose="020B0604020202020204" pitchFamily="34" charset="0"/>
              </a:endParaRPr>
            </a:p>
          </p:txBody>
        </p:sp>
        <p:sp>
          <p:nvSpPr>
            <p:cNvPr id="44" name="Rounded Rectangle 4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46" name="Group 45"/>
          <p:cNvGrpSpPr/>
          <p:nvPr/>
        </p:nvGrpSpPr>
        <p:grpSpPr>
          <a:xfrm>
            <a:off x="4489663" y="3062950"/>
            <a:ext cx="4168653" cy="311136"/>
            <a:chOff x="321011" y="2316551"/>
            <a:chExt cx="3978613" cy="257137"/>
          </a:xfrm>
          <a:solidFill>
            <a:schemeClr val="accent3">
              <a:lumMod val="20000"/>
              <a:lumOff val="80000"/>
            </a:schemeClr>
          </a:solidFill>
        </p:grpSpPr>
        <p:sp>
          <p:nvSpPr>
            <p:cNvPr id="47" name="Rounded Rectangle 46"/>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US Army Corps of Engineers</a:t>
              </a:r>
              <a:endParaRPr lang="en-US" sz="1200" dirty="0">
                <a:solidFill>
                  <a:schemeClr val="tx1"/>
                </a:solidFill>
                <a:latin typeface="Arial" panose="020B0604020202020204" pitchFamily="34" charset="0"/>
                <a:cs typeface="Arial" panose="020B0604020202020204" pitchFamily="34" charset="0"/>
              </a:endParaRPr>
            </a:p>
          </p:txBody>
        </p:sp>
        <p:sp>
          <p:nvSpPr>
            <p:cNvPr id="48" name="Rounded Rectangle 47"/>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49" name="Group 48"/>
          <p:cNvGrpSpPr/>
          <p:nvPr/>
        </p:nvGrpSpPr>
        <p:grpSpPr>
          <a:xfrm>
            <a:off x="4489663" y="3370435"/>
            <a:ext cx="4168653" cy="311136"/>
            <a:chOff x="321011" y="2316551"/>
            <a:chExt cx="3978613" cy="257137"/>
          </a:xfrm>
          <a:solidFill>
            <a:schemeClr val="accent3">
              <a:lumMod val="60000"/>
              <a:lumOff val="40000"/>
            </a:schemeClr>
          </a:solidFill>
        </p:grpSpPr>
        <p:sp>
          <p:nvSpPr>
            <p:cNvPr id="50" name="Rounded Rectangle 49"/>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US Department of Agriculture</a:t>
              </a:r>
              <a:endParaRPr lang="en-US" sz="1200" dirty="0">
                <a:solidFill>
                  <a:schemeClr val="tx1"/>
                </a:solidFill>
                <a:latin typeface="Arial" panose="020B0604020202020204" pitchFamily="34" charset="0"/>
                <a:cs typeface="Arial" panose="020B0604020202020204" pitchFamily="34" charset="0"/>
              </a:endParaRPr>
            </a:p>
          </p:txBody>
        </p:sp>
        <p:sp>
          <p:nvSpPr>
            <p:cNvPr id="51" name="Rounded Rectangle 50"/>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52" name="Group 51"/>
          <p:cNvGrpSpPr/>
          <p:nvPr/>
        </p:nvGrpSpPr>
        <p:grpSpPr>
          <a:xfrm>
            <a:off x="4489663" y="3677914"/>
            <a:ext cx="4168653" cy="311136"/>
            <a:chOff x="321011" y="2316551"/>
            <a:chExt cx="3978613" cy="257137"/>
          </a:xfrm>
          <a:solidFill>
            <a:schemeClr val="accent3">
              <a:lumMod val="20000"/>
              <a:lumOff val="80000"/>
            </a:schemeClr>
          </a:solidFill>
        </p:grpSpPr>
        <p:sp>
          <p:nvSpPr>
            <p:cNvPr id="53" name="Rounded Rectangle 52"/>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Corp for National Community Service</a:t>
              </a:r>
              <a:endParaRPr lang="en-US" sz="1200" dirty="0">
                <a:solidFill>
                  <a:schemeClr val="tx1"/>
                </a:solidFill>
                <a:latin typeface="Arial" panose="020B0604020202020204" pitchFamily="34" charset="0"/>
                <a:cs typeface="Arial" panose="020B0604020202020204" pitchFamily="34" charset="0"/>
              </a:endParaRPr>
            </a:p>
          </p:txBody>
        </p:sp>
        <p:sp>
          <p:nvSpPr>
            <p:cNvPr id="54" name="Rounded Rectangle 53"/>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55" name="Group 54"/>
          <p:cNvGrpSpPr/>
          <p:nvPr/>
        </p:nvGrpSpPr>
        <p:grpSpPr>
          <a:xfrm>
            <a:off x="4489663" y="3971986"/>
            <a:ext cx="4168653" cy="311136"/>
            <a:chOff x="321011" y="2316551"/>
            <a:chExt cx="3978613" cy="257137"/>
          </a:xfrm>
          <a:solidFill>
            <a:schemeClr val="accent3">
              <a:lumMod val="60000"/>
              <a:lumOff val="40000"/>
            </a:schemeClr>
          </a:solidFill>
        </p:grpSpPr>
        <p:sp>
          <p:nvSpPr>
            <p:cNvPr id="56" name="Rounded Rectangle 55"/>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Advisory Council on Historic Preservation</a:t>
              </a:r>
              <a:endParaRPr lang="en-US" sz="1200" dirty="0">
                <a:solidFill>
                  <a:schemeClr val="tx1"/>
                </a:solidFill>
                <a:latin typeface="Arial" panose="020B0604020202020204" pitchFamily="34" charset="0"/>
                <a:cs typeface="Arial" panose="020B0604020202020204" pitchFamily="34" charset="0"/>
              </a:endParaRPr>
            </a:p>
          </p:txBody>
        </p:sp>
        <p:sp>
          <p:nvSpPr>
            <p:cNvPr id="57" name="Rounded Rectangle 56"/>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58" name="Group 57"/>
          <p:cNvGrpSpPr/>
          <p:nvPr/>
        </p:nvGrpSpPr>
        <p:grpSpPr>
          <a:xfrm>
            <a:off x="4489663" y="4258526"/>
            <a:ext cx="4168653" cy="311136"/>
            <a:chOff x="321011" y="2316551"/>
            <a:chExt cx="3978613" cy="257137"/>
          </a:xfrm>
          <a:solidFill>
            <a:schemeClr val="accent3">
              <a:lumMod val="20000"/>
              <a:lumOff val="80000"/>
            </a:schemeClr>
          </a:solidFill>
        </p:grpSpPr>
        <p:sp>
          <p:nvSpPr>
            <p:cNvPr id="59" name="Rounded Rectangle 58"/>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Heritage Emergency National Task Force</a:t>
              </a:r>
            </a:p>
          </p:txBody>
        </p:sp>
        <p:sp>
          <p:nvSpPr>
            <p:cNvPr id="60" name="Rounded Rectangle 59"/>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61" name="Group 60"/>
          <p:cNvGrpSpPr/>
          <p:nvPr/>
        </p:nvGrpSpPr>
        <p:grpSpPr>
          <a:xfrm>
            <a:off x="4489663" y="4567004"/>
            <a:ext cx="4168653" cy="311136"/>
            <a:chOff x="321011" y="2316551"/>
            <a:chExt cx="3978613" cy="257137"/>
          </a:xfrm>
          <a:solidFill>
            <a:schemeClr val="accent3">
              <a:lumMod val="60000"/>
              <a:lumOff val="40000"/>
            </a:schemeClr>
          </a:solidFill>
        </p:grpSpPr>
        <p:sp>
          <p:nvSpPr>
            <p:cNvPr id="62" name="Rounded Rectangle 6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Institute of Museum &amp; Library Services</a:t>
              </a:r>
            </a:p>
          </p:txBody>
        </p:sp>
        <p:sp>
          <p:nvSpPr>
            <p:cNvPr id="63" name="Rounded Rectangle 6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64" name="Group 63"/>
          <p:cNvGrpSpPr/>
          <p:nvPr/>
        </p:nvGrpSpPr>
        <p:grpSpPr>
          <a:xfrm>
            <a:off x="4489663" y="4878134"/>
            <a:ext cx="4168653" cy="311136"/>
            <a:chOff x="321011" y="2316551"/>
            <a:chExt cx="3978613" cy="257137"/>
          </a:xfrm>
          <a:solidFill>
            <a:schemeClr val="accent3">
              <a:lumMod val="20000"/>
              <a:lumOff val="80000"/>
            </a:schemeClr>
          </a:solidFill>
        </p:grpSpPr>
        <p:sp>
          <p:nvSpPr>
            <p:cNvPr id="65" name="Rounded Rectangle 6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Library of Congress</a:t>
              </a:r>
            </a:p>
          </p:txBody>
        </p:sp>
        <p:sp>
          <p:nvSpPr>
            <p:cNvPr id="66" name="Rounded Rectangle 6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67" name="Group 66"/>
          <p:cNvGrpSpPr/>
          <p:nvPr/>
        </p:nvGrpSpPr>
        <p:grpSpPr>
          <a:xfrm>
            <a:off x="4489663" y="5162022"/>
            <a:ext cx="4168653" cy="311136"/>
            <a:chOff x="321011" y="2316551"/>
            <a:chExt cx="3978613" cy="257137"/>
          </a:xfrm>
          <a:solidFill>
            <a:schemeClr val="accent3">
              <a:lumMod val="60000"/>
              <a:lumOff val="40000"/>
            </a:schemeClr>
          </a:solidFill>
        </p:grpSpPr>
        <p:sp>
          <p:nvSpPr>
            <p:cNvPr id="68" name="Rounded Rectangle 6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National Endowment for the Arts</a:t>
              </a:r>
            </a:p>
          </p:txBody>
        </p:sp>
        <p:sp>
          <p:nvSpPr>
            <p:cNvPr id="69" name="Rounded Rectangle 6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71" name="Group 70"/>
          <p:cNvGrpSpPr/>
          <p:nvPr/>
        </p:nvGrpSpPr>
        <p:grpSpPr>
          <a:xfrm>
            <a:off x="4489663" y="5438378"/>
            <a:ext cx="4168653" cy="311136"/>
            <a:chOff x="321011" y="2316551"/>
            <a:chExt cx="3978613" cy="257137"/>
          </a:xfrm>
          <a:solidFill>
            <a:schemeClr val="accent3">
              <a:lumMod val="20000"/>
              <a:lumOff val="80000"/>
            </a:schemeClr>
          </a:solidFill>
        </p:grpSpPr>
        <p:sp>
          <p:nvSpPr>
            <p:cNvPr id="72" name="Rounded Rectangle 71"/>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National Endowment for the Humanities</a:t>
              </a:r>
            </a:p>
          </p:txBody>
        </p:sp>
        <p:sp>
          <p:nvSpPr>
            <p:cNvPr id="73" name="Rounded Rectangle 72"/>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74" name="Group 73"/>
          <p:cNvGrpSpPr/>
          <p:nvPr/>
        </p:nvGrpSpPr>
        <p:grpSpPr>
          <a:xfrm>
            <a:off x="4489663" y="5714734"/>
            <a:ext cx="4168653" cy="311136"/>
            <a:chOff x="321011" y="2316551"/>
            <a:chExt cx="3978613" cy="257137"/>
          </a:xfrm>
          <a:solidFill>
            <a:schemeClr val="accent3">
              <a:lumMod val="60000"/>
              <a:lumOff val="40000"/>
            </a:schemeClr>
          </a:solidFill>
        </p:grpSpPr>
        <p:sp>
          <p:nvSpPr>
            <p:cNvPr id="75" name="Rounded Rectangle 74"/>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Delta Regional Authority</a:t>
              </a:r>
            </a:p>
          </p:txBody>
        </p:sp>
        <p:sp>
          <p:nvSpPr>
            <p:cNvPr id="76" name="Rounded Rectangle 75"/>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77" name="Group 76"/>
          <p:cNvGrpSpPr/>
          <p:nvPr/>
        </p:nvGrpSpPr>
        <p:grpSpPr>
          <a:xfrm>
            <a:off x="4489663" y="5991084"/>
            <a:ext cx="4168653" cy="311136"/>
            <a:chOff x="321011" y="2316551"/>
            <a:chExt cx="3978613" cy="257137"/>
          </a:xfrm>
          <a:solidFill>
            <a:schemeClr val="accent3">
              <a:lumMod val="20000"/>
              <a:lumOff val="80000"/>
            </a:schemeClr>
          </a:solidFill>
        </p:grpSpPr>
        <p:sp>
          <p:nvSpPr>
            <p:cNvPr id="78" name="Rounded Rectangle 77"/>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National Protection and Programs Directorate</a:t>
              </a:r>
            </a:p>
          </p:txBody>
        </p:sp>
        <p:sp>
          <p:nvSpPr>
            <p:cNvPr id="79" name="Rounded Rectangle 78"/>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80" name="Group 79"/>
          <p:cNvGrpSpPr/>
          <p:nvPr/>
        </p:nvGrpSpPr>
        <p:grpSpPr>
          <a:xfrm>
            <a:off x="4489663" y="6289297"/>
            <a:ext cx="4168653" cy="244759"/>
            <a:chOff x="321011" y="2316551"/>
            <a:chExt cx="3978613" cy="257137"/>
          </a:xfrm>
          <a:solidFill>
            <a:schemeClr val="accent3">
              <a:lumMod val="60000"/>
              <a:lumOff val="40000"/>
            </a:schemeClr>
          </a:solidFill>
        </p:grpSpPr>
        <p:sp>
          <p:nvSpPr>
            <p:cNvPr id="81" name="Rounded Rectangle 80"/>
            <p:cNvSpPr/>
            <p:nvPr/>
          </p:nvSpPr>
          <p:spPr>
            <a:xfrm>
              <a:off x="321011" y="2322771"/>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General Services Administration</a:t>
              </a:r>
            </a:p>
          </p:txBody>
        </p:sp>
        <p:sp>
          <p:nvSpPr>
            <p:cNvPr id="82" name="Rounded Rectangle 81"/>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grpSp>
        <p:nvGrpSpPr>
          <p:cNvPr id="83" name="Group 82"/>
          <p:cNvGrpSpPr/>
          <p:nvPr/>
        </p:nvGrpSpPr>
        <p:grpSpPr>
          <a:xfrm>
            <a:off x="4489664" y="6520407"/>
            <a:ext cx="4168654" cy="311136"/>
            <a:chOff x="321011" y="2316551"/>
            <a:chExt cx="3978613" cy="257137"/>
          </a:xfrm>
          <a:solidFill>
            <a:schemeClr val="accent3">
              <a:lumMod val="20000"/>
              <a:lumOff val="80000"/>
            </a:schemeClr>
          </a:solidFill>
        </p:grpSpPr>
        <p:sp>
          <p:nvSpPr>
            <p:cNvPr id="84" name="Rounded Rectangle 83"/>
            <p:cNvSpPr/>
            <p:nvPr/>
          </p:nvSpPr>
          <p:spPr>
            <a:xfrm>
              <a:off x="321011" y="2322772"/>
              <a:ext cx="3064213" cy="244692"/>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latin typeface="Arial" panose="020B0604020202020204" pitchFamily="34" charset="0"/>
                  <a:cs typeface="Arial" panose="020B0604020202020204" pitchFamily="34" charset="0"/>
                </a:rPr>
                <a:t>National </a:t>
              </a:r>
              <a:r>
                <a:rPr lang="en-US" sz="1050" dirty="0">
                  <a:solidFill>
                    <a:schemeClr val="tx1"/>
                  </a:solidFill>
                  <a:latin typeface="Arial" panose="020B0604020202020204" pitchFamily="34" charset="0"/>
                  <a:cs typeface="Arial" panose="020B0604020202020204" pitchFamily="34" charset="0"/>
                </a:rPr>
                <a:t>Archives and Records </a:t>
              </a:r>
              <a:r>
                <a:rPr lang="en-US" sz="1050" dirty="0" smtClean="0">
                  <a:solidFill>
                    <a:schemeClr val="tx1"/>
                  </a:solidFill>
                  <a:latin typeface="Arial" panose="020B0604020202020204" pitchFamily="34" charset="0"/>
                  <a:cs typeface="Arial" panose="020B0604020202020204" pitchFamily="34" charset="0"/>
                </a:rPr>
                <a:t>Administration</a:t>
              </a:r>
              <a:endParaRPr lang="en-US" sz="1050" dirty="0">
                <a:solidFill>
                  <a:schemeClr val="tx1"/>
                </a:solidFill>
                <a:latin typeface="Arial" panose="020B0604020202020204" pitchFamily="34" charset="0"/>
                <a:cs typeface="Arial" panose="020B0604020202020204" pitchFamily="34" charset="0"/>
              </a:endParaRPr>
            </a:p>
          </p:txBody>
        </p:sp>
        <p:sp>
          <p:nvSpPr>
            <p:cNvPr id="85" name="Rounded Rectangle 84"/>
            <p:cNvSpPr/>
            <p:nvPr/>
          </p:nvSpPr>
          <p:spPr>
            <a:xfrm>
              <a:off x="3385224" y="2316551"/>
              <a:ext cx="914400" cy="25713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panose="020B0604020202020204" pitchFamily="34" charset="0"/>
                  <a:cs typeface="Arial" panose="020B0604020202020204" pitchFamily="34" charset="0"/>
                </a:rPr>
                <a:t>S</a:t>
              </a:r>
              <a:endParaRPr lang="en-US" sz="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542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6"/>
                                        </p:tgtEl>
                                        <p:attrNameLst>
                                          <p:attrName>style.visibility</p:attrName>
                                        </p:attrNameLst>
                                      </p:cBhvr>
                                      <p:to>
                                        <p:strVal val="visible"/>
                                      </p:to>
                                    </p:set>
                                  </p:childTnLst>
                                </p:cTn>
                              </p:par>
                              <p:par>
                                <p:cTn id="10" presetID="1" presetClass="entr" presetSubtype="0" fill="hold" nodeType="withEffect">
                                  <p:stCondLst>
                                    <p:cond delay="20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300"/>
                                  </p:stCondLst>
                                  <p:childTnLst>
                                    <p:set>
                                      <p:cBhvr>
                                        <p:cTn id="13" dur="1" fill="hold">
                                          <p:stCondLst>
                                            <p:cond delay="0"/>
                                          </p:stCondLst>
                                        </p:cTn>
                                        <p:tgtEl>
                                          <p:spTgt spid="28"/>
                                        </p:tgtEl>
                                        <p:attrNameLst>
                                          <p:attrName>style.visibility</p:attrName>
                                        </p:attrNameLst>
                                      </p:cBhvr>
                                      <p:to>
                                        <p:strVal val="visible"/>
                                      </p:to>
                                    </p:set>
                                  </p:childTnLst>
                                </p:cTn>
                              </p:par>
                              <p:par>
                                <p:cTn id="14" presetID="1" presetClass="entr" presetSubtype="0" fill="hold" nodeType="withEffect">
                                  <p:stCondLst>
                                    <p:cond delay="40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nodeType="withEffect">
                                  <p:stCondLst>
                                    <p:cond delay="50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nodeType="withEffect">
                                  <p:stCondLst>
                                    <p:cond delay="600"/>
                                  </p:stCondLst>
                                  <p:childTnLst>
                                    <p:set>
                                      <p:cBhvr>
                                        <p:cTn id="19" dur="1" fill="hold">
                                          <p:stCondLst>
                                            <p:cond delay="0"/>
                                          </p:stCondLst>
                                        </p:cTn>
                                        <p:tgtEl>
                                          <p:spTgt spid="31"/>
                                        </p:tgtEl>
                                        <p:attrNameLst>
                                          <p:attrName>style.visibility</p:attrName>
                                        </p:attrNameLst>
                                      </p:cBhvr>
                                      <p:to>
                                        <p:strVal val="visible"/>
                                      </p:to>
                                    </p:set>
                                  </p:childTnLst>
                                </p:cTn>
                              </p:par>
                              <p:par>
                                <p:cTn id="20" presetID="1" presetClass="entr" presetSubtype="0" fill="hold" nodeType="withEffect">
                                  <p:stCondLst>
                                    <p:cond delay="70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nodeType="withEffect">
                                  <p:stCondLst>
                                    <p:cond delay="5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nodeType="withEffect">
                                  <p:stCondLst>
                                    <p:cond delay="30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ntr" presetSubtype="0" fill="hold" nodeType="withEffect">
                                  <p:stCondLst>
                                    <p:cond delay="40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600"/>
                                  </p:stCondLst>
                                  <p:childTnLst>
                                    <p:set>
                                      <p:cBhvr>
                                        <p:cTn id="37" dur="1" fill="hold">
                                          <p:stCondLst>
                                            <p:cond delay="0"/>
                                          </p:stCondLst>
                                        </p:cTn>
                                        <p:tgtEl>
                                          <p:spTgt spid="52"/>
                                        </p:tgtEl>
                                        <p:attrNameLst>
                                          <p:attrName>style.visibility</p:attrName>
                                        </p:attrNameLst>
                                      </p:cBhvr>
                                      <p:to>
                                        <p:strVal val="visible"/>
                                      </p:to>
                                    </p:set>
                                  </p:childTnLst>
                                </p:cTn>
                              </p:par>
                              <p:par>
                                <p:cTn id="38" presetID="1" presetClass="entr" presetSubtype="0" fill="hold" nodeType="withEffect">
                                  <p:stCondLst>
                                    <p:cond delay="700"/>
                                  </p:stCondLst>
                                  <p:childTnLst>
                                    <p:set>
                                      <p:cBhvr>
                                        <p:cTn id="39" dur="1" fill="hold">
                                          <p:stCondLst>
                                            <p:cond delay="0"/>
                                          </p:stCondLst>
                                        </p:cTn>
                                        <p:tgtEl>
                                          <p:spTgt spid="55"/>
                                        </p:tgtEl>
                                        <p:attrNameLst>
                                          <p:attrName>style.visibility</p:attrName>
                                        </p:attrNameLst>
                                      </p:cBhvr>
                                      <p:to>
                                        <p:strVal val="visible"/>
                                      </p:to>
                                    </p:set>
                                  </p:childTnLst>
                                </p:cTn>
                              </p:par>
                              <p:par>
                                <p:cTn id="40" presetID="1" presetClass="entr" presetSubtype="0" fill="hold" nodeType="withEffect">
                                  <p:stCondLst>
                                    <p:cond delay="800"/>
                                  </p:stCondLst>
                                  <p:childTnLst>
                                    <p:set>
                                      <p:cBhvr>
                                        <p:cTn id="41" dur="1" fill="hold">
                                          <p:stCondLst>
                                            <p:cond delay="0"/>
                                          </p:stCondLst>
                                        </p:cTn>
                                        <p:tgtEl>
                                          <p:spTgt spid="58"/>
                                        </p:tgtEl>
                                        <p:attrNameLst>
                                          <p:attrName>style.visibility</p:attrName>
                                        </p:attrNameLst>
                                      </p:cBhvr>
                                      <p:to>
                                        <p:strVal val="visible"/>
                                      </p:to>
                                    </p:set>
                                  </p:childTnLst>
                                </p:cTn>
                              </p:par>
                              <p:par>
                                <p:cTn id="42" presetID="1" presetClass="entr" presetSubtype="0" fill="hold" nodeType="withEffect">
                                  <p:stCondLst>
                                    <p:cond delay="900"/>
                                  </p:stCondLst>
                                  <p:childTnLst>
                                    <p:set>
                                      <p:cBhvr>
                                        <p:cTn id="43" dur="1" fill="hold">
                                          <p:stCondLst>
                                            <p:cond delay="0"/>
                                          </p:stCondLst>
                                        </p:cTn>
                                        <p:tgtEl>
                                          <p:spTgt spid="61"/>
                                        </p:tgtEl>
                                        <p:attrNameLst>
                                          <p:attrName>style.visibility</p:attrName>
                                        </p:attrNameLst>
                                      </p:cBhvr>
                                      <p:to>
                                        <p:strVal val="visible"/>
                                      </p:to>
                                    </p:set>
                                  </p:childTnLst>
                                </p:cTn>
                              </p:par>
                              <p:par>
                                <p:cTn id="44" presetID="1" presetClass="entr" presetSubtype="0" fill="hold" nodeType="withEffect">
                                  <p:stCondLst>
                                    <p:cond delay="1000"/>
                                  </p:stCondLst>
                                  <p:childTnLst>
                                    <p:set>
                                      <p:cBhvr>
                                        <p:cTn id="45" dur="1" fill="hold">
                                          <p:stCondLst>
                                            <p:cond delay="0"/>
                                          </p:stCondLst>
                                        </p:cTn>
                                        <p:tgtEl>
                                          <p:spTgt spid="64"/>
                                        </p:tgtEl>
                                        <p:attrNameLst>
                                          <p:attrName>style.visibility</p:attrName>
                                        </p:attrNameLst>
                                      </p:cBhvr>
                                      <p:to>
                                        <p:strVal val="visible"/>
                                      </p:to>
                                    </p:set>
                                  </p:childTnLst>
                                </p:cTn>
                              </p:par>
                              <p:par>
                                <p:cTn id="46" presetID="1" presetClass="entr" presetSubtype="0" fill="hold" nodeType="withEffect">
                                  <p:stCondLst>
                                    <p:cond delay="1100"/>
                                  </p:stCondLst>
                                  <p:childTnLst>
                                    <p:set>
                                      <p:cBhvr>
                                        <p:cTn id="47" dur="1" fill="hold">
                                          <p:stCondLst>
                                            <p:cond delay="0"/>
                                          </p:stCondLst>
                                        </p:cTn>
                                        <p:tgtEl>
                                          <p:spTgt spid="67"/>
                                        </p:tgtEl>
                                        <p:attrNameLst>
                                          <p:attrName>style.visibility</p:attrName>
                                        </p:attrNameLst>
                                      </p:cBhvr>
                                      <p:to>
                                        <p:strVal val="visible"/>
                                      </p:to>
                                    </p:set>
                                  </p:childTnLst>
                                </p:cTn>
                              </p:par>
                              <p:par>
                                <p:cTn id="48" presetID="1" presetClass="entr" presetSubtype="0" fill="hold" nodeType="withEffect">
                                  <p:stCondLst>
                                    <p:cond delay="1200"/>
                                  </p:stCondLst>
                                  <p:childTnLst>
                                    <p:set>
                                      <p:cBhvr>
                                        <p:cTn id="49" dur="1" fill="hold">
                                          <p:stCondLst>
                                            <p:cond delay="0"/>
                                          </p:stCondLst>
                                        </p:cTn>
                                        <p:tgtEl>
                                          <p:spTgt spid="71"/>
                                        </p:tgtEl>
                                        <p:attrNameLst>
                                          <p:attrName>style.visibility</p:attrName>
                                        </p:attrNameLst>
                                      </p:cBhvr>
                                      <p:to>
                                        <p:strVal val="visible"/>
                                      </p:to>
                                    </p:set>
                                  </p:childTnLst>
                                </p:cTn>
                              </p:par>
                              <p:par>
                                <p:cTn id="50" presetID="1" presetClass="entr" presetSubtype="0" fill="hold" nodeType="withEffect">
                                  <p:stCondLst>
                                    <p:cond delay="1300"/>
                                  </p:stCondLst>
                                  <p:childTnLst>
                                    <p:set>
                                      <p:cBhvr>
                                        <p:cTn id="51" dur="1" fill="hold">
                                          <p:stCondLst>
                                            <p:cond delay="0"/>
                                          </p:stCondLst>
                                        </p:cTn>
                                        <p:tgtEl>
                                          <p:spTgt spid="74"/>
                                        </p:tgtEl>
                                        <p:attrNameLst>
                                          <p:attrName>style.visibility</p:attrName>
                                        </p:attrNameLst>
                                      </p:cBhvr>
                                      <p:to>
                                        <p:strVal val="visible"/>
                                      </p:to>
                                    </p:set>
                                  </p:childTnLst>
                                </p:cTn>
                              </p:par>
                              <p:par>
                                <p:cTn id="52" presetID="1" presetClass="entr" presetSubtype="0" fill="hold" nodeType="withEffect">
                                  <p:stCondLst>
                                    <p:cond delay="1400"/>
                                  </p:stCondLst>
                                  <p:childTnLst>
                                    <p:set>
                                      <p:cBhvr>
                                        <p:cTn id="53" dur="1" fill="hold">
                                          <p:stCondLst>
                                            <p:cond delay="0"/>
                                          </p:stCondLst>
                                        </p:cTn>
                                        <p:tgtEl>
                                          <p:spTgt spid="77"/>
                                        </p:tgtEl>
                                        <p:attrNameLst>
                                          <p:attrName>style.visibility</p:attrName>
                                        </p:attrNameLst>
                                      </p:cBhvr>
                                      <p:to>
                                        <p:strVal val="visible"/>
                                      </p:to>
                                    </p:set>
                                  </p:childTnLst>
                                </p:cTn>
                              </p:par>
                              <p:par>
                                <p:cTn id="54" presetID="1" presetClass="entr" presetSubtype="0" fill="hold" nodeType="withEffect">
                                  <p:stCondLst>
                                    <p:cond delay="1500"/>
                                  </p:stCondLst>
                                  <p:childTnLst>
                                    <p:set>
                                      <p:cBhvr>
                                        <p:cTn id="55" dur="1" fill="hold">
                                          <p:stCondLst>
                                            <p:cond delay="0"/>
                                          </p:stCondLst>
                                        </p:cTn>
                                        <p:tgtEl>
                                          <p:spTgt spid="80"/>
                                        </p:tgtEl>
                                        <p:attrNameLst>
                                          <p:attrName>style.visibility</p:attrName>
                                        </p:attrNameLst>
                                      </p:cBhvr>
                                      <p:to>
                                        <p:strVal val="visible"/>
                                      </p:to>
                                    </p:set>
                                  </p:childTnLst>
                                </p:cTn>
                              </p:par>
                              <p:par>
                                <p:cTn id="56" presetID="1" presetClass="entr" presetSubtype="0" fill="hold" nodeType="withEffect">
                                  <p:stCondLst>
                                    <p:cond delay="1600"/>
                                  </p:stCondLst>
                                  <p:childTnLst>
                                    <p:set>
                                      <p:cBhvr>
                                        <p:cTn id="5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2077385"/>
            <a:ext cx="8330665" cy="4248472"/>
          </a:xfrm>
        </p:spPr>
        <p:txBody>
          <a:bodyPr>
            <a:normAutofit lnSpcReduction="10000"/>
          </a:bodyPr>
          <a:lstStyle/>
          <a:p>
            <a:r>
              <a:rPr lang="en-US" sz="2400" dirty="0">
                <a:latin typeface="Arial" panose="020B0604020202020204" pitchFamily="34" charset="0"/>
                <a:cs typeface="Arial" panose="020B0604020202020204" pitchFamily="34" charset="0"/>
              </a:rPr>
              <a:t>Build capacity of Cultural </a:t>
            </a:r>
            <a:r>
              <a:rPr lang="en-US" sz="2400" dirty="0" smtClean="0">
                <a:latin typeface="Arial" panose="020B0604020202020204" pitchFamily="34" charset="0"/>
                <a:cs typeface="Arial" panose="020B0604020202020204" pitchFamily="34" charset="0"/>
              </a:rPr>
              <a:t>Resource </a:t>
            </a:r>
            <a:r>
              <a:rPr lang="en-US" sz="2400" dirty="0">
                <a:latin typeface="Arial" panose="020B0604020202020204" pitchFamily="34" charset="0"/>
                <a:cs typeface="Arial" panose="020B0604020202020204" pitchFamily="34" charset="0"/>
              </a:rPr>
              <a:t>Institutions to prepare for and </a:t>
            </a:r>
            <a:r>
              <a:rPr lang="en-US" sz="2400" dirty="0" smtClean="0">
                <a:latin typeface="Arial" panose="020B0604020202020204" pitchFamily="34" charset="0"/>
                <a:cs typeface="Arial" panose="020B0604020202020204" pitchFamily="34" charset="0"/>
              </a:rPr>
              <a:t>respond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disasters</a:t>
            </a:r>
          </a:p>
          <a:p>
            <a:r>
              <a:rPr lang="en-US" sz="2400" dirty="0" smtClean="0">
                <a:latin typeface="Arial" panose="020B0604020202020204" pitchFamily="34" charset="0"/>
                <a:cs typeface="Arial" panose="020B0604020202020204" pitchFamily="34" charset="0"/>
              </a:rPr>
              <a:t>Lack of Geospatial Database Network of Cultural &amp; Historic Resources</a:t>
            </a:r>
          </a:p>
          <a:p>
            <a:r>
              <a:rPr lang="en-US" sz="2400" dirty="0" smtClean="0">
                <a:latin typeface="Arial" panose="020B0604020202020204" pitchFamily="34" charset="0"/>
                <a:cs typeface="Arial" panose="020B0604020202020204" pitchFamily="34" charset="0"/>
              </a:rPr>
              <a:t>Economic Impact of Invasive Species</a:t>
            </a:r>
          </a:p>
          <a:p>
            <a:r>
              <a:rPr lang="en-US" sz="2400" dirty="0" smtClean="0">
                <a:latin typeface="Arial" panose="020B0604020202020204" pitchFamily="34" charset="0"/>
                <a:cs typeface="Arial" panose="020B0604020202020204" pitchFamily="34" charset="0"/>
              </a:rPr>
              <a:t>Emergency Debris Removal from Watersheds</a:t>
            </a:r>
          </a:p>
          <a:p>
            <a:r>
              <a:rPr lang="en-US" sz="2400" dirty="0" smtClean="0">
                <a:latin typeface="Arial" panose="020B0604020202020204" pitchFamily="34" charset="0"/>
                <a:cs typeface="Arial" panose="020B0604020202020204" pitchFamily="34" charset="0"/>
              </a:rPr>
              <a:t>Maintain ambient surface and groundwater quality</a:t>
            </a:r>
          </a:p>
          <a:p>
            <a:r>
              <a:rPr lang="en-US" sz="2400" dirty="0" smtClean="0">
                <a:latin typeface="Arial" panose="020B0604020202020204" pitchFamily="34" charset="0"/>
                <a:cs typeface="Arial" panose="020B0604020202020204" pitchFamily="34" charset="0"/>
              </a:rPr>
              <a:t>Parks</a:t>
            </a:r>
          </a:p>
          <a:p>
            <a:pPr lvl="1"/>
            <a:r>
              <a:rPr lang="en-US" sz="2200" dirty="0" smtClean="0">
                <a:latin typeface="Arial" panose="020B0604020202020204" pitchFamily="34" charset="0"/>
                <a:cs typeface="Arial" panose="020B0604020202020204" pitchFamily="34" charset="0"/>
              </a:rPr>
              <a:t>Master Planning, marketing and economic development of State Parks</a:t>
            </a:r>
          </a:p>
          <a:p>
            <a:pPr lvl="1"/>
            <a:r>
              <a:rPr lang="en-US" sz="2200" dirty="0" smtClean="0">
                <a:latin typeface="Arial" panose="020B0604020202020204" pitchFamily="34" charset="0"/>
                <a:cs typeface="Arial" panose="020B0604020202020204" pitchFamily="34" charset="0"/>
              </a:rPr>
              <a:t>Transition from abandoned properties to community parks</a:t>
            </a:r>
            <a:endParaRPr lang="en-US" sz="2200" dirty="0">
              <a:latin typeface="Arial" panose="020B0604020202020204" pitchFamily="34" charset="0"/>
              <a:cs typeface="Arial" panose="020B0604020202020204" pitchFamily="34" charset="0"/>
            </a:endParaRPr>
          </a:p>
        </p:txBody>
      </p:sp>
      <p:sp>
        <p:nvSpPr>
          <p:cNvPr id="6" name="Title 1"/>
          <p:cNvSpPr txBox="1">
            <a:spLocks/>
          </p:cNvSpPr>
          <p:nvPr/>
        </p:nvSpPr>
        <p:spPr>
          <a:xfrm>
            <a:off x="0" y="1193892"/>
            <a:ext cx="9144000"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400" kern="1200">
                <a:solidFill>
                  <a:srgbClr val="1C4372"/>
                </a:solidFill>
                <a:latin typeface="+mj-lt"/>
                <a:ea typeface="+mj-ea"/>
                <a:cs typeface="+mj-cs"/>
              </a:defRPr>
            </a:lvl1pPr>
          </a:lstStyle>
          <a:p>
            <a:r>
              <a:rPr lang="en-US" sz="3000" dirty="0" smtClean="0">
                <a:latin typeface="Arial" panose="020B0604020202020204" pitchFamily="34" charset="0"/>
                <a:cs typeface="Arial" panose="020B0604020202020204" pitchFamily="34" charset="0"/>
              </a:rPr>
              <a:t>RSF 6 Natural and Cultural Resources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652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Agenda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US" sz="2000" b="1" dirty="0">
                <a:latin typeface="Arial" panose="020B0604020202020204" pitchFamily="34" charset="0"/>
                <a:cs typeface="Arial" panose="020B0604020202020204" pitchFamily="34" charset="0"/>
              </a:rPr>
              <a:t>NDRF </a:t>
            </a:r>
            <a:r>
              <a:rPr lang="en-US" sz="2000" b="1" dirty="0" smtClean="0">
                <a:latin typeface="Arial" panose="020B0604020202020204" pitchFamily="34" charset="0"/>
                <a:cs typeface="Arial" panose="020B0604020202020204" pitchFamily="34" charset="0"/>
              </a:rPr>
              <a:t>Overview</a:t>
            </a:r>
          </a:p>
          <a:p>
            <a:pPr lvl="1"/>
            <a:r>
              <a:rPr lang="en-US" sz="2000" dirty="0" smtClean="0">
                <a:latin typeface="Arial" panose="020B0604020202020204" pitchFamily="34" charset="0"/>
                <a:cs typeface="Arial" panose="020B0604020202020204" pitchFamily="34" charset="0"/>
              </a:rPr>
              <a:t>Purpose</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Core </a:t>
            </a:r>
            <a:r>
              <a:rPr lang="en-US" sz="2000" dirty="0" smtClean="0">
                <a:latin typeface="Arial" panose="020B0604020202020204" pitchFamily="34" charset="0"/>
                <a:cs typeface="Arial" panose="020B0604020202020204" pitchFamily="34" charset="0"/>
              </a:rPr>
              <a:t>capabilities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Organization</a:t>
            </a:r>
            <a:endParaRPr lang="en-US" sz="2000" b="1"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State </a:t>
            </a:r>
            <a:r>
              <a:rPr lang="en-US" sz="2000" dirty="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isaster recovery organization </a:t>
            </a: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tructure</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Overview of Recovery Support Functions</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(RSFs)</a:t>
            </a:r>
            <a:endParaRPr lang="en-US" sz="2000" dirty="0" smtClean="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Lead State and Federal </a:t>
            </a:r>
            <a:r>
              <a:rPr lang="en-US" sz="2000" dirty="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gencies</a:t>
            </a:r>
          </a:p>
          <a:p>
            <a:r>
              <a:rPr lang="en-US" sz="2000" b="1"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Pull System</a:t>
            </a:r>
            <a:endParaRPr lang="en-US" sz="2000" b="1"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to integrate into state and federal </a:t>
            </a:r>
            <a:r>
              <a:rPr lang="en-US" sz="2000" dirty="0" smtClean="0">
                <a:latin typeface="Arial" panose="020B0604020202020204" pitchFamily="34" charset="0"/>
                <a:cs typeface="Arial" panose="020B0604020202020204" pitchFamily="34" charset="0"/>
              </a:rPr>
              <a:t>framework</a:t>
            </a:r>
          </a:p>
          <a:p>
            <a:pPr lvl="1"/>
            <a:r>
              <a:rPr lang="en-US" sz="2000" dirty="0">
                <a:latin typeface="Arial" panose="020B0604020202020204" pitchFamily="34" charset="0"/>
                <a:cs typeface="Arial" panose="020B0604020202020204" pitchFamily="34" charset="0"/>
              </a:rPr>
              <a:t>Roles and responsibilities at </a:t>
            </a:r>
            <a:r>
              <a:rPr lang="en-US" sz="2000" dirty="0" smtClean="0">
                <a:latin typeface="Arial" panose="020B0604020202020204" pitchFamily="34" charset="0"/>
                <a:cs typeface="Arial" panose="020B0604020202020204" pitchFamily="34" charset="0"/>
              </a:rPr>
              <a:t>parish </a:t>
            </a:r>
            <a:r>
              <a:rPr lang="en-US" sz="2000" dirty="0" smtClean="0">
                <a:latin typeface="Arial" panose="020B0604020202020204" pitchFamily="34" charset="0"/>
                <a:cs typeface="Arial" panose="020B0604020202020204" pitchFamily="34" charset="0"/>
              </a:rPr>
              <a:t>level</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Benefits</a:t>
            </a:r>
            <a:endParaRPr lang="en-US" sz="2000" dirty="0"/>
          </a:p>
        </p:txBody>
      </p:sp>
    </p:spTree>
    <p:extLst>
      <p:ext uri="{BB962C8B-B14F-4D97-AF65-F5344CB8AC3E}">
        <p14:creationId xmlns:p14="http://schemas.microsoft.com/office/powerpoint/2010/main" val="2895913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26" y="1503948"/>
            <a:ext cx="10708104" cy="5354052"/>
          </a:xfrm>
          <a:prstGeom prst="rect">
            <a:avLst/>
          </a:prstGeom>
        </p:spPr>
      </p:pic>
    </p:spTree>
    <p:extLst>
      <p:ext uri="{BB962C8B-B14F-4D97-AF65-F5344CB8AC3E}">
        <p14:creationId xmlns:p14="http://schemas.microsoft.com/office/powerpoint/2010/main" val="16946635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Pull System</a:t>
            </a:r>
            <a:endParaRPr lang="en-US" dirty="0"/>
          </a:p>
        </p:txBody>
      </p:sp>
      <p:sp>
        <p:nvSpPr>
          <p:cNvPr id="3" name="Subtitle 2"/>
          <p:cNvSpPr>
            <a:spLocks noGrp="1"/>
          </p:cNvSpPr>
          <p:nvPr>
            <p:ph type="subTitle" idx="1"/>
          </p:nvPr>
        </p:nvSpPr>
        <p:spPr/>
        <p:txBody>
          <a:bodyPr>
            <a:normAutofit/>
          </a:bodyPr>
          <a:lstStyle/>
          <a:p>
            <a:r>
              <a:rPr lang="en-US" sz="3100" dirty="0" smtClean="0">
                <a:solidFill>
                  <a:schemeClr val="tx1"/>
                </a:solidFill>
              </a:rPr>
              <a:t>Role of the Parish / Local Leaders </a:t>
            </a:r>
            <a:endParaRPr lang="en-US" sz="3100" dirty="0">
              <a:solidFill>
                <a:schemeClr val="tx1"/>
              </a:solidFill>
            </a:endParaRPr>
          </a:p>
          <a:p>
            <a:pPr lvl="1"/>
            <a:endParaRPr lang="en-US" sz="2800" dirty="0"/>
          </a:p>
          <a:p>
            <a:endParaRPr lang="en-US" dirty="0"/>
          </a:p>
        </p:txBody>
      </p:sp>
    </p:spTree>
    <p:extLst>
      <p:ext uri="{BB962C8B-B14F-4D97-AF65-F5344CB8AC3E}">
        <p14:creationId xmlns:p14="http://schemas.microsoft.com/office/powerpoint/2010/main" val="255577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2111"/>
            <a:ext cx="9144000" cy="638944"/>
          </a:xfrm>
        </p:spPr>
        <p:txBody>
          <a:bodyPr>
            <a:normAutofit/>
          </a:bodyPr>
          <a:lstStyle/>
          <a:p>
            <a:r>
              <a:rPr lang="en-US" sz="3000" b="1" dirty="0" smtClean="0">
                <a:latin typeface="Arial" panose="020B0604020202020204" pitchFamily="34" charset="0"/>
                <a:cs typeface="Arial" panose="020B0604020202020204" pitchFamily="34" charset="0"/>
              </a:rPr>
              <a:t>Bottom Up Approach</a:t>
            </a:r>
            <a:endParaRPr lang="en-US" sz="3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117502"/>
            <a:ext cx="8229600" cy="4248472"/>
          </a:xfrm>
        </p:spPr>
        <p:txBody>
          <a:bodyPr>
            <a:normAutofit fontScale="92500" lnSpcReduction="10000"/>
          </a:bodyPr>
          <a:lstStyle/>
          <a:p>
            <a:r>
              <a:rPr lang="en-US" sz="2600" dirty="0" smtClean="0">
                <a:latin typeface="Arial" panose="020B0604020202020204" pitchFamily="34" charset="0"/>
                <a:cs typeface="Arial" panose="020B0604020202020204" pitchFamily="34" charset="0"/>
              </a:rPr>
              <a:t>Successful </a:t>
            </a:r>
            <a:r>
              <a:rPr lang="en-US" sz="2600" dirty="0">
                <a:latin typeface="Arial" panose="020B0604020202020204" pitchFamily="34" charset="0"/>
                <a:cs typeface="Arial" panose="020B0604020202020204" pitchFamily="34" charset="0"/>
              </a:rPr>
              <a:t>disaster recovery </a:t>
            </a:r>
            <a:r>
              <a:rPr lang="en-US" sz="2600" b="1" dirty="0">
                <a:solidFill>
                  <a:srgbClr val="C00000"/>
                </a:solidFill>
                <a:latin typeface="Arial" panose="020B0604020202020204" pitchFamily="34" charset="0"/>
                <a:cs typeface="Arial" panose="020B0604020202020204" pitchFamily="34" charset="0"/>
              </a:rPr>
              <a:t>starts</a:t>
            </a:r>
            <a:r>
              <a:rPr lang="en-US" sz="2600" dirty="0">
                <a:latin typeface="Arial" panose="020B0604020202020204" pitchFamily="34" charset="0"/>
                <a:cs typeface="Arial" panose="020B0604020202020204" pitchFamily="34" charset="0"/>
              </a:rPr>
              <a:t> with </a:t>
            </a:r>
            <a:r>
              <a:rPr lang="en-US" sz="2600" b="1" dirty="0">
                <a:latin typeface="Arial" panose="020B0604020202020204" pitchFamily="34" charset="0"/>
                <a:cs typeface="Arial" panose="020B0604020202020204" pitchFamily="34" charset="0"/>
              </a:rPr>
              <a:t>local governments</a:t>
            </a:r>
            <a:r>
              <a:rPr lang="en-US" sz="2600" dirty="0">
                <a:latin typeface="Arial" panose="020B0604020202020204" pitchFamily="34" charset="0"/>
                <a:cs typeface="Arial" panose="020B0604020202020204" pitchFamily="34" charset="0"/>
              </a:rPr>
              <a:t> because they know their communities and are positioned to </a:t>
            </a:r>
            <a:r>
              <a:rPr lang="en-US" sz="2600" b="1" dirty="0">
                <a:latin typeface="Arial" panose="020B0604020202020204" pitchFamily="34" charset="0"/>
                <a:cs typeface="Arial" panose="020B0604020202020204" pitchFamily="34" charset="0"/>
              </a:rPr>
              <a:t>lead the way </a:t>
            </a:r>
            <a:r>
              <a:rPr lang="en-US" sz="2600" b="1" dirty="0" smtClean="0">
                <a:latin typeface="Arial" panose="020B0604020202020204" pitchFamily="34" charset="0"/>
                <a:cs typeface="Arial" panose="020B0604020202020204" pitchFamily="34" charset="0"/>
              </a:rPr>
              <a:t>forward</a:t>
            </a:r>
          </a:p>
          <a:p>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Local </a:t>
            </a:r>
            <a:r>
              <a:rPr lang="en-US" sz="2600" dirty="0">
                <a:latin typeface="Arial" panose="020B0604020202020204" pitchFamily="34" charset="0"/>
                <a:cs typeface="Arial" panose="020B0604020202020204" pitchFamily="34" charset="0"/>
              </a:rPr>
              <a:t>leaders are most familiar with the unique character of local people and place, are most accountable to constituents, and are </a:t>
            </a:r>
            <a:r>
              <a:rPr lang="en-US" sz="2600" b="1" dirty="0">
                <a:latin typeface="Arial" panose="020B0604020202020204" pitchFamily="34" charset="0"/>
                <a:cs typeface="Arial" panose="020B0604020202020204" pitchFamily="34" charset="0"/>
              </a:rPr>
              <a:t>best suited to lead disaster </a:t>
            </a:r>
            <a:r>
              <a:rPr lang="en-US" sz="2600" b="1" dirty="0" smtClean="0">
                <a:latin typeface="Arial" panose="020B0604020202020204" pitchFamily="34" charset="0"/>
                <a:cs typeface="Arial" panose="020B0604020202020204" pitchFamily="34" charset="0"/>
              </a:rPr>
              <a:t>recovery</a:t>
            </a:r>
          </a:p>
          <a:p>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Incorporate </a:t>
            </a:r>
            <a:r>
              <a:rPr lang="en-US" sz="2600" b="1" dirty="0">
                <a:latin typeface="Arial" panose="020B0604020202020204" pitchFamily="34" charset="0"/>
                <a:cs typeface="Arial" panose="020B0604020202020204" pitchFamily="34" charset="0"/>
              </a:rPr>
              <a:t>comprehensive planning process </a:t>
            </a:r>
            <a:r>
              <a:rPr lang="en-US" sz="2600" dirty="0">
                <a:latin typeface="Arial" panose="020B0604020202020204" pitchFamily="34" charset="0"/>
                <a:cs typeface="Arial" panose="020B0604020202020204" pitchFamily="34" charset="0"/>
              </a:rPr>
              <a:t>in identifying projects for which funds are being </a:t>
            </a:r>
            <a:r>
              <a:rPr lang="en-US" sz="2600" dirty="0" smtClean="0">
                <a:latin typeface="Arial" panose="020B0604020202020204" pitchFamily="34" charset="0"/>
                <a:cs typeface="Arial" panose="020B0604020202020204" pitchFamily="34" charset="0"/>
              </a:rPr>
              <a:t>sought</a:t>
            </a: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364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2111"/>
            <a:ext cx="9144000" cy="638944"/>
          </a:xfrm>
        </p:spPr>
        <p:txBody>
          <a:bodyPr>
            <a:normAutofit/>
          </a:bodyPr>
          <a:lstStyle/>
          <a:p>
            <a:r>
              <a:rPr lang="en-US" sz="3000" b="1" dirty="0" smtClean="0">
                <a:latin typeface="Arial" panose="020B0604020202020204" pitchFamily="34" charset="0"/>
                <a:cs typeface="Arial" panose="020B0604020202020204" pitchFamily="34" charset="0"/>
              </a:rPr>
              <a:t>Bottom Up Approach</a:t>
            </a:r>
            <a:endParaRPr lang="en-US" sz="3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083981"/>
            <a:ext cx="8229600" cy="4005546"/>
          </a:xfrm>
        </p:spPr>
        <p:txBody>
          <a:bodyPr/>
          <a:lstStyle/>
          <a:p>
            <a:r>
              <a:rPr lang="en-US" sz="2400" dirty="0" smtClean="0">
                <a:latin typeface="Arial" panose="020B0604020202020204" pitchFamily="34" charset="0"/>
                <a:cs typeface="Arial" panose="020B0604020202020204" pitchFamily="34" charset="0"/>
              </a:rPr>
              <a:t>Keys to Community Recovery Success</a:t>
            </a:r>
          </a:p>
          <a:p>
            <a:pPr lvl="1"/>
            <a:r>
              <a:rPr lang="en-US" sz="2200" dirty="0" smtClean="0">
                <a:latin typeface="Arial" panose="020B0604020202020204" pitchFamily="34" charset="0"/>
                <a:cs typeface="Arial" panose="020B0604020202020204" pitchFamily="34" charset="0"/>
              </a:rPr>
              <a:t>Prepare for Recovery</a:t>
            </a:r>
          </a:p>
          <a:p>
            <a:pPr lvl="1"/>
            <a:r>
              <a:rPr lang="en-US" sz="2200" dirty="0" smtClean="0">
                <a:latin typeface="Arial" panose="020B0604020202020204" pitchFamily="34" charset="0"/>
                <a:cs typeface="Arial" panose="020B0604020202020204" pitchFamily="34" charset="0"/>
              </a:rPr>
              <a:t>Actively Plan</a:t>
            </a:r>
          </a:p>
          <a:p>
            <a:pPr lvl="1"/>
            <a:r>
              <a:rPr lang="en-US" sz="2200" dirty="0" smtClean="0">
                <a:latin typeface="Arial" panose="020B0604020202020204" pitchFamily="34" charset="0"/>
                <a:cs typeface="Arial" panose="020B0604020202020204" pitchFamily="34" charset="0"/>
              </a:rPr>
              <a:t>Engage the Community</a:t>
            </a:r>
          </a:p>
          <a:p>
            <a:pPr lvl="1"/>
            <a:r>
              <a:rPr lang="en-US" sz="2200" dirty="0" smtClean="0">
                <a:latin typeface="Arial" panose="020B0604020202020204" pitchFamily="34" charset="0"/>
                <a:cs typeface="Arial" panose="020B0604020202020204" pitchFamily="34" charset="0"/>
              </a:rPr>
              <a:t>Develop Partnerships, Networks and Effective Coordination Strategies</a:t>
            </a:r>
          </a:p>
          <a:p>
            <a:pPr lvl="1"/>
            <a:r>
              <a:rPr lang="en-US" sz="2200" dirty="0" smtClean="0">
                <a:latin typeface="Arial" panose="020B0604020202020204" pitchFamily="34" charset="0"/>
                <a:cs typeface="Arial" panose="020B0604020202020204" pitchFamily="34" charset="0"/>
              </a:rPr>
              <a:t>Make Decisions and Manage Recovery Locally</a:t>
            </a:r>
          </a:p>
          <a:p>
            <a:pPr lvl="1"/>
            <a:r>
              <a:rPr lang="en-US" sz="2200" dirty="0" smtClean="0">
                <a:latin typeface="Arial" panose="020B0604020202020204" pitchFamily="34" charset="0"/>
                <a:cs typeface="Arial" panose="020B0604020202020204" pitchFamily="34" charset="0"/>
              </a:rPr>
              <a:t>Mitigate</a:t>
            </a:r>
          </a:p>
          <a:p>
            <a:pPr lvl="1"/>
            <a:r>
              <a:rPr lang="en-US" sz="2200" dirty="0" smtClean="0">
                <a:latin typeface="Arial" panose="020B0604020202020204" pitchFamily="34" charset="0"/>
                <a:cs typeface="Arial" panose="020B0604020202020204" pitchFamily="34" charset="0"/>
              </a:rPr>
              <a:t>Act Quickly</a:t>
            </a:r>
          </a:p>
        </p:txBody>
      </p:sp>
    </p:spTree>
    <p:extLst>
      <p:ext uri="{BB962C8B-B14F-4D97-AF65-F5344CB8AC3E}">
        <p14:creationId xmlns:p14="http://schemas.microsoft.com/office/powerpoint/2010/main" val="2830530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02111"/>
            <a:ext cx="9144000" cy="638944"/>
          </a:xfrm>
        </p:spPr>
        <p:txBody>
          <a:bodyPr>
            <a:normAutofit/>
          </a:bodyPr>
          <a:lstStyle/>
          <a:p>
            <a:r>
              <a:rPr lang="en-US" sz="3000" b="1" dirty="0" smtClean="0">
                <a:latin typeface="Arial" panose="020B0604020202020204" pitchFamily="34" charset="0"/>
                <a:cs typeface="Arial" panose="020B0604020202020204" pitchFamily="34" charset="0"/>
              </a:rPr>
              <a:t>Bottom Up Approach</a:t>
            </a:r>
            <a:endParaRPr lang="en-US" sz="3000" b="1"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2062716"/>
            <a:ext cx="8229600" cy="4090606"/>
          </a:xfrm>
        </p:spPr>
        <p:txBody>
          <a:bodyPr/>
          <a:lstStyle/>
          <a:p>
            <a:r>
              <a:rPr lang="en-US" sz="2600" dirty="0">
                <a:latin typeface="Arial" panose="020B0604020202020204" pitchFamily="34" charset="0"/>
                <a:cs typeface="Arial" panose="020B0604020202020204" pitchFamily="34" charset="0"/>
              </a:rPr>
              <a:t>Identify Strategic Objectives at the Local </a:t>
            </a:r>
            <a:r>
              <a:rPr lang="en-US" sz="2600" dirty="0" smtClean="0">
                <a:latin typeface="Arial" panose="020B0604020202020204" pitchFamily="34" charset="0"/>
                <a:cs typeface="Arial" panose="020B0604020202020204" pitchFamily="34" charset="0"/>
              </a:rPr>
              <a:t>Level</a:t>
            </a:r>
          </a:p>
          <a:p>
            <a:pPr lvl="1"/>
            <a:r>
              <a:rPr lang="en-US" sz="2000" dirty="0" smtClean="0">
                <a:latin typeface="Arial" panose="020B0604020202020204" pitchFamily="34" charset="0"/>
                <a:cs typeface="Arial" panose="020B0604020202020204" pitchFamily="34" charset="0"/>
              </a:rPr>
              <a:t>Solicit community involvement</a:t>
            </a:r>
          </a:p>
          <a:p>
            <a:pPr lvl="2">
              <a:buClr>
                <a:srgbClr val="7030A0"/>
              </a:buClr>
              <a:buSzPct val="56000"/>
            </a:pPr>
            <a:r>
              <a:rPr lang="en-US" sz="1800" dirty="0" smtClean="0">
                <a:latin typeface="Arial" panose="020B0604020202020204" pitchFamily="34" charset="0"/>
                <a:cs typeface="Arial" panose="020B0604020202020204" pitchFamily="34" charset="0"/>
              </a:rPr>
              <a:t>Proactive </a:t>
            </a:r>
            <a:r>
              <a:rPr lang="en-US" sz="1800" dirty="0">
                <a:latin typeface="Arial" panose="020B0604020202020204" pitchFamily="34" charset="0"/>
                <a:cs typeface="Arial" panose="020B0604020202020204" pitchFamily="34" charset="0"/>
              </a:rPr>
              <a:t>community engagement</a:t>
            </a:r>
          </a:p>
          <a:p>
            <a:pPr lvl="2">
              <a:buClr>
                <a:srgbClr val="7030A0"/>
              </a:buClr>
              <a:buSzPct val="56000"/>
            </a:pPr>
            <a:r>
              <a:rPr lang="en-US" sz="1800" dirty="0">
                <a:latin typeface="Arial" panose="020B0604020202020204" pitchFamily="34" charset="0"/>
                <a:cs typeface="Arial" panose="020B0604020202020204" pitchFamily="34" charset="0"/>
              </a:rPr>
              <a:t>Public participation</a:t>
            </a:r>
          </a:p>
          <a:p>
            <a:pPr lvl="2">
              <a:buClr>
                <a:srgbClr val="7030A0"/>
              </a:buClr>
              <a:buSzPct val="56000"/>
            </a:pPr>
            <a:r>
              <a:rPr lang="en-US" sz="1800" dirty="0">
                <a:latin typeface="Arial" panose="020B0604020202020204" pitchFamily="34" charset="0"/>
                <a:cs typeface="Arial" panose="020B0604020202020204" pitchFamily="34" charset="0"/>
              </a:rPr>
              <a:t>Public awareness campaigns</a:t>
            </a:r>
          </a:p>
          <a:p>
            <a:pPr lvl="1"/>
            <a:r>
              <a:rPr lang="en-US" sz="2000" dirty="0">
                <a:latin typeface="Arial" panose="020B0604020202020204" pitchFamily="34" charset="0"/>
                <a:cs typeface="Arial" panose="020B0604020202020204" pitchFamily="34" charset="0"/>
              </a:rPr>
              <a:t>Identify “Project Champions”</a:t>
            </a:r>
          </a:p>
          <a:p>
            <a:pPr lvl="1"/>
            <a:r>
              <a:rPr lang="en-US" sz="2000" dirty="0">
                <a:latin typeface="Arial" panose="020B0604020202020204" pitchFamily="34" charset="0"/>
                <a:cs typeface="Arial" panose="020B0604020202020204" pitchFamily="34" charset="0"/>
              </a:rPr>
              <a:t>Set Goals</a:t>
            </a:r>
          </a:p>
          <a:p>
            <a:pPr lvl="1"/>
            <a:r>
              <a:rPr lang="en-US" sz="2000" dirty="0">
                <a:latin typeface="Arial" panose="020B0604020202020204" pitchFamily="34" charset="0"/>
                <a:cs typeface="Arial" panose="020B0604020202020204" pitchFamily="34" charset="0"/>
              </a:rPr>
              <a:t>Establish Measures of Effectiveness</a:t>
            </a:r>
          </a:p>
          <a:p>
            <a:pPr lvl="2">
              <a:buClr>
                <a:srgbClr val="7030A0"/>
              </a:buClr>
              <a:buSzPct val="56000"/>
            </a:pPr>
            <a:r>
              <a:rPr lang="en-US" sz="1800" dirty="0" smtClean="0">
                <a:latin typeface="Arial" panose="020B0604020202020204" pitchFamily="34" charset="0"/>
                <a:cs typeface="Arial" panose="020B0604020202020204" pitchFamily="34" charset="0"/>
              </a:rPr>
              <a:t>Establish Measures of Performance</a:t>
            </a:r>
          </a:p>
          <a:p>
            <a:r>
              <a:rPr lang="en-US" sz="2600" dirty="0">
                <a:latin typeface="Arial" panose="020B0604020202020204" pitchFamily="34" charset="0"/>
                <a:cs typeface="Arial" panose="020B0604020202020204" pitchFamily="34" charset="0"/>
              </a:rPr>
              <a:t>Leverage State </a:t>
            </a:r>
            <a:r>
              <a:rPr lang="en-US" sz="2600" dirty="0" smtClean="0">
                <a:latin typeface="Arial" panose="020B0604020202020204" pitchFamily="34" charset="0"/>
                <a:cs typeface="Arial" panose="020B0604020202020204" pitchFamily="34" charset="0"/>
              </a:rPr>
              <a:t>Agencies (The Pull</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16681" r="17258"/>
          <a:stretch/>
        </p:blipFill>
        <p:spPr>
          <a:xfrm>
            <a:off x="4872885" y="2437472"/>
            <a:ext cx="4415487" cy="3963332"/>
          </a:xfrm>
          <a:prstGeom prst="rect">
            <a:avLst/>
          </a:prstGeom>
        </p:spPr>
      </p:pic>
    </p:spTree>
    <p:extLst>
      <p:ext uri="{BB962C8B-B14F-4D97-AF65-F5344CB8AC3E}">
        <p14:creationId xmlns:p14="http://schemas.microsoft.com/office/powerpoint/2010/main" val="2818246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8800" dirty="0" smtClean="0"/>
              <a:t>Questions?</a:t>
            </a:r>
            <a:endParaRPr lang="en-US" sz="8800" dirty="0"/>
          </a:p>
        </p:txBody>
      </p:sp>
    </p:spTree>
    <p:extLst>
      <p:ext uri="{BB962C8B-B14F-4D97-AF65-F5344CB8AC3E}">
        <p14:creationId xmlns:p14="http://schemas.microsoft.com/office/powerpoint/2010/main" val="1744131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NDRF Overview</a:t>
            </a:r>
            <a:endParaRPr lang="en-US"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sz="3100" dirty="0">
                <a:solidFill>
                  <a:schemeClr val="tx1"/>
                </a:solidFill>
                <a:latin typeface="Arial" panose="020B0604020202020204" pitchFamily="34" charset="0"/>
                <a:cs typeface="Arial" panose="020B0604020202020204" pitchFamily="34" charset="0"/>
              </a:rPr>
              <a:t>Purpose</a:t>
            </a:r>
          </a:p>
          <a:p>
            <a:r>
              <a:rPr lang="en-US" sz="3100" dirty="0">
                <a:solidFill>
                  <a:schemeClr val="tx1"/>
                </a:solidFill>
                <a:latin typeface="Arial" panose="020B0604020202020204" pitchFamily="34" charset="0"/>
                <a:cs typeface="Arial" panose="020B0604020202020204" pitchFamily="34" charset="0"/>
              </a:rPr>
              <a:t>Core </a:t>
            </a:r>
            <a:r>
              <a:rPr lang="en-US" sz="3100" dirty="0" smtClean="0">
                <a:solidFill>
                  <a:schemeClr val="tx1"/>
                </a:solidFill>
                <a:latin typeface="Arial" panose="020B0604020202020204" pitchFamily="34" charset="0"/>
                <a:cs typeface="Arial" panose="020B0604020202020204" pitchFamily="34" charset="0"/>
              </a:rPr>
              <a:t>capabilities</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88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2114"/>
            <a:ext cx="9144000" cy="638944"/>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Presidential Preparedness Directive - 8</a:t>
            </a:r>
            <a:endParaRPr lang="en-US"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srcRect t="42060"/>
          <a:stretch/>
        </p:blipFill>
        <p:spPr>
          <a:xfrm>
            <a:off x="532563" y="3941379"/>
            <a:ext cx="8229600" cy="2459420"/>
          </a:xfrm>
          <a:prstGeom prst="rect">
            <a:avLst/>
          </a:prstGeom>
        </p:spPr>
      </p:pic>
      <p:sp>
        <p:nvSpPr>
          <p:cNvPr id="6" name="Rectangle 5"/>
          <p:cNvSpPr/>
          <p:nvPr/>
        </p:nvSpPr>
        <p:spPr>
          <a:xfrm>
            <a:off x="6953459" y="3687745"/>
            <a:ext cx="1808704" cy="291402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69965" y="2094692"/>
            <a:ext cx="7954795"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The </a:t>
            </a:r>
            <a:r>
              <a:rPr lang="en-US" sz="2400" b="1" i="1" dirty="0" smtClean="0">
                <a:latin typeface="Arial" panose="020B0604020202020204" pitchFamily="34" charset="0"/>
                <a:cs typeface="Arial" panose="020B0604020202020204" pitchFamily="34" charset="0"/>
              </a:rPr>
              <a:t>Preparedness Goal </a:t>
            </a:r>
            <a:r>
              <a:rPr lang="en-US" sz="2400" dirty="0" smtClean="0">
                <a:latin typeface="Arial" panose="020B0604020202020204" pitchFamily="34" charset="0"/>
                <a:cs typeface="Arial" panose="020B0604020202020204" pitchFamily="34" charset="0"/>
              </a:rPr>
              <a:t>organizes the core capabilities into the</a:t>
            </a:r>
            <a:r>
              <a:rPr lang="en-US" sz="2400" b="1" i="1" u="sng" dirty="0" smtClean="0">
                <a:latin typeface="Arial" panose="020B0604020202020204" pitchFamily="34" charset="0"/>
                <a:cs typeface="Arial" panose="020B0604020202020204" pitchFamily="34" charset="0"/>
              </a:rPr>
              <a:t> five mission areas </a:t>
            </a:r>
            <a:r>
              <a:rPr lang="en-US" sz="2400" dirty="0" smtClean="0">
                <a:latin typeface="Arial" panose="020B0604020202020204" pitchFamily="34" charset="0"/>
                <a:cs typeface="Arial" panose="020B0604020202020204" pitchFamily="34" charset="0"/>
              </a:rPr>
              <a:t>and calls for the establishment of National Frameworks and Federal Interagency Operations Plans.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5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1">
                    <a:lumMod val="50000"/>
                  </a:schemeClr>
                </a:solidFill>
              </a:rPr>
              <a:t>Recovery Support Function (RSF</a:t>
            </a:r>
            <a:r>
              <a:rPr lang="en-US" sz="3200" b="1" dirty="0" smtClean="0">
                <a:solidFill>
                  <a:schemeClr val="accent1">
                    <a:lumMod val="50000"/>
                  </a:schemeClr>
                </a:solidFill>
              </a:rPr>
              <a:t>)</a:t>
            </a:r>
            <a:endParaRPr lang="en-US" sz="3200" dirty="0"/>
          </a:p>
        </p:txBody>
      </p:sp>
      <p:sp>
        <p:nvSpPr>
          <p:cNvPr id="3" name="Content Placeholder 2"/>
          <p:cNvSpPr>
            <a:spLocks noGrp="1"/>
          </p:cNvSpPr>
          <p:nvPr>
            <p:ph idx="1"/>
          </p:nvPr>
        </p:nvSpPr>
        <p:spPr/>
        <p:txBody>
          <a:bodyPr/>
          <a:lstStyle/>
          <a:p>
            <a:pPr marL="457200" lvl="3" indent="0">
              <a:lnSpc>
                <a:spcPts val="3400"/>
              </a:lnSpc>
              <a:spcBef>
                <a:spcPts val="0"/>
              </a:spcBef>
              <a:spcAft>
                <a:spcPts val="1800"/>
              </a:spcAft>
              <a:buNone/>
            </a:pPr>
            <a:endParaRPr lang="en-US" sz="2800" dirty="0" smtClean="0"/>
          </a:p>
          <a:p>
            <a:pPr marL="457200" lvl="3" indent="0">
              <a:lnSpc>
                <a:spcPts val="3400"/>
              </a:lnSpc>
              <a:spcBef>
                <a:spcPts val="0"/>
              </a:spcBef>
              <a:spcAft>
                <a:spcPts val="1800"/>
              </a:spcAft>
              <a:buNone/>
            </a:pPr>
            <a:endParaRPr lang="en-US" sz="2800" dirty="0"/>
          </a:p>
          <a:p>
            <a:pPr marL="457200" lvl="3" indent="0">
              <a:lnSpc>
                <a:spcPts val="3400"/>
              </a:lnSpc>
              <a:spcBef>
                <a:spcPts val="0"/>
              </a:spcBef>
              <a:spcAft>
                <a:spcPts val="1800"/>
              </a:spcAft>
              <a:buNone/>
            </a:pPr>
            <a:endParaRPr lang="en-US" sz="2800" dirty="0" smtClean="0"/>
          </a:p>
          <a:p>
            <a:pPr marL="457200" lvl="3" indent="0">
              <a:lnSpc>
                <a:spcPts val="3400"/>
              </a:lnSpc>
              <a:spcBef>
                <a:spcPts val="0"/>
              </a:spcBef>
              <a:spcAft>
                <a:spcPts val="1800"/>
              </a:spcAft>
              <a:buNone/>
            </a:pPr>
            <a:endParaRPr lang="en-US" sz="2800" dirty="0"/>
          </a:p>
          <a:p>
            <a:pPr marL="457200" lvl="3" indent="0">
              <a:lnSpc>
                <a:spcPts val="3400"/>
              </a:lnSpc>
              <a:spcBef>
                <a:spcPts val="0"/>
              </a:spcBef>
              <a:spcAft>
                <a:spcPts val="1800"/>
              </a:spcAft>
              <a:buNone/>
            </a:pPr>
            <a:endParaRPr lang="en-US" sz="2800" dirty="0" smtClean="0"/>
          </a:p>
          <a:p>
            <a:pPr marL="457200" lvl="3" indent="0">
              <a:lnSpc>
                <a:spcPts val="3400"/>
              </a:lnSpc>
              <a:spcBef>
                <a:spcPts val="0"/>
              </a:spcBef>
              <a:spcAft>
                <a:spcPts val="1800"/>
              </a:spcAft>
              <a:buNone/>
            </a:pPr>
            <a:endParaRPr lang="en-US" sz="2800" dirty="0"/>
          </a:p>
        </p:txBody>
      </p:sp>
      <p:sp>
        <p:nvSpPr>
          <p:cNvPr id="8" name="Rectangle 7"/>
          <p:cNvSpPr/>
          <p:nvPr/>
        </p:nvSpPr>
        <p:spPr>
          <a:xfrm>
            <a:off x="587827" y="2269496"/>
            <a:ext cx="4200212" cy="3975191"/>
          </a:xfrm>
          <a:prstGeom prst="rect">
            <a:avLst/>
          </a:prstGeom>
        </p:spPr>
        <p:txBody>
          <a:bodyPr wrap="square">
            <a:spAutoFit/>
          </a:bodyPr>
          <a:lstStyle/>
          <a:p>
            <a:pPr marL="0" lvl="2">
              <a:lnSpc>
                <a:spcPts val="3400"/>
              </a:lnSpc>
              <a:spcAft>
                <a:spcPts val="1800"/>
              </a:spcAft>
            </a:pPr>
            <a:r>
              <a:rPr lang="en-US" sz="2000" dirty="0"/>
              <a:t>The purpose of an RSF is to promote State recovery and resilience priorities as well as support local governments by facilitating problem solving, improving access to resources and by fostering coordination among state and federal agencies, nongovernmental partners and stakeholders. </a:t>
            </a:r>
          </a:p>
        </p:txBody>
      </p:sp>
      <p:grpSp>
        <p:nvGrpSpPr>
          <p:cNvPr id="21" name="Group 20"/>
          <p:cNvGrpSpPr/>
          <p:nvPr/>
        </p:nvGrpSpPr>
        <p:grpSpPr>
          <a:xfrm>
            <a:off x="5343209" y="2015716"/>
            <a:ext cx="3800791" cy="665797"/>
            <a:chOff x="5343209" y="2015716"/>
            <a:chExt cx="3800791" cy="665797"/>
          </a:xfrm>
        </p:grpSpPr>
        <p:sp>
          <p:nvSpPr>
            <p:cNvPr id="4" name="Cloud Callout 3"/>
            <p:cNvSpPr/>
            <p:nvPr/>
          </p:nvSpPr>
          <p:spPr>
            <a:xfrm>
              <a:off x="5343209" y="2068865"/>
              <a:ext cx="1303506"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1</a:t>
              </a:r>
              <a:endParaRPr lang="en-US" dirty="0"/>
            </a:p>
          </p:txBody>
        </p:sp>
        <p:sp>
          <p:nvSpPr>
            <p:cNvPr id="13" name="TextBox 12"/>
            <p:cNvSpPr txBox="1"/>
            <p:nvPr/>
          </p:nvSpPr>
          <p:spPr>
            <a:xfrm>
              <a:off x="6648313" y="2015716"/>
              <a:ext cx="2495687" cy="646331"/>
            </a:xfrm>
            <a:prstGeom prst="rect">
              <a:avLst/>
            </a:prstGeom>
            <a:noFill/>
          </p:spPr>
          <p:txBody>
            <a:bodyPr wrap="square" rtlCol="0">
              <a:spAutoFit/>
            </a:bodyPr>
            <a:lstStyle/>
            <a:p>
              <a:r>
                <a:rPr lang="en-US" dirty="0" smtClean="0"/>
                <a:t>Community Planning and Capacity Building</a:t>
              </a:r>
              <a:endParaRPr lang="en-US" dirty="0"/>
            </a:p>
          </p:txBody>
        </p:sp>
      </p:grpSp>
      <p:grpSp>
        <p:nvGrpSpPr>
          <p:cNvPr id="22" name="Group 21"/>
          <p:cNvGrpSpPr/>
          <p:nvPr/>
        </p:nvGrpSpPr>
        <p:grpSpPr>
          <a:xfrm>
            <a:off x="5343209" y="2801100"/>
            <a:ext cx="3800791" cy="612648"/>
            <a:chOff x="5343209" y="2801100"/>
            <a:chExt cx="3800791" cy="612648"/>
          </a:xfrm>
        </p:grpSpPr>
        <p:sp>
          <p:nvSpPr>
            <p:cNvPr id="7" name="Cloud Callout 6"/>
            <p:cNvSpPr/>
            <p:nvPr/>
          </p:nvSpPr>
          <p:spPr>
            <a:xfrm>
              <a:off x="5343209" y="2801100"/>
              <a:ext cx="1303506" cy="612648"/>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2</a:t>
              </a:r>
              <a:endParaRPr lang="en-US" dirty="0"/>
            </a:p>
          </p:txBody>
        </p:sp>
        <p:sp>
          <p:nvSpPr>
            <p:cNvPr id="14" name="TextBox 13"/>
            <p:cNvSpPr txBox="1"/>
            <p:nvPr/>
          </p:nvSpPr>
          <p:spPr>
            <a:xfrm>
              <a:off x="6648313" y="2919734"/>
              <a:ext cx="2495687" cy="369332"/>
            </a:xfrm>
            <a:prstGeom prst="rect">
              <a:avLst/>
            </a:prstGeom>
            <a:noFill/>
          </p:spPr>
          <p:txBody>
            <a:bodyPr wrap="square" rtlCol="0">
              <a:spAutoFit/>
            </a:bodyPr>
            <a:lstStyle/>
            <a:p>
              <a:r>
                <a:rPr lang="en-US" dirty="0" smtClean="0"/>
                <a:t>Economic</a:t>
              </a:r>
              <a:endParaRPr lang="en-US" dirty="0"/>
            </a:p>
          </p:txBody>
        </p:sp>
      </p:grpSp>
      <p:grpSp>
        <p:nvGrpSpPr>
          <p:cNvPr id="23" name="Group 22"/>
          <p:cNvGrpSpPr/>
          <p:nvPr/>
        </p:nvGrpSpPr>
        <p:grpSpPr>
          <a:xfrm>
            <a:off x="5343209" y="3533335"/>
            <a:ext cx="3800791" cy="612648"/>
            <a:chOff x="5343209" y="3533335"/>
            <a:chExt cx="3800791" cy="612648"/>
          </a:xfrm>
        </p:grpSpPr>
        <p:sp>
          <p:nvSpPr>
            <p:cNvPr id="9" name="Cloud Callout 8"/>
            <p:cNvSpPr/>
            <p:nvPr/>
          </p:nvSpPr>
          <p:spPr>
            <a:xfrm>
              <a:off x="5343209" y="3533335"/>
              <a:ext cx="1303506" cy="612648"/>
            </a:xfrm>
            <a:prstGeom prst="cloud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3</a:t>
              </a:r>
              <a:endParaRPr lang="en-US" dirty="0"/>
            </a:p>
          </p:txBody>
        </p:sp>
        <p:sp>
          <p:nvSpPr>
            <p:cNvPr id="15" name="TextBox 14"/>
            <p:cNvSpPr txBox="1"/>
            <p:nvPr/>
          </p:nvSpPr>
          <p:spPr>
            <a:xfrm>
              <a:off x="6648313" y="3660984"/>
              <a:ext cx="2495687" cy="369332"/>
            </a:xfrm>
            <a:prstGeom prst="rect">
              <a:avLst/>
            </a:prstGeom>
            <a:noFill/>
          </p:spPr>
          <p:txBody>
            <a:bodyPr wrap="square" rtlCol="0">
              <a:spAutoFit/>
            </a:bodyPr>
            <a:lstStyle/>
            <a:p>
              <a:r>
                <a:rPr lang="en-US" dirty="0" smtClean="0"/>
                <a:t>Health &amp; Social Services</a:t>
              </a:r>
              <a:endParaRPr lang="en-US" dirty="0"/>
            </a:p>
          </p:txBody>
        </p:sp>
      </p:grpSp>
      <p:grpSp>
        <p:nvGrpSpPr>
          <p:cNvPr id="24" name="Group 23"/>
          <p:cNvGrpSpPr/>
          <p:nvPr/>
        </p:nvGrpSpPr>
        <p:grpSpPr>
          <a:xfrm>
            <a:off x="5343209" y="4265570"/>
            <a:ext cx="3800791" cy="612648"/>
            <a:chOff x="5343209" y="4265570"/>
            <a:chExt cx="3800791" cy="612648"/>
          </a:xfrm>
        </p:grpSpPr>
        <p:sp>
          <p:nvSpPr>
            <p:cNvPr id="10" name="Cloud Callout 9"/>
            <p:cNvSpPr/>
            <p:nvPr/>
          </p:nvSpPr>
          <p:spPr>
            <a:xfrm>
              <a:off x="5343209" y="4265570"/>
              <a:ext cx="1303506" cy="612648"/>
            </a:xfrm>
            <a:prstGeom prst="cloud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4</a:t>
              </a:r>
              <a:endParaRPr lang="en-US" dirty="0"/>
            </a:p>
          </p:txBody>
        </p:sp>
        <p:sp>
          <p:nvSpPr>
            <p:cNvPr id="16" name="TextBox 15"/>
            <p:cNvSpPr txBox="1"/>
            <p:nvPr/>
          </p:nvSpPr>
          <p:spPr>
            <a:xfrm>
              <a:off x="6648313" y="4384013"/>
              <a:ext cx="2495687" cy="369332"/>
            </a:xfrm>
            <a:prstGeom prst="rect">
              <a:avLst/>
            </a:prstGeom>
            <a:noFill/>
          </p:spPr>
          <p:txBody>
            <a:bodyPr wrap="square" rtlCol="0">
              <a:spAutoFit/>
            </a:bodyPr>
            <a:lstStyle/>
            <a:p>
              <a:r>
                <a:rPr lang="en-US" dirty="0" smtClean="0"/>
                <a:t>Housing</a:t>
              </a:r>
              <a:endParaRPr lang="en-US" dirty="0"/>
            </a:p>
          </p:txBody>
        </p:sp>
      </p:grpSp>
      <p:grpSp>
        <p:nvGrpSpPr>
          <p:cNvPr id="25" name="Group 24"/>
          <p:cNvGrpSpPr/>
          <p:nvPr/>
        </p:nvGrpSpPr>
        <p:grpSpPr>
          <a:xfrm>
            <a:off x="5343209" y="4997805"/>
            <a:ext cx="3800791" cy="612648"/>
            <a:chOff x="5343209" y="4997805"/>
            <a:chExt cx="3800791" cy="612648"/>
          </a:xfrm>
        </p:grpSpPr>
        <p:sp>
          <p:nvSpPr>
            <p:cNvPr id="11" name="Cloud Callout 10"/>
            <p:cNvSpPr/>
            <p:nvPr/>
          </p:nvSpPr>
          <p:spPr>
            <a:xfrm>
              <a:off x="5343209" y="4997805"/>
              <a:ext cx="1303506" cy="612648"/>
            </a:xfrm>
            <a:prstGeom prst="cloud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5</a:t>
              </a:r>
              <a:endParaRPr lang="en-US" dirty="0"/>
            </a:p>
          </p:txBody>
        </p:sp>
        <p:sp>
          <p:nvSpPr>
            <p:cNvPr id="17" name="TextBox 16"/>
            <p:cNvSpPr txBox="1"/>
            <p:nvPr/>
          </p:nvSpPr>
          <p:spPr>
            <a:xfrm>
              <a:off x="6648313" y="5119463"/>
              <a:ext cx="2495687" cy="369332"/>
            </a:xfrm>
            <a:prstGeom prst="rect">
              <a:avLst/>
            </a:prstGeom>
            <a:noFill/>
          </p:spPr>
          <p:txBody>
            <a:bodyPr wrap="square" rtlCol="0">
              <a:spAutoFit/>
            </a:bodyPr>
            <a:lstStyle/>
            <a:p>
              <a:r>
                <a:rPr lang="en-US" dirty="0" smtClean="0"/>
                <a:t>Infrastructure Systems</a:t>
              </a:r>
              <a:endParaRPr lang="en-US" dirty="0"/>
            </a:p>
          </p:txBody>
        </p:sp>
      </p:grpSp>
      <p:grpSp>
        <p:nvGrpSpPr>
          <p:cNvPr id="26" name="Group 25"/>
          <p:cNvGrpSpPr/>
          <p:nvPr/>
        </p:nvGrpSpPr>
        <p:grpSpPr>
          <a:xfrm>
            <a:off x="5343209" y="5730039"/>
            <a:ext cx="3800791" cy="762943"/>
            <a:chOff x="5343209" y="5730039"/>
            <a:chExt cx="3800791" cy="762943"/>
          </a:xfrm>
        </p:grpSpPr>
        <p:sp>
          <p:nvSpPr>
            <p:cNvPr id="12" name="Cloud Callout 11"/>
            <p:cNvSpPr/>
            <p:nvPr/>
          </p:nvSpPr>
          <p:spPr>
            <a:xfrm>
              <a:off x="5343209" y="5730039"/>
              <a:ext cx="1303506" cy="612648"/>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RSF 6</a:t>
              </a:r>
              <a:endParaRPr lang="en-US" dirty="0"/>
            </a:p>
          </p:txBody>
        </p:sp>
        <p:sp>
          <p:nvSpPr>
            <p:cNvPr id="18" name="TextBox 17"/>
            <p:cNvSpPr txBox="1"/>
            <p:nvPr/>
          </p:nvSpPr>
          <p:spPr>
            <a:xfrm>
              <a:off x="6648313" y="5846651"/>
              <a:ext cx="2495687" cy="646331"/>
            </a:xfrm>
            <a:prstGeom prst="rect">
              <a:avLst/>
            </a:prstGeom>
            <a:noFill/>
          </p:spPr>
          <p:txBody>
            <a:bodyPr wrap="square" rtlCol="0">
              <a:spAutoFit/>
            </a:bodyPr>
            <a:lstStyle/>
            <a:p>
              <a:r>
                <a:rPr lang="en-US" dirty="0" smtClean="0"/>
                <a:t>Natural &amp; Cultural Resources</a:t>
              </a:r>
              <a:endParaRPr lang="en-US" dirty="0"/>
            </a:p>
          </p:txBody>
        </p:sp>
      </p:grpSp>
    </p:spTree>
    <p:extLst>
      <p:ext uri="{BB962C8B-B14F-4D97-AF65-F5344CB8AC3E}">
        <p14:creationId xmlns:p14="http://schemas.microsoft.com/office/powerpoint/2010/main" val="232154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1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1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68973" y="2490694"/>
            <a:ext cx="2368826" cy="4501232"/>
            <a:chOff x="1849873" y="2327598"/>
            <a:chExt cx="2368826" cy="4501232"/>
          </a:xfrm>
        </p:grpSpPr>
        <p:sp>
          <p:nvSpPr>
            <p:cNvPr id="24" name="TextBox 23"/>
            <p:cNvSpPr txBox="1"/>
            <p:nvPr/>
          </p:nvSpPr>
          <p:spPr>
            <a:xfrm>
              <a:off x="1849873" y="2327598"/>
              <a:ext cx="2114145" cy="4501232"/>
            </a:xfrm>
            <a:prstGeom prst="rect">
              <a:avLst/>
            </a:prstGeom>
            <a:noFill/>
          </p:spPr>
          <p:txBody>
            <a:bodyPr wrap="square" spcCol="457200" rtlCol="0">
              <a:spAutoFit/>
            </a:bodyPr>
            <a:lstStyle/>
            <a:p>
              <a:r>
                <a:rPr lang="en-US" sz="950" b="1" dirty="0" smtClean="0">
                  <a:solidFill>
                    <a:schemeClr val="accent2">
                      <a:lumMod val="75000"/>
                    </a:schemeClr>
                  </a:solidFill>
                  <a:latin typeface="Arial Black" panose="020B0A04020102020204" pitchFamily="34" charset="0"/>
                  <a:cs typeface="Aharoni" panose="02010803020104030203" pitchFamily="2" charset="-79"/>
                </a:rPr>
                <a:t>SHORT – TERM RECOVERY </a:t>
              </a:r>
            </a:p>
            <a:p>
              <a:r>
                <a:rPr lang="en-US" sz="800" b="1" dirty="0" smtClean="0">
                  <a:solidFill>
                    <a:schemeClr val="tx1">
                      <a:lumMod val="50000"/>
                      <a:lumOff val="50000"/>
                    </a:schemeClr>
                  </a:solidFill>
                  <a:latin typeface="Times New Roman" panose="02020603050405020304" pitchFamily="18" charset="0"/>
                  <a:cs typeface="Times New Roman" panose="02020603050405020304" pitchFamily="18" charset="0"/>
                </a:rPr>
                <a:t>DAYS</a:t>
              </a:r>
            </a:p>
            <a:p>
              <a:endParaRPr lang="en-US" sz="800"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r>
                <a:rPr lang="en-US" sz="900" dirty="0" smtClean="0">
                  <a:latin typeface="Times New Roman" panose="02020603050405020304" pitchFamily="18" charset="0"/>
                  <a:cs typeface="Times New Roman" panose="02020603050405020304" pitchFamily="18" charset="0"/>
                </a:rPr>
                <a:t>Examples include:</a:t>
              </a:r>
            </a:p>
            <a:p>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Mass Care/Sheltering</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Debris</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Business</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Emotional/Psychological</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Public Health and Health Care</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Mitigation Activities</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628650" lvl="1"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p:txBody>
        </p:sp>
        <p:sp>
          <p:nvSpPr>
            <p:cNvPr id="25" name="TextBox 24"/>
            <p:cNvSpPr txBox="1"/>
            <p:nvPr/>
          </p:nvSpPr>
          <p:spPr>
            <a:xfrm>
              <a:off x="2008899" y="6273969"/>
              <a:ext cx="1955119" cy="507831"/>
            </a:xfrm>
            <a:prstGeom prst="rect">
              <a:avLst/>
            </a:prstGeom>
            <a:noFill/>
          </p:spPr>
          <p:txBody>
            <a:bodyPr wrap="square" spcCol="457200" rtlCol="0">
              <a:spAutoFit/>
            </a:bodyPr>
            <a:lstStyle/>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Assess and understand risks and vulnerabilities</a:t>
              </a:r>
            </a:p>
            <a:p>
              <a:pPr marL="628650" lvl="1"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p:txBody>
        </p:sp>
        <p:sp>
          <p:nvSpPr>
            <p:cNvPr id="26" name="TextBox 25"/>
            <p:cNvSpPr txBox="1"/>
            <p:nvPr/>
          </p:nvSpPr>
          <p:spPr>
            <a:xfrm>
              <a:off x="2008899" y="3962400"/>
              <a:ext cx="2209800" cy="923330"/>
            </a:xfrm>
            <a:prstGeom prst="rect">
              <a:avLst/>
            </a:prstGeom>
            <a:noFill/>
          </p:spPr>
          <p:txBody>
            <a:bodyPr wrap="square" rtlCol="0">
              <a:spAutoFit/>
            </a:bodyPr>
            <a:lstStyle/>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Establish temporary or interim infrastructure to support business reopenings</a:t>
              </a:r>
            </a:p>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Reestablish cash flow</a:t>
              </a:r>
            </a:p>
            <a:p>
              <a:endParaRPr lang="en-US" dirty="0"/>
            </a:p>
          </p:txBody>
        </p:sp>
        <p:sp>
          <p:nvSpPr>
            <p:cNvPr id="27" name="TextBox 26"/>
            <p:cNvSpPr txBox="1"/>
            <p:nvPr/>
          </p:nvSpPr>
          <p:spPr>
            <a:xfrm>
              <a:off x="2008899" y="3127048"/>
              <a:ext cx="2044571" cy="507831"/>
            </a:xfrm>
            <a:prstGeom prst="rect">
              <a:avLst/>
            </a:prstGeom>
            <a:noFill/>
          </p:spPr>
          <p:txBody>
            <a:bodyPr wrap="square" rtlCol="0">
              <a:spAutoFit/>
            </a:bodyPr>
            <a:lstStyle/>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Provide integrated mass care and emergency services</a:t>
              </a:r>
            </a:p>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Safety and </a:t>
              </a:r>
              <a:r>
                <a:rPr lang="en-US" sz="900" dirty="0" smtClean="0">
                  <a:latin typeface="Times New Roman" panose="02020603050405020304" pitchFamily="18" charset="0"/>
                  <a:cs typeface="Times New Roman" panose="02020603050405020304" pitchFamily="18" charset="0"/>
                </a:rPr>
                <a:t>supervision </a:t>
              </a:r>
              <a:r>
                <a:rPr lang="en-US" sz="900" dirty="0">
                  <a:latin typeface="Times New Roman" panose="02020603050405020304" pitchFamily="18" charset="0"/>
                  <a:cs typeface="Times New Roman" panose="02020603050405020304" pitchFamily="18" charset="0"/>
                </a:rPr>
                <a:t>of </a:t>
              </a:r>
              <a:r>
                <a:rPr lang="en-US" sz="900" dirty="0" smtClean="0">
                  <a:latin typeface="Times New Roman" panose="02020603050405020304" pitchFamily="18" charset="0"/>
                  <a:cs typeface="Times New Roman" panose="02020603050405020304" pitchFamily="18" charset="0"/>
                </a:rPr>
                <a:t>children</a:t>
              </a:r>
              <a:endParaRPr lang="en-US" sz="9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008899" y="3678978"/>
              <a:ext cx="1983235" cy="230832"/>
            </a:xfrm>
            <a:prstGeom prst="rect">
              <a:avLst/>
            </a:prstGeom>
            <a:noFill/>
          </p:spPr>
          <p:txBody>
            <a:bodyPr wrap="none" rtlCol="0">
              <a:spAutoFit/>
            </a:bodyPr>
            <a:lstStyle/>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Clear primary transportation routes</a:t>
              </a:r>
            </a:p>
          </p:txBody>
        </p:sp>
        <p:sp>
          <p:nvSpPr>
            <p:cNvPr id="29" name="TextBox 28"/>
            <p:cNvSpPr txBox="1"/>
            <p:nvPr/>
          </p:nvSpPr>
          <p:spPr>
            <a:xfrm>
              <a:off x="2008899" y="4495800"/>
              <a:ext cx="1871951" cy="1061829"/>
            </a:xfrm>
            <a:prstGeom prst="rect">
              <a:avLst/>
            </a:prstGeom>
            <a:noFill/>
          </p:spPr>
          <p:txBody>
            <a:bodyPr wrap="square" rtlCol="0">
              <a:spAutoFit/>
            </a:bodyPr>
            <a:lstStyle/>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Identify adults and children who benefit from counseling or behavioral health services and begin treatment</a:t>
              </a:r>
            </a:p>
            <a:p>
              <a:r>
                <a:rPr lang="en-US" dirty="0" smtClean="0"/>
                <a:t> </a:t>
              </a:r>
              <a:endParaRPr lang="en-US" dirty="0"/>
            </a:p>
          </p:txBody>
        </p:sp>
        <p:sp>
          <p:nvSpPr>
            <p:cNvPr id="30" name="TextBox 29"/>
            <p:cNvSpPr txBox="1"/>
            <p:nvPr/>
          </p:nvSpPr>
          <p:spPr>
            <a:xfrm>
              <a:off x="2008899" y="5042452"/>
              <a:ext cx="1854392" cy="1200329"/>
            </a:xfrm>
            <a:prstGeom prst="rect">
              <a:avLst/>
            </a:prstGeom>
            <a:noFill/>
          </p:spPr>
          <p:txBody>
            <a:bodyPr wrap="square" rtlCol="0">
              <a:spAutoFit/>
            </a:bodyPr>
            <a:lstStyle/>
            <a:p>
              <a:pPr marL="171450" indent="-171450">
                <a:buClr>
                  <a:srgbClr val="C00000"/>
                </a:buClr>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a:latin typeface="Times New Roman" panose="02020603050405020304" pitchFamily="18" charset="0"/>
                  <a:cs typeface="Times New Roman" panose="02020603050405020304" pitchFamily="18" charset="0"/>
                </a:rPr>
                <a:t>Provide emergency and temporary medical care and establish appropriate surveillance </a:t>
              </a:r>
              <a:r>
                <a:rPr lang="en-US" sz="900" dirty="0" smtClean="0">
                  <a:latin typeface="Times New Roman" panose="02020603050405020304" pitchFamily="18" charset="0"/>
                  <a:cs typeface="Times New Roman" panose="02020603050405020304" pitchFamily="18" charset="0"/>
                </a:rPr>
                <a:t>protocols</a:t>
              </a: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Re-establish schools and child care</a:t>
              </a:r>
              <a:endParaRPr lang="en-US" sz="900" dirty="0">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4438282" y="2490694"/>
            <a:ext cx="2047597" cy="4401205"/>
            <a:chOff x="4992461" y="2456795"/>
            <a:chExt cx="2047597" cy="4401205"/>
          </a:xfrm>
        </p:grpSpPr>
        <p:sp>
          <p:nvSpPr>
            <p:cNvPr id="32" name="TextBox 31"/>
            <p:cNvSpPr txBox="1"/>
            <p:nvPr/>
          </p:nvSpPr>
          <p:spPr>
            <a:xfrm>
              <a:off x="4992461" y="2456795"/>
              <a:ext cx="2000656" cy="4401205"/>
            </a:xfrm>
            <a:prstGeom prst="rect">
              <a:avLst/>
            </a:prstGeom>
            <a:noFill/>
          </p:spPr>
          <p:txBody>
            <a:bodyPr wrap="square" rtlCol="0">
              <a:spAutoFit/>
            </a:bodyPr>
            <a:lstStyle/>
            <a:p>
              <a:r>
                <a:rPr lang="en-US" sz="950" b="1" dirty="0" smtClean="0">
                  <a:solidFill>
                    <a:srgbClr val="FDBC22"/>
                  </a:solidFill>
                  <a:latin typeface="Arial Black" panose="020B0A04020102020204" pitchFamily="34" charset="0"/>
                  <a:cs typeface="Aharoni" panose="02010803020104030203" pitchFamily="2" charset="-79"/>
                </a:rPr>
                <a:t>INTERMEDIATE RECOVERY</a:t>
              </a:r>
            </a:p>
            <a:p>
              <a:r>
                <a:rPr lang="en-US" sz="800" b="1" dirty="0">
                  <a:solidFill>
                    <a:schemeClr val="tx1">
                      <a:lumMod val="50000"/>
                      <a:lumOff val="50000"/>
                    </a:schemeClr>
                  </a:solidFill>
                  <a:latin typeface="Times New Roman" panose="02020603050405020304" pitchFamily="18" charset="0"/>
                  <a:cs typeface="Times New Roman" panose="02020603050405020304" pitchFamily="18" charset="0"/>
                </a:rPr>
                <a:t>WEEKS - MONTHS</a:t>
              </a:r>
            </a:p>
            <a:p>
              <a:endParaRPr lang="en-US" sz="1000" b="1" dirty="0" smtClean="0">
                <a:latin typeface="Times New Roman" panose="02020603050405020304" pitchFamily="18" charset="0"/>
                <a:cs typeface="Times New Roman" panose="02020603050405020304" pitchFamily="18" charset="0"/>
              </a:endParaRPr>
            </a:p>
            <a:p>
              <a:r>
                <a:rPr lang="en-US" sz="900" dirty="0" smtClean="0">
                  <a:latin typeface="Times New Roman" panose="02020603050405020304" pitchFamily="18" charset="0"/>
                  <a:cs typeface="Times New Roman" panose="02020603050405020304" pitchFamily="18" charset="0"/>
                </a:rPr>
                <a:t>Examples include:</a:t>
              </a:r>
            </a:p>
            <a:p>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Housing</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Debris/Infrastructure</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Business</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Emotional/Psychological</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Public health and Health care</a:t>
              </a: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Mitigation Activities</a:t>
              </a:r>
            </a:p>
            <a:p>
              <a:pPr marL="171450" indent="-171450">
                <a:buFont typeface="Times New Roman" panose="02020603050405020304" pitchFamily="18" charset="0"/>
                <a:buChar char="→"/>
              </a:pPr>
              <a:endParaRPr lang="en-US" sz="11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11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11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11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159377" y="2730084"/>
              <a:ext cx="1880681" cy="4001095"/>
            </a:xfrm>
            <a:prstGeom prst="rect">
              <a:avLst/>
            </a:prstGeom>
            <a:noFill/>
          </p:spPr>
          <p:txBody>
            <a:bodyPr wrap="square" rtlCol="0">
              <a:spAutoFit/>
            </a:bodyPr>
            <a:lstStyle/>
            <a:p>
              <a:endParaRPr lang="en-US" sz="90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Provide accessible interim housing solutions</a:t>
              </a: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Initiate debris removal</a:t>
              </a: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Plan immediate infrastructure repair and restoration</a:t>
              </a: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Support reestablishment of businesses where appropriate</a:t>
              </a: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Support the establishment of business recovery one-stop centers</a:t>
              </a:r>
            </a:p>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Engage support networks for ongoing care</a:t>
              </a:r>
            </a:p>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Ensure continuity of Care through temporary facilities</a:t>
              </a:r>
            </a:p>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Inform community members of opportunities to build back stronger.</a:t>
              </a:r>
            </a:p>
            <a:p>
              <a:pPr marL="171450" indent="-171450">
                <a:buFont typeface="Times New Roman" panose="02020603050405020304" pitchFamily="18" charset="0"/>
                <a:buChar char="→"/>
              </a:pPr>
              <a:endParaRPr lang="en-US" sz="1100"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6615860" y="2490694"/>
            <a:ext cx="2170888" cy="3577760"/>
            <a:chOff x="6420256" y="2273111"/>
            <a:chExt cx="2170888" cy="3577760"/>
          </a:xfrm>
        </p:grpSpPr>
        <p:sp>
          <p:nvSpPr>
            <p:cNvPr id="35" name="TextBox 34"/>
            <p:cNvSpPr txBox="1"/>
            <p:nvPr/>
          </p:nvSpPr>
          <p:spPr>
            <a:xfrm>
              <a:off x="6420256" y="2273111"/>
              <a:ext cx="1885544" cy="3424014"/>
            </a:xfrm>
            <a:prstGeom prst="rect">
              <a:avLst/>
            </a:prstGeom>
            <a:noFill/>
          </p:spPr>
          <p:txBody>
            <a:bodyPr wrap="square" rtlCol="0">
              <a:spAutoFit/>
            </a:bodyPr>
            <a:lstStyle/>
            <a:p>
              <a:r>
                <a:rPr lang="en-US" sz="950" b="1" dirty="0" smtClean="0">
                  <a:solidFill>
                    <a:schemeClr val="accent3">
                      <a:lumMod val="50000"/>
                    </a:schemeClr>
                  </a:solidFill>
                  <a:latin typeface="Arial Black" panose="020B0A04020102020204" pitchFamily="34" charset="0"/>
                  <a:cs typeface="Aharoni" panose="02010803020104030203" pitchFamily="2" charset="-79"/>
                </a:rPr>
                <a:t>LONG – TERM RECOVERY </a:t>
              </a:r>
            </a:p>
            <a:p>
              <a:r>
                <a:rPr lang="en-US" sz="800" b="1" dirty="0" smtClean="0">
                  <a:solidFill>
                    <a:schemeClr val="tx1">
                      <a:lumMod val="50000"/>
                      <a:lumOff val="50000"/>
                    </a:schemeClr>
                  </a:solidFill>
                  <a:latin typeface="Times New Roman" panose="02020603050405020304" pitchFamily="18" charset="0"/>
                  <a:cs typeface="Times New Roman" panose="02020603050405020304" pitchFamily="18" charset="0"/>
                </a:rPr>
                <a:t>MONTHS - YEARS</a:t>
              </a:r>
            </a:p>
            <a:p>
              <a:endParaRPr lang="en-US" sz="1000" b="1" dirty="0" smtClean="0">
                <a:latin typeface="Times New Roman" panose="02020603050405020304" pitchFamily="18" charset="0"/>
                <a:cs typeface="Times New Roman" panose="02020603050405020304" pitchFamily="18" charset="0"/>
              </a:endParaRPr>
            </a:p>
            <a:p>
              <a:r>
                <a:rPr lang="en-US" sz="900" dirty="0" smtClean="0">
                  <a:latin typeface="Times New Roman" panose="02020603050405020304" pitchFamily="18" charset="0"/>
                  <a:cs typeface="Times New Roman" panose="02020603050405020304" pitchFamily="18" charset="0"/>
                </a:rPr>
                <a:t>Examples include:</a:t>
              </a:r>
            </a:p>
            <a:p>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Housing</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Infrastructure</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Business</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Emotional/Psychological</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Public Health and Health Care</a:t>
              </a:r>
            </a:p>
            <a:p>
              <a:pPr marL="171450" indent="-171450">
                <a:buFont typeface="Times New Roman" panose="02020603050405020304" pitchFamily="18" charset="0"/>
                <a:buChar char="→"/>
              </a:pPr>
              <a:endParaRPr lang="en-US" sz="900" dirty="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Mitigation Activities</a:t>
              </a:r>
              <a:endParaRPr lang="en-US" sz="11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6609944" y="3127048"/>
              <a:ext cx="1981200" cy="2723823"/>
            </a:xfrm>
            <a:prstGeom prst="rect">
              <a:avLst/>
            </a:prstGeom>
            <a:noFill/>
          </p:spPr>
          <p:txBody>
            <a:bodyPr wrap="square" rtlCol="0">
              <a:spAutoFit/>
            </a:bodyPr>
            <a:lstStyle/>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Develop permanent housing solutions</a:t>
              </a: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Rebuild infrastructure to meet future community needs</a:t>
              </a: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Implement economic revitalization strategies</a:t>
              </a: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Facilitate funding to business rebuilding</a:t>
              </a: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Follow-up for ongoing counseling, behavioral health and case management services</a:t>
              </a:r>
            </a:p>
            <a:p>
              <a:pPr marL="171450" indent="-171450">
                <a:buClr>
                  <a:srgbClr val="C00000"/>
                </a:buClr>
                <a:buFont typeface="Wingdings" panose="05000000000000000000" pitchFamily="2" charset="2"/>
                <a:buChar char="ü"/>
              </a:pPr>
              <a:endParaRPr lang="en-US" sz="900" dirty="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Reestablishment of disrupted health care facilities</a:t>
              </a:r>
            </a:p>
            <a:p>
              <a:pPr marL="171450" indent="-171450">
                <a:buClr>
                  <a:srgbClr val="C00000"/>
                </a:buClr>
                <a:buFont typeface="Wingdings" panose="05000000000000000000" pitchFamily="2" charset="2"/>
                <a:buChar char="ü"/>
              </a:pPr>
              <a:endParaRPr lang="en-US" sz="900" dirty="0" smtClean="0">
                <a:latin typeface="Times New Roman" panose="02020603050405020304" pitchFamily="18" charset="0"/>
                <a:cs typeface="Times New Roman" panose="02020603050405020304" pitchFamily="18" charset="0"/>
              </a:endParaRPr>
            </a:p>
            <a:p>
              <a:pPr marL="171450" indent="-171450">
                <a:buClr>
                  <a:srgbClr val="C00000"/>
                </a:buClr>
                <a:buFont typeface="Wingdings" panose="05000000000000000000" pitchFamily="2" charset="2"/>
                <a:buChar char="ü"/>
              </a:pPr>
              <a:r>
                <a:rPr lang="en-US" sz="900" dirty="0" smtClean="0">
                  <a:latin typeface="Times New Roman" panose="02020603050405020304" pitchFamily="18" charset="0"/>
                  <a:cs typeface="Times New Roman" panose="02020603050405020304" pitchFamily="18" charset="0"/>
                </a:rPr>
                <a:t>Implement mitigation strategies</a:t>
              </a:r>
              <a:endParaRPr lang="en-US" sz="900" dirty="0">
                <a:latin typeface="Times New Roman" panose="02020603050405020304" pitchFamily="18" charset="0"/>
                <a:cs typeface="Times New Roman" panose="02020603050405020304" pitchFamily="18" charset="0"/>
              </a:endParaRPr>
            </a:p>
          </p:txBody>
        </p:sp>
      </p:grpSp>
      <p:sp>
        <p:nvSpPr>
          <p:cNvPr id="37" name="TextBox 36"/>
          <p:cNvSpPr txBox="1"/>
          <p:nvPr/>
        </p:nvSpPr>
        <p:spPr>
          <a:xfrm>
            <a:off x="374652" y="2490694"/>
            <a:ext cx="1472120" cy="2908489"/>
          </a:xfrm>
          <a:prstGeom prst="rect">
            <a:avLst/>
          </a:prstGeom>
          <a:noFill/>
        </p:spPr>
        <p:txBody>
          <a:bodyPr wrap="square" rtlCol="0">
            <a:spAutoFit/>
          </a:bodyPr>
          <a:lstStyle/>
          <a:p>
            <a:r>
              <a:rPr lang="en-US" sz="950" b="1" dirty="0" smtClean="0">
                <a:solidFill>
                  <a:schemeClr val="accent3">
                    <a:lumMod val="50000"/>
                  </a:schemeClr>
                </a:solidFill>
                <a:latin typeface="Arial Black" panose="020B0A04020102020204" pitchFamily="34" charset="0"/>
                <a:cs typeface="Aharoni" panose="02010803020104030203" pitchFamily="2" charset="-79"/>
              </a:rPr>
              <a:t>PRE-DISASTER PREPAREDNESS</a:t>
            </a:r>
          </a:p>
          <a:p>
            <a:endParaRPr lang="en-US" sz="1000" b="1" dirty="0" smtClean="0">
              <a:latin typeface="Times New Roman" panose="02020603050405020304" pitchFamily="18" charset="0"/>
              <a:cs typeface="Times New Roman" panose="02020603050405020304" pitchFamily="18" charset="0"/>
            </a:endParaRPr>
          </a:p>
          <a:p>
            <a:r>
              <a:rPr lang="en-US" sz="900" dirty="0" smtClean="0">
                <a:latin typeface="Times New Roman" panose="02020603050405020304" pitchFamily="18" charset="0"/>
                <a:cs typeface="Times New Roman" panose="02020603050405020304" pitchFamily="18" charset="0"/>
              </a:rPr>
              <a:t>Examples include:</a:t>
            </a:r>
          </a:p>
          <a:p>
            <a:endParaRPr lang="en-US" sz="900" dirty="0" smtClean="0">
              <a:latin typeface="Times New Roman" panose="02020603050405020304" pitchFamily="18" charset="0"/>
              <a:cs typeface="Times New Roman" panose="02020603050405020304" pitchFamily="18" charset="0"/>
            </a:endParaRP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Pre-disaster recovery planning</a:t>
            </a: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Mitigation planning and implementation</a:t>
            </a: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Community capacity and resilience building</a:t>
            </a: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Conducting disaster preparedness exercises</a:t>
            </a: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Partnership building</a:t>
            </a:r>
          </a:p>
          <a:p>
            <a:pPr marL="171450" indent="-171450">
              <a:buFont typeface="Times New Roman" panose="02020603050405020304" pitchFamily="18" charset="0"/>
              <a:buChar char="→"/>
            </a:pPr>
            <a:r>
              <a:rPr lang="en-US" sz="900" dirty="0" smtClean="0">
                <a:latin typeface="Times New Roman" panose="02020603050405020304" pitchFamily="18" charset="0"/>
                <a:cs typeface="Times New Roman" panose="02020603050405020304" pitchFamily="18" charset="0"/>
              </a:rPr>
              <a:t>Articulating protocols in disaster plans for services to meet the emotional and health care needs of adults and children</a:t>
            </a:r>
            <a:endParaRPr lang="en-US" sz="1100" dirty="0">
              <a:latin typeface="Times New Roman" panose="02020603050405020304" pitchFamily="18" charset="0"/>
              <a:cs typeface="Times New Roman" panose="02020603050405020304" pitchFamily="18" charset="0"/>
            </a:endParaRPr>
          </a:p>
        </p:txBody>
      </p:sp>
      <p:pic>
        <p:nvPicPr>
          <p:cNvPr id="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170" y="1222798"/>
            <a:ext cx="8686800" cy="1267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0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05753"/>
            <a:ext cx="9144000" cy="674420"/>
          </a:xfrm>
        </p:spPr>
        <p:txBody>
          <a:bodyPr>
            <a:normAutofit/>
          </a:bodyPr>
          <a:lstStyle/>
          <a:p>
            <a:r>
              <a:rPr lang="en-US" sz="3000" dirty="0" smtClean="0">
                <a:latin typeface="Arial" panose="020B0604020202020204" pitchFamily="34" charset="0"/>
                <a:cs typeface="Arial" panose="020B0604020202020204" pitchFamily="34" charset="0"/>
              </a:rPr>
              <a:t>Recovery Framework Implementation</a:t>
            </a:r>
            <a:endParaRPr lang="en-US" sz="3000" dirty="0">
              <a:latin typeface="Arial" panose="020B0604020202020204" pitchFamily="34" charset="0"/>
              <a:cs typeface="Arial" panose="020B0604020202020204" pitchFamily="34" charset="0"/>
            </a:endParaRPr>
          </a:p>
        </p:txBody>
      </p:sp>
      <p:sp>
        <p:nvSpPr>
          <p:cNvPr id="5" name="Content Placeholder 1"/>
          <p:cNvSpPr txBox="1">
            <a:spLocks/>
          </p:cNvSpPr>
          <p:nvPr/>
        </p:nvSpPr>
        <p:spPr>
          <a:xfrm>
            <a:off x="446856" y="2009552"/>
            <a:ext cx="8229600" cy="4084949"/>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214F87"/>
              </a:buClr>
              <a:buSzPct val="90000"/>
              <a:buFont typeface="Wingdings" panose="05000000000000000000" pitchFamily="2" charset="2"/>
              <a:buNone/>
              <a:defRPr sz="2800" kern="1200">
                <a:solidFill>
                  <a:schemeClr val="tx1">
                    <a:lumMod val="50000"/>
                    <a:lumOff val="50000"/>
                  </a:schemeClr>
                </a:solidFill>
                <a:latin typeface="+mn-lt"/>
                <a:ea typeface="+mn-ea"/>
                <a:cs typeface="+mn-cs"/>
              </a:defRPr>
            </a:lvl1pPr>
            <a:lvl2pPr marL="457200" indent="0" algn="ctr" defTabSz="914400" rtl="0" eaLnBrk="1" latinLnBrk="0" hangingPunct="1">
              <a:spcBef>
                <a:spcPct val="20000"/>
              </a:spcBef>
              <a:buClr>
                <a:srgbClr val="FFC000"/>
              </a:buClr>
              <a:buSzPct val="56000"/>
              <a:buFont typeface="Arial" panose="020B0604020202020204" pitchFamily="34" charset="0"/>
              <a:buNone/>
              <a:defRPr sz="25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lumMod val="75000"/>
                </a:schemeClr>
              </a:buClr>
              <a:buSzPct val="109000"/>
              <a:buFont typeface="Calibri" panose="020F0502020204030204" pitchFamily="34" charset="0"/>
              <a:buNone/>
              <a:tabLst>
                <a:tab pos="284163" algn="l"/>
              </a:tabLst>
              <a:defRPr sz="23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FFC000"/>
              </a:buClr>
              <a:buFont typeface="Arial" panose="020B0604020202020204" pitchFamily="34" charset="0"/>
              <a:buNone/>
              <a:defRPr sz="2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245794"/>
              </a:buClr>
              <a:buSzPct val="88000"/>
              <a:buFont typeface="Arial" panose="020B0604020202020204" pitchFamily="34" charset="0"/>
              <a:buNone/>
              <a:defRPr sz="21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33363" indent="-233363" algn="l">
              <a:spcBef>
                <a:spcPts val="0"/>
              </a:spcBef>
              <a:buFont typeface="Wingdings" panose="05000000000000000000" pitchFamily="2" charset="2"/>
              <a:buChar char="§"/>
            </a:pPr>
            <a:r>
              <a:rPr lang="en-US" sz="2000" b="1" dirty="0">
                <a:solidFill>
                  <a:schemeClr val="tx1">
                    <a:lumMod val="75000"/>
                    <a:lumOff val="25000"/>
                  </a:schemeClr>
                </a:solidFill>
                <a:latin typeface="Arial" panose="020B0604020202020204" pitchFamily="34" charset="0"/>
                <a:cs typeface="Arial" panose="020B0604020202020204" pitchFamily="34" charset="0"/>
              </a:rPr>
              <a:t>Louisiana Disaster Recovery </a:t>
            </a:r>
            <a:r>
              <a:rPr lang="en-US" sz="2000" b="1" dirty="0">
                <a:solidFill>
                  <a:schemeClr val="tx1">
                    <a:lumMod val="75000"/>
                    <a:lumOff val="25000"/>
                  </a:schemeClr>
                </a:solidFill>
                <a:latin typeface="Arial" panose="020B0604020202020204" pitchFamily="34" charset="0"/>
                <a:cs typeface="Arial" panose="020B0604020202020204" pitchFamily="34" charset="0"/>
              </a:rPr>
              <a:t>Framework (</a:t>
            </a:r>
            <a:r>
              <a:rPr lang="en-US" sz="2000" b="1" dirty="0" err="1">
                <a:solidFill>
                  <a:schemeClr val="tx1">
                    <a:lumMod val="75000"/>
                    <a:lumOff val="25000"/>
                  </a:schemeClr>
                </a:solidFill>
                <a:latin typeface="Arial" panose="020B0604020202020204" pitchFamily="34" charset="0"/>
                <a:cs typeface="Arial" panose="020B0604020202020204" pitchFamily="34" charset="0"/>
              </a:rPr>
              <a:t>LDRF</a:t>
            </a:r>
            <a:r>
              <a:rPr lang="en-US" sz="2000" b="1" dirty="0" smtClean="0">
                <a:solidFill>
                  <a:schemeClr val="tx1">
                    <a:lumMod val="75000"/>
                    <a:lumOff val="25000"/>
                  </a:schemeClr>
                </a:solidFill>
                <a:latin typeface="Arial" panose="020B0604020202020204" pitchFamily="34" charset="0"/>
                <a:cs typeface="Arial" panose="020B0604020202020204" pitchFamily="34" charset="0"/>
              </a:rPr>
              <a:t>) </a:t>
            </a:r>
          </a:p>
          <a:p>
            <a:pPr marL="569913" lvl="1" indent="-233363" algn="l">
              <a:spcBef>
                <a:spcPts val="0"/>
              </a:spcBef>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Currently in </a:t>
            </a:r>
            <a:r>
              <a:rPr lang="en-US" sz="2000" b="1" dirty="0" smtClean="0">
                <a:solidFill>
                  <a:schemeClr val="tx1">
                    <a:lumMod val="75000"/>
                    <a:lumOff val="25000"/>
                  </a:schemeClr>
                </a:solidFill>
                <a:latin typeface="Arial" panose="020B0604020202020204" pitchFamily="34" charset="0"/>
                <a:cs typeface="Arial" panose="020B0604020202020204" pitchFamily="34" charset="0"/>
              </a:rPr>
              <a:t>DRAFT </a:t>
            </a:r>
            <a:r>
              <a:rPr lang="en-US" sz="2000" b="1" dirty="0">
                <a:solidFill>
                  <a:schemeClr val="tx1">
                    <a:lumMod val="75000"/>
                    <a:lumOff val="25000"/>
                  </a:schemeClr>
                </a:solidFill>
                <a:latin typeface="Arial" panose="020B0604020202020204" pitchFamily="34" charset="0"/>
                <a:cs typeface="Arial" panose="020B0604020202020204" pitchFamily="34" charset="0"/>
              </a:rPr>
              <a:t>version</a:t>
            </a:r>
          </a:p>
          <a:p>
            <a:pPr marL="569913" lvl="1" indent="-233363" algn="l">
              <a:spcBef>
                <a:spcPts val="0"/>
              </a:spcBef>
              <a:buFont typeface="Arial" panose="020B060402020202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Incorporates </a:t>
            </a:r>
            <a:r>
              <a:rPr lang="en-US" sz="2000" b="1" dirty="0">
                <a:solidFill>
                  <a:schemeClr val="tx1">
                    <a:lumMod val="75000"/>
                    <a:lumOff val="25000"/>
                  </a:schemeClr>
                </a:solidFill>
                <a:latin typeface="Arial" panose="020B0604020202020204" pitchFamily="34" charset="0"/>
                <a:cs typeface="Arial" panose="020B0604020202020204" pitchFamily="34" charset="0"/>
              </a:rPr>
              <a:t>National Disaster Recovery Framework </a:t>
            </a:r>
            <a:r>
              <a:rPr lang="en-US" sz="2000" dirty="0">
                <a:solidFill>
                  <a:schemeClr val="tx1">
                    <a:lumMod val="75000"/>
                    <a:lumOff val="25000"/>
                  </a:schemeClr>
                </a:solidFill>
                <a:latin typeface="Arial" panose="020B0604020202020204" pitchFamily="34" charset="0"/>
                <a:cs typeface="Arial" panose="020B0604020202020204" pitchFamily="34" charset="0"/>
              </a:rPr>
              <a:t>and </a:t>
            </a:r>
            <a:r>
              <a:rPr lang="en-US" sz="2000" b="1" dirty="0">
                <a:solidFill>
                  <a:schemeClr val="tx1">
                    <a:lumMod val="75000"/>
                    <a:lumOff val="25000"/>
                  </a:schemeClr>
                </a:solidFill>
                <a:latin typeface="Arial" panose="020B0604020202020204" pitchFamily="34" charset="0"/>
                <a:cs typeface="Arial" panose="020B0604020202020204" pitchFamily="34" charset="0"/>
              </a:rPr>
              <a:t>Recovery Federal Interagency Operational Plan</a:t>
            </a:r>
          </a:p>
          <a:p>
            <a:pPr lvl="1" algn="l">
              <a:spcBef>
                <a:spcPts val="0"/>
              </a:spcBef>
            </a:pPr>
            <a:endParaRPr lang="en-US" sz="1900" dirty="0" smtClean="0">
              <a:solidFill>
                <a:schemeClr val="tx1">
                  <a:lumMod val="75000"/>
                  <a:lumOff val="25000"/>
                </a:schemeClr>
              </a:solidFill>
              <a:latin typeface="Arial" panose="020B0604020202020204" pitchFamily="34" charset="0"/>
              <a:cs typeface="Arial" panose="020B0604020202020204" pitchFamily="34" charset="0"/>
            </a:endParaRPr>
          </a:p>
          <a:p>
            <a:pPr marL="233363" indent="-233363" algn="l">
              <a:spcBef>
                <a:spcPts val="0"/>
              </a:spcBef>
              <a:buFont typeface="Wingdings" panose="05000000000000000000" pitchFamily="2" charset="2"/>
              <a:buChar char="§"/>
            </a:pPr>
            <a:r>
              <a:rPr lang="en-US" sz="2000" b="1" dirty="0">
                <a:solidFill>
                  <a:schemeClr val="tx1">
                    <a:lumMod val="75000"/>
                    <a:lumOff val="25000"/>
                  </a:schemeClr>
                </a:solidFill>
                <a:latin typeface="Arial" panose="020B0604020202020204" pitchFamily="34" charset="0"/>
                <a:cs typeface="Arial" panose="020B0604020202020204" pitchFamily="34" charset="0"/>
              </a:rPr>
              <a:t>First State </a:t>
            </a:r>
            <a:r>
              <a:rPr lang="en-US" sz="2000" dirty="0">
                <a:solidFill>
                  <a:schemeClr val="tx1">
                    <a:lumMod val="75000"/>
                    <a:lumOff val="25000"/>
                  </a:schemeClr>
                </a:solidFill>
                <a:latin typeface="Arial" panose="020B0604020202020204" pitchFamily="34" charset="0"/>
                <a:cs typeface="Arial" panose="020B0604020202020204" pitchFamily="34" charset="0"/>
              </a:rPr>
              <a:t>to Incorporate NDRF at the State Level</a:t>
            </a:r>
          </a:p>
          <a:p>
            <a:pPr algn="l">
              <a:spcBef>
                <a:spcPts val="0"/>
              </a:spcBef>
            </a:pPr>
            <a:endParaRPr lang="en-US" sz="2200" dirty="0" smtClean="0">
              <a:solidFill>
                <a:schemeClr val="tx1">
                  <a:lumMod val="75000"/>
                  <a:lumOff val="25000"/>
                </a:schemeClr>
              </a:solidFill>
              <a:latin typeface="Arial" panose="020B0604020202020204" pitchFamily="34" charset="0"/>
              <a:cs typeface="Arial" panose="020B0604020202020204" pitchFamily="34" charset="0"/>
            </a:endParaRPr>
          </a:p>
          <a:p>
            <a:pPr marL="233363" indent="-233363" algn="l">
              <a:spcBef>
                <a:spcPts val="0"/>
              </a:spcBef>
              <a:buFont typeface="Wingdings" panose="05000000000000000000" pitchFamily="2" charset="2"/>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LDRF is predecessor to </a:t>
            </a:r>
            <a:r>
              <a:rPr lang="en-US" sz="2000" b="1" dirty="0">
                <a:solidFill>
                  <a:schemeClr val="tx1">
                    <a:lumMod val="75000"/>
                    <a:lumOff val="25000"/>
                  </a:schemeClr>
                </a:solidFill>
                <a:latin typeface="Arial" panose="020B0604020202020204" pitchFamily="34" charset="0"/>
                <a:cs typeface="Arial" panose="020B0604020202020204" pitchFamily="34" charset="0"/>
              </a:rPr>
              <a:t>establishing a Recovery Operations Plan (</a:t>
            </a:r>
            <a:r>
              <a:rPr lang="en-US" sz="2000" b="1" dirty="0" err="1">
                <a:solidFill>
                  <a:schemeClr val="tx1">
                    <a:lumMod val="75000"/>
                    <a:lumOff val="25000"/>
                  </a:schemeClr>
                </a:solidFill>
                <a:latin typeface="Arial" panose="020B0604020202020204" pitchFamily="34" charset="0"/>
                <a:cs typeface="Arial" panose="020B0604020202020204" pitchFamily="34" charset="0"/>
              </a:rPr>
              <a:t>ROP</a:t>
            </a:r>
            <a:r>
              <a:rPr lang="en-US" sz="2000" b="1" dirty="0" smtClean="0">
                <a:solidFill>
                  <a:schemeClr val="tx1">
                    <a:lumMod val="75000"/>
                    <a:lumOff val="25000"/>
                  </a:schemeClr>
                </a:solidFill>
                <a:latin typeface="Arial" panose="020B0604020202020204" pitchFamily="34" charset="0"/>
                <a:cs typeface="Arial" panose="020B0604020202020204" pitchFamily="34" charset="0"/>
              </a:rPr>
              <a:t>)</a:t>
            </a:r>
          </a:p>
          <a:p>
            <a:pPr marL="233363" indent="-233363" algn="l">
              <a:spcBef>
                <a:spcPts val="0"/>
              </a:spcBef>
              <a:buFont typeface="Wingdings" panose="05000000000000000000" pitchFamily="2" charset="2"/>
              <a:buChar char="§"/>
            </a:pPr>
            <a:endParaRPr lang="en-US" sz="22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984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Organization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type="subTitle" idx="1"/>
          </p:nvPr>
        </p:nvSpPr>
        <p:spPr/>
        <p:txBody>
          <a:bodyPr>
            <a:normAutofit/>
          </a:bodyPr>
          <a:lstStyle/>
          <a:p>
            <a:pPr algn="ctr"/>
            <a:r>
              <a:rPr lang="en-US" dirty="0" smtClean="0">
                <a:solidFill>
                  <a:schemeClr val="tx1"/>
                </a:solidFill>
                <a:latin typeface="Arial" panose="020B0604020202020204" pitchFamily="34" charset="0"/>
                <a:cs typeface="Arial" panose="020B0604020202020204" pitchFamily="34" charset="0"/>
              </a:rPr>
              <a:t>State Disaster Recovery Organizational Structure Overview </a:t>
            </a:r>
            <a:r>
              <a:rPr lang="en-US" dirty="0">
                <a:solidFill>
                  <a:schemeClr val="tx1"/>
                </a:solidFill>
                <a:latin typeface="Arial" panose="020B0604020202020204" pitchFamily="34" charset="0"/>
                <a:cs typeface="Arial" panose="020B0604020202020204" pitchFamily="34" charset="0"/>
              </a:rPr>
              <a:t>of Recovery Support Functions</a:t>
            </a:r>
          </a:p>
        </p:txBody>
      </p:sp>
    </p:spTree>
    <p:extLst>
      <p:ext uri="{BB962C8B-B14F-4D97-AF65-F5344CB8AC3E}">
        <p14:creationId xmlns:p14="http://schemas.microsoft.com/office/powerpoint/2010/main" val="4229211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ner xmlns="9383fe21-241c-4b58-a6fa-ef802baabd5f">
      <UserInfo>
        <DisplayName/>
        <AccountId xsi:nil="true"/>
        <AccountType/>
      </UserInfo>
    </Owner>
  </documentManagement>
</p:properties>
</file>

<file path=customXml/itemProps1.xml><?xml version="1.0" encoding="utf-8"?>
<ds:datastoreItem xmlns:ds="http://schemas.openxmlformats.org/officeDocument/2006/customXml" ds:itemID="{EBFE7F18-56E6-4549-91FE-A256F25AB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E3FBE3-1E61-4119-8E65-54E8B59D9A18}">
  <ds:schemaRefs>
    <ds:schemaRef ds:uri="http://schemas.microsoft.com/sharepoint/v3/contenttype/forms"/>
  </ds:schemaRefs>
</ds:datastoreItem>
</file>

<file path=customXml/itemProps3.xml><?xml version="1.0" encoding="utf-8"?>
<ds:datastoreItem xmlns:ds="http://schemas.openxmlformats.org/officeDocument/2006/customXml" ds:itemID="{B49FABE6-BE5C-45EE-9A2A-6B4E175CEC64}">
  <ds:schemaRefs>
    <ds:schemaRef ds:uri="http://www.w3.org/XML/1998/namespace"/>
    <ds:schemaRef ds:uri="http://purl.org/dc/elements/1.1/"/>
    <ds:schemaRef ds:uri="http://purl.org/dc/terms/"/>
    <ds:schemaRef ds:uri="9383fe21-241c-4b58-a6fa-ef802baabd5f"/>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6165</TotalTime>
  <Words>3543</Words>
  <Application>Microsoft Office PowerPoint</Application>
  <PresentationFormat>On-screen Show (4:3)</PresentationFormat>
  <Paragraphs>822</Paragraphs>
  <Slides>35</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Aharoni</vt:lpstr>
      <vt:lpstr>Arial</vt:lpstr>
      <vt:lpstr>Arial Black</vt:lpstr>
      <vt:lpstr>Calibri</vt:lpstr>
      <vt:lpstr>Times New Roman</vt:lpstr>
      <vt:lpstr>Wingdings</vt:lpstr>
      <vt:lpstr>1_Office Theme</vt:lpstr>
      <vt:lpstr>PowerPoint Presentation</vt:lpstr>
      <vt:lpstr>“Integrating” the National Disaster Recovery Framework (NDRF)   </vt:lpstr>
      <vt:lpstr>Agenda</vt:lpstr>
      <vt:lpstr>NDRF Overview</vt:lpstr>
      <vt:lpstr>Presidential Preparedness Directive - 8</vt:lpstr>
      <vt:lpstr>Recovery Support Function (RSF)</vt:lpstr>
      <vt:lpstr>PowerPoint Presentation</vt:lpstr>
      <vt:lpstr>Recovery Framework Implementation</vt:lpstr>
      <vt:lpstr>Organization</vt:lpstr>
      <vt:lpstr>RSF State and Federal Partnership </vt:lpstr>
      <vt:lpstr>PowerPoint Presentation</vt:lpstr>
      <vt:lpstr>PowerPoint Presentation</vt:lpstr>
      <vt:lpstr>PowerPoint Presentation</vt:lpstr>
      <vt:lpstr>RSF 1 – Community Planning and Capacity Building</vt:lpstr>
      <vt:lpstr>RSF 1 – Community Planning and Capacity Building</vt:lpstr>
      <vt:lpstr>RSF 1 – Community Planning and Capacity Building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RSF 5 Infrastructure Systems</vt:lpstr>
      <vt:lpstr>RSF 5 Infrastructure Systems</vt:lpstr>
      <vt:lpstr>PowerPoint Presentation</vt:lpstr>
      <vt:lpstr>PowerPoint Presentation</vt:lpstr>
      <vt:lpstr>PowerPoint Presentation</vt:lpstr>
      <vt:lpstr>The Pull System</vt:lpstr>
      <vt:lpstr>Bottom Up Approach</vt:lpstr>
      <vt:lpstr>Bottom Up Approach</vt:lpstr>
      <vt:lpstr>Bottom Up Approach</vt:lpstr>
      <vt:lpstr>Questions?</vt:lpstr>
    </vt:vector>
  </TitlesOfParts>
  <Company>DHS/FEMA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troy.barnes</dc:creator>
  <cp:lastModifiedBy>Dayries, Christina</cp:lastModifiedBy>
  <cp:revision>354</cp:revision>
  <cp:lastPrinted>2017-01-09T22:37:33Z</cp:lastPrinted>
  <dcterms:created xsi:type="dcterms:W3CDTF">2016-10-12T13:41:06Z</dcterms:created>
  <dcterms:modified xsi:type="dcterms:W3CDTF">2017-01-25T23:45:02Z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