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5"/>
  </p:sldMasterIdLst>
  <p:notesMasterIdLst>
    <p:notesMasterId r:id="rId22"/>
  </p:notesMasterIdLst>
  <p:handoutMasterIdLst>
    <p:handoutMasterId r:id="rId23"/>
  </p:handoutMasterIdLst>
  <p:sldIdLst>
    <p:sldId id="293" r:id="rId6"/>
    <p:sldId id="343" r:id="rId7"/>
    <p:sldId id="344" r:id="rId8"/>
    <p:sldId id="341" r:id="rId9"/>
    <p:sldId id="317" r:id="rId10"/>
    <p:sldId id="342" r:id="rId11"/>
    <p:sldId id="340" r:id="rId12"/>
    <p:sldId id="347" r:id="rId13"/>
    <p:sldId id="348" r:id="rId14"/>
    <p:sldId id="349" r:id="rId15"/>
    <p:sldId id="352" r:id="rId16"/>
    <p:sldId id="354" r:id="rId17"/>
    <p:sldId id="351" r:id="rId18"/>
    <p:sldId id="350" r:id="rId19"/>
    <p:sldId id="353" r:id="rId20"/>
    <p:sldId id="303" r:id="rId21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000"/>
    <a:srgbClr val="040000"/>
    <a:srgbClr val="6D75C1"/>
    <a:srgbClr val="5757D7"/>
    <a:srgbClr val="4ABFE4"/>
    <a:srgbClr val="000000"/>
    <a:srgbClr val="333333"/>
    <a:srgbClr val="002F80"/>
    <a:srgbClr val="070000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95" autoAdjust="0"/>
    <p:restoredTop sz="94693" autoAdjust="0"/>
  </p:normalViewPr>
  <p:slideViewPr>
    <p:cSldViewPr>
      <p:cViewPr>
        <p:scale>
          <a:sx n="70" d="100"/>
          <a:sy n="70" d="100"/>
        </p:scale>
        <p:origin x="-161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09" tIns="46504" rIns="93009" bIns="4650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09" tIns="46504" rIns="93009" bIns="4650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09" tIns="46504" rIns="93009" bIns="4650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37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09" tIns="46504" rIns="93009" bIns="4650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F3A1A5B1-FDC3-4186-B110-30FD77917D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819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555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7800" y="0"/>
            <a:ext cx="30099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555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3963" y="679450"/>
            <a:ext cx="4625975" cy="3470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376738"/>
            <a:ext cx="5191125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8088"/>
            <a:ext cx="30099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555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7800" y="8828088"/>
            <a:ext cx="30099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555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B6E21841-409C-4830-A60E-01CB0466BF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338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3638" y="682625"/>
            <a:ext cx="4667250" cy="3502025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xfrm>
            <a:off x="915988" y="4433888"/>
            <a:ext cx="5165725" cy="4186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36" tIns="45568" rIns="91136" bIns="45568"/>
          <a:lstStyle/>
          <a:p>
            <a:endParaRPr lang="en-US" altLang="en-US" dirty="0" smtClean="0">
              <a:latin typeface="Times" pitchFamily="48" charset="0"/>
              <a:ea typeface="ＭＳ Ｐゴシック"/>
              <a:cs typeface="ＭＳ Ｐゴシック"/>
            </a:endParaRPr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949700" y="8824913"/>
            <a:ext cx="3048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36" tIns="45568" rIns="91136" bIns="45568" anchor="b"/>
          <a:lstStyle>
            <a:lvl1pPr defTabSz="8890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8900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890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890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890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49256456-49D5-46A9-9279-B89FAF1ADBD3}" type="slidenum">
              <a:rPr lang="en-US" altLang="en-US" sz="1200">
                <a:solidFill>
                  <a:srgbClr val="000000"/>
                </a:solidFill>
              </a:rPr>
              <a:pPr algn="r"/>
              <a:t>2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29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3277" indent="-289722" defTabSz="93032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58888" indent="-231778" defTabSz="930329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22443" indent="-231778" defTabSz="930329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85998" indent="-231778" defTabSz="930329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49553" indent="-231778" defTabSz="93032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13108" indent="-231778" defTabSz="93032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76663" indent="-231778" defTabSz="93032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40218" indent="-231778" defTabSz="93032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0F1A54-2025-43E2-AE16-A16895E5EB5A}" type="slidenum">
              <a:rPr lang="en-US" altLang="en-US" b="0"/>
              <a:pPr eaLnBrk="1" hangingPunct="1"/>
              <a:t>6</a:t>
            </a:fld>
            <a:endParaRPr lang="en-US" altLang="en-US" b="0" dirty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29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53277" indent="-289722" defTabSz="930329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58888" indent="-231778" defTabSz="930329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22443" indent="-231778" defTabSz="930329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85998" indent="-231778" defTabSz="930329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49553" indent="-231778" defTabSz="93032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13108" indent="-231778" defTabSz="93032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76663" indent="-231778" defTabSz="93032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940218" indent="-231778" defTabSz="93032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3E4D9C-0C03-46F3-9CC5-CA76AB5A4BF0}" type="slidenum">
              <a:rPr lang="en-US" altLang="en-US" b="0"/>
              <a:pPr eaLnBrk="1" hangingPunct="1"/>
              <a:t>7</a:t>
            </a:fld>
            <a:endParaRPr lang="en-US" altLang="en-US" b="0" dirty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7500" y="352425"/>
            <a:ext cx="8226425" cy="7016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42900" y="1143000"/>
            <a:ext cx="7769225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07021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333333"/>
              </a:buClr>
              <a:defRPr>
                <a:solidFill>
                  <a:srgbClr val="333333"/>
                </a:solidFill>
              </a:defRPr>
            </a:lvl1pPr>
            <a:lvl2pPr>
              <a:buClr>
                <a:srgbClr val="333333"/>
              </a:buClr>
              <a:defRPr>
                <a:solidFill>
                  <a:srgbClr val="333333"/>
                </a:solidFill>
              </a:defRPr>
            </a:lvl2pPr>
            <a:lvl3pPr>
              <a:buClr>
                <a:srgbClr val="333333"/>
              </a:buClr>
              <a:defRPr>
                <a:solidFill>
                  <a:srgbClr val="333333"/>
                </a:solidFill>
              </a:defRPr>
            </a:lvl3pPr>
            <a:lvl4pPr>
              <a:buClr>
                <a:srgbClr val="333333"/>
              </a:buClr>
              <a:defRPr>
                <a:solidFill>
                  <a:srgbClr val="333333"/>
                </a:solidFill>
              </a:defRPr>
            </a:lvl4pPr>
            <a:lvl5pPr>
              <a:buClr>
                <a:srgbClr val="333333"/>
              </a:buCl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76201"/>
            <a:ext cx="68580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3134D-3A53-4905-9C28-6798D626EC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956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036637"/>
            <a:ext cx="20955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36637"/>
            <a:ext cx="6134100" cy="5592763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333333"/>
              </a:buClr>
              <a:defRPr>
                <a:solidFill>
                  <a:srgbClr val="333333"/>
                </a:solidFill>
              </a:defRPr>
            </a:lvl1pPr>
            <a:lvl2pPr>
              <a:buClr>
                <a:srgbClr val="333333"/>
              </a:buClr>
              <a:defRPr>
                <a:solidFill>
                  <a:srgbClr val="333333"/>
                </a:solidFill>
              </a:defRPr>
            </a:lvl2pPr>
            <a:lvl3pPr>
              <a:buClr>
                <a:srgbClr val="333333"/>
              </a:buClr>
              <a:defRPr>
                <a:solidFill>
                  <a:srgbClr val="333333"/>
                </a:solidFill>
              </a:defRPr>
            </a:lvl3pPr>
            <a:lvl4pPr>
              <a:buClr>
                <a:srgbClr val="333333"/>
              </a:buClr>
              <a:defRPr>
                <a:solidFill>
                  <a:srgbClr val="333333"/>
                </a:solidFill>
              </a:defRPr>
            </a:lvl4pPr>
            <a:lvl5pPr>
              <a:buClr>
                <a:srgbClr val="333333"/>
              </a:buCl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8C777-1EA1-43F9-A0BE-F891D62DDD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74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6934200" cy="8381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333333"/>
              </a:buClr>
              <a:defRPr>
                <a:solidFill>
                  <a:srgbClr val="333333"/>
                </a:solidFill>
              </a:defRPr>
            </a:lvl1pPr>
            <a:lvl2pPr>
              <a:buClr>
                <a:srgbClr val="333333"/>
              </a:buClr>
              <a:defRPr>
                <a:solidFill>
                  <a:srgbClr val="333333"/>
                </a:solidFill>
              </a:defRPr>
            </a:lvl2pPr>
            <a:lvl3pPr>
              <a:buClr>
                <a:srgbClr val="333333"/>
              </a:buClr>
              <a:defRPr>
                <a:solidFill>
                  <a:srgbClr val="333333"/>
                </a:solidFill>
              </a:defRPr>
            </a:lvl3pPr>
            <a:lvl4pPr>
              <a:buClr>
                <a:srgbClr val="333333"/>
              </a:buClr>
              <a:defRPr>
                <a:solidFill>
                  <a:srgbClr val="333333"/>
                </a:solidFill>
              </a:defRPr>
            </a:lvl4pPr>
            <a:lvl5pPr>
              <a:buClr>
                <a:srgbClr val="333333"/>
              </a:buCl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79B70-71C9-48CC-A40F-AB27268994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09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333333"/>
              </a:buClr>
              <a:defRPr>
                <a:solidFill>
                  <a:srgbClr val="333333"/>
                </a:solidFill>
              </a:defRPr>
            </a:lvl1pPr>
            <a:lvl2pPr>
              <a:buClr>
                <a:srgbClr val="333333"/>
              </a:buClr>
              <a:defRPr>
                <a:solidFill>
                  <a:srgbClr val="333333"/>
                </a:solidFill>
              </a:defRPr>
            </a:lvl2pPr>
            <a:lvl3pPr>
              <a:buClr>
                <a:srgbClr val="333333"/>
              </a:buClr>
              <a:defRPr>
                <a:solidFill>
                  <a:srgbClr val="333333"/>
                </a:solidFill>
              </a:defRPr>
            </a:lvl3pPr>
            <a:lvl4pPr>
              <a:buClr>
                <a:srgbClr val="333333"/>
              </a:buClr>
              <a:defRPr>
                <a:solidFill>
                  <a:srgbClr val="333333"/>
                </a:solidFill>
              </a:defRPr>
            </a:lvl4pPr>
            <a:lvl5pPr>
              <a:buClr>
                <a:srgbClr val="333333"/>
              </a:buCl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76201"/>
            <a:ext cx="68580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0A077-00FB-45CA-BBE2-93842F86A0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60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33333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62019-35E6-45C2-BE24-B4417482AB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81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333333"/>
              </a:buClr>
              <a:defRPr sz="2800">
                <a:solidFill>
                  <a:srgbClr val="333333"/>
                </a:solidFill>
              </a:defRPr>
            </a:lvl1pPr>
            <a:lvl2pPr>
              <a:buClr>
                <a:srgbClr val="333333"/>
              </a:buClr>
              <a:defRPr sz="2400">
                <a:solidFill>
                  <a:srgbClr val="333333"/>
                </a:solidFill>
              </a:defRPr>
            </a:lvl2pPr>
            <a:lvl3pPr>
              <a:buClr>
                <a:srgbClr val="333333"/>
              </a:buClr>
              <a:defRPr sz="2000">
                <a:solidFill>
                  <a:srgbClr val="333333"/>
                </a:solidFill>
              </a:defRPr>
            </a:lvl3pPr>
            <a:lvl4pPr>
              <a:buClr>
                <a:srgbClr val="333333"/>
              </a:buClr>
              <a:defRPr sz="1800">
                <a:solidFill>
                  <a:srgbClr val="333333"/>
                </a:solidFill>
              </a:defRPr>
            </a:lvl4pPr>
            <a:lvl5pPr>
              <a:buClr>
                <a:srgbClr val="333333"/>
              </a:buClr>
              <a:defRPr sz="1800">
                <a:solidFill>
                  <a:srgbClr val="33333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333333"/>
              </a:buClr>
              <a:defRPr sz="2800">
                <a:solidFill>
                  <a:srgbClr val="333333"/>
                </a:solidFill>
              </a:defRPr>
            </a:lvl1pPr>
            <a:lvl2pPr>
              <a:buClr>
                <a:srgbClr val="333333"/>
              </a:buClr>
              <a:defRPr sz="2400">
                <a:solidFill>
                  <a:srgbClr val="333333"/>
                </a:solidFill>
              </a:defRPr>
            </a:lvl2pPr>
            <a:lvl3pPr>
              <a:buClr>
                <a:srgbClr val="333333"/>
              </a:buClr>
              <a:defRPr sz="2000">
                <a:solidFill>
                  <a:srgbClr val="333333"/>
                </a:solidFill>
              </a:defRPr>
            </a:lvl3pPr>
            <a:lvl4pPr>
              <a:buClr>
                <a:srgbClr val="333333"/>
              </a:buClr>
              <a:defRPr sz="1800">
                <a:solidFill>
                  <a:srgbClr val="333333"/>
                </a:solidFill>
              </a:defRPr>
            </a:lvl4pPr>
            <a:lvl5pPr>
              <a:buClr>
                <a:srgbClr val="333333"/>
              </a:buClr>
              <a:defRPr sz="1800">
                <a:solidFill>
                  <a:srgbClr val="33333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76201"/>
            <a:ext cx="68580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37CED-504E-4686-A5DA-82361AE68D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0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5635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3333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333333"/>
              </a:buClr>
              <a:defRPr sz="2400">
                <a:solidFill>
                  <a:srgbClr val="333333"/>
                </a:solidFill>
              </a:defRPr>
            </a:lvl1pPr>
            <a:lvl2pPr>
              <a:buClr>
                <a:srgbClr val="333333"/>
              </a:buClr>
              <a:defRPr sz="2000">
                <a:solidFill>
                  <a:srgbClr val="333333"/>
                </a:solidFill>
              </a:defRPr>
            </a:lvl2pPr>
            <a:lvl3pPr>
              <a:buClr>
                <a:srgbClr val="333333"/>
              </a:buClr>
              <a:defRPr sz="1800">
                <a:solidFill>
                  <a:srgbClr val="333333"/>
                </a:solidFill>
              </a:defRPr>
            </a:lvl3pPr>
            <a:lvl4pPr>
              <a:buClr>
                <a:srgbClr val="333333"/>
              </a:buClr>
              <a:defRPr sz="1600">
                <a:solidFill>
                  <a:srgbClr val="333333"/>
                </a:solidFill>
              </a:defRPr>
            </a:lvl4pPr>
            <a:lvl5pPr>
              <a:buClr>
                <a:srgbClr val="333333"/>
              </a:buClr>
              <a:defRPr sz="1600">
                <a:solidFill>
                  <a:srgbClr val="33333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3333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333333"/>
              </a:buClr>
              <a:defRPr sz="2400">
                <a:solidFill>
                  <a:srgbClr val="333333"/>
                </a:solidFill>
              </a:defRPr>
            </a:lvl1pPr>
            <a:lvl2pPr>
              <a:buClr>
                <a:srgbClr val="333333"/>
              </a:buClr>
              <a:defRPr sz="2000">
                <a:solidFill>
                  <a:srgbClr val="333333"/>
                </a:solidFill>
              </a:defRPr>
            </a:lvl2pPr>
            <a:lvl3pPr>
              <a:buClr>
                <a:srgbClr val="333333"/>
              </a:buClr>
              <a:defRPr sz="1800">
                <a:solidFill>
                  <a:srgbClr val="333333"/>
                </a:solidFill>
              </a:defRPr>
            </a:lvl3pPr>
            <a:lvl4pPr>
              <a:buClr>
                <a:srgbClr val="333333"/>
              </a:buClr>
              <a:defRPr sz="1600">
                <a:solidFill>
                  <a:srgbClr val="333333"/>
                </a:solidFill>
              </a:defRPr>
            </a:lvl4pPr>
            <a:lvl5pPr>
              <a:buClr>
                <a:srgbClr val="333333"/>
              </a:buClr>
              <a:defRPr sz="1600">
                <a:solidFill>
                  <a:srgbClr val="33333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B3BAE-4E88-4AB2-9F5F-BCE08F332B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98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76201"/>
            <a:ext cx="68580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D9385-DA51-4E30-BEFB-36D9D38BA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9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76201"/>
            <a:ext cx="68580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7ACC6-21DE-41FB-8049-4382309748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11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333333"/>
              </a:buClr>
              <a:defRPr sz="3200">
                <a:solidFill>
                  <a:srgbClr val="333333"/>
                </a:solidFill>
              </a:defRPr>
            </a:lvl1pPr>
            <a:lvl2pPr>
              <a:buClr>
                <a:srgbClr val="333333"/>
              </a:buClr>
              <a:defRPr sz="2800">
                <a:solidFill>
                  <a:srgbClr val="333333"/>
                </a:solidFill>
              </a:defRPr>
            </a:lvl2pPr>
            <a:lvl3pPr>
              <a:buClr>
                <a:srgbClr val="333333"/>
              </a:buClr>
              <a:defRPr sz="2400">
                <a:solidFill>
                  <a:srgbClr val="333333"/>
                </a:solidFill>
              </a:defRPr>
            </a:lvl3pPr>
            <a:lvl4pPr>
              <a:buClr>
                <a:srgbClr val="333333"/>
              </a:buClr>
              <a:defRPr sz="2000">
                <a:solidFill>
                  <a:srgbClr val="333333"/>
                </a:solidFill>
              </a:defRPr>
            </a:lvl4pPr>
            <a:lvl5pPr>
              <a:buClr>
                <a:srgbClr val="333333"/>
              </a:buClr>
              <a:defRPr sz="2000">
                <a:solidFill>
                  <a:srgbClr val="33333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F3DC3-5113-4FA9-A6FE-A263365AC1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04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578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99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245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346AA-5421-43FA-9135-108CB4AB3E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223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76200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610600" y="6429375"/>
            <a:ext cx="457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1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65C18CF1-5C52-4BFF-BDFC-B498BD1914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black">
          <a:xfrm>
            <a:off x="5791200" y="6400800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1100" dirty="0">
                <a:solidFill>
                  <a:srgbClr val="FFFFFF"/>
                </a:solidFill>
              </a:rPr>
              <a:t>Presenter’s Name          June 17, 2003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914400"/>
            <a:ext cx="8458200" cy="0"/>
          </a:xfrm>
          <a:prstGeom prst="line">
            <a:avLst/>
          </a:prstGeom>
          <a:ln w="38100">
            <a:solidFill>
              <a:srgbClr val="002F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7" descr="DHSST_rgb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69863"/>
            <a:ext cx="148113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F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F80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F80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F80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F80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F80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F80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F80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F80"/>
          </a:solidFill>
          <a:latin typeface="Times New Roman" pitchFamily="18" charset="0"/>
        </a:defRPr>
      </a:lvl9pPr>
    </p:titleStyle>
    <p:bodyStyle>
      <a:lvl1pPr marL="233363" indent="-233363" algn="l" rtl="0" eaLnBrk="0" fontAlgn="base" hangingPunct="0">
        <a:spcBef>
          <a:spcPct val="6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200">
          <a:solidFill>
            <a:srgbClr val="EFF7FF"/>
          </a:solidFill>
          <a:latin typeface="+mn-lt"/>
          <a:ea typeface="+mn-ea"/>
          <a:cs typeface="+mn-cs"/>
        </a:defRPr>
      </a:lvl1pPr>
      <a:lvl2pPr marL="571500" indent="-223838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1700">
          <a:solidFill>
            <a:srgbClr val="EFF7FF"/>
          </a:solidFill>
          <a:latin typeface="+mn-lt"/>
        </a:defRPr>
      </a:lvl2pPr>
      <a:lvl3pPr marL="909638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3pPr>
      <a:lvl4pPr marL="1258888" indent="-231775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1700">
          <a:solidFill>
            <a:srgbClr val="EFF7FF"/>
          </a:solidFill>
          <a:latin typeface="+mn-lt"/>
        </a:defRPr>
      </a:lvl4pPr>
      <a:lvl5pPr marL="1598613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5pPr>
      <a:lvl6pPr marL="2055813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6pPr>
      <a:lvl7pPr marL="2513013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7pPr>
      <a:lvl8pPr marL="2970213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8pPr>
      <a:lvl9pPr marL="3427413" indent="-222250" algn="l" rtl="0" eaLnBrk="0" fontAlgn="base" hangingPunct="0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hyperlink" Target="http://www.policeone.com/ad/?id=5015901&amp;sid=1971226&amp;from=125896" TargetMode="External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820150" cy="701675"/>
          </a:xfrm>
          <a:noFill/>
        </p:spPr>
        <p:txBody>
          <a:bodyPr anchor="t"/>
          <a:lstStyle/>
          <a:p>
            <a:pPr>
              <a:spcBef>
                <a:spcPts val="12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Governor’s Office of Homeland Security and Emergency Response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State Directors Meeting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384175" y="2984500"/>
            <a:ext cx="77692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60000"/>
              </a:spcBef>
              <a:buClr>
                <a:srgbClr val="B0B1B3"/>
              </a:buClr>
            </a:pPr>
            <a:r>
              <a:rPr lang="en-US" sz="2800" b="1" dirty="0" smtClean="0">
                <a:solidFill>
                  <a:schemeClr val="bg1"/>
                </a:solidFill>
              </a:rPr>
              <a:t>February 24, 2014</a:t>
            </a:r>
            <a:endParaRPr lang="en-US" sz="2800" b="1" dirty="0">
              <a:solidFill>
                <a:schemeClr val="bg1"/>
              </a:solidFill>
            </a:endParaRPr>
          </a:p>
          <a:p>
            <a:pPr>
              <a:spcBef>
                <a:spcPct val="60000"/>
              </a:spcBef>
              <a:buClr>
                <a:srgbClr val="B0B1B3"/>
              </a:buClr>
              <a:buFont typeface="Wingdings" pitchFamily="2" charset="2"/>
              <a:buNone/>
            </a:pPr>
            <a:endParaRPr lang="en-US" sz="2500" dirty="0">
              <a:solidFill>
                <a:srgbClr val="333333"/>
              </a:solidFill>
            </a:endParaRPr>
          </a:p>
          <a:p>
            <a:pPr>
              <a:spcBef>
                <a:spcPct val="60000"/>
              </a:spcBef>
              <a:buClr>
                <a:srgbClr val="B0B1B3"/>
              </a:buClr>
              <a:buFont typeface="Wingdings" pitchFamily="2" charset="2"/>
              <a:buNone/>
            </a:pPr>
            <a:endParaRPr lang="en-US" sz="2200" dirty="0">
              <a:solidFill>
                <a:srgbClr val="333333"/>
              </a:solidFill>
            </a:endParaRPr>
          </a:p>
        </p:txBody>
      </p:sp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384175" y="3810990"/>
            <a:ext cx="38068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600" b="1" dirty="0">
                <a:solidFill>
                  <a:schemeClr val="bg1"/>
                </a:solidFill>
              </a:rPr>
              <a:t>Bruce A. </a:t>
            </a:r>
            <a:r>
              <a:rPr lang="en-US" sz="1600" b="1" dirty="0" smtClean="0">
                <a:solidFill>
                  <a:schemeClr val="bg1"/>
                </a:solidFill>
              </a:rPr>
              <a:t>Davis, Ph.D.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Senior Program </a:t>
            </a:r>
            <a:r>
              <a:rPr lang="en-US" sz="1600" b="1" dirty="0" smtClean="0">
                <a:solidFill>
                  <a:schemeClr val="bg1"/>
                </a:solidFill>
              </a:rPr>
              <a:t>Manager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Resilient Systems Division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Science and Technology Directorate</a:t>
            </a:r>
            <a:endParaRPr lang="en-US" sz="1700" dirty="0">
              <a:solidFill>
                <a:srgbClr val="333333"/>
              </a:solidFill>
            </a:endParaRPr>
          </a:p>
        </p:txBody>
      </p:sp>
      <p:pic>
        <p:nvPicPr>
          <p:cNvPr id="3078" name="Picture 6" descr="DHSS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0"/>
            <a:ext cx="321151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4343400" y="3810000"/>
            <a:ext cx="5181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Michael E. Hodgson, Ph.D.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Professor, Department of Geography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University of South Carolina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4" y="5057775"/>
            <a:ext cx="1647825" cy="1647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76201"/>
            <a:ext cx="7467600" cy="761999"/>
          </a:xfrm>
        </p:spPr>
        <p:txBody>
          <a:bodyPr/>
          <a:lstStyle/>
          <a:p>
            <a:r>
              <a:rPr lang="en-US" dirty="0"/>
              <a:t>MIAT </a:t>
            </a:r>
            <a:r>
              <a:rPr lang="en-US" dirty="0" smtClean="0"/>
              <a:t>Overview – Mobile Menu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0A077-00FB-45CA-BBE2-93842F86A0E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170" name="Picture 2" descr="0a0543ea-67bb-4a40-a715-4851cf736702@associ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990600"/>
            <a:ext cx="7829550" cy="569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407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76201"/>
            <a:ext cx="7086600" cy="761999"/>
          </a:xfrm>
        </p:spPr>
        <p:txBody>
          <a:bodyPr/>
          <a:lstStyle/>
          <a:p>
            <a:r>
              <a:rPr lang="en-US" dirty="0"/>
              <a:t>MIAT </a:t>
            </a:r>
            <a:r>
              <a:rPr lang="en-US" dirty="0" smtClean="0"/>
              <a:t>Overview – Select 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0A077-00FB-45CA-BBE2-93842F86A0E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242" name="Picture 2" descr="84ddaa52-281d-4a97-be83-a10dc6f04624@associ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29144"/>
            <a:ext cx="7772400" cy="565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894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0A077-00FB-45CA-BBE2-93842F86A0E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MIAT </a:t>
            </a:r>
            <a:r>
              <a:rPr lang="en-US" dirty="0" smtClean="0"/>
              <a:t>Overview – Data Entry</a:t>
            </a:r>
            <a:endParaRPr lang="en-US" dirty="0"/>
          </a:p>
        </p:txBody>
      </p:sp>
      <p:pic>
        <p:nvPicPr>
          <p:cNvPr id="4098" name="Picture 2" descr="3926b0b9-6127-49c8-b6a2-126859844e32@D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23937"/>
            <a:ext cx="7677150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733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76201"/>
            <a:ext cx="7010400" cy="761999"/>
          </a:xfrm>
        </p:spPr>
        <p:txBody>
          <a:bodyPr/>
          <a:lstStyle/>
          <a:p>
            <a:r>
              <a:rPr lang="en-US" sz="4100" dirty="0"/>
              <a:t>MIAT </a:t>
            </a:r>
            <a:r>
              <a:rPr lang="en-US" sz="4100" dirty="0" smtClean="0"/>
              <a:t>Overview – Data History</a:t>
            </a:r>
            <a:endParaRPr lang="en-US" sz="4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0A077-00FB-45CA-BBE2-93842F86A0E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122" name="Picture 2" descr="7d4ef806-5a30-4a6b-8964-9d1b4b946f0a@associ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7467600" cy="5600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407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76201"/>
            <a:ext cx="7086600" cy="761999"/>
          </a:xfrm>
        </p:spPr>
        <p:txBody>
          <a:bodyPr/>
          <a:lstStyle/>
          <a:p>
            <a:r>
              <a:rPr lang="en-US" dirty="0"/>
              <a:t>MIAT </a:t>
            </a:r>
            <a:r>
              <a:rPr lang="en-US" dirty="0" smtClean="0"/>
              <a:t>Overview – Data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0A077-00FB-45CA-BBE2-93842F86A0E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146" name="Picture 2" descr="c76c85d5-cb68-4e7c-8d73-c312c9c6a767@associ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7639050" cy="572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407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 smtClean="0"/>
              <a:t>Going to Dexter live outside the Crown Plaza Hotel!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0" y="76201"/>
            <a:ext cx="6858000" cy="761999"/>
          </a:xfrm>
        </p:spPr>
        <p:txBody>
          <a:bodyPr/>
          <a:lstStyle/>
          <a:p>
            <a:r>
              <a:rPr lang="en-US" dirty="0" smtClean="0"/>
              <a:t>MIAT 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0A077-00FB-45CA-BBE2-93842F86A0E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726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HSS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00213"/>
            <a:ext cx="7848600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0"/>
            <a:ext cx="9144000" cy="28194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56693" tIns="28346" rIns="56693" bIns="28346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US" altLang="en-US" sz="2000" dirty="0">
              <a:solidFill>
                <a:srgbClr val="002F80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4099" name="Picture 6" descr="Slide3_image_rev_05-10-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9525"/>
            <a:ext cx="9236075" cy="692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le 1"/>
          <p:cNvSpPr>
            <a:spLocks noGrp="1"/>
          </p:cNvSpPr>
          <p:nvPr>
            <p:ph type="title" idx="4294967295"/>
          </p:nvPr>
        </p:nvSpPr>
        <p:spPr>
          <a:xfrm>
            <a:off x="0" y="193675"/>
            <a:ext cx="9236075" cy="715963"/>
          </a:xfrm>
        </p:spPr>
        <p:txBody>
          <a:bodyPr anchor="ctr"/>
          <a:lstStyle/>
          <a:p>
            <a:pPr>
              <a:defRPr/>
            </a:pPr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</a:rPr>
              <a:t>Department of Homeland Security (DHS)  </a:t>
            </a:r>
            <a:br>
              <a:rPr lang="en-US" sz="3200" b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</a:rPr>
              <a:t>Science &amp; Technology Directorate (S&amp;T) Mission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381000" y="1143000"/>
            <a:ext cx="7848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en-US" sz="2300" i="1" dirty="0">
                <a:ea typeface="ＭＳ Ｐゴシック"/>
                <a:cs typeface="ＭＳ Ｐゴシック"/>
              </a:rPr>
              <a:t>Strengthen America’s security and resiliency by providing knowledge products and innovative technology solutions for the Homeland Security Enterprise</a:t>
            </a:r>
          </a:p>
          <a:p>
            <a:pPr lvl="1">
              <a:lnSpc>
                <a:spcPct val="130000"/>
              </a:lnSpc>
              <a:spcAft>
                <a:spcPts val="600"/>
              </a:spcAft>
              <a:buSzPct val="70000"/>
              <a:buFont typeface="Wingdings" pitchFamily="2" charset="2"/>
              <a:buNone/>
            </a:pPr>
            <a:endParaRPr lang="en-US" altLang="en-US" sz="2300" dirty="0">
              <a:ea typeface="ＭＳ Ｐゴシック"/>
              <a:cs typeface="ＭＳ Ｐゴシック"/>
            </a:endParaRPr>
          </a:p>
          <a:p>
            <a:pPr>
              <a:lnSpc>
                <a:spcPct val="130000"/>
              </a:lnSpc>
              <a:buSzPct val="70000"/>
              <a:buFont typeface="Wingdings" pitchFamily="2" charset="2"/>
              <a:buNone/>
            </a:pPr>
            <a:endParaRPr lang="en-US" altLang="en-US" sz="2300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0192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1828800" y="152400"/>
            <a:ext cx="9144000" cy="762000"/>
          </a:xfrm>
          <a:ln/>
        </p:spPr>
        <p:txBody>
          <a:bodyPr anchor="ctr"/>
          <a:lstStyle/>
          <a:p>
            <a:r>
              <a:rPr lang="en-US" altLang="en-US" sz="3600" dirty="0" smtClean="0"/>
              <a:t>HSARPA Technical Divisions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2925" y="1227138"/>
            <a:ext cx="6951663" cy="51704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 indent="-174625">
              <a:spcBef>
                <a:spcPts val="1200"/>
              </a:spcBef>
              <a:spcAft>
                <a:spcPts val="600"/>
              </a:spcAft>
              <a:buClr>
                <a:srgbClr val="002F80"/>
              </a:buClr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chemeClr val="accent6"/>
                </a:solidFill>
              </a:rPr>
              <a:t>Borders and Maritime Security Division</a:t>
            </a:r>
            <a:r>
              <a:rPr lang="en-US" sz="1800" dirty="0">
                <a:solidFill>
                  <a:schemeClr val="accent6"/>
                </a:solidFill>
              </a:rPr>
              <a:t> </a:t>
            </a:r>
            <a:r>
              <a:rPr lang="en-US" sz="1800" b="1" dirty="0">
                <a:solidFill>
                  <a:schemeClr val="accent6"/>
                </a:solidFill>
              </a:rPr>
              <a:t>(BMD) </a:t>
            </a:r>
            <a:r>
              <a:rPr lang="en-US" sz="1800" dirty="0">
                <a:solidFill>
                  <a:schemeClr val="accent6"/>
                </a:solidFill>
              </a:rPr>
              <a:t>- Prevent contraband, criminals and terrorists from entering the U.S. while permitting the lawful flow of commerce and visitors</a:t>
            </a:r>
          </a:p>
          <a:p>
            <a:pPr marL="174625" indent="-174625">
              <a:spcBef>
                <a:spcPts val="1200"/>
              </a:spcBef>
              <a:spcAft>
                <a:spcPts val="600"/>
              </a:spcAft>
              <a:buClr>
                <a:srgbClr val="002F80"/>
              </a:buClr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chemeClr val="accent6"/>
                </a:solidFill>
              </a:rPr>
              <a:t>Chemical/Biological Defense Division</a:t>
            </a:r>
            <a:r>
              <a:rPr lang="en-US" sz="1800" dirty="0">
                <a:solidFill>
                  <a:schemeClr val="accent6"/>
                </a:solidFill>
              </a:rPr>
              <a:t> </a:t>
            </a:r>
            <a:r>
              <a:rPr lang="en-US" sz="1800" b="1" dirty="0">
                <a:solidFill>
                  <a:schemeClr val="accent6"/>
                </a:solidFill>
              </a:rPr>
              <a:t>(CBD) </a:t>
            </a:r>
            <a:r>
              <a:rPr lang="en-US" sz="1800" dirty="0">
                <a:solidFill>
                  <a:schemeClr val="accent6"/>
                </a:solidFill>
              </a:rPr>
              <a:t>- Detect, protect against, respond to, and recover from potential biological or chemical events</a:t>
            </a:r>
          </a:p>
          <a:p>
            <a:pPr marL="174625" indent="-174625">
              <a:spcBef>
                <a:spcPts val="1200"/>
              </a:spcBef>
              <a:spcAft>
                <a:spcPts val="600"/>
              </a:spcAft>
              <a:buClr>
                <a:srgbClr val="002F80"/>
              </a:buClr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chemeClr val="accent6"/>
                </a:solidFill>
              </a:rPr>
              <a:t>Cyber Security Division</a:t>
            </a:r>
            <a:r>
              <a:rPr lang="en-US" sz="1800" dirty="0">
                <a:solidFill>
                  <a:schemeClr val="accent6"/>
                </a:solidFill>
              </a:rPr>
              <a:t> </a:t>
            </a:r>
            <a:r>
              <a:rPr lang="en-US" sz="1800" b="1" dirty="0">
                <a:solidFill>
                  <a:schemeClr val="accent6"/>
                </a:solidFill>
              </a:rPr>
              <a:t>(CSD) </a:t>
            </a:r>
            <a:r>
              <a:rPr lang="en-US" sz="1800" dirty="0">
                <a:solidFill>
                  <a:schemeClr val="accent6"/>
                </a:solidFill>
              </a:rPr>
              <a:t>- Create a safe, secure and resilient cyber environment</a:t>
            </a:r>
          </a:p>
          <a:p>
            <a:pPr marL="174625" indent="-174625">
              <a:spcBef>
                <a:spcPts val="1200"/>
              </a:spcBef>
              <a:spcAft>
                <a:spcPts val="600"/>
              </a:spcAft>
              <a:buClr>
                <a:srgbClr val="002F80"/>
              </a:buClr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chemeClr val="accent6"/>
                </a:solidFill>
              </a:rPr>
              <a:t>Explosives Division (EXD) </a:t>
            </a:r>
            <a:r>
              <a:rPr lang="en-US" sz="1800" dirty="0">
                <a:solidFill>
                  <a:schemeClr val="accent6"/>
                </a:solidFill>
              </a:rPr>
              <a:t>- Detect, prevent and mitigate explosives attacks against people and infrastructure</a:t>
            </a:r>
          </a:p>
          <a:p>
            <a:pPr marL="174625" indent="-174625">
              <a:spcBef>
                <a:spcPts val="1200"/>
              </a:spcBef>
              <a:spcAft>
                <a:spcPts val="600"/>
              </a:spcAft>
              <a:buClr>
                <a:srgbClr val="002F80"/>
              </a:buClr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chemeClr val="accent6"/>
                </a:solidFill>
              </a:rPr>
              <a:t>Resilient Systems Division (RSD) </a:t>
            </a:r>
            <a:r>
              <a:rPr lang="en-US" sz="1800" dirty="0">
                <a:solidFill>
                  <a:schemeClr val="accent6"/>
                </a:solidFill>
              </a:rPr>
              <a:t>- Identify and analyze threats, enhance societal resilience, integrate human capabilities in technology development. Strengthen situational awareness, </a:t>
            </a:r>
            <a:r>
              <a:rPr lang="en-US" sz="1800" dirty="0">
                <a:solidFill>
                  <a:schemeClr val="tx2"/>
                </a:solidFill>
              </a:rPr>
              <a:t>emergency response capabilities</a:t>
            </a:r>
            <a:r>
              <a:rPr lang="en-US" sz="1800" dirty="0">
                <a:solidFill>
                  <a:schemeClr val="accent6"/>
                </a:solidFill>
              </a:rPr>
              <a:t> and critical infrastructure protection</a:t>
            </a:r>
          </a:p>
        </p:txBody>
      </p:sp>
      <p:pic>
        <p:nvPicPr>
          <p:cNvPr id="7" name="Picture 13" descr="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3740150"/>
            <a:ext cx="1066800" cy="936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14" descr="CB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905000"/>
            <a:ext cx="1066800" cy="936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16" descr="BM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038" y="1000125"/>
            <a:ext cx="1066800" cy="936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17" descr="HF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648200"/>
            <a:ext cx="1066800" cy="936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8" descr="IG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1038" y="5562600"/>
            <a:ext cx="1071562" cy="936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9" descr="cyber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2819400"/>
            <a:ext cx="1066800" cy="935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13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20138" y="6597650"/>
            <a:ext cx="423862" cy="26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E50ACBD-C401-459F-94A7-DDAF623C345B}" type="slidenum">
              <a:rPr lang="en-US" altLang="en-US" sz="1600" smtClean="0"/>
              <a:pPr/>
              <a:t>3</a:t>
            </a:fld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14689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2800" i="1" dirty="0" smtClean="0"/>
              <a:t> </a:t>
            </a:r>
            <a:r>
              <a:rPr lang="en-US" sz="2800" b="1" dirty="0" smtClean="0"/>
              <a:t>Resilient Systems Division Research Thrusts </a:t>
            </a:r>
            <a:br>
              <a:rPr lang="en-US" sz="2800" b="1" dirty="0" smtClean="0"/>
            </a:br>
            <a:r>
              <a:rPr lang="en-US" sz="2800" b="1" dirty="0" smtClean="0"/>
              <a:t>and the Overhead Imagery Program</a:t>
            </a:r>
            <a:endParaRPr lang="en-US" sz="28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292100" y="1295400"/>
            <a:ext cx="8837734" cy="5193283"/>
            <a:chOff x="292100" y="882473"/>
            <a:chExt cx="8837734" cy="5193283"/>
          </a:xfrm>
        </p:grpSpPr>
        <p:sp>
          <p:nvSpPr>
            <p:cNvPr id="29" name="Rectangle 28"/>
            <p:cNvSpPr/>
            <p:nvPr/>
          </p:nvSpPr>
          <p:spPr>
            <a:xfrm>
              <a:off x="292100" y="1480752"/>
              <a:ext cx="4241800" cy="47383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smtClean="0">
                  <a:solidFill>
                    <a:srgbClr val="000063"/>
                  </a:solidFill>
                </a:rPr>
                <a:t>Screening, Search and Detection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92100" y="2399723"/>
              <a:ext cx="4686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rgbClr val="000063"/>
                  </a:solidFill>
                </a:rPr>
                <a:t>Risk Assessment and Mitigation</a:t>
              </a:r>
              <a:endParaRPr lang="en-US" sz="1800" dirty="0" smtClean="0">
                <a:solidFill>
                  <a:srgbClr val="000063"/>
                </a:solidFill>
              </a:endParaRPr>
            </a:p>
          </p:txBody>
        </p:sp>
        <p:sp>
          <p:nvSpPr>
            <p:cNvPr id="60" name="Left Brace 59"/>
            <p:cNvSpPr/>
            <p:nvPr/>
          </p:nvSpPr>
          <p:spPr>
            <a:xfrm>
              <a:off x="5133008" y="2038757"/>
              <a:ext cx="362168" cy="1127228"/>
            </a:xfrm>
            <a:prstGeom prst="leftBrace">
              <a:avLst>
                <a:gd name="adj1" fmla="val 8333"/>
                <a:gd name="adj2" fmla="val 51060"/>
              </a:avLst>
            </a:prstGeom>
            <a:ln w="12700">
              <a:solidFill>
                <a:srgbClr val="04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95800" y="882473"/>
              <a:ext cx="4634034" cy="461665"/>
            </a:xfrm>
            <a:prstGeom prst="rect">
              <a:avLst/>
            </a:prstGeom>
            <a:noFill/>
          </p:spPr>
          <p:txBody>
            <a:bodyPr wrap="square" lIns="91440" rIns="91440" rtlCol="0">
              <a:spAutoFit/>
            </a:bodyPr>
            <a:lstStyle/>
            <a:p>
              <a:pPr algn="ctr" defTabSz="457200"/>
              <a:r>
                <a:rPr lang="en-US" b="1" u="sng" dirty="0" smtClean="0">
                  <a:solidFill>
                    <a:srgbClr val="FF0000">
                      <a:lumMod val="50000"/>
                    </a:srgbClr>
                  </a:solidFill>
                </a:rPr>
                <a:t>Overhead Imagery Focus 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85800" y="914400"/>
              <a:ext cx="28023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u="sng" dirty="0" smtClean="0">
                  <a:solidFill>
                    <a:srgbClr val="FF0000">
                      <a:lumMod val="50000"/>
                    </a:srgbClr>
                  </a:solidFill>
                </a:rPr>
                <a:t>RSD R&amp;D Thrusts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20502" y="4225652"/>
              <a:ext cx="34424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solidFill>
                    <a:prstClr val="black"/>
                  </a:solidFill>
                </a:rPr>
                <a:t>Rapid identification of priority needs for recovery operations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9540" y="4286449"/>
              <a:ext cx="4648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800" b="1" dirty="0" smtClean="0">
                  <a:solidFill>
                    <a:srgbClr val="000063"/>
                  </a:solidFill>
                </a:rPr>
                <a:t>Infrastructure Resilience</a:t>
              </a:r>
              <a:endParaRPr lang="en-US" sz="1800" dirty="0" smtClean="0">
                <a:solidFill>
                  <a:srgbClr val="000063"/>
                </a:solidFill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3276599" y="4220965"/>
              <a:ext cx="1817789" cy="48463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92100" y="4937639"/>
              <a:ext cx="48641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1600" b="1" dirty="0" smtClean="0">
                  <a:solidFill>
                    <a:srgbClr val="000063"/>
                  </a:solidFill>
                </a:rPr>
                <a:t>Community Resilience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92100" y="5582796"/>
              <a:ext cx="4127500" cy="28202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300"/>
                </a:spcAft>
              </a:pPr>
              <a:r>
                <a:rPr lang="en-US" sz="1600" b="1" dirty="0" smtClean="0">
                  <a:solidFill>
                    <a:srgbClr val="000063"/>
                  </a:solidFill>
                </a:rPr>
                <a:t>Training, Education, and Performance</a:t>
              </a:r>
              <a:endParaRPr lang="en-US" sz="1600" dirty="0" smtClean="0">
                <a:solidFill>
                  <a:srgbClr val="000063"/>
                </a:solidFill>
              </a:endParaRP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4100098" y="2355329"/>
              <a:ext cx="989030" cy="48463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99540" y="3623495"/>
              <a:ext cx="3638754" cy="32082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300"/>
                </a:spcBef>
              </a:pPr>
              <a:r>
                <a:rPr lang="en-US" sz="1800" b="1" dirty="0" smtClean="0">
                  <a:solidFill>
                    <a:srgbClr val="000063"/>
                  </a:solidFill>
                </a:rPr>
                <a:t>Agile Disaster Management</a:t>
              </a:r>
              <a:endParaRPr lang="en-US" sz="1800" dirty="0" smtClean="0">
                <a:solidFill>
                  <a:srgbClr val="000063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354207" y="3407137"/>
              <a:ext cx="3334404" cy="338554"/>
            </a:xfrm>
            <a:prstGeom prst="rect">
              <a:avLst/>
            </a:prstGeom>
            <a:noFill/>
          </p:spPr>
          <p:txBody>
            <a:bodyPr wrap="square" lIns="91440" rIns="91440" rtlCol="0">
              <a:spAutoFit/>
            </a:bodyPr>
            <a:lstStyle/>
            <a:p>
              <a:pPr defTabSz="457200"/>
              <a:r>
                <a:rPr lang="en-US" sz="1600" b="1" i="1" dirty="0" smtClean="0">
                  <a:solidFill>
                    <a:prstClr val="black"/>
                  </a:solidFill>
                </a:rPr>
                <a:t>Rapid damage assessment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08448" y="3754340"/>
              <a:ext cx="29525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>
                  <a:solidFill>
                    <a:prstClr val="black"/>
                  </a:solidFill>
                </a:rPr>
                <a:t>Effective search and rescue 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41" name="Left Brace 40"/>
            <p:cNvSpPr/>
            <p:nvPr/>
          </p:nvSpPr>
          <p:spPr>
            <a:xfrm>
              <a:off x="5133008" y="3373395"/>
              <a:ext cx="330636" cy="798361"/>
            </a:xfrm>
            <a:prstGeom prst="leftBrace">
              <a:avLst>
                <a:gd name="adj1" fmla="val 8333"/>
                <a:gd name="adj2" fmla="val 51060"/>
              </a:avLst>
            </a:prstGeom>
            <a:ln w="12700">
              <a:solidFill>
                <a:srgbClr val="04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2" name="Right Arrow 41"/>
            <p:cNvSpPr/>
            <p:nvPr/>
          </p:nvSpPr>
          <p:spPr>
            <a:xfrm>
              <a:off x="3657600" y="3551934"/>
              <a:ext cx="1436788" cy="48463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352396" y="2280945"/>
              <a:ext cx="3376442" cy="65613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spcAft>
                  <a:spcPts val="1200"/>
                </a:spcAft>
              </a:pPr>
              <a:r>
                <a:rPr lang="en-US" sz="1600" b="1" i="1" dirty="0" smtClean="0">
                  <a:solidFill>
                    <a:prstClr val="black"/>
                  </a:solidFill>
                </a:rPr>
                <a:t>Infrastructure monitoring and early anomaly detection</a:t>
              </a:r>
              <a:br>
                <a:rPr lang="en-US" sz="1600" b="1" i="1" dirty="0" smtClean="0">
                  <a:solidFill>
                    <a:prstClr val="black"/>
                  </a:solidFill>
                </a:rPr>
              </a:br>
              <a:r>
                <a:rPr lang="en-US" sz="1600" b="1" i="1" dirty="0" smtClean="0">
                  <a:solidFill>
                    <a:prstClr val="black"/>
                  </a:solidFill>
                </a:rPr>
                <a:t>Land cover change and threat identification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292100" y="1447800"/>
              <a:ext cx="8242300" cy="589318"/>
            </a:xfrm>
            <a:prstGeom prst="rect">
              <a:avLst/>
            </a:prstGeom>
            <a:solidFill>
              <a:schemeClr val="bg1">
                <a:lumMod val="10000"/>
                <a:lumOff val="90000"/>
                <a:alpha val="6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26846" y="4822232"/>
              <a:ext cx="8207554" cy="589318"/>
            </a:xfrm>
            <a:prstGeom prst="rect">
              <a:avLst/>
            </a:prstGeom>
            <a:solidFill>
              <a:schemeClr val="bg1">
                <a:lumMod val="10000"/>
                <a:lumOff val="90000"/>
                <a:alpha val="6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13580" y="5486438"/>
              <a:ext cx="8220820" cy="589318"/>
            </a:xfrm>
            <a:prstGeom prst="rect">
              <a:avLst/>
            </a:prstGeom>
            <a:solidFill>
              <a:schemeClr val="bg1">
                <a:lumMod val="10000"/>
                <a:lumOff val="90000"/>
                <a:alpha val="6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732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0" y="174158"/>
            <a:ext cx="8229600" cy="5429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Improved Response using Aircraft and Satellite Imagery</a:t>
            </a:r>
            <a:endParaRPr lang="en-US" sz="2400" dirty="0"/>
          </a:p>
        </p:txBody>
      </p:sp>
      <p:pic>
        <p:nvPicPr>
          <p:cNvPr id="12" name="Picture 5" descr="http://gis.townofchapelhill.org/_img/ClipArt-G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847" y="1256038"/>
            <a:ext cx="2173928" cy="242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02827" y="4897180"/>
            <a:ext cx="2429784" cy="1726535"/>
            <a:chOff x="1190945" y="4621878"/>
            <a:chExt cx="2429784" cy="1726535"/>
          </a:xfrm>
        </p:grpSpPr>
        <p:pic>
          <p:nvPicPr>
            <p:cNvPr id="13" name="Picture 12" descr="http://www.katrinadestruction.com/images/d/5224-6/residents+needing+hel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729" y="4621878"/>
              <a:ext cx="2286000" cy="149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 descr="Turn your iPad or Android Tablet into a Digital Command Board">
              <a:hlinkClick r:id="rId4" tooltip="Turn your iPad or Android Tablet into a Digital Command Board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08" r="13846"/>
            <a:stretch>
              <a:fillRect/>
            </a:stretch>
          </p:blipFill>
          <p:spPr bwMode="auto">
            <a:xfrm>
              <a:off x="1190945" y="5434302"/>
              <a:ext cx="6096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" descr="https://encrypted-tbn3.google.com/images?q=tbn:ANd9GcTU8zx8eE25ExpdnheCO_ZoC0gpwlPSC8fyAw3WVkAVSV9yd8p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7430" y="5586413"/>
              <a:ext cx="411163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6"/>
          <a:stretch/>
        </p:blipFill>
        <p:spPr bwMode="auto">
          <a:xfrm>
            <a:off x="6010354" y="4727235"/>
            <a:ext cx="2816890" cy="14449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1" name="Group 80"/>
          <p:cNvGrpSpPr>
            <a:grpSpLocks/>
          </p:cNvGrpSpPr>
          <p:nvPr/>
        </p:nvGrpSpPr>
        <p:grpSpPr bwMode="auto">
          <a:xfrm>
            <a:off x="3439287" y="1072262"/>
            <a:ext cx="3202674" cy="2890138"/>
            <a:chOff x="304800" y="1524000"/>
            <a:chExt cx="4038600" cy="48021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2" name="Picture 8" descr="tuscaloosa_before_3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4800" y="1524000"/>
              <a:ext cx="4038600" cy="243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Content Placeholder 7" descr="tuscaloosa_after_3.jp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4800" y="3886200"/>
              <a:ext cx="4038600" cy="243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17" y="2224462"/>
            <a:ext cx="2175412" cy="1633537"/>
          </a:xfrm>
          <a:prstGeom prst="rect">
            <a:avLst/>
          </a:prstGeom>
          <a:ln w="6350">
            <a:solidFill>
              <a:srgbClr val="040000"/>
            </a:solidFill>
          </a:ln>
        </p:spPr>
      </p:pic>
      <p:sp>
        <p:nvSpPr>
          <p:cNvPr id="24" name="Right Brace 23"/>
          <p:cNvSpPr/>
          <p:nvPr/>
        </p:nvSpPr>
        <p:spPr>
          <a:xfrm>
            <a:off x="2613857" y="1036719"/>
            <a:ext cx="611654" cy="3078081"/>
          </a:xfrm>
          <a:prstGeom prst="rightBrace">
            <a:avLst>
              <a:gd name="adj1" fmla="val 8333"/>
              <a:gd name="adj2" fmla="val 50326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89"/>
          <p:cNvGrpSpPr>
            <a:grpSpLocks/>
          </p:cNvGrpSpPr>
          <p:nvPr/>
        </p:nvGrpSpPr>
        <p:grpSpPr bwMode="auto">
          <a:xfrm rot="228759">
            <a:off x="2676789" y="4709212"/>
            <a:ext cx="3184601" cy="1136190"/>
            <a:chOff x="3429000" y="2362200"/>
            <a:chExt cx="3048000" cy="762000"/>
          </a:xfrm>
        </p:grpSpPr>
        <p:sp>
          <p:nvSpPr>
            <p:cNvPr id="18" name="Cloud 17"/>
            <p:cNvSpPr/>
            <p:nvPr/>
          </p:nvSpPr>
          <p:spPr>
            <a:xfrm>
              <a:off x="3429000" y="2362200"/>
              <a:ext cx="3048000" cy="762000"/>
            </a:xfrm>
            <a:prstGeom prst="cloud">
              <a:avLst/>
            </a:prstGeom>
            <a:solidFill>
              <a:srgbClr val="6D75C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/>
            </a:p>
          </p:txBody>
        </p:sp>
        <p:sp>
          <p:nvSpPr>
            <p:cNvPr id="19" name="Rectangle 54"/>
            <p:cNvSpPr>
              <a:spLocks noChangeArrowheads="1"/>
            </p:cNvSpPr>
            <p:nvPr/>
          </p:nvSpPr>
          <p:spPr bwMode="auto">
            <a:xfrm rot="21371241">
              <a:off x="3707160" y="2521452"/>
              <a:ext cx="2669583" cy="350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400" b="1" dirty="0" smtClean="0"/>
                <a:t>Analytical Cloud Environment</a:t>
              </a:r>
            </a:p>
            <a:p>
              <a:pPr algn="ctr"/>
              <a:r>
                <a:rPr lang="en-US" altLang="en-US" sz="1400" b="1" dirty="0" smtClean="0"/>
                <a:t>Library of validated analytical tools</a:t>
              </a:r>
              <a:endParaRPr lang="en-US" altLang="en-US" sz="1400" b="1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57200" y="3896380"/>
            <a:ext cx="2020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Efficient tasking and acquisition of imagery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54792" y="3608430"/>
            <a:ext cx="2670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Incorporation of model results and GIS data to support analysis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90500" y="5811298"/>
            <a:ext cx="2919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Remote sensing data analysis in a distributed cloud architecture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93583" y="6180147"/>
            <a:ext cx="416001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Rapid incorporation of disaster assessment products for faster implementation of relief programs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78202" y="6334780"/>
            <a:ext cx="2670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Fast, accurate SA update for effective PDA and SAR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32" name="Curved Connector 31"/>
          <p:cNvCxnSpPr/>
          <p:nvPr/>
        </p:nvCxnSpPr>
        <p:spPr>
          <a:xfrm>
            <a:off x="5446207" y="5622307"/>
            <a:ext cx="564147" cy="239408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 rot="10800000" flipV="1">
            <a:off x="2592119" y="5643305"/>
            <a:ext cx="633391" cy="351634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ight Brace 35"/>
          <p:cNvSpPr/>
          <p:nvPr/>
        </p:nvSpPr>
        <p:spPr>
          <a:xfrm rot="5400000">
            <a:off x="5943169" y="1588441"/>
            <a:ext cx="376431" cy="5811750"/>
          </a:xfrm>
          <a:prstGeom prst="rightBrace">
            <a:avLst>
              <a:gd name="adj1" fmla="val 8333"/>
              <a:gd name="adj2" fmla="val 81986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664734" y="3972580"/>
            <a:ext cx="275177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Rapid, accurate </a:t>
            </a:r>
            <a:r>
              <a:rPr lang="en-US" sz="1400" dirty="0" smtClean="0">
                <a:solidFill>
                  <a:schemeClr val="bg1"/>
                </a:solidFill>
              </a:rPr>
              <a:t>image analysis for disaster assessment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30602" y="1049179"/>
            <a:ext cx="6493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Before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10986" y="2649379"/>
            <a:ext cx="6493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After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49900" y="914400"/>
            <a:ext cx="219870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NOAA Photography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16" name="Picture 10" descr="http://www.popsci.com/files/imagecache/article_image_small/articles/TERRAam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8" t="11111" r="9662" b="11111"/>
          <a:stretch>
            <a:fillRect/>
          </a:stretch>
        </p:blipFill>
        <p:spPr bwMode="auto">
          <a:xfrm>
            <a:off x="152400" y="1100624"/>
            <a:ext cx="1870611" cy="149289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5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6397625"/>
            <a:ext cx="457200" cy="307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F05A77-DD9B-4DBA-A0E3-0B7B2ED0B46A}" type="slidenum">
              <a:rPr lang="en-US" altLang="en-US" b="0"/>
              <a:pPr eaLnBrk="1" hangingPunct="1"/>
              <a:t>6</a:t>
            </a:fld>
            <a:endParaRPr lang="en-US" altLang="en-US" b="0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Mobile Image Analysis Tool</a:t>
            </a:r>
          </a:p>
        </p:txBody>
      </p:sp>
      <p:sp>
        <p:nvSpPr>
          <p:cNvPr id="7172" name="Content Placeholder 19"/>
          <p:cNvSpPr>
            <a:spLocks noGrp="1"/>
          </p:cNvSpPr>
          <p:nvPr>
            <p:ph idx="1"/>
          </p:nvPr>
        </p:nvSpPr>
        <p:spPr>
          <a:xfrm>
            <a:off x="152400" y="990600"/>
            <a:ext cx="5029200" cy="45259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Utilizes the functionality of currently available mobile tablets and smartphones.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Provides a tool to use pre and post disaster images as an intelligent map. </a:t>
            </a:r>
          </a:p>
          <a:p>
            <a:pPr eaLnBrk="1" hangingPunct="1"/>
            <a:r>
              <a:rPr lang="en-US" altLang="en-US" dirty="0" smtClean="0"/>
              <a:t>Uses existing Parish and State GIS data.</a:t>
            </a:r>
          </a:p>
          <a:p>
            <a:pPr eaLnBrk="1" hangingPunct="1"/>
            <a:r>
              <a:rPr lang="en-US" altLang="en-US" dirty="0" smtClean="0"/>
              <a:t>Provides dynamic update of damage assessment from field teams.</a:t>
            </a:r>
          </a:p>
          <a:p>
            <a:pPr lvl="1" eaLnBrk="1" hangingPunct="1"/>
            <a:r>
              <a:rPr lang="en-US" altLang="en-US" dirty="0" smtClean="0"/>
              <a:t>Database of information available to all levels of incident command – Parish, State, Federal.</a:t>
            </a:r>
          </a:p>
          <a:p>
            <a:pPr eaLnBrk="1" hangingPunct="1"/>
            <a:r>
              <a:rPr lang="en-US" altLang="en-US" dirty="0" smtClean="0"/>
              <a:t>Works in a connected mode (WiFi or cellular) or disconnected mode.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7021" y="1066800"/>
            <a:ext cx="3794579" cy="26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896" y="3925278"/>
            <a:ext cx="3778704" cy="283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91400" y="36576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Image by Pictometry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6397625"/>
            <a:ext cx="457200" cy="307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30D3D4-898C-4561-9652-F66D438583A9}" type="slidenum">
              <a:rPr lang="en-US" altLang="en-US" b="0"/>
              <a:pPr eaLnBrk="1" hangingPunct="1"/>
              <a:t>7</a:t>
            </a:fld>
            <a:endParaRPr lang="en-US" altLang="en-US" b="0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0"/>
            <a:ext cx="6858000" cy="761999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MIAT  Project Status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79665"/>
            <a:ext cx="4419600" cy="4830763"/>
          </a:xfrm>
        </p:spPr>
        <p:txBody>
          <a:bodyPr/>
          <a:lstStyle/>
          <a:p>
            <a:r>
              <a:rPr lang="en-US" dirty="0" smtClean="0"/>
              <a:t>Project initiated with St. Tammany Parish Fall of 2012.</a:t>
            </a:r>
          </a:p>
          <a:p>
            <a:r>
              <a:rPr lang="en-US" dirty="0" smtClean="0"/>
              <a:t>Modifications to MIAT to focus on PDA application with device and license independence.</a:t>
            </a:r>
          </a:p>
          <a:p>
            <a:r>
              <a:rPr lang="en-US" dirty="0" smtClean="0"/>
              <a:t>GOHSEP review Spring of 2013 and incorporation of GOHSEP PDA form.</a:t>
            </a:r>
          </a:p>
          <a:p>
            <a:r>
              <a:rPr lang="en-US" dirty="0" smtClean="0"/>
              <a:t>GOHSEP and St. Tammany Parish technical November.</a:t>
            </a:r>
          </a:p>
          <a:p>
            <a:r>
              <a:rPr lang="en-US" dirty="0" smtClean="0"/>
              <a:t>Decision to transition MIAT for </a:t>
            </a:r>
            <a:r>
              <a:rPr lang="en-US" dirty="0"/>
              <a:t>GOHSEP </a:t>
            </a:r>
            <a:r>
              <a:rPr lang="en-US" dirty="0" smtClean="0"/>
              <a:t>use December 2013.</a:t>
            </a:r>
          </a:p>
          <a:p>
            <a:r>
              <a:rPr lang="en-US" dirty="0" smtClean="0"/>
              <a:t>MIAT to be operational at GOHSEP by May 2014.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4114800" cy="31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228350"/>
              </p:ext>
            </p:extLst>
          </p:nvPr>
        </p:nvGraphicFramePr>
        <p:xfrm>
          <a:off x="4953000" y="3657600"/>
          <a:ext cx="4053473" cy="3074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Photo Editor Photo" r:id="rId5" imgW="6942857" imgH="5266667" progId="">
                  <p:embed/>
                </p:oleObj>
              </mc:Choice>
              <mc:Fallback>
                <p:oleObj name="Photo Editor Photo" r:id="rId5" imgW="6942857" imgH="5266667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657600"/>
                        <a:ext cx="4053473" cy="3074599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685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MIAT Overview – Main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0A077-00FB-45CA-BBE2-93842F86A0E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9218" name="Picture 2" descr="e8b559ed-6375-46eb-a76c-272de979f406@associ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7533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407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MIAT </a:t>
            </a:r>
            <a:r>
              <a:rPr lang="en-US" dirty="0" smtClean="0"/>
              <a:t>Overview – Log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0A077-00FB-45CA-BBE2-93842F86A0E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194" name="Picture 2" descr="7c67a7fb-c982-4d4d-bed0-b21002ca2f12@associ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543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407715"/>
      </p:ext>
    </p:extLst>
  </p:cSld>
  <p:clrMapOvr>
    <a:masterClrMapping/>
  </p:clrMapOvr>
</p:sld>
</file>

<file path=ppt/theme/theme1.xml><?xml version="1.0" encoding="utf-8"?>
<a:theme xmlns:a="http://schemas.openxmlformats.org/drawingml/2006/main" name="DHS_Template_White">
  <a:themeElements>
    <a:clrScheme name="">
      <a:dk1>
        <a:srgbClr val="70BC1F"/>
      </a:dk1>
      <a:lt1>
        <a:srgbClr val="FFFFFF"/>
      </a:lt1>
      <a:dk2>
        <a:srgbClr val="000063"/>
      </a:dk2>
      <a:lt2>
        <a:srgbClr val="FF0000"/>
      </a:lt2>
      <a:accent1>
        <a:srgbClr val="FFDB00"/>
      </a:accent1>
      <a:accent2>
        <a:srgbClr val="0062C8"/>
      </a:accent2>
      <a:accent3>
        <a:srgbClr val="AAAAB7"/>
      </a:accent3>
      <a:accent4>
        <a:srgbClr val="DADADA"/>
      </a:accent4>
      <a:accent5>
        <a:srgbClr val="FFEAAA"/>
      </a:accent5>
      <a:accent6>
        <a:srgbClr val="0058B5"/>
      </a:accent6>
      <a:hlink>
        <a:srgbClr val="CC6600"/>
      </a:hlink>
      <a:folHlink>
        <a:srgbClr val="990099"/>
      </a:folHlink>
    </a:clrScheme>
    <a:fontScheme name="DHS_Template_Whi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HS_Template_White 1">
        <a:dk1>
          <a:srgbClr val="595959"/>
        </a:dk1>
        <a:lt1>
          <a:srgbClr val="F8D167"/>
        </a:lt1>
        <a:dk2>
          <a:srgbClr val="BF5FA7"/>
        </a:dk2>
        <a:lt2>
          <a:srgbClr val="92C9DD"/>
        </a:lt2>
        <a:accent1>
          <a:srgbClr val="9ED47C"/>
        </a:accent1>
        <a:accent2>
          <a:srgbClr val="F3728D"/>
        </a:accent2>
        <a:accent3>
          <a:srgbClr val="FBE5B8"/>
        </a:accent3>
        <a:accent4>
          <a:srgbClr val="4B4B4B"/>
        </a:accent4>
        <a:accent5>
          <a:srgbClr val="CCE6BF"/>
        </a:accent5>
        <a:accent6>
          <a:srgbClr val="DC677F"/>
        </a:accent6>
        <a:hlink>
          <a:srgbClr val="6E91BA"/>
        </a:hlink>
        <a:folHlink>
          <a:srgbClr val="BDB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05CF8C87C03F4A98E09326F6871F96" ma:contentTypeVersion="0" ma:contentTypeDescription="Create a new document." ma:contentTypeScope="" ma:versionID="19d12b31a92ae8fffca15d05624384b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B7B1B3-9B59-48A1-9946-10ECCFA8FA9C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65734C21-CCBA-45B2-8404-724A01E843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E299013-8D40-427E-B231-C452BC1A8D7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D048D81-EAAF-44ED-A2D6-F73CB992D8E6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DHS_Template_White</Template>
  <TotalTime>2232</TotalTime>
  <Words>533</Words>
  <Application>Microsoft Office PowerPoint</Application>
  <PresentationFormat>On-screen Show (4:3)</PresentationFormat>
  <Paragraphs>82</Paragraphs>
  <Slides>16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DHS_Template_White</vt:lpstr>
      <vt:lpstr>Photo Editor Photo</vt:lpstr>
      <vt:lpstr>Governor’s Office of Homeland Security and Emergency Response  State Directors Meeting</vt:lpstr>
      <vt:lpstr>Department of Homeland Security (DHS)   Science &amp; Technology Directorate (S&amp;T) Mission</vt:lpstr>
      <vt:lpstr>HSARPA Technical Divisions</vt:lpstr>
      <vt:lpstr> Resilient Systems Division Research Thrusts  and the Overhead Imagery Program</vt:lpstr>
      <vt:lpstr>Improved Response using Aircraft and Satellite Imagery</vt:lpstr>
      <vt:lpstr>Mobile Image Analysis Tool</vt:lpstr>
      <vt:lpstr>MIAT  Project Status</vt:lpstr>
      <vt:lpstr>MIAT Overview – Main Page</vt:lpstr>
      <vt:lpstr>MIAT Overview – Log In</vt:lpstr>
      <vt:lpstr>MIAT Overview – Mobile Menu</vt:lpstr>
      <vt:lpstr>MIAT Overview – Select Point</vt:lpstr>
      <vt:lpstr>MIAT Overview – Data Entry</vt:lpstr>
      <vt:lpstr>MIAT Overview – Data History</vt:lpstr>
      <vt:lpstr>MIAT Overview – Data Review</vt:lpstr>
      <vt:lpstr>MIAT Demo</vt:lpstr>
      <vt:lpstr>PowerPoint Presentation</vt:lpstr>
    </vt:vector>
  </TitlesOfParts>
  <Company>Transportation Security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slide - 42 pt Times New Roman, White</dc:title>
  <dc:creator>Joseph B. Adamoli</dc:creator>
  <cp:lastModifiedBy>Davis, Bruce</cp:lastModifiedBy>
  <cp:revision>110</cp:revision>
  <cp:lastPrinted>2002-02-25T16:50:36Z</cp:lastPrinted>
  <dcterms:created xsi:type="dcterms:W3CDTF">2003-10-28T16:04:33Z</dcterms:created>
  <dcterms:modified xsi:type="dcterms:W3CDTF">2014-02-22T05:53:44Z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Calabrese, Joanna (CTR)</vt:lpwstr>
  </property>
  <property fmtid="{D5CDD505-2E9C-101B-9397-08002B2CF9AE}" pid="3" name="xd_Signature">
    <vt:lpwstr/>
  </property>
  <property fmtid="{D5CDD505-2E9C-101B-9397-08002B2CF9AE}" pid="4" name="display_urn:schemas-microsoft-com:office:office#Author">
    <vt:lpwstr>Calabrese, Joanna (CTR)</vt:lpwstr>
  </property>
  <property fmtid="{D5CDD505-2E9C-101B-9397-08002B2CF9AE}" pid="5" name="TemplateUrl">
    <vt:lpwstr/>
  </property>
  <property fmtid="{D5CDD505-2E9C-101B-9397-08002B2CF9AE}" pid="6" name="xd_ProgID">
    <vt:lpwstr/>
  </property>
  <property fmtid="{D5CDD505-2E9C-101B-9397-08002B2CF9AE}" pid="7" name="_SourceUrl">
    <vt:lpwstr/>
  </property>
</Properties>
</file>