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91" r:id="rId6"/>
    <p:sldId id="292" r:id="rId7"/>
    <p:sldId id="277" r:id="rId8"/>
    <p:sldId id="276" r:id="rId9"/>
    <p:sldId id="267" r:id="rId10"/>
    <p:sldId id="265" r:id="rId11"/>
    <p:sldId id="293" r:id="rId12"/>
    <p:sldId id="278" r:id="rId13"/>
    <p:sldId id="294" r:id="rId14"/>
    <p:sldId id="279" r:id="rId15"/>
    <p:sldId id="281" r:id="rId16"/>
    <p:sldId id="280" r:id="rId17"/>
    <p:sldId id="295" r:id="rId18"/>
    <p:sldId id="284" r:id="rId19"/>
    <p:sldId id="296" r:id="rId20"/>
    <p:sldId id="257" r:id="rId21"/>
    <p:sldId id="302" r:id="rId22"/>
    <p:sldId id="303" r:id="rId23"/>
    <p:sldId id="304" r:id="rId24"/>
    <p:sldId id="305" r:id="rId25"/>
    <p:sldId id="297" r:id="rId26"/>
    <p:sldId id="273" r:id="rId27"/>
    <p:sldId id="272" r:id="rId28"/>
    <p:sldId id="275" r:id="rId29"/>
    <p:sldId id="271" r:id="rId30"/>
    <p:sldId id="269" r:id="rId31"/>
    <p:sldId id="298" r:id="rId32"/>
    <p:sldId id="299" r:id="rId33"/>
    <p:sldId id="261" r:id="rId34"/>
    <p:sldId id="300" r:id="rId35"/>
    <p:sldId id="259" r:id="rId36"/>
    <p:sldId id="301" r:id="rId37"/>
    <p:sldId id="260" r:id="rId38"/>
    <p:sldId id="29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168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04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63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15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35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44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02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679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24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2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979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ACC8-69C7-4EAF-BB56-8D9CA5B043D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1F92B84-AFB4-445F-97C8-D447C855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6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564" y="805657"/>
            <a:ext cx="11737910" cy="1555158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Office of Homeland Security and Emergency Preparedness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60" y="2571588"/>
            <a:ext cx="1735846" cy="165127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228354" y="4222866"/>
            <a:ext cx="11737910" cy="90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bg1"/>
                </a:solidFill>
              </a:rPr>
              <a:t>Hurricane Harvey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28354" y="5031972"/>
            <a:ext cx="11737910" cy="90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bg1"/>
                </a:solidFill>
              </a:rPr>
              <a:t>August 17 – August 31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Major Hurricane Status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4233" y="1648066"/>
            <a:ext cx="9079311" cy="386327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Became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major hurricane and attained Category 4 intensity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 August 25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Harvey made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landfall around August 26, 03:00 UTC 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San José Island, Texas, at peak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(130 mph winds).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landfall on the Texas mainland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Holiday Beach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three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hours later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Category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hurricane.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striking land, Harvey rapidly weakened as its speed slowed dramatically to a crawl,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weakened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a tropical storm on August 26.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two days the storm stalled just inland, dropping very heavy rainfall and causing widespread flash flooding.</a:t>
            </a:r>
          </a:p>
        </p:txBody>
      </p:sp>
    </p:spTree>
    <p:extLst>
      <p:ext uri="{BB962C8B-B14F-4D97-AF65-F5344CB8AC3E}">
        <p14:creationId xmlns:p14="http://schemas.microsoft.com/office/powerpoint/2010/main" val="1490681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Friday August 25</a:t>
            </a:r>
            <a:r>
              <a:rPr lang="en-US" b="1" baseline="30000" dirty="0" smtClean="0"/>
              <a:t>th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190" y="1495150"/>
            <a:ext cx="7240386" cy="453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958" y="836108"/>
            <a:ext cx="9603275" cy="1049235"/>
          </a:xfrm>
        </p:spPr>
        <p:txBody>
          <a:bodyPr/>
          <a:lstStyle/>
          <a:p>
            <a:pPr algn="ctr"/>
            <a:r>
              <a:rPr lang="en-US" b="1" dirty="0" smtClean="0"/>
              <a:t>Friday August 25</a:t>
            </a:r>
            <a:r>
              <a:rPr lang="en-US" b="1" baseline="30000" dirty="0" smtClean="0"/>
              <a:t>th</a:t>
            </a:r>
            <a:r>
              <a:rPr lang="en-US" b="1" dirty="0" smtClean="0"/>
              <a:t> at 2300</a:t>
            </a:r>
            <a:br>
              <a:rPr lang="en-US" b="1" dirty="0" smtClean="0"/>
            </a:br>
            <a:r>
              <a:rPr lang="en-US" b="1" dirty="0" smtClean="0"/>
              <a:t>Landfall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093" y="1727401"/>
            <a:ext cx="7221899" cy="438245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70516" y="1995055"/>
            <a:ext cx="540327" cy="465513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Saturday August 26th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60" y="1477941"/>
            <a:ext cx="6951481" cy="461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Hurricane Harvey moves toward Louisiana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5796" y="1770611"/>
            <a:ext cx="9095938" cy="37040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Harvey's center drifted back towards the southeast, ultimately re-emerging into the Gulf of Mexico 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Monday August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28.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Wednesday August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made its third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final landfall just west of Cameron, Louisiana, with winds of 45 mph (75 km/h). </a:t>
            </a:r>
          </a:p>
        </p:txBody>
      </p:sp>
    </p:spTree>
    <p:extLst>
      <p:ext uri="{BB962C8B-B14F-4D97-AF65-F5344CB8AC3E}">
        <p14:creationId xmlns:p14="http://schemas.microsoft.com/office/powerpoint/2010/main" val="2191544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583" y="778757"/>
            <a:ext cx="9603275" cy="1049235"/>
          </a:xfrm>
        </p:spPr>
        <p:txBody>
          <a:bodyPr/>
          <a:lstStyle/>
          <a:p>
            <a:pPr algn="ctr"/>
            <a:r>
              <a:rPr lang="en-US" b="1" dirty="0" smtClean="0"/>
              <a:t>Wednesday </a:t>
            </a:r>
            <a:r>
              <a:rPr lang="en-US" b="1" dirty="0"/>
              <a:t>August </a:t>
            </a:r>
            <a:r>
              <a:rPr lang="en-US" b="1" dirty="0" smtClean="0"/>
              <a:t>30</a:t>
            </a:r>
            <a:r>
              <a:rPr lang="en-US" b="1" baseline="30000" dirty="0" smtClean="0"/>
              <a:t>th</a:t>
            </a:r>
            <a:r>
              <a:rPr lang="en-US" b="1" dirty="0" smtClean="0"/>
              <a:t> </a:t>
            </a:r>
            <a:r>
              <a:rPr lang="en-US" b="1" dirty="0"/>
              <a:t>at </a:t>
            </a:r>
            <a:r>
              <a:rPr lang="en-US" b="1" dirty="0" smtClean="0"/>
              <a:t>1400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Third </a:t>
            </a:r>
            <a:r>
              <a:rPr lang="en-US" b="1" dirty="0"/>
              <a:t>Landfall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771" y="1657870"/>
            <a:ext cx="5370898" cy="431066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92240" y="2543695"/>
            <a:ext cx="689956" cy="80633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11739" y="1953491"/>
            <a:ext cx="3480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Opened Civic Center as a shelter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6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Search and Rescue and First Major Shelter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734" y="1604356"/>
            <a:ext cx="9368443" cy="3861989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Calcasieu Parish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Search and Rescue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Operations began on the night of Saturday August 26</a:t>
            </a:r>
            <a:r>
              <a:rPr lang="en-US" sz="2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157 missions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were conducting rescuing approximately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600 citizens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On Sunday August 27</a:t>
            </a:r>
            <a:r>
              <a:rPr lang="en-US" sz="2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Lake Charles Civic Center was opened as a shelter.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With a capacity of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720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561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36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086705" cy="15461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August 28</a:t>
            </a:r>
            <a:r>
              <a:rPr lang="en-US" b="1" baseline="30000" dirty="0" smtClean="0"/>
              <a:t>th</a:t>
            </a:r>
            <a:r>
              <a:rPr lang="en-US" b="1" dirty="0" smtClean="0"/>
              <a:t> through August 30</a:t>
            </a:r>
            <a:r>
              <a:rPr lang="en-US" b="1" baseline="30000" dirty="0" smtClean="0"/>
              <a:t>th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Search and Rescue Missions in Calcasieu Parish</a:t>
            </a:r>
            <a:br>
              <a:rPr lang="en-US" b="1" dirty="0" smtClean="0"/>
            </a:br>
            <a:r>
              <a:rPr lang="en-US" b="1" dirty="0" smtClean="0"/>
              <a:t>EOC Level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582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43" y="847725"/>
            <a:ext cx="9229727" cy="5181600"/>
          </a:xfrm>
        </p:spPr>
      </p:pic>
    </p:spTree>
    <p:extLst>
      <p:ext uri="{BB962C8B-B14F-4D97-AF65-F5344CB8AC3E}">
        <p14:creationId xmlns:p14="http://schemas.microsoft.com/office/powerpoint/2010/main" val="889266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0" y="828676"/>
            <a:ext cx="9613589" cy="5286374"/>
          </a:xfrm>
        </p:spPr>
      </p:pic>
    </p:spTree>
    <p:extLst>
      <p:ext uri="{BB962C8B-B14F-4D97-AF65-F5344CB8AC3E}">
        <p14:creationId xmlns:p14="http://schemas.microsoft.com/office/powerpoint/2010/main" val="399800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3" y="895135"/>
            <a:ext cx="9603275" cy="659345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Historical Facts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793" y="1612670"/>
            <a:ext cx="9170752" cy="423949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eighth named storm of 2017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First Major Hurricane to make landfall in the United State since Hurricane Wilma in 2005.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Tied with Hurricane Katrina as the most costliest tropical cyclone on record, inflicting $125 billion in damage.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Floods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inundated hundreds of thousands of homes, displaced more than 30,000 people, and prompted more than 17,000 rescues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Harvey caused at least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106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confirmed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deaths in the United States.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999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96" y="838201"/>
            <a:ext cx="9227821" cy="5247934"/>
          </a:xfrm>
        </p:spPr>
      </p:pic>
    </p:spTree>
    <p:extLst>
      <p:ext uri="{BB962C8B-B14F-4D97-AF65-F5344CB8AC3E}">
        <p14:creationId xmlns:p14="http://schemas.microsoft.com/office/powerpoint/2010/main" val="2743255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76301"/>
            <a:ext cx="9115426" cy="5176678"/>
          </a:xfrm>
        </p:spPr>
      </p:pic>
    </p:spTree>
    <p:extLst>
      <p:ext uri="{BB962C8B-B14F-4D97-AF65-F5344CB8AC3E}">
        <p14:creationId xmlns:p14="http://schemas.microsoft.com/office/powerpoint/2010/main" val="25559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856" y="903449"/>
            <a:ext cx="7202456" cy="71782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Texas Evacuation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12422" y="1513490"/>
            <a:ext cx="9027622" cy="4498428"/>
          </a:xfrm>
        </p:spPr>
        <p:txBody>
          <a:bodyPr>
            <a:normAutofit fontScale="92500"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Wednesday August 30</a:t>
            </a:r>
            <a:r>
              <a:rPr lang="en-US" sz="2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Texas EMA requested assistance for citizens of Orange, Vidor, and parts of Beaumont.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 State Police notified Calcasieu Parish OHSEP of the need for a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rescue mission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Calcasieu Parish OHSEP requested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LA National Guard Support for SAR operations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Texas and established two evacuation centers.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forward command post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was established and Maj.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Duplechin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took command of the LANG Soldiers with the integration of a Calcasieu Parish Emergency Management Team.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3,000 citizens where moved to Lake Charles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within the first 24 hours.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91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0"/>
            <a:ext cx="9553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9963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10825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0"/>
            <a:ext cx="9715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467974" cy="6837007"/>
          </a:xfrm>
        </p:spPr>
      </p:pic>
    </p:spTree>
    <p:extLst>
      <p:ext uri="{BB962C8B-B14F-4D97-AF65-F5344CB8AC3E}">
        <p14:creationId xmlns:p14="http://schemas.microsoft.com/office/powerpoint/2010/main" val="10460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1854776"/>
            <a:ext cx="9046325" cy="408924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6551" y="854130"/>
            <a:ext cx="9553575" cy="66709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Wednesday August 30</a:t>
            </a:r>
            <a:r>
              <a:rPr lang="en-US" b="1" baseline="30000" dirty="0" smtClean="0"/>
              <a:t>th</a:t>
            </a:r>
            <a:r>
              <a:rPr lang="en-US" b="1" dirty="0" smtClean="0"/>
              <a:t> to Friday September 1</a:t>
            </a:r>
            <a:r>
              <a:rPr lang="en-US" b="1" baseline="30000" dirty="0" smtClean="0"/>
              <a:t>st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Texas Evacuation to Lake Charles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2078876" y="2251238"/>
            <a:ext cx="2038697" cy="15149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 flipH="1">
            <a:off x="2078874" y="2251237"/>
            <a:ext cx="20386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5,000 citizens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where rescued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transported  to Lake Charles</a:t>
            </a:r>
          </a:p>
        </p:txBody>
      </p:sp>
    </p:spTree>
    <p:extLst>
      <p:ext uri="{BB962C8B-B14F-4D97-AF65-F5344CB8AC3E}">
        <p14:creationId xmlns:p14="http://schemas.microsoft.com/office/powerpoint/2010/main" val="133249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673" y="1502071"/>
            <a:ext cx="8987872" cy="404738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Wednesday August 30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Burton Coliseum was opened as a Red Cross Shelter for the displaced Texas citizens.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center capacity was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450 people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shelter was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at capacity within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hours.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Second Shelter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1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Creation of Hurricane Harvey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236" y="1612669"/>
            <a:ext cx="8946309" cy="368446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Harvey developed from a tropical wave to the east of the Lesser Antilles, reaching tropical storm status on August 17.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Harvey began to weaken due to moderate wind shear, and degenerated into a tropical wave north of Colombia, early on August 20.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Reach H-120 for Louisiana on August 21.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Weather Service (NWS) Lake Charles, predicts a Category 1 hurricane with a storm surge of 6 – 8 inches for Calcasieu Parish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4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0"/>
            <a:ext cx="10963274" cy="68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698" y="1883455"/>
            <a:ext cx="9132848" cy="279923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Thursday August 31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operations began to transport Texas citizens from Lake Charles to the state run Mega-Shelter in Alexandria LA.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3,000 citizens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were transferred total.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Bus Exchange Point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2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2511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12152511" cy="140485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Thursday August 31</a:t>
            </a:r>
            <a:r>
              <a:rPr lang="en-US" b="1" baseline="30000" dirty="0" smtClean="0"/>
              <a:t>st</a:t>
            </a:r>
            <a:r>
              <a:rPr lang="en-US" b="1" dirty="0" smtClean="0"/>
              <a:t> to September 2</a:t>
            </a:r>
            <a:r>
              <a:rPr lang="en-US" b="1" baseline="30000" dirty="0" smtClean="0"/>
              <a:t>nd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Transferring Houston citizen to Mega - Shelter Alexandria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34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Sabine River Flooding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12422" y="1576553"/>
            <a:ext cx="9021123" cy="430924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Friday September 1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the Calcasieu Parish OHSEP in conjunction with the Calcasieu Parish Sheriff’s Office and LA Wildlife and Fisheries started working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Sabine River Flooding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SAR missions were conducted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temporary shelters established in Vinton, LA and Starks, LA.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2,000 residents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had the potential of being displaced from their homes and over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1,000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various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public and private structures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were at risk of flooding. </a:t>
            </a:r>
          </a:p>
        </p:txBody>
      </p:sp>
    </p:spTree>
    <p:extLst>
      <p:ext uri="{BB962C8B-B14F-4D97-AF65-F5344CB8AC3E}">
        <p14:creationId xmlns:p14="http://schemas.microsoft.com/office/powerpoint/2010/main" val="2389299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501" y="0"/>
            <a:ext cx="1222337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970327" cy="10474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Sept 2</a:t>
            </a:r>
            <a:r>
              <a:rPr lang="en-US" b="1" baseline="30000" dirty="0" smtClean="0"/>
              <a:t>nd</a:t>
            </a:r>
            <a:r>
              <a:rPr lang="en-US" b="1" dirty="0" smtClean="0"/>
              <a:t> Sabine River flooded coming close to the 2016 flood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9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30270" y="2360190"/>
            <a:ext cx="9603275" cy="12447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 smtClean="0"/>
              <a:t>QUESTIONS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0240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400"/>
            <a:ext cx="12192000" cy="5600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973484" y="3449782"/>
            <a:ext cx="515389" cy="14464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02132" y="2526452"/>
            <a:ext cx="275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August 21</a:t>
            </a:r>
          </a:p>
          <a:p>
            <a:pPr algn="ctr"/>
            <a:r>
              <a:rPr lang="en-US" dirty="0" smtClean="0"/>
              <a:t>OHSEP starts tracking</a:t>
            </a:r>
          </a:p>
          <a:p>
            <a:pPr algn="ctr"/>
            <a:r>
              <a:rPr lang="en-US" dirty="0" smtClean="0"/>
              <a:t>H-120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148051" y="4567843"/>
            <a:ext cx="515389" cy="65670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6884" y="0"/>
            <a:ext cx="6822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Hurricane Harvey Full Storm Track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75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779" y="752198"/>
            <a:ext cx="9999138" cy="99347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600" b="1" dirty="0" smtClean="0"/>
              <a:t>Wednesday August 23rd </a:t>
            </a:r>
          </a:p>
          <a:p>
            <a:pPr marL="0" indent="0" algn="ctr">
              <a:buNone/>
            </a:pPr>
            <a:r>
              <a:rPr lang="en-US" sz="3600" b="1" dirty="0" smtClean="0"/>
              <a:t>Calcasieu Parish Emergency Operation Center Level 2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664" y="1886989"/>
            <a:ext cx="6232269" cy="4197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1933" y="1886989"/>
            <a:ext cx="42590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Declaration of Emergency was drafted, signed and filed by August 24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for a 6-8 storm surge began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Sandbagging Operations became priority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Landfall was predicted for Friday August 25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Cameron Parish issued mandatory evacuation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Hurricane Harvey enters the Gulf of Mexico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09" y="1573252"/>
            <a:ext cx="9029435" cy="329457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remnants were monitored for regeneration as it continued west-northwestward across the Caribbean and the Yucatán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Peninsula.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Started to redevelop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the Bay of Campeche on August 23.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Harvey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then began to rapidly intensify on August 24, regaining tropical storm status and becoming a hurricane later that day. </a:t>
            </a:r>
          </a:p>
        </p:txBody>
      </p:sp>
    </p:spTree>
    <p:extLst>
      <p:ext uri="{BB962C8B-B14F-4D97-AF65-F5344CB8AC3E}">
        <p14:creationId xmlns:p14="http://schemas.microsoft.com/office/powerpoint/2010/main" val="225754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684283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b="1" dirty="0" smtClean="0"/>
              <a:t>Thursday August 24</a:t>
            </a:r>
            <a:r>
              <a:rPr lang="en-US" b="1" baseline="30000" dirty="0" smtClean="0"/>
              <a:t>th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916" y="1853755"/>
            <a:ext cx="6024960" cy="4264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9025" y="2136371"/>
            <a:ext cx="425904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Harvey started to slow and gain strength and was predicted to make landfall as a major hurricane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Sandbagging Operations remained priority.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Landfall was moved to Saturday August 26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923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5203328B55444A7F2F95DF406A605" ma:contentTypeVersion="6" ma:contentTypeDescription="Create a new document." ma:contentTypeScope="" ma:versionID="c83d436bc382c33f46c8916c3e91eacb">
  <xsd:schema xmlns:xsd="http://www.w3.org/2001/XMLSchema" xmlns:xs="http://www.w3.org/2001/XMLSchema" xmlns:p="http://schemas.microsoft.com/office/2006/metadata/properties" xmlns:ns2="ff9ebe6d-adc3-4ac2-b615-e67f45d08382" xmlns:ns3="1adfeebe-003b-4348-8e96-375cc528f5bc" targetNamespace="http://schemas.microsoft.com/office/2006/metadata/properties" ma:root="true" ma:fieldsID="e56ce857e1378e9e02334a3251a01f60" ns2:_="" ns3:_="">
    <xsd:import namespace="ff9ebe6d-adc3-4ac2-b615-e67f45d08382"/>
    <xsd:import namespace="1adfeebe-003b-4348-8e96-375cc528f5b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9ebe6d-adc3-4ac2-b615-e67f45d0838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feebe-003b-4348-8e96-375cc528f5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7118A9-12BA-44A9-B9AF-D063E037F0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960A3F-0E6D-496A-AEFA-4B7DBF8BC121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1adfeebe-003b-4348-8e96-375cc528f5bc"/>
    <ds:schemaRef ds:uri="ff9ebe6d-adc3-4ac2-b615-e67f45d08382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B3774EA2-B949-4861-8013-F755BD4A99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9ebe6d-adc3-4ac2-b615-e67f45d08382"/>
    <ds:schemaRef ds:uri="1adfeebe-003b-4348-8e96-375cc528f5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1387</TotalTime>
  <Words>614</Words>
  <Application>Microsoft Office PowerPoint</Application>
  <PresentationFormat>Widescreen</PresentationFormat>
  <Paragraphs>81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Century Gothic</vt:lpstr>
      <vt:lpstr>Gallery</vt:lpstr>
      <vt:lpstr>Office of Homeland Security and Emergency Preparedness</vt:lpstr>
      <vt:lpstr>Historical Facts</vt:lpstr>
      <vt:lpstr>Creation of Hurricane Harvey</vt:lpstr>
      <vt:lpstr>PowerPoint Presentation</vt:lpstr>
      <vt:lpstr>PowerPoint Presentation</vt:lpstr>
      <vt:lpstr>PowerPoint Presentation</vt:lpstr>
      <vt:lpstr>PowerPoint Presentation</vt:lpstr>
      <vt:lpstr>Hurricane Harvey enters the Gulf of Mexico</vt:lpstr>
      <vt:lpstr> Thursday August 24th </vt:lpstr>
      <vt:lpstr>Major Hurricane Status</vt:lpstr>
      <vt:lpstr>Friday August 25th </vt:lpstr>
      <vt:lpstr>Friday August 25th at 2300 Landfall</vt:lpstr>
      <vt:lpstr>Saturday August 26th</vt:lpstr>
      <vt:lpstr>Hurricane Harvey moves toward Louisiana </vt:lpstr>
      <vt:lpstr>Wednesday August 30th at 1400 Third Landfall</vt:lpstr>
      <vt:lpstr>Search and Rescue and First Major Shelter</vt:lpstr>
      <vt:lpstr>August 28th through August 30th  Search and Rescue Missions in Calcasieu Parish EOC Level 1</vt:lpstr>
      <vt:lpstr>PowerPoint Presentation</vt:lpstr>
      <vt:lpstr>PowerPoint Presentation</vt:lpstr>
      <vt:lpstr>PowerPoint Presentation</vt:lpstr>
      <vt:lpstr>PowerPoint Presentation</vt:lpstr>
      <vt:lpstr>Texas Evacuation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Wednesday August 30th to Friday September 1st  Texas Evacuation to Lake Charles</vt:lpstr>
      <vt:lpstr>Second Shelter</vt:lpstr>
      <vt:lpstr>PowerPoint Presentation</vt:lpstr>
      <vt:lpstr>Bus Exchange Point</vt:lpstr>
      <vt:lpstr>Thursday August 31st to September 2nd  Transferring Houston citizen to Mega - Shelter Alexandria </vt:lpstr>
      <vt:lpstr>Sabine River Flooding</vt:lpstr>
      <vt:lpstr>Sept 2nd Sabine River flooded coming close to the 2016 flood</vt:lpstr>
      <vt:lpstr>PowerPoint Presentation</vt:lpstr>
    </vt:vector>
  </TitlesOfParts>
  <Company>_x000d_
			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Byron DeStout</dc:creator>
  <cp:lastModifiedBy>Dayries, Christina</cp:lastModifiedBy>
  <cp:revision>41</cp:revision>
  <dcterms:created xsi:type="dcterms:W3CDTF">2017-09-01T22:56:44Z</dcterms:created>
  <dcterms:modified xsi:type="dcterms:W3CDTF">2018-05-03T13:05:35Z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0x0101007B95203328B55444A7F2F95DF406A605</vt:lpwstr>
  </property>
</Properties>
</file>