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8" r:id="rId5"/>
  </p:sldMasterIdLst>
  <p:notesMasterIdLst>
    <p:notesMasterId r:id="rId15"/>
  </p:notesMasterIdLst>
  <p:sldIdLst>
    <p:sldId id="281" r:id="rId6"/>
    <p:sldId id="272" r:id="rId7"/>
    <p:sldId id="275" r:id="rId8"/>
    <p:sldId id="286" r:id="rId9"/>
    <p:sldId id="273" r:id="rId10"/>
    <p:sldId id="289" r:id="rId11"/>
    <p:sldId id="288" r:id="rId12"/>
    <p:sldId id="287"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711" autoAdjust="0"/>
  </p:normalViewPr>
  <p:slideViewPr>
    <p:cSldViewPr>
      <p:cViewPr varScale="1">
        <p:scale>
          <a:sx n="111" d="100"/>
          <a:sy n="111" d="100"/>
        </p:scale>
        <p:origin x="1518" y="114"/>
      </p:cViewPr>
      <p:guideLst>
        <p:guide orient="horz" pos="2160"/>
        <p:guide pos="326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D9E54-4CE1-4740-A288-B8C9D9822FD1}" type="datetimeFigureOut">
              <a:rPr lang="en-US" smtClean="0"/>
              <a:t>4/22/2016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8AE27F-FC88-4065-88D6-7DB87AAF17C5}" type="slidenum">
              <a:rPr lang="en-US" smtClean="0"/>
              <a:t>‹#›</a:t>
            </a:fld>
            <a:endParaRPr lang="en-US"/>
          </a:p>
        </p:txBody>
      </p:sp>
    </p:spTree>
    <p:extLst>
      <p:ext uri="{BB962C8B-B14F-4D97-AF65-F5344CB8AC3E}">
        <p14:creationId xmlns:p14="http://schemas.microsoft.com/office/powerpoint/2010/main" val="170720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2" y="8772668"/>
            <a:ext cx="2971800" cy="461804"/>
          </a:xfrm>
          <a:prstGeom prst="rect">
            <a:avLst/>
          </a:prstGeom>
          <a:ln/>
        </p:spPr>
        <p:txBody>
          <a:bodyPr lIns="91499" tIns="45751" rIns="91499" bIns="45751"/>
          <a:lstStyle/>
          <a:p>
            <a:fld id="{FE970D0E-8BDD-4EDB-BC2C-BF61411FA49B}" type="slidenum">
              <a:rPr lang="en-US">
                <a:solidFill>
                  <a:prstClr val="black"/>
                </a:solidFill>
              </a:rPr>
              <a:pPr/>
              <a:t>1</a:t>
            </a:fld>
            <a:endParaRPr lang="en-US" dirty="0">
              <a:solidFill>
                <a:prstClr val="black"/>
              </a:solidFill>
            </a:endParaRPr>
          </a:p>
        </p:txBody>
      </p:sp>
      <p:sp>
        <p:nvSpPr>
          <p:cNvPr id="626690" name="Rectangle 2"/>
          <p:cNvSpPr>
            <a:spLocks noGrp="1" noRot="1" noChangeAspect="1" noChangeArrowheads="1" noTextEdit="1"/>
          </p:cNvSpPr>
          <p:nvPr>
            <p:ph type="sldImg"/>
          </p:nvPr>
        </p:nvSpPr>
        <p:spPr>
          <a:ln/>
        </p:spPr>
      </p:sp>
      <p:sp>
        <p:nvSpPr>
          <p:cNvPr id="626691" name="Rectangle 3"/>
          <p:cNvSpPr>
            <a:spLocks noGrp="1" noChangeArrowheads="1"/>
          </p:cNvSpPr>
          <p:nvPr>
            <p:ph type="body" idx="1"/>
          </p:nvPr>
        </p:nvSpPr>
        <p:spPr>
          <a:xfrm>
            <a:off x="914715" y="4387773"/>
            <a:ext cx="5028580" cy="4154341"/>
          </a:xfrm>
        </p:spPr>
        <p:txBody>
          <a:bodyPr/>
          <a:lstStyle/>
          <a:p>
            <a:endParaRPr lang="en-US" dirty="0"/>
          </a:p>
        </p:txBody>
      </p:sp>
    </p:spTree>
    <p:extLst>
      <p:ext uri="{BB962C8B-B14F-4D97-AF65-F5344CB8AC3E}">
        <p14:creationId xmlns:p14="http://schemas.microsoft.com/office/powerpoint/2010/main" val="267851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3C32B-B667-40D2-98FE-AF7E71E8FBE7}" type="slidenum">
              <a:rPr lang="en-US">
                <a:solidFill>
                  <a:prstClr val="black"/>
                </a:solidFill>
              </a:rPr>
              <a:pPr/>
              <a:t>2</a:t>
            </a:fld>
            <a:endParaRPr lang="en-US" dirty="0">
              <a:solidFill>
                <a:prstClr val="black"/>
              </a:solidFill>
            </a:endParaRPr>
          </a:p>
        </p:txBody>
      </p:sp>
      <p:sp>
        <p:nvSpPr>
          <p:cNvPr id="632834" name="Rectangle 2"/>
          <p:cNvSpPr>
            <a:spLocks noGrp="1" noRot="1" noChangeAspect="1" noChangeArrowheads="1" noTextEdit="1"/>
          </p:cNvSpPr>
          <p:nvPr>
            <p:ph type="sldImg"/>
          </p:nvPr>
        </p:nvSpPr>
        <p:spPr>
          <a:xfrm>
            <a:off x="1146175" y="687388"/>
            <a:ext cx="4567238" cy="3425825"/>
          </a:xfrm>
          <a:ln/>
        </p:spPr>
      </p:sp>
      <p:sp>
        <p:nvSpPr>
          <p:cNvPr id="632835" name="Rectangle 3"/>
          <p:cNvSpPr>
            <a:spLocks noGrp="1" noChangeArrowheads="1"/>
          </p:cNvSpPr>
          <p:nvPr>
            <p:ph type="body" idx="1"/>
          </p:nvPr>
        </p:nvSpPr>
        <p:spPr>
          <a:xfrm>
            <a:off x="686421" y="4344025"/>
            <a:ext cx="5485158" cy="4114489"/>
          </a:xfrm>
        </p:spPr>
        <p:txBody>
          <a:bodyPr/>
          <a:lstStyle/>
          <a:p>
            <a:r>
              <a:rPr lang="en-US" dirty="0" smtClean="0"/>
              <a:t>The</a:t>
            </a:r>
            <a:r>
              <a:rPr lang="en-US" baseline="0" dirty="0" smtClean="0"/>
              <a:t> Media </a:t>
            </a:r>
            <a:r>
              <a:rPr lang="en-US" baseline="0" smtClean="0"/>
              <a:t>Insight Project Report </a:t>
            </a:r>
            <a:r>
              <a:rPr lang="en-US" baseline="0" dirty="0" smtClean="0"/>
              <a:t>(AP and American Press Institute)  </a:t>
            </a:r>
            <a:r>
              <a:rPr lang="en-US" b="1" baseline="0" dirty="0" smtClean="0"/>
              <a:t>Report released April 17, 2016</a:t>
            </a:r>
            <a:endParaRPr lang="en-US" b="1" dirty="0"/>
          </a:p>
        </p:txBody>
      </p:sp>
    </p:spTree>
    <p:extLst>
      <p:ext uri="{BB962C8B-B14F-4D97-AF65-F5344CB8AC3E}">
        <p14:creationId xmlns:p14="http://schemas.microsoft.com/office/powerpoint/2010/main" val="208031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3C32B-B667-40D2-98FE-AF7E71E8FBE7}" type="slidenum">
              <a:rPr lang="en-US">
                <a:solidFill>
                  <a:prstClr val="black"/>
                </a:solidFill>
              </a:rPr>
              <a:pPr/>
              <a:t>3</a:t>
            </a:fld>
            <a:endParaRPr lang="en-US" dirty="0">
              <a:solidFill>
                <a:prstClr val="black"/>
              </a:solidFill>
            </a:endParaRPr>
          </a:p>
        </p:txBody>
      </p:sp>
      <p:sp>
        <p:nvSpPr>
          <p:cNvPr id="632834" name="Rectangle 2"/>
          <p:cNvSpPr>
            <a:spLocks noGrp="1" noRot="1" noChangeAspect="1" noChangeArrowheads="1" noTextEdit="1"/>
          </p:cNvSpPr>
          <p:nvPr>
            <p:ph type="sldImg"/>
          </p:nvPr>
        </p:nvSpPr>
        <p:spPr>
          <a:xfrm>
            <a:off x="1146175" y="687388"/>
            <a:ext cx="4567238" cy="3425825"/>
          </a:xfrm>
          <a:ln/>
        </p:spPr>
      </p:sp>
      <p:sp>
        <p:nvSpPr>
          <p:cNvPr id="632835" name="Rectangle 3"/>
          <p:cNvSpPr>
            <a:spLocks noGrp="1" noChangeArrowheads="1"/>
          </p:cNvSpPr>
          <p:nvPr>
            <p:ph type="body" idx="1"/>
          </p:nvPr>
        </p:nvSpPr>
        <p:spPr>
          <a:xfrm>
            <a:off x="686421" y="4344025"/>
            <a:ext cx="5485158" cy="4114489"/>
          </a:xfrm>
        </p:spPr>
        <p:txBody>
          <a:bodyPr/>
          <a:lstStyle/>
          <a:p>
            <a:endParaRPr lang="en-US" dirty="0"/>
          </a:p>
        </p:txBody>
      </p:sp>
    </p:spTree>
    <p:extLst>
      <p:ext uri="{BB962C8B-B14F-4D97-AF65-F5344CB8AC3E}">
        <p14:creationId xmlns:p14="http://schemas.microsoft.com/office/powerpoint/2010/main" val="86432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AE27F-FC88-4065-88D6-7DB87AAF17C5}" type="slidenum">
              <a:rPr lang="en-US" smtClean="0"/>
              <a:t>4</a:t>
            </a:fld>
            <a:endParaRPr lang="en-US"/>
          </a:p>
        </p:txBody>
      </p:sp>
    </p:spTree>
    <p:extLst>
      <p:ext uri="{BB962C8B-B14F-4D97-AF65-F5344CB8AC3E}">
        <p14:creationId xmlns:p14="http://schemas.microsoft.com/office/powerpoint/2010/main" val="3196424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3C32B-B667-40D2-98FE-AF7E71E8FBE7}" type="slidenum">
              <a:rPr lang="en-US">
                <a:solidFill>
                  <a:prstClr val="black"/>
                </a:solidFill>
              </a:rPr>
              <a:pPr/>
              <a:t>5</a:t>
            </a:fld>
            <a:endParaRPr lang="en-US" dirty="0">
              <a:solidFill>
                <a:prstClr val="black"/>
              </a:solidFill>
            </a:endParaRPr>
          </a:p>
        </p:txBody>
      </p:sp>
      <p:sp>
        <p:nvSpPr>
          <p:cNvPr id="632834" name="Rectangle 2"/>
          <p:cNvSpPr>
            <a:spLocks noGrp="1" noRot="1" noChangeAspect="1" noChangeArrowheads="1" noTextEdit="1"/>
          </p:cNvSpPr>
          <p:nvPr>
            <p:ph type="sldImg"/>
          </p:nvPr>
        </p:nvSpPr>
        <p:spPr>
          <a:xfrm>
            <a:off x="1146175" y="687388"/>
            <a:ext cx="4567238" cy="3425825"/>
          </a:xfrm>
          <a:ln/>
        </p:spPr>
      </p:sp>
      <p:sp>
        <p:nvSpPr>
          <p:cNvPr id="632835" name="Rectangle 3"/>
          <p:cNvSpPr>
            <a:spLocks noGrp="1" noChangeArrowheads="1"/>
          </p:cNvSpPr>
          <p:nvPr>
            <p:ph type="body" idx="1"/>
          </p:nvPr>
        </p:nvSpPr>
        <p:spPr>
          <a:xfrm>
            <a:off x="686421" y="4344025"/>
            <a:ext cx="5485158" cy="4114489"/>
          </a:xfrm>
        </p:spPr>
        <p:txBody>
          <a:bodyPr/>
          <a:lstStyle/>
          <a:p>
            <a:r>
              <a:rPr lang="en-US" dirty="0" smtClean="0"/>
              <a:t>We have three</a:t>
            </a:r>
            <a:r>
              <a:rPr lang="en-US" baseline="0" dirty="0" smtClean="0"/>
              <a:t> methods for activating the Louisiana Wing of the Civil Air Patrol.   First…we have the current Memorandum of Understanding or MOU in place to call for support during an incident…whether it is a declared event or not.</a:t>
            </a:r>
            <a:endParaRPr lang="en-US" dirty="0"/>
          </a:p>
        </p:txBody>
      </p:sp>
    </p:spTree>
    <p:extLst>
      <p:ext uri="{BB962C8B-B14F-4D97-AF65-F5344CB8AC3E}">
        <p14:creationId xmlns:p14="http://schemas.microsoft.com/office/powerpoint/2010/main" val="669928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FA278A-A108-45A0-B163-69A0E154099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068058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648819-6FFD-4C39-88DF-02864672CF68}" type="slidenum">
              <a:rPr lang="en-US" smtClean="0"/>
              <a:pPr/>
              <a:t>8</a:t>
            </a:fld>
            <a:endParaRPr lang="en-US" dirty="0"/>
          </a:p>
        </p:txBody>
      </p:sp>
    </p:spTree>
    <p:extLst>
      <p:ext uri="{BB962C8B-B14F-4D97-AF65-F5344CB8AC3E}">
        <p14:creationId xmlns:p14="http://schemas.microsoft.com/office/powerpoint/2010/main" val="427685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0845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0513" y="1066800"/>
            <a:ext cx="8853487"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3774759"/>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5334000" cy="4602163"/>
          </a:xfrm>
        </p:spPr>
        <p:txBody>
          <a:bodyPr/>
          <a:lstStyle>
            <a:lvl1pPr>
              <a:defRPr sz="2400"/>
            </a:lvl1pPr>
            <a:lvl2pPr>
              <a:defRPr sz="20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0" y="1523999"/>
            <a:ext cx="2855915" cy="4602165"/>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Slide Number Placeholder 11"/>
          <p:cNvSpPr>
            <a:spLocks noGrp="1"/>
          </p:cNvSpPr>
          <p:nvPr>
            <p:ph type="sldNum" sz="quarter" idx="14"/>
          </p:nvPr>
        </p:nvSpPr>
        <p:spPr>
          <a:xfrm>
            <a:off x="6553200" y="6245225"/>
            <a:ext cx="2133600" cy="476250"/>
          </a:xfrm>
          <a:prstGeom prst="rect">
            <a:avLst/>
          </a:prstGeom>
        </p:spPr>
        <p:txBody>
          <a:bodyPr/>
          <a:lstStyle/>
          <a:p>
            <a:pPr algn="ctr" fontAlgn="base">
              <a:spcBef>
                <a:spcPct val="0"/>
              </a:spcBef>
              <a:spcAft>
                <a:spcPct val="0"/>
              </a:spcAft>
            </a:pPr>
            <a:fld id="{81582BD6-FC20-4557-852B-8433F8572D30}" type="slidenum">
              <a:rPr lang="en-US" sz="2800" b="1">
                <a:solidFill>
                  <a:prstClr val="white"/>
                </a:solidFill>
                <a:latin typeface="Times New Roman" pitchFamily="18" charset="0"/>
              </a:rPr>
              <a:pPr algn="ctr" fontAlgn="base">
                <a:spcBef>
                  <a:spcPct val="0"/>
                </a:spcBef>
                <a:spcAft>
                  <a:spcPct val="0"/>
                </a:spcAft>
              </a:pPr>
              <a:t>‹#›</a:t>
            </a:fld>
            <a:endParaRPr lang="en-US" sz="2800" b="1" dirty="0">
              <a:solidFill>
                <a:prstClr val="white"/>
              </a:solidFill>
              <a:latin typeface="Times New Roman" pitchFamily="18" charset="0"/>
            </a:endParaRPr>
          </a:p>
        </p:txBody>
      </p:sp>
      <p:sp>
        <p:nvSpPr>
          <p:cNvPr id="13" name="Footer Placeholder 12"/>
          <p:cNvSpPr>
            <a:spLocks noGrp="1"/>
          </p:cNvSpPr>
          <p:nvPr>
            <p:ph type="ftr" sz="quarter" idx="15"/>
          </p:nvPr>
        </p:nvSpPr>
        <p:spPr>
          <a:xfrm>
            <a:off x="3124200" y="6245225"/>
            <a:ext cx="2895600" cy="476250"/>
          </a:xfrm>
          <a:prstGeom prst="rect">
            <a:avLst/>
          </a:prstGeom>
        </p:spPr>
        <p:txBody>
          <a:bodyPr/>
          <a:lstStyle/>
          <a:p>
            <a:pPr algn="ctr" fontAlgn="base">
              <a:spcBef>
                <a:spcPct val="0"/>
              </a:spcBef>
              <a:spcAft>
                <a:spcPct val="0"/>
              </a:spcAft>
            </a:pPr>
            <a:endParaRPr lang="en-US" sz="2800" b="1" dirty="0">
              <a:solidFill>
                <a:prstClr val="white"/>
              </a:solidFill>
              <a:latin typeface="Times New Roman" pitchFamily="18" charset="0"/>
            </a:endParaRPr>
          </a:p>
        </p:txBody>
      </p:sp>
      <p:sp>
        <p:nvSpPr>
          <p:cNvPr id="14" name="Title 1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14021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46122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5334000" cy="4602163"/>
          </a:xfrm>
        </p:spPr>
        <p:txBody>
          <a:bodyPr/>
          <a:lstStyle>
            <a:lvl1pPr>
              <a:defRPr sz="2400"/>
            </a:lvl1pPr>
            <a:lvl2pPr>
              <a:defRPr sz="2000"/>
            </a:lvl2pPr>
            <a:lvl3pPr>
              <a:defRPr sz="20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0" y="1523999"/>
            <a:ext cx="2855915" cy="4602165"/>
          </a:xfrm>
        </p:spPr>
        <p:txBody>
          <a:bodyPr/>
          <a:lstStyle>
            <a:lvl1pPr marL="0" indent="0">
              <a:lnSpc>
                <a:spcPts val="16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Slide Number Placeholder 11"/>
          <p:cNvSpPr>
            <a:spLocks noGrp="1"/>
          </p:cNvSpPr>
          <p:nvPr>
            <p:ph type="sldNum" sz="quarter" idx="14"/>
          </p:nvPr>
        </p:nvSpPr>
        <p:spPr>
          <a:xfrm>
            <a:off x="6553200" y="6245225"/>
            <a:ext cx="2133600" cy="476250"/>
          </a:xfrm>
          <a:prstGeom prst="rect">
            <a:avLst/>
          </a:prstGeom>
        </p:spPr>
        <p:txBody>
          <a:bodyPr/>
          <a:lstStyle/>
          <a:p>
            <a:pPr algn="ctr" fontAlgn="base">
              <a:spcBef>
                <a:spcPct val="0"/>
              </a:spcBef>
              <a:spcAft>
                <a:spcPct val="0"/>
              </a:spcAft>
            </a:pPr>
            <a:fld id="{81582BD6-FC20-4557-852B-8433F8572D30}" type="slidenum">
              <a:rPr lang="en-US" sz="2800" b="1" smtClean="0">
                <a:solidFill>
                  <a:prstClr val="white"/>
                </a:solidFill>
                <a:latin typeface="Times New Roman" pitchFamily="18" charset="0"/>
              </a:rPr>
              <a:pPr algn="ctr" fontAlgn="base">
                <a:spcBef>
                  <a:spcPct val="0"/>
                </a:spcBef>
                <a:spcAft>
                  <a:spcPct val="0"/>
                </a:spcAft>
              </a:pPr>
              <a:t>‹#›</a:t>
            </a:fld>
            <a:endParaRPr lang="en-US" sz="2800" b="1" dirty="0">
              <a:solidFill>
                <a:prstClr val="white"/>
              </a:solidFill>
              <a:latin typeface="Times New Roman" pitchFamily="18" charset="0"/>
            </a:endParaRPr>
          </a:p>
        </p:txBody>
      </p:sp>
      <p:sp>
        <p:nvSpPr>
          <p:cNvPr id="13" name="Footer Placeholder 12"/>
          <p:cNvSpPr>
            <a:spLocks noGrp="1"/>
          </p:cNvSpPr>
          <p:nvPr>
            <p:ph type="ftr" sz="quarter" idx="15"/>
          </p:nvPr>
        </p:nvSpPr>
        <p:spPr>
          <a:xfrm>
            <a:off x="3124200" y="6245225"/>
            <a:ext cx="2895600" cy="476250"/>
          </a:xfrm>
          <a:prstGeom prst="rect">
            <a:avLst/>
          </a:prstGeom>
        </p:spPr>
        <p:txBody>
          <a:bodyPr/>
          <a:lstStyle/>
          <a:p>
            <a:pPr algn="ctr" fontAlgn="base">
              <a:spcBef>
                <a:spcPct val="0"/>
              </a:spcBef>
              <a:spcAft>
                <a:spcPct val="0"/>
              </a:spcAft>
            </a:pPr>
            <a:endParaRPr lang="en-US" sz="2800" b="1" dirty="0">
              <a:solidFill>
                <a:prstClr val="white"/>
              </a:solidFill>
              <a:latin typeface="Times New Roman" pitchFamily="18" charset="0"/>
            </a:endParaRPr>
          </a:p>
        </p:txBody>
      </p:sp>
      <p:sp>
        <p:nvSpPr>
          <p:cNvPr id="14" name="Title 1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30559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5624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6665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768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0755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137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268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1443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92744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5366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9258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15022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0568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43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0534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9888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8884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405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0296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16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1540" y="1304765"/>
            <a:ext cx="3008313" cy="811762"/>
          </a:xfrm>
        </p:spPr>
        <p:txBody>
          <a:bodyPr anchor="b">
            <a:normAutofit/>
          </a:bodyPr>
          <a:lstStyle>
            <a:lvl1pPr algn="ctr">
              <a:lnSpc>
                <a:spcPts val="2700"/>
              </a:lnSpc>
              <a:defRPr sz="2800" b="0">
                <a:solidFill>
                  <a:srgbClr val="1C437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49390" y="1304764"/>
            <a:ext cx="5111750" cy="53842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31540" y="2224539"/>
            <a:ext cx="3008313" cy="44710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1170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5900" y="5216426"/>
            <a:ext cx="5486400" cy="468052"/>
          </a:xfrm>
        </p:spPr>
        <p:txBody>
          <a:bodyPr anchor="b"/>
          <a:lstStyle>
            <a:lvl1pPr algn="l">
              <a:defRPr sz="20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85900" y="1544017"/>
            <a:ext cx="5486400" cy="36364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85900" y="568447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75113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90513" y="1066800"/>
            <a:ext cx="8853487"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05000"/>
            <a:ext cx="8229600" cy="4221163"/>
          </a:xfrm>
        </p:spPr>
        <p:txBody>
          <a:bodyPr/>
          <a:lstStyle/>
          <a:p>
            <a:pPr lvl="0"/>
            <a:endParaRPr lang="en-US" noProof="0" smtClean="0"/>
          </a:p>
        </p:txBody>
      </p:sp>
    </p:spTree>
    <p:extLst>
      <p:ext uri="{BB962C8B-B14F-4D97-AF65-F5344CB8AC3E}">
        <p14:creationId xmlns:p14="http://schemas.microsoft.com/office/powerpoint/2010/main" val="1918915580"/>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856" y="1376772"/>
            <a:ext cx="8229600" cy="63894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31540" y="2132856"/>
            <a:ext cx="8229600" cy="4248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27" name="Picture 3"/>
          <p:cNvPicPr>
            <a:picLocks noChangeAspect="1" noChangeArrowheads="1"/>
          </p:cNvPicPr>
          <p:nvPr userDrawn="1"/>
        </p:nvPicPr>
        <p:blipFill rotWithShape="1">
          <a:blip r:embed="rId16">
            <a:extLst>
              <a:ext uri="{28A0092B-C50C-407E-A947-70E740481C1C}">
                <a14:useLocalDpi xmlns:a14="http://schemas.microsoft.com/office/drawing/2010/main" val="0"/>
              </a:ext>
            </a:extLst>
          </a:blip>
          <a:srcRect l="8308" r="8308" b="81600"/>
          <a:stretch/>
        </p:blipFill>
        <p:spPr bwMode="auto">
          <a:xfrm>
            <a:off x="-9524" y="-1"/>
            <a:ext cx="9153524" cy="12624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08265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3" r:id="rId10"/>
    <p:sldLayoutId id="2147483684" r:id="rId11"/>
    <p:sldLayoutId id="2147483685" r:id="rId12"/>
    <p:sldLayoutId id="2147483686" r:id="rId13"/>
    <p:sldLayoutId id="2147483687" r:id="rId14"/>
  </p:sldLayoutIdLst>
  <p:txStyles>
    <p:titleStyle>
      <a:lvl1pPr algn="ctr" defTabSz="914400" rtl="0" eaLnBrk="1" latinLnBrk="0" hangingPunct="1">
        <a:spcBef>
          <a:spcPct val="0"/>
        </a:spcBef>
        <a:buNone/>
        <a:defRPr sz="3400" kern="1200">
          <a:solidFill>
            <a:srgbClr val="1C4372"/>
          </a:solidFill>
          <a:latin typeface="+mj-lt"/>
          <a:ea typeface="+mj-ea"/>
          <a:cs typeface="+mj-cs"/>
        </a:defRPr>
      </a:lvl1pPr>
    </p:titleStyle>
    <p:bodyStyle>
      <a:lvl1pPr marL="233363" indent="-233363" algn="l" defTabSz="914400" rtl="0" eaLnBrk="1" latinLnBrk="0" hangingPunct="1">
        <a:spcBef>
          <a:spcPct val="20000"/>
        </a:spcBef>
        <a:buClr>
          <a:srgbClr val="214F87"/>
        </a:buClr>
        <a:buSzPct val="90000"/>
        <a:buFont typeface="Wingdings" panose="05000000000000000000" pitchFamily="2" charset="2"/>
        <a:buChar char="§"/>
        <a:defRPr sz="2800" kern="1200">
          <a:solidFill>
            <a:schemeClr val="tx1">
              <a:lumMod val="75000"/>
              <a:lumOff val="25000"/>
            </a:schemeClr>
          </a:solidFill>
          <a:latin typeface="+mn-lt"/>
          <a:ea typeface="+mn-ea"/>
          <a:cs typeface="+mn-cs"/>
        </a:defRPr>
      </a:lvl1pPr>
      <a:lvl2pPr marL="569913" indent="-233363" algn="l" defTabSz="914400" rtl="0" eaLnBrk="1" latinLnBrk="0" hangingPunct="1">
        <a:spcBef>
          <a:spcPct val="20000"/>
        </a:spcBef>
        <a:buClr>
          <a:srgbClr val="FFC000"/>
        </a:buClr>
        <a:buSzPct val="56000"/>
        <a:buFont typeface="Arial" panose="020B0604020202020204" pitchFamily="34" charset="0"/>
        <a:buChar char="►"/>
        <a:defRPr sz="2500" kern="1200">
          <a:solidFill>
            <a:schemeClr val="tx1">
              <a:lumMod val="75000"/>
              <a:lumOff val="25000"/>
            </a:schemeClr>
          </a:solidFill>
          <a:latin typeface="+mn-lt"/>
          <a:ea typeface="+mn-ea"/>
          <a:cs typeface="+mn-cs"/>
        </a:defRPr>
      </a:lvl2pPr>
      <a:lvl3pPr marL="854075" indent="-233363" algn="l" defTabSz="914400" rtl="0" eaLnBrk="1" latinLnBrk="0" hangingPunct="1">
        <a:spcBef>
          <a:spcPct val="20000"/>
        </a:spcBef>
        <a:buClr>
          <a:schemeClr val="accent1">
            <a:lumMod val="75000"/>
          </a:schemeClr>
        </a:buClr>
        <a:buSzPct val="109000"/>
        <a:buFont typeface="Calibri" panose="020F0502020204030204" pitchFamily="34" charset="0"/>
        <a:buChar char="+"/>
        <a:tabLst>
          <a:tab pos="284163" algn="l"/>
        </a:tabLst>
        <a:defRPr sz="2300" kern="1200">
          <a:solidFill>
            <a:schemeClr val="tx1">
              <a:lumMod val="75000"/>
              <a:lumOff val="25000"/>
            </a:schemeClr>
          </a:solidFill>
          <a:latin typeface="+mn-lt"/>
          <a:ea typeface="+mn-ea"/>
          <a:cs typeface="+mn-cs"/>
        </a:defRPr>
      </a:lvl3pPr>
      <a:lvl4pPr marL="1147763" indent="-231775" algn="l" defTabSz="914400" rtl="0" eaLnBrk="1" latinLnBrk="0" hangingPunct="1">
        <a:spcBef>
          <a:spcPct val="20000"/>
        </a:spcBef>
        <a:buClr>
          <a:srgbClr val="FFC000"/>
        </a:buClr>
        <a:buFont typeface="Arial" panose="020B0604020202020204" pitchFamily="34" charset="0"/>
        <a:buChar char="»"/>
        <a:defRPr sz="2200" kern="1200">
          <a:solidFill>
            <a:schemeClr val="tx1">
              <a:lumMod val="75000"/>
              <a:lumOff val="25000"/>
            </a:schemeClr>
          </a:solidFill>
          <a:latin typeface="+mn-lt"/>
          <a:ea typeface="+mn-ea"/>
          <a:cs typeface="+mn-cs"/>
        </a:defRPr>
      </a:lvl4pPr>
      <a:lvl5pPr marL="1435100" indent="-228600" algn="l" defTabSz="914400" rtl="0" eaLnBrk="1" latinLnBrk="0" hangingPunct="1">
        <a:spcBef>
          <a:spcPct val="20000"/>
        </a:spcBef>
        <a:buClr>
          <a:srgbClr val="245794"/>
        </a:buClr>
        <a:buSzPct val="88000"/>
        <a:buFont typeface="Arial" panose="020B0604020202020204" pitchFamily="34" charset="0"/>
        <a:buChar char="Ⱶ"/>
        <a:defRPr sz="21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C8106-1294-421D-B9A4-EF4D1D838591}" type="datetimeFigureOut">
              <a:rPr lang="en-US" smtClean="0">
                <a:solidFill>
                  <a:prstClr val="black">
                    <a:tint val="75000"/>
                  </a:prstClr>
                </a:solidFill>
              </a:rPr>
              <a:pPr/>
              <a:t>4/22/2016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F9932-C715-48A2-861F-B2F988BA9D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932140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8" Type="http://schemas.openxmlformats.org/officeDocument/2006/relationships/image" Target="../media/image9.jpg"/><Relationship Id="rId13" Type="http://schemas.openxmlformats.org/officeDocument/2006/relationships/image" Target="../media/image14.jpg"/><Relationship Id="rId18" Type="http://schemas.openxmlformats.org/officeDocument/2006/relationships/image" Target="../media/image19.jpeg"/><Relationship Id="rId26" Type="http://schemas.openxmlformats.org/officeDocument/2006/relationships/image" Target="../media/image27.jpeg"/><Relationship Id="rId3" Type="http://schemas.openxmlformats.org/officeDocument/2006/relationships/image" Target="../media/image4.jpg"/><Relationship Id="rId21" Type="http://schemas.openxmlformats.org/officeDocument/2006/relationships/image" Target="../media/image22.png"/><Relationship Id="rId7" Type="http://schemas.openxmlformats.org/officeDocument/2006/relationships/image" Target="../media/image8.gif"/><Relationship Id="rId12" Type="http://schemas.openxmlformats.org/officeDocument/2006/relationships/image" Target="../media/image13.jpg"/><Relationship Id="rId17" Type="http://schemas.openxmlformats.org/officeDocument/2006/relationships/image" Target="../media/image18.png"/><Relationship Id="rId25" Type="http://schemas.openxmlformats.org/officeDocument/2006/relationships/image" Target="../media/image26.jpg"/><Relationship Id="rId2" Type="http://schemas.openxmlformats.org/officeDocument/2006/relationships/notesSlide" Target="../notesSlides/notesSlide7.xml"/><Relationship Id="rId16" Type="http://schemas.openxmlformats.org/officeDocument/2006/relationships/image" Target="../media/image17.jpg"/><Relationship Id="rId20" Type="http://schemas.openxmlformats.org/officeDocument/2006/relationships/image" Target="../media/image21.jpg"/><Relationship Id="rId1" Type="http://schemas.openxmlformats.org/officeDocument/2006/relationships/slideLayout" Target="../slideLayouts/slideLayout6.xml"/><Relationship Id="rId6" Type="http://schemas.openxmlformats.org/officeDocument/2006/relationships/image" Target="../media/image7.png"/><Relationship Id="rId11" Type="http://schemas.openxmlformats.org/officeDocument/2006/relationships/image" Target="../media/image12.jpg"/><Relationship Id="rId24" Type="http://schemas.openxmlformats.org/officeDocument/2006/relationships/image" Target="../media/image25.jpg"/><Relationship Id="rId5" Type="http://schemas.openxmlformats.org/officeDocument/2006/relationships/image" Target="../media/image6.jpg"/><Relationship Id="rId15" Type="http://schemas.openxmlformats.org/officeDocument/2006/relationships/image" Target="../media/image16.jpg"/><Relationship Id="rId23" Type="http://schemas.openxmlformats.org/officeDocument/2006/relationships/image" Target="../media/image24.png"/><Relationship Id="rId28" Type="http://schemas.openxmlformats.org/officeDocument/2006/relationships/image" Target="../media/image29.jpg"/><Relationship Id="rId10" Type="http://schemas.openxmlformats.org/officeDocument/2006/relationships/image" Target="../media/image11.jpeg"/><Relationship Id="rId19" Type="http://schemas.openxmlformats.org/officeDocument/2006/relationships/image" Target="../media/image20.jpeg"/><Relationship Id="rId4" Type="http://schemas.openxmlformats.org/officeDocument/2006/relationships/image" Target="../media/image5.jpeg"/><Relationship Id="rId9" Type="http://schemas.openxmlformats.org/officeDocument/2006/relationships/image" Target="../media/image10.jpg"/><Relationship Id="rId14" Type="http://schemas.openxmlformats.org/officeDocument/2006/relationships/image" Target="../media/image15.jpg"/><Relationship Id="rId22" Type="http://schemas.openxmlformats.org/officeDocument/2006/relationships/image" Target="../media/image23.png"/><Relationship Id="rId27" Type="http://schemas.openxmlformats.org/officeDocument/2006/relationships/image" Target="../media/image28.jpeg"/></Relationships>
</file>

<file path=ppt/slides/_rels/slide9.xml.rels><?xml version="1.0" encoding="UTF-8" standalone="yes"?>
<Relationships xmlns="http://schemas.openxmlformats.org/package/2006/relationships"><Relationship Id="rId3" Type="http://schemas.openxmlformats.org/officeDocument/2006/relationships/hyperlink" Target="mailto:Mike.Steele@la.gov" TargetMode="External"/><Relationship Id="rId2" Type="http://schemas.openxmlformats.org/officeDocument/2006/relationships/hyperlink" Target="mailto:Kevin.Breaux@la.go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26" y="46979"/>
            <a:ext cx="774456" cy="786471"/>
          </a:xfrm>
          <a:prstGeom prst="rect">
            <a:avLst/>
          </a:prstGeom>
          <a:effectLst>
            <a:reflection stA="0" endPos="65000" dist="50800" dir="5400000" sy="-100000" algn="bl" rotWithShape="0"/>
          </a:effectLst>
        </p:spPr>
      </p:pic>
      <p:sp>
        <p:nvSpPr>
          <p:cNvPr id="11" name="Title 10"/>
          <p:cNvSpPr>
            <a:spLocks noGrp="1"/>
          </p:cNvSpPr>
          <p:nvPr>
            <p:ph type="ctrTitle"/>
          </p:nvPr>
        </p:nvSpPr>
        <p:spPr>
          <a:xfrm>
            <a:off x="304800" y="2286000"/>
            <a:ext cx="8458200" cy="1470025"/>
          </a:xfrm>
        </p:spPr>
        <p:txBody>
          <a:bodyPr>
            <a:normAutofit fontScale="90000"/>
          </a:bodyPr>
          <a:lstStyle/>
          <a:p>
            <a:r>
              <a:rPr lang="en-US" sz="6700" spc="-280" dirty="0">
                <a:ln w="1905"/>
                <a:solidFill>
                  <a:srgbClr val="C00000"/>
                </a:solidFill>
                <a:latin typeface="Arial" panose="020B0604020202020204" pitchFamily="34" charset="0"/>
                <a:cs typeface="Arial" panose="020B0604020202020204" pitchFamily="34" charset="0"/>
              </a:rPr>
              <a:t>Social Media: </a:t>
            </a:r>
            <a:r>
              <a:rPr lang="en-US" sz="3600" spc="-280" dirty="0">
                <a:ln w="1905"/>
                <a:solidFill>
                  <a:srgbClr val="C00000"/>
                </a:solidFill>
                <a:latin typeface="Arial" panose="020B0604020202020204" pitchFamily="34" charset="0"/>
                <a:cs typeface="Arial" panose="020B0604020202020204" pitchFamily="34" charset="0"/>
              </a:rPr>
              <a:t>Emergency </a:t>
            </a:r>
            <a:r>
              <a:rPr lang="en-US" sz="3600" spc="-280" dirty="0" smtClean="0">
                <a:ln w="1905"/>
                <a:solidFill>
                  <a:srgbClr val="C00000"/>
                </a:solidFill>
                <a:latin typeface="Arial" panose="020B0604020202020204" pitchFamily="34" charset="0"/>
                <a:cs typeface="Arial" panose="020B0604020202020204" pitchFamily="34" charset="0"/>
              </a:rPr>
              <a:t>Management</a:t>
            </a:r>
            <a:endParaRPr lang="en-US" sz="3600" dirty="0">
              <a:solidFill>
                <a:srgbClr val="C00000"/>
              </a:solidFill>
            </a:endParaRPr>
          </a:p>
        </p:txBody>
      </p:sp>
    </p:spTree>
    <p:extLst>
      <p:ext uri="{BB962C8B-B14F-4D97-AF65-F5344CB8AC3E}">
        <p14:creationId xmlns:p14="http://schemas.microsoft.com/office/powerpoint/2010/main" val="1801978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p:txBody>
          <a:bodyPr vert="horz" lIns="91440" tIns="45720" rIns="91440" bIns="45720" rtlCol="0" anchor="ctr">
            <a:normAutofit fontScale="90000"/>
          </a:bodyPr>
          <a:lstStyle/>
          <a:p>
            <a:pPr algn="r"/>
            <a:r>
              <a:rPr lang="en-US" dirty="0"/>
              <a:t>Social Media: The Media Insight Project Report</a:t>
            </a:r>
            <a:endParaRPr lang="en-US" dirty="0"/>
          </a:p>
        </p:txBody>
      </p:sp>
      <p:sp>
        <p:nvSpPr>
          <p:cNvPr id="631811" name="Rectangle 3"/>
          <p:cNvSpPr>
            <a:spLocks noGrp="1" noChangeArrowheads="1"/>
          </p:cNvSpPr>
          <p:nvPr>
            <p:ph idx="1"/>
          </p:nvPr>
        </p:nvSpPr>
        <p:spPr/>
        <p:txBody>
          <a:bodyPr>
            <a:normAutofit/>
          </a:bodyPr>
          <a:lstStyle/>
          <a:p>
            <a:pPr marL="400050" indent="-400050">
              <a:lnSpc>
                <a:spcPts val="3800"/>
              </a:lnSpc>
              <a:spcBef>
                <a:spcPts val="1200"/>
              </a:spcBef>
              <a:buSzTx/>
            </a:pPr>
            <a:r>
              <a:rPr lang="en-US" sz="2400" b="1" dirty="0" smtClean="0">
                <a:solidFill>
                  <a:schemeClr val="tx1"/>
                </a:solidFill>
              </a:rPr>
              <a:t>51% </a:t>
            </a:r>
            <a:r>
              <a:rPr lang="en-US" sz="2400" b="1" dirty="0" smtClean="0">
                <a:solidFill>
                  <a:schemeClr val="tx1"/>
                </a:solidFill>
              </a:rPr>
              <a:t>of Americans </a:t>
            </a:r>
            <a:r>
              <a:rPr lang="en-US" sz="2400" dirty="0" smtClean="0">
                <a:solidFill>
                  <a:schemeClr val="tx1"/>
                </a:solidFill>
              </a:rPr>
              <a:t>get their news from social media.</a:t>
            </a:r>
          </a:p>
          <a:p>
            <a:pPr marL="400050" indent="-400050">
              <a:lnSpc>
                <a:spcPts val="3800"/>
              </a:lnSpc>
              <a:spcBef>
                <a:spcPts val="1200"/>
              </a:spcBef>
              <a:buSzTx/>
            </a:pPr>
            <a:r>
              <a:rPr lang="en-US" sz="2400" b="1" dirty="0" smtClean="0">
                <a:solidFill>
                  <a:schemeClr val="tx1"/>
                </a:solidFill>
              </a:rPr>
              <a:t>Less than </a:t>
            </a:r>
            <a:r>
              <a:rPr lang="en-US" sz="2400" b="1" dirty="0" smtClean="0">
                <a:solidFill>
                  <a:schemeClr val="tx1"/>
                </a:solidFill>
              </a:rPr>
              <a:t>25% </a:t>
            </a:r>
            <a:r>
              <a:rPr lang="en-US" sz="2400" dirty="0" smtClean="0">
                <a:solidFill>
                  <a:schemeClr val="tx1"/>
                </a:solidFill>
              </a:rPr>
              <a:t>of that group claim they trusted the sources providing their news.</a:t>
            </a:r>
          </a:p>
          <a:p>
            <a:pPr marL="400050" indent="-400050">
              <a:lnSpc>
                <a:spcPts val="3800"/>
              </a:lnSpc>
              <a:spcBef>
                <a:spcPts val="1200"/>
              </a:spcBef>
              <a:buSzTx/>
            </a:pPr>
            <a:r>
              <a:rPr lang="en-US" sz="2400" b="1" dirty="0" smtClean="0">
                <a:solidFill>
                  <a:schemeClr val="tx1"/>
                </a:solidFill>
              </a:rPr>
              <a:t>41% </a:t>
            </a:r>
            <a:r>
              <a:rPr lang="en-US" sz="2400" b="1" dirty="0" smtClean="0">
                <a:solidFill>
                  <a:schemeClr val="tx1"/>
                </a:solidFill>
              </a:rPr>
              <a:t>of respondents </a:t>
            </a:r>
            <a:r>
              <a:rPr lang="en-US" sz="2400" dirty="0" smtClean="0">
                <a:solidFill>
                  <a:schemeClr val="tx1"/>
                </a:solidFill>
              </a:rPr>
              <a:t>say they have </a:t>
            </a:r>
            <a:r>
              <a:rPr lang="en-US" sz="2400" b="1" dirty="0" smtClean="0">
                <a:solidFill>
                  <a:schemeClr val="tx1"/>
                </a:solidFill>
              </a:rPr>
              <a:t>“hardly any confidence” </a:t>
            </a:r>
            <a:r>
              <a:rPr lang="en-US" sz="2400" dirty="0" smtClean="0">
                <a:solidFill>
                  <a:schemeClr val="tx1"/>
                </a:solidFill>
              </a:rPr>
              <a:t>in the press.</a:t>
            </a:r>
          </a:p>
          <a:p>
            <a:pPr marL="400050" indent="-400050">
              <a:lnSpc>
                <a:spcPts val="3800"/>
              </a:lnSpc>
              <a:spcBef>
                <a:spcPts val="1200"/>
              </a:spcBef>
              <a:buSzTx/>
            </a:pPr>
            <a:r>
              <a:rPr lang="en-US" sz="2400" dirty="0" smtClean="0">
                <a:solidFill>
                  <a:schemeClr val="tx1"/>
                </a:solidFill>
              </a:rPr>
              <a:t>Roughly </a:t>
            </a:r>
            <a:r>
              <a:rPr lang="en-US" sz="2400" b="1" dirty="0" smtClean="0">
                <a:solidFill>
                  <a:schemeClr val="tx1"/>
                </a:solidFill>
              </a:rPr>
              <a:t>60% </a:t>
            </a:r>
            <a:r>
              <a:rPr lang="en-US" sz="2400" dirty="0" smtClean="0">
                <a:solidFill>
                  <a:schemeClr val="tx1"/>
                </a:solidFill>
              </a:rPr>
              <a:t>say that keeping up with the news is </a:t>
            </a:r>
            <a:r>
              <a:rPr lang="en-US" sz="2400" b="1" dirty="0" smtClean="0">
                <a:solidFill>
                  <a:schemeClr val="tx1"/>
                </a:solidFill>
              </a:rPr>
              <a:t>“very” or “extremely” important to them.</a:t>
            </a:r>
          </a:p>
          <a:p>
            <a:pPr marL="400050" indent="-400050">
              <a:lnSpc>
                <a:spcPts val="3800"/>
              </a:lnSpc>
              <a:spcBef>
                <a:spcPts val="1200"/>
              </a:spcBef>
              <a:buSzTx/>
            </a:pPr>
            <a:endParaRPr lang="en-US" sz="2400" dirty="0" smtClean="0">
              <a:solidFill>
                <a:schemeClr val="tx1"/>
              </a:solidFill>
            </a:endParaRPr>
          </a:p>
          <a:p>
            <a:pPr marL="400050" indent="-400050">
              <a:lnSpc>
                <a:spcPts val="3800"/>
              </a:lnSpc>
              <a:spcBef>
                <a:spcPts val="1200"/>
              </a:spcBef>
              <a:buSzTx/>
            </a:pPr>
            <a:endParaRPr lang="en-US" sz="2400" dirty="0">
              <a:solidFill>
                <a:schemeClr val="tx1"/>
              </a:solidFill>
            </a:endParaRPr>
          </a:p>
        </p:txBody>
      </p:sp>
    </p:spTree>
    <p:extLst>
      <p:ext uri="{BB962C8B-B14F-4D97-AF65-F5344CB8AC3E}">
        <p14:creationId xmlns:p14="http://schemas.microsoft.com/office/powerpoint/2010/main" val="292089649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r"/>
            <a:r>
              <a:rPr lang="en-US" dirty="0"/>
              <a:t> Facebook</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chemeClr val="tx1"/>
                </a:solidFill>
              </a:rPr>
              <a:t>1.04 billion </a:t>
            </a:r>
            <a:r>
              <a:rPr lang="en-US" dirty="0" smtClean="0">
                <a:solidFill>
                  <a:schemeClr val="tx1"/>
                </a:solidFill>
              </a:rPr>
              <a:t>active daily users in December 2015</a:t>
            </a:r>
          </a:p>
          <a:p>
            <a:endParaRPr lang="en-US" dirty="0" smtClean="0">
              <a:solidFill>
                <a:schemeClr val="tx1"/>
              </a:solidFill>
            </a:endParaRPr>
          </a:p>
          <a:p>
            <a:r>
              <a:rPr lang="en-US" b="1" dirty="0" smtClean="0">
                <a:solidFill>
                  <a:schemeClr val="tx1"/>
                </a:solidFill>
              </a:rPr>
              <a:t>934 million </a:t>
            </a:r>
            <a:r>
              <a:rPr lang="en-US" dirty="0" smtClean="0">
                <a:solidFill>
                  <a:schemeClr val="tx1"/>
                </a:solidFill>
              </a:rPr>
              <a:t>daily active users are on mobile devices</a:t>
            </a:r>
          </a:p>
          <a:p>
            <a:endParaRPr lang="en-US" dirty="0" smtClean="0">
              <a:solidFill>
                <a:schemeClr val="tx1"/>
              </a:solidFill>
            </a:endParaRPr>
          </a:p>
          <a:p>
            <a:r>
              <a:rPr lang="en-US" dirty="0" smtClean="0">
                <a:solidFill>
                  <a:schemeClr val="tx1"/>
                </a:solidFill>
              </a:rPr>
              <a:t>Roughly </a:t>
            </a:r>
            <a:r>
              <a:rPr lang="en-US" b="1" dirty="0" smtClean="0">
                <a:solidFill>
                  <a:schemeClr val="tx1"/>
                </a:solidFill>
              </a:rPr>
              <a:t>1.5 billion </a:t>
            </a:r>
            <a:r>
              <a:rPr lang="en-US" dirty="0" smtClean="0">
                <a:solidFill>
                  <a:schemeClr val="tx1"/>
                </a:solidFill>
              </a:rPr>
              <a:t>monthly active users in December 2015</a:t>
            </a:r>
          </a:p>
          <a:p>
            <a:endParaRPr lang="en-US" dirty="0" smtClean="0">
              <a:solidFill>
                <a:schemeClr val="tx1"/>
              </a:solidFill>
            </a:endParaRPr>
          </a:p>
          <a:p>
            <a:r>
              <a:rPr lang="en-US" dirty="0" smtClean="0">
                <a:solidFill>
                  <a:schemeClr val="tx1"/>
                </a:solidFill>
              </a:rPr>
              <a:t>Approximately </a:t>
            </a:r>
            <a:r>
              <a:rPr lang="en-US" b="1" dirty="0" smtClean="0">
                <a:solidFill>
                  <a:schemeClr val="tx1"/>
                </a:solidFill>
              </a:rPr>
              <a:t>84%</a:t>
            </a:r>
            <a:r>
              <a:rPr lang="en-US" dirty="0" smtClean="0">
                <a:solidFill>
                  <a:schemeClr val="tx1"/>
                </a:solidFill>
              </a:rPr>
              <a:t> </a:t>
            </a:r>
            <a:r>
              <a:rPr lang="en-US" dirty="0" smtClean="0">
                <a:solidFill>
                  <a:schemeClr val="tx1"/>
                </a:solidFill>
              </a:rPr>
              <a:t>of active daily users outside the U.S. and Canada</a:t>
            </a:r>
            <a:endParaRPr lang="en-US" dirty="0">
              <a:solidFill>
                <a:schemeClr val="tx1"/>
              </a:solidFill>
            </a:endParaRPr>
          </a:p>
        </p:txBody>
      </p:sp>
    </p:spTree>
    <p:extLst>
      <p:ext uri="{BB962C8B-B14F-4D97-AF65-F5344CB8AC3E}">
        <p14:creationId xmlns:p14="http://schemas.microsoft.com/office/powerpoint/2010/main" val="227790514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vert="horz" lIns="91440" tIns="45720" rIns="91440" bIns="45720" rtlCol="0" anchor="ctr">
            <a:normAutofit/>
          </a:bodyPr>
          <a:lstStyle/>
          <a:p>
            <a:pPr algn="r"/>
            <a:r>
              <a:rPr lang="en-US" dirty="0"/>
              <a:t>Twitter</a:t>
            </a:r>
            <a:endParaRPr lang="en-US" dirty="0"/>
          </a:p>
        </p:txBody>
      </p:sp>
      <p:sp>
        <p:nvSpPr>
          <p:cNvPr id="11" name="Content Placeholder 10"/>
          <p:cNvSpPr>
            <a:spLocks noGrp="1"/>
          </p:cNvSpPr>
          <p:nvPr>
            <p:ph idx="1"/>
          </p:nvPr>
        </p:nvSpPr>
        <p:spPr/>
        <p:txBody>
          <a:bodyPr>
            <a:normAutofit/>
          </a:bodyPr>
          <a:lstStyle/>
          <a:p>
            <a:r>
              <a:rPr lang="en-US" sz="3200" dirty="0" smtClean="0">
                <a:solidFill>
                  <a:schemeClr val="tx1"/>
                </a:solidFill>
              </a:rPr>
              <a:t> </a:t>
            </a:r>
            <a:r>
              <a:rPr lang="en-US" sz="3200" b="1" dirty="0" smtClean="0">
                <a:solidFill>
                  <a:schemeClr val="tx1"/>
                </a:solidFill>
              </a:rPr>
              <a:t>320 million </a:t>
            </a:r>
            <a:r>
              <a:rPr lang="en-US" sz="3200" dirty="0" smtClean="0">
                <a:solidFill>
                  <a:schemeClr val="tx1"/>
                </a:solidFill>
              </a:rPr>
              <a:t>monthly active users</a:t>
            </a:r>
          </a:p>
          <a:p>
            <a:endParaRPr lang="en-US" sz="3200" dirty="0" smtClean="0">
              <a:solidFill>
                <a:schemeClr val="tx1"/>
              </a:solidFill>
            </a:endParaRPr>
          </a:p>
          <a:p>
            <a:r>
              <a:rPr lang="en-US" sz="3200" dirty="0" smtClean="0">
                <a:solidFill>
                  <a:schemeClr val="tx1"/>
                </a:solidFill>
              </a:rPr>
              <a:t> </a:t>
            </a:r>
            <a:r>
              <a:rPr lang="en-US" sz="3200" b="1" dirty="0" smtClean="0">
                <a:solidFill>
                  <a:schemeClr val="tx1"/>
                </a:solidFill>
              </a:rPr>
              <a:t>80% </a:t>
            </a:r>
            <a:r>
              <a:rPr lang="en-US" sz="3200" b="1" dirty="0" smtClean="0">
                <a:solidFill>
                  <a:schemeClr val="tx1"/>
                </a:solidFill>
              </a:rPr>
              <a:t>of active users </a:t>
            </a:r>
            <a:r>
              <a:rPr lang="en-US" sz="3200" dirty="0" smtClean="0">
                <a:solidFill>
                  <a:schemeClr val="tx1"/>
                </a:solidFill>
              </a:rPr>
              <a:t>on mobile devices</a:t>
            </a:r>
          </a:p>
          <a:p>
            <a:endParaRPr lang="en-US" sz="3200" dirty="0" smtClean="0">
              <a:solidFill>
                <a:schemeClr val="tx1"/>
              </a:solidFill>
            </a:endParaRPr>
          </a:p>
          <a:p>
            <a:r>
              <a:rPr lang="en-US" sz="3200" dirty="0" smtClean="0">
                <a:solidFill>
                  <a:schemeClr val="tx1"/>
                </a:solidFill>
              </a:rPr>
              <a:t> </a:t>
            </a:r>
            <a:r>
              <a:rPr lang="en-US" sz="3200" b="1" dirty="0" smtClean="0">
                <a:solidFill>
                  <a:schemeClr val="tx1"/>
                </a:solidFill>
              </a:rPr>
              <a:t>79% </a:t>
            </a:r>
            <a:r>
              <a:rPr lang="en-US" sz="3200" b="1" dirty="0" smtClean="0">
                <a:solidFill>
                  <a:schemeClr val="tx1"/>
                </a:solidFill>
              </a:rPr>
              <a:t>of Twitter accounts </a:t>
            </a:r>
            <a:r>
              <a:rPr lang="en-US" sz="3200" dirty="0" smtClean="0">
                <a:solidFill>
                  <a:schemeClr val="tx1"/>
                </a:solidFill>
              </a:rPr>
              <a:t>are outside of the  </a:t>
            </a:r>
          </a:p>
          <a:p>
            <a:pPr marL="0" indent="0">
              <a:buNone/>
            </a:pPr>
            <a:r>
              <a:rPr lang="en-US" sz="3200" dirty="0" smtClean="0">
                <a:solidFill>
                  <a:schemeClr val="tx1"/>
                </a:solidFill>
              </a:rPr>
              <a:t>    U.S.</a:t>
            </a:r>
          </a:p>
        </p:txBody>
      </p:sp>
    </p:spTree>
    <p:extLst>
      <p:ext uri="{BB962C8B-B14F-4D97-AF65-F5344CB8AC3E}">
        <p14:creationId xmlns:p14="http://schemas.microsoft.com/office/powerpoint/2010/main" val="35507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2"/>
          <p:cNvSpPr>
            <a:spLocks noGrp="1"/>
          </p:cNvSpPr>
          <p:nvPr>
            <p:ph type="title"/>
          </p:nvPr>
        </p:nvSpPr>
        <p:spPr/>
        <p:txBody>
          <a:bodyPr vert="horz" lIns="91440" tIns="45720" rIns="91440" bIns="45720" rtlCol="0" anchor="ctr">
            <a:normAutofit/>
          </a:bodyPr>
          <a:lstStyle/>
          <a:p>
            <a:pPr algn="r"/>
            <a:r>
              <a:rPr lang="en-US" dirty="0"/>
              <a:t>Other Social Media Platforms </a:t>
            </a:r>
            <a:endParaRPr lang="en-US" dirty="0"/>
          </a:p>
        </p:txBody>
      </p:sp>
      <p:sp>
        <p:nvSpPr>
          <p:cNvPr id="3" name="Content Placeholder 2"/>
          <p:cNvSpPr>
            <a:spLocks noGrp="1"/>
          </p:cNvSpPr>
          <p:nvPr>
            <p:ph idx="1"/>
          </p:nvPr>
        </p:nvSpPr>
        <p:spPr/>
        <p:txBody>
          <a:bodyPr/>
          <a:lstStyle/>
          <a:p>
            <a:pPr marL="457200" indent="-457200">
              <a:buClr>
                <a:schemeClr val="tx2"/>
              </a:buClr>
            </a:pPr>
            <a:r>
              <a:rPr lang="en-US" b="1" i="1" dirty="0"/>
              <a:t>Instagram: </a:t>
            </a:r>
            <a:r>
              <a:rPr lang="en-US" dirty="0"/>
              <a:t>400 million monthly active users</a:t>
            </a:r>
          </a:p>
          <a:p>
            <a:pPr marL="457200" indent="-457200">
              <a:buFont typeface="Arial" panose="020B0604020202020204" pitchFamily="34" charset="0"/>
              <a:buChar char="•"/>
            </a:pPr>
            <a:endParaRPr lang="en-US" dirty="0"/>
          </a:p>
          <a:p>
            <a:pPr marL="457200" indent="-457200">
              <a:buClr>
                <a:schemeClr val="tx2"/>
              </a:buClr>
            </a:pPr>
            <a:r>
              <a:rPr lang="en-US" b="1" i="1" dirty="0"/>
              <a:t>LinkedIn: </a:t>
            </a:r>
            <a:r>
              <a:rPr lang="en-US" dirty="0"/>
              <a:t>255 million daily active users</a:t>
            </a:r>
          </a:p>
          <a:p>
            <a:pPr marL="457200" indent="-457200">
              <a:buFont typeface="Arial" panose="020B0604020202020204" pitchFamily="34" charset="0"/>
              <a:buChar char="•"/>
            </a:pPr>
            <a:endParaRPr lang="en-US" dirty="0"/>
          </a:p>
          <a:p>
            <a:pPr marL="457200" indent="-457200">
              <a:buClr>
                <a:schemeClr val="tx2"/>
              </a:buClr>
            </a:pPr>
            <a:r>
              <a:rPr lang="en-US" b="1" i="1" dirty="0"/>
              <a:t>Snapchat: </a:t>
            </a:r>
            <a:r>
              <a:rPr lang="en-US" dirty="0"/>
              <a:t>100 million daily active users (Note: </a:t>
            </a:r>
            <a:r>
              <a:rPr lang="en-US" dirty="0" smtClean="0"/>
              <a:t>60% </a:t>
            </a:r>
            <a:r>
              <a:rPr lang="en-US" dirty="0"/>
              <a:t>of mobile phone owners between 13-34 years old use Snapchat</a:t>
            </a:r>
            <a:r>
              <a:rPr lang="en-US" dirty="0" smtClean="0"/>
              <a:t>)</a:t>
            </a:r>
            <a:endParaRPr lang="en-US" dirty="0"/>
          </a:p>
        </p:txBody>
      </p:sp>
      <p:sp>
        <p:nvSpPr>
          <p:cNvPr id="17" name="Rectangle 16"/>
          <p:cNvSpPr/>
          <p:nvPr/>
        </p:nvSpPr>
        <p:spPr>
          <a:xfrm>
            <a:off x="304800" y="3972011"/>
            <a:ext cx="8229600" cy="847540"/>
          </a:xfrm>
          <a:prstGeom prst="rect">
            <a:avLst/>
          </a:prstGeom>
        </p:spPr>
        <p:txBody>
          <a:bodyPr wrap="square">
            <a:spAutoFit/>
          </a:bodyPr>
          <a:lstStyle/>
          <a:p>
            <a:pPr marL="228600" indent="-228600">
              <a:lnSpc>
                <a:spcPts val="2600"/>
              </a:lnSpc>
              <a:spcBef>
                <a:spcPts val="600"/>
              </a:spcBef>
              <a:buFont typeface="Arial" pitchFamily="34" charset="0"/>
              <a:buChar char="•"/>
              <a:defRPr/>
            </a:pPr>
            <a:endParaRPr lang="en-US" sz="2800" dirty="0"/>
          </a:p>
          <a:p>
            <a:pPr lvl="1">
              <a:lnSpc>
                <a:spcPts val="2600"/>
              </a:lnSpc>
              <a:spcBef>
                <a:spcPts val="600"/>
              </a:spcBef>
              <a:defRPr/>
            </a:pPr>
            <a:endParaRPr lang="en-US" sz="2800" dirty="0" smtClean="0"/>
          </a:p>
        </p:txBody>
      </p:sp>
    </p:spTree>
    <p:extLst>
      <p:ext uri="{BB962C8B-B14F-4D97-AF65-F5344CB8AC3E}">
        <p14:creationId xmlns:p14="http://schemas.microsoft.com/office/powerpoint/2010/main" val="228787225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800" b="1" dirty="0" smtClean="0">
                <a:solidFill>
                  <a:schemeClr val="tx1"/>
                </a:solidFill>
              </a:rPr>
              <a:t>“I put my heart and my soul into my work, and I have lost my mind in the process”.</a:t>
            </a:r>
          </a:p>
          <a:p>
            <a:pPr marL="0" indent="0">
              <a:buNone/>
            </a:pPr>
            <a:endParaRPr lang="en-US" sz="4800" b="1" dirty="0">
              <a:solidFill>
                <a:schemeClr val="tx1"/>
              </a:solidFill>
            </a:endParaRPr>
          </a:p>
          <a:p>
            <a:pPr marL="0" indent="0">
              <a:buNone/>
            </a:pPr>
            <a:r>
              <a:rPr lang="en-US" sz="4800" b="1" dirty="0" smtClean="0">
                <a:solidFill>
                  <a:schemeClr val="tx1"/>
                </a:solidFill>
              </a:rPr>
              <a:t>				Vincent Van Gogh</a:t>
            </a:r>
          </a:p>
          <a:p>
            <a:endParaRPr lang="en-US" b="1" dirty="0"/>
          </a:p>
        </p:txBody>
      </p:sp>
    </p:spTree>
    <p:extLst>
      <p:ext uri="{BB962C8B-B14F-4D97-AF65-F5344CB8AC3E}">
        <p14:creationId xmlns:p14="http://schemas.microsoft.com/office/powerpoint/2010/main" val="4232423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650" y="37356"/>
            <a:ext cx="9144000" cy="615553"/>
          </a:xfrm>
          <a:prstGeom prst="rect">
            <a:avLst/>
          </a:prstGeom>
        </p:spPr>
        <p:txBody>
          <a:bodyPr vert="horz" lIns="91440" tIns="45720" rIns="91440" bIns="45720" rtlCol="0" anchor="ctr">
            <a:normAutofit/>
          </a:bodyPr>
          <a:lstStyle>
            <a:lvl1pPr algn="r">
              <a:spcBef>
                <a:spcPct val="0"/>
              </a:spcBef>
              <a:buNone/>
              <a:defRPr sz="3400">
                <a:solidFill>
                  <a:srgbClr val="1C4372"/>
                </a:solidFill>
                <a:latin typeface="+mj-lt"/>
                <a:ea typeface="+mj-ea"/>
                <a:cs typeface="+mj-cs"/>
              </a:defRPr>
            </a:lvl1pPr>
          </a:lstStyle>
          <a:p>
            <a:r>
              <a:rPr lang="en-US" dirty="0"/>
              <a:t>GOHSEP Social Media Process Chart </a:t>
            </a:r>
            <a:endParaRPr lang="en-US" dirty="0"/>
          </a:p>
        </p:txBody>
      </p:sp>
      <p:sp>
        <p:nvSpPr>
          <p:cNvPr id="9" name="Rectangle 8"/>
          <p:cNvSpPr/>
          <p:nvPr/>
        </p:nvSpPr>
        <p:spPr>
          <a:xfrm>
            <a:off x="1676400" y="838200"/>
            <a:ext cx="1295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3124200" y="838200"/>
            <a:ext cx="1295400" cy="457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4572000" y="838200"/>
            <a:ext cx="1295400" cy="457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3" name="Rectangle 12"/>
          <p:cNvSpPr/>
          <p:nvPr/>
        </p:nvSpPr>
        <p:spPr>
          <a:xfrm>
            <a:off x="6019800" y="838200"/>
            <a:ext cx="1295400" cy="457200"/>
          </a:xfrm>
          <a:prstGeom prst="rect">
            <a:avLst/>
          </a:prstGeom>
          <a:solidFill>
            <a:schemeClr val="bg2">
              <a:lumMod val="75000"/>
            </a:schemeClr>
          </a:solidFill>
          <a:ln>
            <a:solidFill>
              <a:schemeClr val="bg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14" name="TextBox 13"/>
          <p:cNvSpPr txBox="1"/>
          <p:nvPr/>
        </p:nvSpPr>
        <p:spPr>
          <a:xfrm>
            <a:off x="1790700" y="912911"/>
            <a:ext cx="1066800" cy="307777"/>
          </a:xfrm>
          <a:prstGeom prst="rect">
            <a:avLst/>
          </a:prstGeom>
          <a:noFill/>
        </p:spPr>
        <p:txBody>
          <a:bodyPr wrap="square" rtlCol="0">
            <a:spAutoFit/>
          </a:bodyPr>
          <a:lstStyle/>
          <a:p>
            <a:pPr algn="ctr"/>
            <a:r>
              <a:rPr lang="en-US" sz="1400" b="1" dirty="0" smtClean="0">
                <a:solidFill>
                  <a:prstClr val="white"/>
                </a:solidFill>
              </a:rPr>
              <a:t>FACEBOOK</a:t>
            </a:r>
            <a:endParaRPr lang="en-US" sz="1400" b="1" dirty="0">
              <a:solidFill>
                <a:prstClr val="white"/>
              </a:solidFill>
            </a:endParaRPr>
          </a:p>
        </p:txBody>
      </p:sp>
      <p:sp>
        <p:nvSpPr>
          <p:cNvPr id="15" name="TextBox 14"/>
          <p:cNvSpPr txBox="1"/>
          <p:nvPr/>
        </p:nvSpPr>
        <p:spPr>
          <a:xfrm>
            <a:off x="3238500" y="912911"/>
            <a:ext cx="1066800" cy="307777"/>
          </a:xfrm>
          <a:prstGeom prst="rect">
            <a:avLst/>
          </a:prstGeom>
          <a:noFill/>
        </p:spPr>
        <p:txBody>
          <a:bodyPr wrap="square" rtlCol="0">
            <a:spAutoFit/>
          </a:bodyPr>
          <a:lstStyle/>
          <a:p>
            <a:pPr algn="ctr"/>
            <a:r>
              <a:rPr lang="en-US" sz="1400" b="1" dirty="0" smtClean="0">
                <a:solidFill>
                  <a:prstClr val="white"/>
                </a:solidFill>
              </a:rPr>
              <a:t>TWITTER</a:t>
            </a:r>
            <a:endParaRPr lang="en-US" sz="1400" b="1" dirty="0">
              <a:solidFill>
                <a:prstClr val="white"/>
              </a:solidFill>
            </a:endParaRPr>
          </a:p>
        </p:txBody>
      </p:sp>
      <p:sp>
        <p:nvSpPr>
          <p:cNvPr id="16" name="TextBox 15"/>
          <p:cNvSpPr txBox="1"/>
          <p:nvPr/>
        </p:nvSpPr>
        <p:spPr>
          <a:xfrm>
            <a:off x="4495800" y="915888"/>
            <a:ext cx="1447800" cy="307777"/>
          </a:xfrm>
          <a:prstGeom prst="rect">
            <a:avLst/>
          </a:prstGeom>
          <a:noFill/>
        </p:spPr>
        <p:txBody>
          <a:bodyPr wrap="square" rtlCol="0">
            <a:spAutoFit/>
          </a:bodyPr>
          <a:lstStyle/>
          <a:p>
            <a:pPr algn="ctr"/>
            <a:r>
              <a:rPr lang="en-US" sz="1400" b="1" dirty="0" smtClean="0">
                <a:solidFill>
                  <a:prstClr val="white"/>
                </a:solidFill>
              </a:rPr>
              <a:t>G+/YOUTUBE</a:t>
            </a:r>
            <a:endParaRPr lang="en-US" sz="1400" b="1" dirty="0">
              <a:solidFill>
                <a:prstClr val="white"/>
              </a:solidFill>
            </a:endParaRPr>
          </a:p>
        </p:txBody>
      </p:sp>
      <p:sp>
        <p:nvSpPr>
          <p:cNvPr id="17" name="TextBox 16"/>
          <p:cNvSpPr txBox="1"/>
          <p:nvPr/>
        </p:nvSpPr>
        <p:spPr>
          <a:xfrm>
            <a:off x="6038850" y="912910"/>
            <a:ext cx="1257300" cy="307777"/>
          </a:xfrm>
          <a:prstGeom prst="rect">
            <a:avLst/>
          </a:prstGeom>
          <a:noFill/>
        </p:spPr>
        <p:txBody>
          <a:bodyPr wrap="square" rtlCol="0">
            <a:spAutoFit/>
          </a:bodyPr>
          <a:lstStyle/>
          <a:p>
            <a:pPr algn="ctr"/>
            <a:r>
              <a:rPr lang="en-US" sz="1400" b="1" dirty="0" smtClean="0">
                <a:solidFill>
                  <a:prstClr val="black"/>
                </a:solidFill>
              </a:rPr>
              <a:t>INSTAGRAM</a:t>
            </a:r>
            <a:endParaRPr lang="en-US" sz="1400" b="1" dirty="0">
              <a:solidFill>
                <a:prstClr val="black"/>
              </a:solidFill>
            </a:endParaRPr>
          </a:p>
        </p:txBody>
      </p:sp>
      <p:sp>
        <p:nvSpPr>
          <p:cNvPr id="20" name="Rectangle 19"/>
          <p:cNvSpPr/>
          <p:nvPr/>
        </p:nvSpPr>
        <p:spPr>
          <a:xfrm>
            <a:off x="647700" y="1981200"/>
            <a:ext cx="2057400" cy="99060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TextBox 20"/>
          <p:cNvSpPr txBox="1"/>
          <p:nvPr/>
        </p:nvSpPr>
        <p:spPr>
          <a:xfrm>
            <a:off x="647700" y="2132111"/>
            <a:ext cx="2057400" cy="307777"/>
          </a:xfrm>
          <a:prstGeom prst="rect">
            <a:avLst/>
          </a:prstGeom>
          <a:noFill/>
        </p:spPr>
        <p:txBody>
          <a:bodyPr wrap="square" rtlCol="0">
            <a:spAutoFit/>
          </a:bodyPr>
          <a:lstStyle/>
          <a:p>
            <a:pPr algn="ctr"/>
            <a:r>
              <a:rPr lang="en-US" sz="1400" b="1" dirty="0" smtClean="0">
                <a:solidFill>
                  <a:srgbClr val="FFC000"/>
                </a:solidFill>
              </a:rPr>
              <a:t>Social Media Liaison</a:t>
            </a:r>
            <a:endParaRPr lang="en-US" sz="1400" b="1" dirty="0">
              <a:solidFill>
                <a:srgbClr val="FFC000"/>
              </a:solidFill>
            </a:endParaRPr>
          </a:p>
        </p:txBody>
      </p:sp>
      <p:sp>
        <p:nvSpPr>
          <p:cNvPr id="24" name="TextBox 23"/>
          <p:cNvSpPr txBox="1"/>
          <p:nvPr/>
        </p:nvSpPr>
        <p:spPr>
          <a:xfrm>
            <a:off x="647700" y="2438400"/>
            <a:ext cx="2057400" cy="400110"/>
          </a:xfrm>
          <a:prstGeom prst="rect">
            <a:avLst/>
          </a:prstGeom>
          <a:noFill/>
        </p:spPr>
        <p:txBody>
          <a:bodyPr wrap="square" rtlCol="0">
            <a:spAutoFit/>
          </a:bodyPr>
          <a:lstStyle/>
          <a:p>
            <a:pPr algn="ctr"/>
            <a:r>
              <a:rPr lang="en-US" sz="1000" b="1" i="1" dirty="0">
                <a:solidFill>
                  <a:prstClr val="white"/>
                </a:solidFill>
              </a:rPr>
              <a:t>Monitors and vets social media post from various sources</a:t>
            </a:r>
            <a:r>
              <a:rPr lang="en-US" sz="1000" b="1" i="1" dirty="0" smtClean="0">
                <a:solidFill>
                  <a:prstClr val="white"/>
                </a:solidFill>
              </a:rPr>
              <a:t>.</a:t>
            </a:r>
            <a:endParaRPr lang="en-US" sz="1000" b="1" i="1" dirty="0">
              <a:solidFill>
                <a:prstClr val="white"/>
              </a:solidFill>
            </a:endParaRPr>
          </a:p>
        </p:txBody>
      </p:sp>
      <p:sp>
        <p:nvSpPr>
          <p:cNvPr id="45" name="Rectangle 44"/>
          <p:cNvSpPr/>
          <p:nvPr/>
        </p:nvSpPr>
        <p:spPr>
          <a:xfrm>
            <a:off x="5335350" y="4118698"/>
            <a:ext cx="2057400" cy="99060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6" name="TextBox 45"/>
          <p:cNvSpPr txBox="1"/>
          <p:nvPr/>
        </p:nvSpPr>
        <p:spPr>
          <a:xfrm>
            <a:off x="5335350" y="4269609"/>
            <a:ext cx="2057400" cy="307777"/>
          </a:xfrm>
          <a:prstGeom prst="rect">
            <a:avLst/>
          </a:prstGeom>
          <a:noFill/>
        </p:spPr>
        <p:txBody>
          <a:bodyPr wrap="square" rtlCol="0">
            <a:spAutoFit/>
          </a:bodyPr>
          <a:lstStyle/>
          <a:p>
            <a:pPr algn="ctr"/>
            <a:r>
              <a:rPr lang="en-US" sz="1400" b="1" dirty="0" smtClean="0">
                <a:solidFill>
                  <a:srgbClr val="FFC000"/>
                </a:solidFill>
              </a:rPr>
              <a:t>Intel Officer</a:t>
            </a:r>
            <a:endParaRPr lang="en-US" sz="1400" b="1" dirty="0">
              <a:solidFill>
                <a:srgbClr val="FFC000"/>
              </a:solidFill>
            </a:endParaRPr>
          </a:p>
        </p:txBody>
      </p:sp>
      <p:sp>
        <p:nvSpPr>
          <p:cNvPr id="47" name="TextBox 46"/>
          <p:cNvSpPr txBox="1"/>
          <p:nvPr/>
        </p:nvSpPr>
        <p:spPr>
          <a:xfrm>
            <a:off x="5335350" y="4575898"/>
            <a:ext cx="2057400" cy="400110"/>
          </a:xfrm>
          <a:prstGeom prst="rect">
            <a:avLst/>
          </a:prstGeom>
          <a:noFill/>
        </p:spPr>
        <p:txBody>
          <a:bodyPr wrap="square" rtlCol="0">
            <a:spAutoFit/>
          </a:bodyPr>
          <a:lstStyle/>
          <a:p>
            <a:pPr algn="ctr"/>
            <a:r>
              <a:rPr lang="en-US" sz="1000" b="1" i="1" dirty="0">
                <a:solidFill>
                  <a:prstClr val="white"/>
                </a:solidFill>
              </a:rPr>
              <a:t>Helps verify information that is received from social media liaison</a:t>
            </a:r>
          </a:p>
        </p:txBody>
      </p:sp>
      <p:sp>
        <p:nvSpPr>
          <p:cNvPr id="48" name="Rectangle 47"/>
          <p:cNvSpPr/>
          <p:nvPr/>
        </p:nvSpPr>
        <p:spPr>
          <a:xfrm>
            <a:off x="3087450" y="1981198"/>
            <a:ext cx="2057400" cy="99060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9" name="TextBox 48"/>
          <p:cNvSpPr txBox="1"/>
          <p:nvPr/>
        </p:nvSpPr>
        <p:spPr>
          <a:xfrm>
            <a:off x="3087450" y="2057398"/>
            <a:ext cx="2057400" cy="307777"/>
          </a:xfrm>
          <a:prstGeom prst="rect">
            <a:avLst/>
          </a:prstGeom>
          <a:noFill/>
        </p:spPr>
        <p:txBody>
          <a:bodyPr wrap="square" rtlCol="0">
            <a:spAutoFit/>
          </a:bodyPr>
          <a:lstStyle/>
          <a:p>
            <a:pPr algn="ctr"/>
            <a:r>
              <a:rPr lang="en-US" sz="1400" b="1" dirty="0" smtClean="0">
                <a:solidFill>
                  <a:srgbClr val="FFC000"/>
                </a:solidFill>
              </a:rPr>
              <a:t>SITREP Officer</a:t>
            </a:r>
            <a:endParaRPr lang="en-US" sz="1400" b="1" dirty="0">
              <a:solidFill>
                <a:srgbClr val="FFC000"/>
              </a:solidFill>
            </a:endParaRPr>
          </a:p>
        </p:txBody>
      </p:sp>
      <p:sp>
        <p:nvSpPr>
          <p:cNvPr id="50" name="TextBox 49"/>
          <p:cNvSpPr txBox="1"/>
          <p:nvPr/>
        </p:nvSpPr>
        <p:spPr>
          <a:xfrm>
            <a:off x="3087450" y="2362198"/>
            <a:ext cx="2057400" cy="553998"/>
          </a:xfrm>
          <a:prstGeom prst="rect">
            <a:avLst/>
          </a:prstGeom>
          <a:noFill/>
        </p:spPr>
        <p:txBody>
          <a:bodyPr wrap="square" rtlCol="0">
            <a:spAutoFit/>
          </a:bodyPr>
          <a:lstStyle/>
          <a:p>
            <a:pPr algn="ctr"/>
            <a:r>
              <a:rPr lang="en-US" sz="1000" b="1" i="1" dirty="0">
                <a:solidFill>
                  <a:prstClr val="white"/>
                </a:solidFill>
              </a:rPr>
              <a:t>Verifies through </a:t>
            </a:r>
            <a:r>
              <a:rPr lang="en-US" sz="1000" b="1" i="1" dirty="0" err="1">
                <a:solidFill>
                  <a:prstClr val="white"/>
                </a:solidFill>
              </a:rPr>
              <a:t>WebEOC</a:t>
            </a:r>
            <a:r>
              <a:rPr lang="en-US" sz="1000" b="1" i="1" dirty="0">
                <a:solidFill>
                  <a:prstClr val="white"/>
                </a:solidFill>
              </a:rPr>
              <a:t>  </a:t>
            </a:r>
            <a:r>
              <a:rPr lang="en-US" sz="1000" b="1" i="1" dirty="0" smtClean="0">
                <a:solidFill>
                  <a:prstClr val="white"/>
                </a:solidFill>
              </a:rPr>
              <a:t>and SITREPs </a:t>
            </a:r>
            <a:r>
              <a:rPr lang="en-US" sz="1000" b="1" i="1" dirty="0">
                <a:solidFill>
                  <a:prstClr val="white"/>
                </a:solidFill>
              </a:rPr>
              <a:t>if </a:t>
            </a:r>
            <a:r>
              <a:rPr lang="en-US" sz="1000" b="1" i="1" dirty="0" smtClean="0">
                <a:solidFill>
                  <a:prstClr val="white"/>
                </a:solidFill>
              </a:rPr>
              <a:t>info has </a:t>
            </a:r>
            <a:r>
              <a:rPr lang="en-US" sz="1000" b="1" i="1" dirty="0">
                <a:solidFill>
                  <a:prstClr val="white"/>
                </a:solidFill>
              </a:rPr>
              <a:t>been reported </a:t>
            </a:r>
            <a:r>
              <a:rPr lang="en-US" sz="1000" b="1" i="1" dirty="0" smtClean="0">
                <a:solidFill>
                  <a:prstClr val="white"/>
                </a:solidFill>
              </a:rPr>
              <a:t>to the SEOC.</a:t>
            </a:r>
            <a:endParaRPr lang="en-US" sz="1000" b="1" i="1" dirty="0">
              <a:solidFill>
                <a:prstClr val="white"/>
              </a:solidFill>
            </a:endParaRPr>
          </a:p>
        </p:txBody>
      </p:sp>
      <p:cxnSp>
        <p:nvCxnSpPr>
          <p:cNvPr id="104" name="Straight Connector 103"/>
          <p:cNvCxnSpPr>
            <a:stCxn id="9" idx="2"/>
          </p:cNvCxnSpPr>
          <p:nvPr/>
        </p:nvCxnSpPr>
        <p:spPr>
          <a:xfrm>
            <a:off x="2324100" y="1295400"/>
            <a:ext cx="0" cy="228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6" name="Straight Connector 105"/>
          <p:cNvCxnSpPr>
            <a:stCxn id="11" idx="2"/>
          </p:cNvCxnSpPr>
          <p:nvPr/>
        </p:nvCxnSpPr>
        <p:spPr>
          <a:xfrm>
            <a:off x="3771900" y="1295400"/>
            <a:ext cx="0" cy="228600"/>
          </a:xfrm>
          <a:prstGeom prst="line">
            <a:avLst/>
          </a:prstGeom>
        </p:spPr>
        <p:style>
          <a:lnRef idx="3">
            <a:schemeClr val="accent5"/>
          </a:lnRef>
          <a:fillRef idx="0">
            <a:schemeClr val="accent5"/>
          </a:fillRef>
          <a:effectRef idx="2">
            <a:schemeClr val="accent5"/>
          </a:effectRef>
          <a:fontRef idx="minor">
            <a:schemeClr val="tx1"/>
          </a:fontRef>
        </p:style>
      </p:cxnSp>
      <p:cxnSp>
        <p:nvCxnSpPr>
          <p:cNvPr id="108" name="Straight Connector 107"/>
          <p:cNvCxnSpPr>
            <a:stCxn id="12" idx="2"/>
          </p:cNvCxnSpPr>
          <p:nvPr/>
        </p:nvCxnSpPr>
        <p:spPr>
          <a:xfrm>
            <a:off x="5219700" y="1295400"/>
            <a:ext cx="0" cy="228600"/>
          </a:xfrm>
          <a:prstGeom prst="line">
            <a:avLst/>
          </a:prstGeom>
          <a:ln>
            <a:solidFill>
              <a:schemeClr val="accent2">
                <a:lumMod val="75000"/>
              </a:schemeClr>
            </a:solidFill>
          </a:ln>
        </p:spPr>
        <p:style>
          <a:lnRef idx="3">
            <a:schemeClr val="accent2"/>
          </a:lnRef>
          <a:fillRef idx="0">
            <a:schemeClr val="accent2"/>
          </a:fillRef>
          <a:effectRef idx="2">
            <a:schemeClr val="accent2"/>
          </a:effectRef>
          <a:fontRef idx="minor">
            <a:schemeClr val="tx1"/>
          </a:fontRef>
        </p:style>
      </p:cxnSp>
      <p:cxnSp>
        <p:nvCxnSpPr>
          <p:cNvPr id="110" name="Straight Connector 109"/>
          <p:cNvCxnSpPr>
            <a:stCxn id="13" idx="2"/>
          </p:cNvCxnSpPr>
          <p:nvPr/>
        </p:nvCxnSpPr>
        <p:spPr>
          <a:xfrm>
            <a:off x="6667500" y="1295400"/>
            <a:ext cx="0" cy="228600"/>
          </a:xfrm>
          <a:prstGeom prst="line">
            <a:avLst/>
          </a:prstGeom>
          <a:ln>
            <a:solidFill>
              <a:schemeClr val="bg2">
                <a:lumMod val="50000"/>
              </a:schemeClr>
            </a:solidFill>
          </a:ln>
        </p:spPr>
        <p:style>
          <a:lnRef idx="3">
            <a:schemeClr val="accent6"/>
          </a:lnRef>
          <a:fillRef idx="0">
            <a:schemeClr val="accent6"/>
          </a:fillRef>
          <a:effectRef idx="2">
            <a:schemeClr val="accent6"/>
          </a:effectRef>
          <a:fontRef idx="minor">
            <a:schemeClr val="tx1"/>
          </a:fontRef>
        </p:style>
      </p:cxnSp>
      <p:cxnSp>
        <p:nvCxnSpPr>
          <p:cNvPr id="112" name="Straight Connector 111"/>
          <p:cNvCxnSpPr/>
          <p:nvPr/>
        </p:nvCxnSpPr>
        <p:spPr>
          <a:xfrm flipH="1">
            <a:off x="1676400" y="1524000"/>
            <a:ext cx="4991100" cy="0"/>
          </a:xfrm>
          <a:prstGeom prst="line">
            <a:avLst/>
          </a:prstGeom>
          <a:ln>
            <a:solidFill>
              <a:schemeClr val="tx2">
                <a:lumMod val="50000"/>
              </a:schemeClr>
            </a:solidFill>
          </a:ln>
        </p:spPr>
        <p:style>
          <a:lnRef idx="3">
            <a:schemeClr val="dk1"/>
          </a:lnRef>
          <a:fillRef idx="0">
            <a:schemeClr val="dk1"/>
          </a:fillRef>
          <a:effectRef idx="2">
            <a:schemeClr val="dk1"/>
          </a:effectRef>
          <a:fontRef idx="minor">
            <a:schemeClr val="tx1"/>
          </a:fontRef>
        </p:style>
      </p:cxnSp>
      <p:sp>
        <p:nvSpPr>
          <p:cNvPr id="122" name="Oval 121"/>
          <p:cNvSpPr/>
          <p:nvPr/>
        </p:nvSpPr>
        <p:spPr>
          <a:xfrm>
            <a:off x="5524500" y="2019300"/>
            <a:ext cx="1790700" cy="9144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prstClr val="white"/>
              </a:solidFill>
            </a:endParaRPr>
          </a:p>
        </p:txBody>
      </p:sp>
      <p:cxnSp>
        <p:nvCxnSpPr>
          <p:cNvPr id="125" name="Straight Arrow Connector 124"/>
          <p:cNvCxnSpPr>
            <a:endCxn id="20" idx="0"/>
          </p:cNvCxnSpPr>
          <p:nvPr/>
        </p:nvCxnSpPr>
        <p:spPr>
          <a:xfrm>
            <a:off x="1676400" y="1524000"/>
            <a:ext cx="0" cy="457200"/>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127" name="Straight Arrow Connector 126"/>
          <p:cNvCxnSpPr/>
          <p:nvPr/>
        </p:nvCxnSpPr>
        <p:spPr>
          <a:xfrm flipH="1">
            <a:off x="5867400" y="1524000"/>
            <a:ext cx="228600"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128" name="Straight Arrow Connector 127"/>
          <p:cNvCxnSpPr/>
          <p:nvPr/>
        </p:nvCxnSpPr>
        <p:spPr>
          <a:xfrm flipH="1">
            <a:off x="4381500" y="1524000"/>
            <a:ext cx="228600"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129" name="Straight Arrow Connector 128"/>
          <p:cNvCxnSpPr/>
          <p:nvPr/>
        </p:nvCxnSpPr>
        <p:spPr>
          <a:xfrm flipH="1">
            <a:off x="2952750" y="1522200"/>
            <a:ext cx="228600" cy="0"/>
          </a:xfrm>
          <a:prstGeom prst="straightConnector1">
            <a:avLst/>
          </a:prstGeom>
          <a:ln>
            <a:solidFill>
              <a:schemeClr val="tx2">
                <a:lumMod val="50000"/>
              </a:schemeClr>
            </a:solidFill>
            <a:tailEnd type="arrow"/>
          </a:ln>
        </p:spPr>
        <p:style>
          <a:lnRef idx="3">
            <a:schemeClr val="dk1"/>
          </a:lnRef>
          <a:fillRef idx="0">
            <a:schemeClr val="dk1"/>
          </a:fillRef>
          <a:effectRef idx="2">
            <a:schemeClr val="dk1"/>
          </a:effectRef>
          <a:fontRef idx="minor">
            <a:schemeClr val="tx1"/>
          </a:fontRef>
        </p:style>
      </p:cxnSp>
      <p:cxnSp>
        <p:nvCxnSpPr>
          <p:cNvPr id="132" name="Straight Arrow Connector 131"/>
          <p:cNvCxnSpPr/>
          <p:nvPr/>
        </p:nvCxnSpPr>
        <p:spPr>
          <a:xfrm>
            <a:off x="2705100" y="2476500"/>
            <a:ext cx="381000" cy="0"/>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135" name="Straight Arrow Connector 134"/>
          <p:cNvCxnSpPr/>
          <p:nvPr/>
        </p:nvCxnSpPr>
        <p:spPr>
          <a:xfrm>
            <a:off x="5144850" y="2476500"/>
            <a:ext cx="381000" cy="0"/>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sp>
        <p:nvSpPr>
          <p:cNvPr id="136" name="Oval 135"/>
          <p:cNvSpPr/>
          <p:nvPr/>
        </p:nvSpPr>
        <p:spPr>
          <a:xfrm>
            <a:off x="3163650" y="4141800"/>
            <a:ext cx="1790700" cy="9144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prstClr val="white"/>
              </a:solidFill>
            </a:endParaRPr>
          </a:p>
        </p:txBody>
      </p:sp>
      <p:sp>
        <p:nvSpPr>
          <p:cNvPr id="137" name="TextBox 136"/>
          <p:cNvSpPr txBox="1"/>
          <p:nvPr/>
        </p:nvSpPr>
        <p:spPr>
          <a:xfrm>
            <a:off x="5525850" y="2245967"/>
            <a:ext cx="1790700" cy="461665"/>
          </a:xfrm>
          <a:prstGeom prst="rect">
            <a:avLst/>
          </a:prstGeom>
          <a:noFill/>
        </p:spPr>
        <p:txBody>
          <a:bodyPr wrap="square" rtlCol="0">
            <a:spAutoFit/>
          </a:bodyPr>
          <a:lstStyle/>
          <a:p>
            <a:pPr algn="ctr"/>
            <a:r>
              <a:rPr lang="en-US" sz="1200" b="1" i="1" dirty="0" smtClean="0">
                <a:solidFill>
                  <a:prstClr val="white"/>
                </a:solidFill>
              </a:rPr>
              <a:t>Has a parish already reported this?</a:t>
            </a:r>
            <a:endParaRPr lang="en-US" sz="1200" b="1" i="1" dirty="0">
              <a:solidFill>
                <a:prstClr val="white"/>
              </a:solidFill>
            </a:endParaRPr>
          </a:p>
        </p:txBody>
      </p:sp>
      <p:cxnSp>
        <p:nvCxnSpPr>
          <p:cNvPr id="138" name="Straight Arrow Connector 137"/>
          <p:cNvCxnSpPr/>
          <p:nvPr/>
        </p:nvCxnSpPr>
        <p:spPr>
          <a:xfrm flipH="1">
            <a:off x="4954350" y="4610100"/>
            <a:ext cx="381000" cy="0"/>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sp>
        <p:nvSpPr>
          <p:cNvPr id="139" name="TextBox 138"/>
          <p:cNvSpPr txBox="1"/>
          <p:nvPr/>
        </p:nvSpPr>
        <p:spPr>
          <a:xfrm>
            <a:off x="7656750" y="2285998"/>
            <a:ext cx="572850" cy="381000"/>
          </a:xfrm>
          <a:prstGeom prst="rect">
            <a:avLst/>
          </a:prstGeom>
          <a:noFill/>
        </p:spPr>
        <p:txBody>
          <a:bodyPr wrap="square" rtlCol="0">
            <a:spAutoFit/>
          </a:bodyPr>
          <a:lstStyle/>
          <a:p>
            <a:pPr algn="ctr"/>
            <a:r>
              <a:rPr lang="en-US" b="1" dirty="0" smtClean="0">
                <a:solidFill>
                  <a:srgbClr val="C00000"/>
                </a:solidFill>
                <a:latin typeface="Impact" panose="020B0806030902050204" pitchFamily="34" charset="0"/>
              </a:rPr>
              <a:t>YES</a:t>
            </a:r>
            <a:endParaRPr lang="en-US" b="1" dirty="0">
              <a:solidFill>
                <a:srgbClr val="C00000"/>
              </a:solidFill>
              <a:latin typeface="Impact" panose="020B0806030902050204" pitchFamily="34" charset="0"/>
            </a:endParaRPr>
          </a:p>
        </p:txBody>
      </p:sp>
      <p:sp>
        <p:nvSpPr>
          <p:cNvPr id="140" name="TextBox 139"/>
          <p:cNvSpPr txBox="1"/>
          <p:nvPr/>
        </p:nvSpPr>
        <p:spPr>
          <a:xfrm>
            <a:off x="6134775" y="3330898"/>
            <a:ext cx="572850" cy="381000"/>
          </a:xfrm>
          <a:prstGeom prst="rect">
            <a:avLst/>
          </a:prstGeom>
          <a:noFill/>
        </p:spPr>
        <p:txBody>
          <a:bodyPr wrap="square" rtlCol="0">
            <a:spAutoFit/>
          </a:bodyPr>
          <a:lstStyle/>
          <a:p>
            <a:pPr algn="ctr"/>
            <a:r>
              <a:rPr lang="en-US" b="1" dirty="0" smtClean="0">
                <a:solidFill>
                  <a:srgbClr val="C00000"/>
                </a:solidFill>
                <a:latin typeface="Impact" panose="020B0806030902050204" pitchFamily="34" charset="0"/>
              </a:rPr>
              <a:t>NO</a:t>
            </a:r>
            <a:endParaRPr lang="en-US" b="1" dirty="0">
              <a:solidFill>
                <a:srgbClr val="C00000"/>
              </a:solidFill>
              <a:latin typeface="Impact" panose="020B0806030902050204" pitchFamily="34" charset="0"/>
            </a:endParaRPr>
          </a:p>
        </p:txBody>
      </p:sp>
      <p:cxnSp>
        <p:nvCxnSpPr>
          <p:cNvPr id="141" name="Straight Arrow Connector 140"/>
          <p:cNvCxnSpPr/>
          <p:nvPr/>
        </p:nvCxnSpPr>
        <p:spPr>
          <a:xfrm>
            <a:off x="7315200" y="2476800"/>
            <a:ext cx="3810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cxnSp>
        <p:nvCxnSpPr>
          <p:cNvPr id="142" name="Straight Arrow Connector 141"/>
          <p:cNvCxnSpPr/>
          <p:nvPr/>
        </p:nvCxnSpPr>
        <p:spPr>
          <a:xfrm rot="5400000">
            <a:off x="6229350" y="3130200"/>
            <a:ext cx="3810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44" name="TextBox 143"/>
          <p:cNvSpPr txBox="1"/>
          <p:nvPr/>
        </p:nvSpPr>
        <p:spPr>
          <a:xfrm>
            <a:off x="3731250" y="5486400"/>
            <a:ext cx="572850" cy="381000"/>
          </a:xfrm>
          <a:prstGeom prst="rect">
            <a:avLst/>
          </a:prstGeom>
          <a:noFill/>
        </p:spPr>
        <p:txBody>
          <a:bodyPr wrap="square" rtlCol="0">
            <a:spAutoFit/>
          </a:bodyPr>
          <a:lstStyle/>
          <a:p>
            <a:pPr algn="ctr"/>
            <a:r>
              <a:rPr lang="en-US" b="1" dirty="0" smtClean="0">
                <a:solidFill>
                  <a:srgbClr val="C00000"/>
                </a:solidFill>
                <a:latin typeface="Impact" panose="020B0806030902050204" pitchFamily="34" charset="0"/>
              </a:rPr>
              <a:t>YES</a:t>
            </a:r>
            <a:endParaRPr lang="en-US" b="1" dirty="0">
              <a:solidFill>
                <a:srgbClr val="C00000"/>
              </a:solidFill>
              <a:latin typeface="Impact" panose="020B0806030902050204" pitchFamily="34" charset="0"/>
            </a:endParaRPr>
          </a:p>
        </p:txBody>
      </p:sp>
      <p:cxnSp>
        <p:nvCxnSpPr>
          <p:cNvPr id="145" name="Straight Arrow Connector 144"/>
          <p:cNvCxnSpPr/>
          <p:nvPr/>
        </p:nvCxnSpPr>
        <p:spPr>
          <a:xfrm flipH="1">
            <a:off x="2762250" y="4589584"/>
            <a:ext cx="3810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cxnSp>
        <p:nvCxnSpPr>
          <p:cNvPr id="146" name="Straight Arrow Connector 145"/>
          <p:cNvCxnSpPr/>
          <p:nvPr/>
        </p:nvCxnSpPr>
        <p:spPr>
          <a:xfrm rot="5400000">
            <a:off x="3848100" y="5295900"/>
            <a:ext cx="3810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47" name="TextBox 146"/>
          <p:cNvSpPr txBox="1"/>
          <p:nvPr/>
        </p:nvSpPr>
        <p:spPr>
          <a:xfrm>
            <a:off x="2209800" y="4423498"/>
            <a:ext cx="572850" cy="381000"/>
          </a:xfrm>
          <a:prstGeom prst="rect">
            <a:avLst/>
          </a:prstGeom>
          <a:noFill/>
        </p:spPr>
        <p:txBody>
          <a:bodyPr wrap="square" rtlCol="0">
            <a:spAutoFit/>
          </a:bodyPr>
          <a:lstStyle/>
          <a:p>
            <a:pPr algn="ctr"/>
            <a:r>
              <a:rPr lang="en-US" b="1" dirty="0" smtClean="0">
                <a:solidFill>
                  <a:srgbClr val="C00000"/>
                </a:solidFill>
                <a:latin typeface="Impact" panose="020B0806030902050204" pitchFamily="34" charset="0"/>
              </a:rPr>
              <a:t>NO</a:t>
            </a:r>
            <a:endParaRPr lang="en-US" b="1" dirty="0">
              <a:solidFill>
                <a:srgbClr val="C00000"/>
              </a:solidFill>
              <a:latin typeface="Impact" panose="020B0806030902050204" pitchFamily="34" charset="0"/>
            </a:endParaRPr>
          </a:p>
        </p:txBody>
      </p:sp>
      <p:cxnSp>
        <p:nvCxnSpPr>
          <p:cNvPr id="148" name="Straight Arrow Connector 147"/>
          <p:cNvCxnSpPr/>
          <p:nvPr/>
        </p:nvCxnSpPr>
        <p:spPr>
          <a:xfrm>
            <a:off x="6419850" y="3701700"/>
            <a:ext cx="0" cy="41310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52" name="Rectangle 151"/>
          <p:cNvSpPr/>
          <p:nvPr/>
        </p:nvSpPr>
        <p:spPr>
          <a:xfrm>
            <a:off x="190500" y="4141799"/>
            <a:ext cx="1638300" cy="967499"/>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i="1" dirty="0">
              <a:solidFill>
                <a:prstClr val="white"/>
              </a:solidFill>
            </a:endParaRPr>
          </a:p>
        </p:txBody>
      </p:sp>
      <p:sp>
        <p:nvSpPr>
          <p:cNvPr id="154" name="TextBox 153"/>
          <p:cNvSpPr txBox="1"/>
          <p:nvPr/>
        </p:nvSpPr>
        <p:spPr>
          <a:xfrm>
            <a:off x="185400" y="4267200"/>
            <a:ext cx="1651050" cy="584775"/>
          </a:xfrm>
          <a:prstGeom prst="rect">
            <a:avLst/>
          </a:prstGeom>
          <a:noFill/>
        </p:spPr>
        <p:txBody>
          <a:bodyPr wrap="square" rtlCol="0">
            <a:spAutoFit/>
          </a:bodyPr>
          <a:lstStyle/>
          <a:p>
            <a:r>
              <a:rPr lang="en-US" sz="1400" b="1" dirty="0">
                <a:solidFill>
                  <a:srgbClr val="FFC000"/>
                </a:solidFill>
              </a:rPr>
              <a:t>Contact for vetting:</a:t>
            </a:r>
          </a:p>
          <a:p>
            <a:endParaRPr lang="en-US" dirty="0">
              <a:solidFill>
                <a:prstClr val="black"/>
              </a:solidFill>
            </a:endParaRPr>
          </a:p>
        </p:txBody>
      </p:sp>
      <p:sp>
        <p:nvSpPr>
          <p:cNvPr id="155" name="TextBox 154"/>
          <p:cNvSpPr txBox="1"/>
          <p:nvPr/>
        </p:nvSpPr>
        <p:spPr>
          <a:xfrm>
            <a:off x="185400" y="4517653"/>
            <a:ext cx="1651050" cy="692497"/>
          </a:xfrm>
          <a:prstGeom prst="rect">
            <a:avLst/>
          </a:prstGeom>
          <a:noFill/>
        </p:spPr>
        <p:txBody>
          <a:bodyPr wrap="square" rtlCol="0">
            <a:spAutoFit/>
          </a:bodyPr>
          <a:lstStyle/>
          <a:p>
            <a:r>
              <a:rPr lang="en-US" sz="1000" b="1" i="1" dirty="0">
                <a:solidFill>
                  <a:prstClr val="white"/>
                </a:solidFill>
              </a:rPr>
              <a:t>1. Regional Support Liaison</a:t>
            </a:r>
          </a:p>
          <a:p>
            <a:r>
              <a:rPr lang="en-US" sz="1000" b="1" i="1" dirty="0">
                <a:solidFill>
                  <a:prstClr val="white"/>
                </a:solidFill>
              </a:rPr>
              <a:t>2. Regional Coordinator</a:t>
            </a:r>
          </a:p>
          <a:p>
            <a:r>
              <a:rPr lang="en-US" sz="1000" b="1" i="1" dirty="0">
                <a:solidFill>
                  <a:prstClr val="white"/>
                </a:solidFill>
              </a:rPr>
              <a:t>3. Parish OEP</a:t>
            </a:r>
          </a:p>
          <a:p>
            <a:endParaRPr lang="en-US" sz="900" dirty="0">
              <a:solidFill>
                <a:prstClr val="black"/>
              </a:solidFill>
            </a:endParaRPr>
          </a:p>
        </p:txBody>
      </p:sp>
      <p:sp>
        <p:nvSpPr>
          <p:cNvPr id="156" name="Rectangle 155"/>
          <p:cNvSpPr/>
          <p:nvPr/>
        </p:nvSpPr>
        <p:spPr>
          <a:xfrm>
            <a:off x="6972525" y="5943600"/>
            <a:ext cx="2057400" cy="75691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7" name="TextBox 156"/>
          <p:cNvSpPr txBox="1"/>
          <p:nvPr/>
        </p:nvSpPr>
        <p:spPr>
          <a:xfrm>
            <a:off x="6972525" y="6060445"/>
            <a:ext cx="2057400" cy="523220"/>
          </a:xfrm>
          <a:prstGeom prst="rect">
            <a:avLst/>
          </a:prstGeom>
          <a:noFill/>
        </p:spPr>
        <p:txBody>
          <a:bodyPr wrap="square" rtlCol="0">
            <a:spAutoFit/>
          </a:bodyPr>
          <a:lstStyle/>
          <a:p>
            <a:pPr algn="ctr"/>
            <a:r>
              <a:rPr lang="en-US" sz="1400" b="1" dirty="0" smtClean="0">
                <a:solidFill>
                  <a:srgbClr val="FFC000"/>
                </a:solidFill>
              </a:rPr>
              <a:t>Continue to watch for escalating events.</a:t>
            </a:r>
            <a:endParaRPr lang="en-US" sz="1400" b="1" dirty="0">
              <a:solidFill>
                <a:srgbClr val="FFC000"/>
              </a:solidFill>
            </a:endParaRPr>
          </a:p>
        </p:txBody>
      </p:sp>
      <p:cxnSp>
        <p:nvCxnSpPr>
          <p:cNvPr id="165" name="Straight Arrow Connector 164"/>
          <p:cNvCxnSpPr/>
          <p:nvPr/>
        </p:nvCxnSpPr>
        <p:spPr>
          <a:xfrm>
            <a:off x="8382000" y="2476800"/>
            <a:ext cx="0" cy="346680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cxnSp>
        <p:nvCxnSpPr>
          <p:cNvPr id="167" name="Straight Arrow Connector 166"/>
          <p:cNvCxnSpPr/>
          <p:nvPr/>
        </p:nvCxnSpPr>
        <p:spPr>
          <a:xfrm>
            <a:off x="914400" y="6400800"/>
            <a:ext cx="5982375" cy="0"/>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172" name="Straight Connector 171"/>
          <p:cNvCxnSpPr/>
          <p:nvPr/>
        </p:nvCxnSpPr>
        <p:spPr>
          <a:xfrm>
            <a:off x="8229600" y="2476800"/>
            <a:ext cx="152400"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175" name="Straight Arrow Connector 174"/>
          <p:cNvCxnSpPr/>
          <p:nvPr/>
        </p:nvCxnSpPr>
        <p:spPr>
          <a:xfrm flipH="1">
            <a:off x="1828800" y="4607732"/>
            <a:ext cx="3810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23" name="TextBox 122"/>
          <p:cNvSpPr txBox="1"/>
          <p:nvPr/>
        </p:nvSpPr>
        <p:spPr>
          <a:xfrm>
            <a:off x="3169050" y="4394715"/>
            <a:ext cx="1790700" cy="461665"/>
          </a:xfrm>
          <a:prstGeom prst="rect">
            <a:avLst/>
          </a:prstGeom>
          <a:noFill/>
        </p:spPr>
        <p:txBody>
          <a:bodyPr wrap="square" rtlCol="0">
            <a:spAutoFit/>
          </a:bodyPr>
          <a:lstStyle/>
          <a:p>
            <a:pPr algn="ctr"/>
            <a:r>
              <a:rPr lang="en-US" sz="1200" b="1" i="1" dirty="0" smtClean="0">
                <a:solidFill>
                  <a:prstClr val="white"/>
                </a:solidFill>
              </a:rPr>
              <a:t>Has this information been verified?</a:t>
            </a:r>
            <a:endParaRPr lang="en-US" sz="1200" b="1" i="1" dirty="0">
              <a:solidFill>
                <a:prstClr val="white"/>
              </a:solidFill>
            </a:endParaRPr>
          </a:p>
        </p:txBody>
      </p:sp>
      <p:cxnSp>
        <p:nvCxnSpPr>
          <p:cNvPr id="58" name="Straight Connector 57"/>
          <p:cNvCxnSpPr/>
          <p:nvPr/>
        </p:nvCxnSpPr>
        <p:spPr>
          <a:xfrm>
            <a:off x="914400" y="5109298"/>
            <a:ext cx="0" cy="1291502"/>
          </a:xfrm>
          <a:prstGeom prst="line">
            <a:avLst/>
          </a:prstGeom>
          <a:ln>
            <a:solidFill>
              <a:schemeClr val="tx2">
                <a:lumMod val="50000"/>
              </a:schemeClr>
            </a:solidFill>
          </a:ln>
        </p:spPr>
        <p:style>
          <a:lnRef idx="3">
            <a:schemeClr val="accent2"/>
          </a:lnRef>
          <a:fillRef idx="0">
            <a:schemeClr val="accent2"/>
          </a:fillRef>
          <a:effectRef idx="2">
            <a:schemeClr val="accent2"/>
          </a:effectRef>
          <a:fontRef idx="minor">
            <a:schemeClr val="tx1"/>
          </a:fontRef>
        </p:style>
      </p:cxnSp>
      <p:sp>
        <p:nvSpPr>
          <p:cNvPr id="61" name="Rectangle 60"/>
          <p:cNvSpPr/>
          <p:nvPr/>
        </p:nvSpPr>
        <p:spPr>
          <a:xfrm>
            <a:off x="4838700" y="5273358"/>
            <a:ext cx="1143000" cy="756910"/>
          </a:xfrm>
          <a:prstGeom prst="rect">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TextBox 61"/>
          <p:cNvSpPr txBox="1"/>
          <p:nvPr/>
        </p:nvSpPr>
        <p:spPr>
          <a:xfrm>
            <a:off x="4838700" y="5281136"/>
            <a:ext cx="1143000" cy="738664"/>
          </a:xfrm>
          <a:prstGeom prst="rect">
            <a:avLst/>
          </a:prstGeom>
          <a:noFill/>
        </p:spPr>
        <p:txBody>
          <a:bodyPr wrap="square" rtlCol="0">
            <a:spAutoFit/>
          </a:bodyPr>
          <a:lstStyle/>
          <a:p>
            <a:pPr algn="ctr"/>
            <a:r>
              <a:rPr lang="en-US" sz="1400" b="1" dirty="0" smtClean="0">
                <a:solidFill>
                  <a:srgbClr val="FFC000"/>
                </a:solidFill>
              </a:rPr>
              <a:t>Notify Parish OEP of the event.</a:t>
            </a:r>
            <a:endParaRPr lang="en-US" sz="1400" b="1" dirty="0">
              <a:solidFill>
                <a:srgbClr val="FFC000"/>
              </a:solidFill>
            </a:endParaRPr>
          </a:p>
        </p:txBody>
      </p:sp>
      <p:cxnSp>
        <p:nvCxnSpPr>
          <p:cNvPr id="66" name="Straight Arrow Connector 65"/>
          <p:cNvCxnSpPr/>
          <p:nvPr/>
        </p:nvCxnSpPr>
        <p:spPr>
          <a:xfrm>
            <a:off x="5395800" y="6040055"/>
            <a:ext cx="14400" cy="360745"/>
          </a:xfrm>
          <a:prstGeom prst="straightConnector1">
            <a:avLst/>
          </a:prstGeom>
          <a:ln>
            <a:solidFill>
              <a:schemeClr val="tx2">
                <a:lumMod val="50000"/>
              </a:schemeClr>
            </a:solidFill>
            <a:tailEnd type="arrow"/>
          </a:ln>
        </p:spPr>
        <p:style>
          <a:lnRef idx="3">
            <a:schemeClr val="accent1"/>
          </a:lnRef>
          <a:fillRef idx="0">
            <a:schemeClr val="accent1"/>
          </a:fillRef>
          <a:effectRef idx="2">
            <a:schemeClr val="accent1"/>
          </a:effectRef>
          <a:fontRef idx="minor">
            <a:schemeClr val="tx1"/>
          </a:fontRef>
        </p:style>
      </p:cxnSp>
      <p:cxnSp>
        <p:nvCxnSpPr>
          <p:cNvPr id="68" name="Straight Arrow Connector 67"/>
          <p:cNvCxnSpPr/>
          <p:nvPr/>
        </p:nvCxnSpPr>
        <p:spPr>
          <a:xfrm>
            <a:off x="4304100" y="5676900"/>
            <a:ext cx="496500" cy="0"/>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5400" y="104268"/>
            <a:ext cx="1033800" cy="1033800"/>
          </a:xfrm>
          <a:prstGeom prst="rect">
            <a:avLst/>
          </a:prstGeom>
        </p:spPr>
      </p:pic>
    </p:spTree>
    <p:extLst>
      <p:ext uri="{BB962C8B-B14F-4D97-AF65-F5344CB8AC3E}">
        <p14:creationId xmlns:p14="http://schemas.microsoft.com/office/powerpoint/2010/main" val="1013622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2590800"/>
            <a:ext cx="1371600" cy="751437"/>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35476" y="5809038"/>
            <a:ext cx="965952" cy="965952"/>
          </a:xfrm>
          <a:prstGeom prst="rect">
            <a:avLst/>
          </a:prstGeom>
        </p:spPr>
      </p:pic>
      <p:sp>
        <p:nvSpPr>
          <p:cNvPr id="10" name="Rectangle 9"/>
          <p:cNvSpPr/>
          <p:nvPr/>
        </p:nvSpPr>
        <p:spPr>
          <a:xfrm>
            <a:off x="1676400" y="990600"/>
            <a:ext cx="7467600" cy="1524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 y="3200400"/>
            <a:ext cx="1524000" cy="723900"/>
          </a:xfrm>
          <a:prstGeom prst="rect">
            <a:avLst/>
          </a:prstGeom>
        </p:spPr>
      </p:pic>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l="5260" t="18111" r="6223" b="18643"/>
          <a:stretch/>
        </p:blipFill>
        <p:spPr>
          <a:xfrm>
            <a:off x="140479" y="1339811"/>
            <a:ext cx="3200305" cy="1141439"/>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1872" y="3272617"/>
            <a:ext cx="2743200" cy="764655"/>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24400" y="3330977"/>
            <a:ext cx="1371600" cy="1371600"/>
          </a:xfrm>
          <a:prstGeom prst="rect">
            <a:avLst/>
          </a:prstGeom>
        </p:spPr>
      </p:pic>
      <p:pic>
        <p:nvPicPr>
          <p:cNvPr id="8" name="Picture 7"/>
          <p:cNvPicPr>
            <a:picLocks noChangeAspect="1"/>
          </p:cNvPicPr>
          <p:nvPr/>
        </p:nvPicPr>
        <p:blipFill rotWithShape="1">
          <a:blip r:embed="rId9">
            <a:extLst>
              <a:ext uri="{28A0092B-C50C-407E-A947-70E740481C1C}">
                <a14:useLocalDpi xmlns:a14="http://schemas.microsoft.com/office/drawing/2010/main" val="0"/>
              </a:ext>
            </a:extLst>
          </a:blip>
          <a:srcRect t="22294" b="33178"/>
          <a:stretch/>
        </p:blipFill>
        <p:spPr>
          <a:xfrm>
            <a:off x="4800600" y="2453797"/>
            <a:ext cx="2466975" cy="822803"/>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31919" y="1511708"/>
            <a:ext cx="640080" cy="704782"/>
          </a:xfrm>
          <a:prstGeom prst="rect">
            <a:avLst/>
          </a:prstGeom>
        </p:spPr>
      </p:pic>
      <p:pic>
        <p:nvPicPr>
          <p:cNvPr id="14" name="Picture 1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4600" y="3430765"/>
            <a:ext cx="1828800" cy="1369835"/>
          </a:xfrm>
          <a:prstGeom prst="rect">
            <a:avLst/>
          </a:prstGeom>
        </p:spPr>
      </p:pic>
      <p:pic>
        <p:nvPicPr>
          <p:cNvPr id="15" name="Picture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467600" y="3223177"/>
            <a:ext cx="1371600" cy="510623"/>
          </a:xfrm>
          <a:prstGeom prst="rect">
            <a:avLst/>
          </a:prstGeom>
        </p:spPr>
      </p:pic>
      <p:pic>
        <p:nvPicPr>
          <p:cNvPr id="17" name="Picture 16"/>
          <p:cNvPicPr>
            <a:picLocks noChangeAspect="1"/>
          </p:cNvPicPr>
          <p:nvPr/>
        </p:nvPicPr>
        <p:blipFill rotWithShape="1">
          <a:blip r:embed="rId13">
            <a:extLst>
              <a:ext uri="{28A0092B-C50C-407E-A947-70E740481C1C}">
                <a14:useLocalDpi xmlns:a14="http://schemas.microsoft.com/office/drawing/2010/main" val="0"/>
              </a:ext>
            </a:extLst>
          </a:blip>
          <a:srcRect t="22930" b="24253"/>
          <a:stretch/>
        </p:blipFill>
        <p:spPr>
          <a:xfrm>
            <a:off x="1981200" y="4590138"/>
            <a:ext cx="2286000" cy="667662"/>
          </a:xfrm>
          <a:prstGeom prst="rect">
            <a:avLst/>
          </a:prstGeom>
        </p:spPr>
      </p:pic>
      <p:pic>
        <p:nvPicPr>
          <p:cNvPr id="18" name="Picture 1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105400" y="4846320"/>
            <a:ext cx="2123192" cy="640080"/>
          </a:xfrm>
          <a:prstGeom prst="rect">
            <a:avLst/>
          </a:prstGeom>
        </p:spPr>
      </p:pic>
      <p:pic>
        <p:nvPicPr>
          <p:cNvPr id="19" name="Picture 18"/>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835476" y="5358854"/>
            <a:ext cx="2011680" cy="508546"/>
          </a:xfrm>
          <a:prstGeom prst="rect">
            <a:avLst/>
          </a:prstGeom>
        </p:spPr>
      </p:pic>
      <p:pic>
        <p:nvPicPr>
          <p:cNvPr id="20" name="Picture 19"/>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248400" y="3304293"/>
            <a:ext cx="914400" cy="271463"/>
          </a:xfrm>
          <a:prstGeom prst="rect">
            <a:avLst/>
          </a:prstGeom>
        </p:spPr>
      </p:pic>
      <p:pic>
        <p:nvPicPr>
          <p:cNvPr id="21" name="Picture 20"/>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700929" y="4004304"/>
            <a:ext cx="1270871" cy="457200"/>
          </a:xfrm>
          <a:prstGeom prst="rect">
            <a:avLst/>
          </a:prstGeom>
        </p:spPr>
      </p:pic>
      <p:pic>
        <p:nvPicPr>
          <p:cNvPr id="22" name="Picture 21"/>
          <p:cNvPicPr>
            <a:picLocks noChangeAspect="1"/>
          </p:cNvPicPr>
          <p:nvPr/>
        </p:nvPicPr>
        <p:blipFill rotWithShape="1">
          <a:blip r:embed="rId18" cstate="print">
            <a:extLst>
              <a:ext uri="{28A0092B-C50C-407E-A947-70E740481C1C}">
                <a14:useLocalDpi xmlns:a14="http://schemas.microsoft.com/office/drawing/2010/main" val="0"/>
              </a:ext>
            </a:extLst>
          </a:blip>
          <a:srcRect l="13745" t="20834" r="9250" b="28293"/>
          <a:stretch/>
        </p:blipFill>
        <p:spPr>
          <a:xfrm>
            <a:off x="3392336" y="3962400"/>
            <a:ext cx="1408264" cy="523327"/>
          </a:xfrm>
          <a:prstGeom prst="rect">
            <a:avLst/>
          </a:prstGeom>
        </p:spPr>
      </p:pic>
      <p:pic>
        <p:nvPicPr>
          <p:cNvPr id="23" name="Picture 22"/>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488974" y="1360954"/>
            <a:ext cx="1371600" cy="1680140"/>
          </a:xfrm>
          <a:prstGeom prst="rect">
            <a:avLst/>
          </a:prstGeom>
        </p:spPr>
      </p:pic>
      <p:pic>
        <p:nvPicPr>
          <p:cNvPr id="24" name="Picture 23"/>
          <p:cNvPicPr>
            <a:picLocks noChangeAspect="1"/>
          </p:cNvPicPr>
          <p:nvPr/>
        </p:nvPicPr>
        <p:blipFill rotWithShape="1">
          <a:blip r:embed="rId20">
            <a:extLst>
              <a:ext uri="{28A0092B-C50C-407E-A947-70E740481C1C}">
                <a14:useLocalDpi xmlns:a14="http://schemas.microsoft.com/office/drawing/2010/main" val="0"/>
              </a:ext>
            </a:extLst>
          </a:blip>
          <a:srcRect t="17888" b="16369"/>
          <a:stretch/>
        </p:blipFill>
        <p:spPr>
          <a:xfrm>
            <a:off x="319027" y="5674479"/>
            <a:ext cx="2357859" cy="1097280"/>
          </a:xfrm>
          <a:prstGeom prst="rect">
            <a:avLst/>
          </a:prstGeom>
        </p:spPr>
      </p:pic>
      <p:pic>
        <p:nvPicPr>
          <p:cNvPr id="25" name="Picture 24"/>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4876800" y="1405734"/>
            <a:ext cx="1613321" cy="1002264"/>
          </a:xfrm>
          <a:prstGeom prst="rect">
            <a:avLst/>
          </a:prstGeom>
        </p:spPr>
      </p:pic>
      <p:pic>
        <p:nvPicPr>
          <p:cNvPr id="26" name="Picture 25"/>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81872" y="4094572"/>
            <a:ext cx="1097280" cy="1097280"/>
          </a:xfrm>
          <a:prstGeom prst="rect">
            <a:avLst/>
          </a:prstGeom>
        </p:spPr>
      </p:pic>
      <p:pic>
        <p:nvPicPr>
          <p:cNvPr id="27" name="Picture 26"/>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1276788" y="2752890"/>
            <a:ext cx="1828800" cy="555041"/>
          </a:xfrm>
          <a:prstGeom prst="rect">
            <a:avLst/>
          </a:prstGeom>
        </p:spPr>
      </p:pic>
      <p:pic>
        <p:nvPicPr>
          <p:cNvPr id="28" name="Picture 27"/>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7257594" y="4419600"/>
            <a:ext cx="1581606" cy="1371600"/>
          </a:xfrm>
          <a:prstGeom prst="rect">
            <a:avLst/>
          </a:prstGeom>
        </p:spPr>
      </p:pic>
      <p:pic>
        <p:nvPicPr>
          <p:cNvPr id="29" name="Picture 28"/>
          <p:cNvPicPr>
            <a:picLocks noChangeAspect="1"/>
          </p:cNvPicPr>
          <p:nvPr/>
        </p:nvPicPr>
        <p:blipFill rotWithShape="1">
          <a:blip r:embed="rId25">
            <a:extLst>
              <a:ext uri="{28A0092B-C50C-407E-A947-70E740481C1C}">
                <a14:useLocalDpi xmlns:a14="http://schemas.microsoft.com/office/drawing/2010/main" val="0"/>
              </a:ext>
            </a:extLst>
          </a:blip>
          <a:srcRect t="19468" b="13330"/>
          <a:stretch/>
        </p:blipFill>
        <p:spPr>
          <a:xfrm>
            <a:off x="4962525" y="5824569"/>
            <a:ext cx="3486150" cy="883339"/>
          </a:xfrm>
          <a:prstGeom prst="rect">
            <a:avLst/>
          </a:prstGeom>
        </p:spPr>
      </p:pic>
      <p:pic>
        <p:nvPicPr>
          <p:cNvPr id="12" name="Picture 11"/>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19027" y="5252870"/>
            <a:ext cx="1828800" cy="490077"/>
          </a:xfrm>
          <a:prstGeom prst="rect">
            <a:avLst/>
          </a:prstGeom>
        </p:spPr>
      </p:pic>
      <p:pic>
        <p:nvPicPr>
          <p:cNvPr id="30" name="Picture 29"/>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4096468" y="5960283"/>
            <a:ext cx="685800" cy="685800"/>
          </a:xfrm>
          <a:prstGeom prst="rect">
            <a:avLst/>
          </a:prstGeom>
        </p:spPr>
      </p:pic>
      <p:pic>
        <p:nvPicPr>
          <p:cNvPr id="11" name="Picture 10"/>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504289" y="1553759"/>
            <a:ext cx="990600" cy="990600"/>
          </a:xfrm>
          <a:prstGeom prst="rect">
            <a:avLst/>
          </a:prstGeom>
        </p:spPr>
      </p:pic>
    </p:spTree>
    <p:extLst>
      <p:ext uri="{BB962C8B-B14F-4D97-AF65-F5344CB8AC3E}">
        <p14:creationId xmlns:p14="http://schemas.microsoft.com/office/powerpoint/2010/main" val="1957894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7200" dirty="0" smtClean="0"/>
              <a:t>Questions?</a:t>
            </a:r>
            <a:endParaRPr lang="en-US" sz="7200" dirty="0"/>
          </a:p>
        </p:txBody>
      </p:sp>
      <p:sp>
        <p:nvSpPr>
          <p:cNvPr id="6" name="Subtitle 5"/>
          <p:cNvSpPr>
            <a:spLocks noGrp="1"/>
          </p:cNvSpPr>
          <p:nvPr>
            <p:ph type="subTitle" idx="1"/>
          </p:nvPr>
        </p:nvSpPr>
        <p:spPr>
          <a:xfrm>
            <a:off x="457200" y="3886200"/>
            <a:ext cx="4419600" cy="2209800"/>
          </a:xfrm>
        </p:spPr>
        <p:txBody>
          <a:bodyPr>
            <a:normAutofit fontScale="92500" lnSpcReduction="20000"/>
          </a:bodyPr>
          <a:lstStyle/>
          <a:p>
            <a:pPr algn="l">
              <a:spcBef>
                <a:spcPts val="0"/>
              </a:spcBef>
            </a:pPr>
            <a:r>
              <a:rPr lang="en-US" sz="3200" dirty="0" smtClean="0">
                <a:solidFill>
                  <a:schemeClr val="tx1"/>
                </a:solidFill>
              </a:rPr>
              <a:t>Kevin Breaux</a:t>
            </a:r>
          </a:p>
          <a:p>
            <a:pPr algn="l">
              <a:spcBef>
                <a:spcPts val="0"/>
              </a:spcBef>
            </a:pPr>
            <a:r>
              <a:rPr lang="en-US" dirty="0" smtClean="0">
                <a:solidFill>
                  <a:schemeClr val="tx1"/>
                </a:solidFill>
              </a:rPr>
              <a:t>Assistant Deputy Director</a:t>
            </a:r>
          </a:p>
          <a:p>
            <a:pPr algn="l">
              <a:spcBef>
                <a:spcPts val="0"/>
              </a:spcBef>
            </a:pPr>
            <a:r>
              <a:rPr lang="en-US" dirty="0" smtClean="0">
                <a:solidFill>
                  <a:schemeClr val="tx1"/>
                </a:solidFill>
              </a:rPr>
              <a:t>Preparedness, Response &amp; Interoperability</a:t>
            </a:r>
          </a:p>
          <a:p>
            <a:pPr algn="l">
              <a:spcBef>
                <a:spcPts val="0"/>
              </a:spcBef>
            </a:pPr>
            <a:r>
              <a:rPr lang="en-US" dirty="0" smtClean="0">
                <a:solidFill>
                  <a:schemeClr val="tx1"/>
                </a:solidFill>
                <a:hlinkClick r:id="rId2"/>
              </a:rPr>
              <a:t>Kevin.Breaux@la.gov</a:t>
            </a:r>
            <a:endParaRPr lang="en-US" dirty="0" smtClean="0">
              <a:solidFill>
                <a:schemeClr val="tx1"/>
              </a:solidFill>
            </a:endParaRPr>
          </a:p>
          <a:p>
            <a:pPr algn="l">
              <a:spcBef>
                <a:spcPts val="0"/>
              </a:spcBef>
            </a:pPr>
            <a:r>
              <a:rPr lang="en-US" dirty="0" smtClean="0">
                <a:solidFill>
                  <a:schemeClr val="tx1"/>
                </a:solidFill>
              </a:rPr>
              <a:t>(225) 925-3506</a:t>
            </a:r>
            <a:endParaRPr lang="en-US" dirty="0">
              <a:solidFill>
                <a:schemeClr val="tx1"/>
              </a:solidFill>
            </a:endParaRPr>
          </a:p>
        </p:txBody>
      </p:sp>
      <p:sp>
        <p:nvSpPr>
          <p:cNvPr id="7" name="Subtitle 5"/>
          <p:cNvSpPr txBox="1">
            <a:spLocks/>
          </p:cNvSpPr>
          <p:nvPr/>
        </p:nvSpPr>
        <p:spPr>
          <a:xfrm>
            <a:off x="4953000" y="3886200"/>
            <a:ext cx="3886200" cy="17526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Clr>
                <a:srgbClr val="214F87"/>
              </a:buClr>
              <a:buSzPct val="90000"/>
              <a:buFont typeface="Wingdings" panose="05000000000000000000" pitchFamily="2" charset="2"/>
              <a:buNone/>
              <a:defRPr sz="2800" kern="1200">
                <a:solidFill>
                  <a:schemeClr val="tx1">
                    <a:lumMod val="50000"/>
                    <a:lumOff val="50000"/>
                  </a:schemeClr>
                </a:solidFill>
                <a:latin typeface="+mn-lt"/>
                <a:ea typeface="+mn-ea"/>
                <a:cs typeface="+mn-cs"/>
              </a:defRPr>
            </a:lvl1pPr>
            <a:lvl2pPr marL="457200" indent="0" algn="ctr" defTabSz="914400" rtl="0" eaLnBrk="1" latinLnBrk="0" hangingPunct="1">
              <a:spcBef>
                <a:spcPct val="20000"/>
              </a:spcBef>
              <a:buClr>
                <a:srgbClr val="FFC000"/>
              </a:buClr>
              <a:buSzPct val="56000"/>
              <a:buFont typeface="Arial" panose="020B0604020202020204" pitchFamily="34" charset="0"/>
              <a:buNone/>
              <a:defRPr sz="25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lumMod val="75000"/>
                </a:schemeClr>
              </a:buClr>
              <a:buSzPct val="109000"/>
              <a:buFont typeface="Calibri" panose="020F0502020204030204" pitchFamily="34" charset="0"/>
              <a:buNone/>
              <a:tabLst>
                <a:tab pos="284163" algn="l"/>
              </a:tabLst>
              <a:defRPr sz="23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FFC000"/>
              </a:buClr>
              <a:buFont typeface="Arial" panose="020B0604020202020204" pitchFamily="34" charset="0"/>
              <a:buNone/>
              <a:defRPr sz="22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245794"/>
              </a:buClr>
              <a:buSzPct val="88000"/>
              <a:buFont typeface="Arial" panose="020B0604020202020204" pitchFamily="34" charset="0"/>
              <a:buNone/>
              <a:defRPr sz="21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r>
              <a:rPr lang="en-US" sz="3000" dirty="0" smtClean="0">
                <a:solidFill>
                  <a:schemeClr val="tx1"/>
                </a:solidFill>
              </a:rPr>
              <a:t>Mike Steele</a:t>
            </a:r>
          </a:p>
          <a:p>
            <a:pPr algn="l">
              <a:spcBef>
                <a:spcPts val="0"/>
              </a:spcBef>
            </a:pPr>
            <a:r>
              <a:rPr lang="en-US" dirty="0" smtClean="0">
                <a:solidFill>
                  <a:schemeClr val="tx1"/>
                </a:solidFill>
              </a:rPr>
              <a:t>Communications Director</a:t>
            </a:r>
          </a:p>
          <a:p>
            <a:pPr algn="l">
              <a:spcBef>
                <a:spcPts val="0"/>
              </a:spcBef>
            </a:pPr>
            <a:r>
              <a:rPr lang="en-US" dirty="0" smtClean="0">
                <a:solidFill>
                  <a:schemeClr val="tx1"/>
                </a:solidFill>
                <a:hlinkClick r:id="rId3"/>
              </a:rPr>
              <a:t>Mike.Steele@la.gov</a:t>
            </a:r>
            <a:r>
              <a:rPr lang="en-US" dirty="0" smtClean="0">
                <a:solidFill>
                  <a:schemeClr val="tx1"/>
                </a:solidFill>
              </a:rPr>
              <a:t> </a:t>
            </a:r>
          </a:p>
          <a:p>
            <a:pPr algn="l">
              <a:spcBef>
                <a:spcPts val="0"/>
              </a:spcBef>
            </a:pPr>
            <a:r>
              <a:rPr lang="en-US" dirty="0" smtClean="0">
                <a:solidFill>
                  <a:schemeClr val="tx1"/>
                </a:solidFill>
              </a:rPr>
              <a:t>(225) 925-3966</a:t>
            </a:r>
            <a:endParaRPr lang="en-US" dirty="0">
              <a:solidFill>
                <a:schemeClr val="tx1"/>
              </a:solidFill>
            </a:endParaRPr>
          </a:p>
        </p:txBody>
      </p:sp>
    </p:spTree>
    <p:extLst>
      <p:ext uri="{BB962C8B-B14F-4D97-AF65-F5344CB8AC3E}">
        <p14:creationId xmlns:p14="http://schemas.microsoft.com/office/powerpoint/2010/main" val="19967773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9C5296AA4CB44AAC993CF3D2FFA90A" ma:contentTypeVersion="0" ma:contentTypeDescription="Create a new document." ma:contentTypeScope="" ma:versionID="aca7f2fccd4ea3c50fbd5cd04c7b52cc">
  <xsd:schema xmlns:xsd="http://www.w3.org/2001/XMLSchema" xmlns:xs="http://www.w3.org/2001/XMLSchema" xmlns:p="http://schemas.microsoft.com/office/2006/metadata/properties" xmlns:ns2="9383fe21-241c-4b58-a6fa-ef802baabd5f" targetNamespace="http://schemas.microsoft.com/office/2006/metadata/properties" ma:root="true" ma:fieldsID="aa856dbb0ad6a99fea3cb64e1314eb2c" ns2:_="">
    <xsd:import namespace="9383fe21-241c-4b58-a6fa-ef802baabd5f"/>
    <xsd:element name="properties">
      <xsd:complexType>
        <xsd:sequence>
          <xsd:element name="documentManagement">
            <xsd:complexType>
              <xsd:all>
                <xsd:element ref="ns2: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83fe21-241c-4b58-a6fa-ef802baabd5f" elementFormDefault="qualified">
    <xsd:import namespace="http://schemas.microsoft.com/office/2006/documentManagement/types"/>
    <xsd:import namespace="http://schemas.microsoft.com/office/infopath/2007/PartnerControls"/>
    <xsd:element name="Owner" ma:index="8" nillable="true" ma:displayName="Owner" ma:list="UserInfo" ma:SharePointGroup="0" ma:internalName="Owner" ma:showField="Titl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9383fe21-241c-4b58-a6fa-ef802baabd5f">
      <UserInfo>
        <DisplayName/>
        <AccountId xsi:nil="true"/>
        <AccountType/>
      </UserInfo>
    </Owner>
  </documentManagement>
</p:properties>
</file>

<file path=customXml/itemProps1.xml><?xml version="1.0" encoding="utf-8"?>
<ds:datastoreItem xmlns:ds="http://schemas.openxmlformats.org/officeDocument/2006/customXml" ds:itemID="{00559095-30B4-4B8F-8CE3-5AA74EAD89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83fe21-241c-4b58-a6fa-ef802baabd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E0A66A-7EAF-4660-AAF8-B26BA830C6DA}">
  <ds:schemaRefs>
    <ds:schemaRef ds:uri="http://schemas.microsoft.com/sharepoint/v3/contenttype/forms"/>
  </ds:schemaRefs>
</ds:datastoreItem>
</file>

<file path=customXml/itemProps3.xml><?xml version="1.0" encoding="utf-8"?>
<ds:datastoreItem xmlns:ds="http://schemas.openxmlformats.org/officeDocument/2006/customXml" ds:itemID="{A9A82956-BCB6-4B7C-8237-A60537454858}">
  <ds:schemaRefs>
    <ds:schemaRef ds:uri="http://schemas.openxmlformats.org/package/2006/metadata/core-properties"/>
    <ds:schemaRef ds:uri="http://schemas.microsoft.com/office/infopath/2007/PartnerControls"/>
    <ds:schemaRef ds:uri="http://www.w3.org/XML/1998/namespace"/>
    <ds:schemaRef ds:uri="http://purl.org/dc/dcmitype/"/>
    <ds:schemaRef ds:uri="http://purl.org/dc/elements/1.1/"/>
    <ds:schemaRef ds:uri="http://schemas.microsoft.com/office/2006/documentManagement/types"/>
    <ds:schemaRef ds:uri="9383fe21-241c-4b58-a6fa-ef802baabd5f"/>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2032</TotalTime>
  <Words>403</Words>
  <Application>Microsoft Office PowerPoint</Application>
  <PresentationFormat>On-screen Show (4:3)</PresentationFormat>
  <Paragraphs>72</Paragraphs>
  <Slides>9</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Impact</vt:lpstr>
      <vt:lpstr>Times New Roman</vt:lpstr>
      <vt:lpstr>Wingdings</vt:lpstr>
      <vt:lpstr>1_Office Theme</vt:lpstr>
      <vt:lpstr>Office Theme</vt:lpstr>
      <vt:lpstr>Social Media: Emergency Management</vt:lpstr>
      <vt:lpstr>Social Media: The Media Insight Project Report</vt:lpstr>
      <vt:lpstr> Facebook</vt:lpstr>
      <vt:lpstr>Twitter</vt:lpstr>
      <vt:lpstr>Other Social Media Platforms </vt:lpstr>
      <vt:lpstr>PowerPoint Presentation</vt:lpstr>
      <vt:lpstr>PowerPoint Presentation</vt:lpstr>
      <vt:lpstr>PowerPoint Presentation</vt:lpstr>
      <vt:lpstr>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Callahan, John</dc:creator>
  <cp:lastModifiedBy>Dayries, Christina</cp:lastModifiedBy>
  <cp:revision>67</cp:revision>
  <dcterms:created xsi:type="dcterms:W3CDTF">2016-03-31T15:14:06Z</dcterms:created>
  <dcterms:modified xsi:type="dcterms:W3CDTF">2016-04-22T18:16:10Z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0x010100CB9C5296AA4CB44AAC993CF3D2FFA90A</vt:lpwstr>
  </property>
</Properties>
</file>