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314" r:id="rId5"/>
    <p:sldId id="313" r:id="rId6"/>
    <p:sldId id="294" r:id="rId7"/>
    <p:sldId id="308" r:id="rId8"/>
    <p:sldId id="310" r:id="rId9"/>
    <p:sldId id="309" r:id="rId10"/>
    <p:sldId id="311" r:id="rId11"/>
    <p:sldId id="306" r:id="rId12"/>
    <p:sldId id="322" r:id="rId13"/>
    <p:sldId id="300" r:id="rId14"/>
    <p:sldId id="307" r:id="rId15"/>
    <p:sldId id="315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16" r:id="rId25"/>
    <p:sldId id="277" r:id="rId26"/>
    <p:sldId id="324" r:id="rId27"/>
    <p:sldId id="333" r:id="rId28"/>
    <p:sldId id="334" r:id="rId29"/>
    <p:sldId id="319" r:id="rId30"/>
    <p:sldId id="320" r:id="rId31"/>
    <p:sldId id="321" r:id="rId32"/>
    <p:sldId id="282" r:id="rId33"/>
    <p:sldId id="323" r:id="rId34"/>
    <p:sldId id="318" r:id="rId35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89878F4-EE7E-4584-AC03-055049837974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BBB9713-6F15-4DB0-AE4C-48FE2E563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97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52807CB5-25E6-4A1D-A986-6A54DC0E35B9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A6E7F2AA-AB37-4EFB-AA2D-977A8D515E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4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7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7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03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75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42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Additionally we consider what supply</a:t>
            </a:r>
            <a:r>
              <a:rPr lang="en-US" b="1" baseline="0" dirty="0"/>
              <a:t> chains, materials, goods </a:t>
            </a:r>
            <a:r>
              <a:rPr lang="en-US" b="0" baseline="0" dirty="0"/>
              <a:t>and</a:t>
            </a:r>
            <a:r>
              <a:rPr lang="en-US" b="1" baseline="0" dirty="0"/>
              <a:t> services </a:t>
            </a:r>
            <a:r>
              <a:rPr lang="en-US" b="0" baseline="0" dirty="0"/>
              <a:t>are needed and available post event. Through the Louisiana Business Emergency Operations Center or LA BEOC, </a:t>
            </a:r>
            <a:r>
              <a:rPr lang="en-US" dirty="0"/>
              <a:t>GOHSEP looks to </a:t>
            </a:r>
            <a:r>
              <a:rPr lang="en-US" b="1" dirty="0"/>
              <a:t>Louisiana</a:t>
            </a:r>
            <a:r>
              <a:rPr lang="en-US" b="1" baseline="0" dirty="0"/>
              <a:t> businesses </a:t>
            </a:r>
            <a:r>
              <a:rPr lang="en-US" b="1" baseline="0" dirty="0">
                <a:solidFill>
                  <a:srgbClr val="800000"/>
                </a:solidFill>
              </a:rPr>
              <a:t>first</a:t>
            </a:r>
            <a:r>
              <a:rPr lang="en-US" baseline="0" dirty="0"/>
              <a:t> to ensure </a:t>
            </a:r>
            <a:r>
              <a:rPr lang="en-US" b="1" baseline="0" dirty="0"/>
              <a:t>supply chains </a:t>
            </a:r>
            <a:r>
              <a:rPr lang="en-US" b="0" baseline="0" dirty="0"/>
              <a:t>in the aftermath of an emergency or disaster</a:t>
            </a:r>
            <a:r>
              <a:rPr lang="en-US" b="1" baseline="0" dirty="0"/>
              <a:t>.</a:t>
            </a:r>
          </a:p>
          <a:p>
            <a:endParaRPr lang="en-US" b="1" baseline="0" dirty="0"/>
          </a:p>
          <a:p>
            <a:r>
              <a:rPr lang="en-US" b="1" baseline="0" dirty="0"/>
              <a:t> </a:t>
            </a:r>
            <a:r>
              <a:rPr lang="en-US" b="0" baseline="0" dirty="0"/>
              <a:t>Using local businesses to</a:t>
            </a:r>
            <a:r>
              <a:rPr lang="en-US" baseline="0" dirty="0"/>
              <a:t> provide </a:t>
            </a:r>
            <a:r>
              <a:rPr lang="en-US" b="1" baseline="0" dirty="0"/>
              <a:t>immediate support expedites </a:t>
            </a:r>
            <a:r>
              <a:rPr lang="en-US" baseline="0" dirty="0"/>
              <a:t>the recoveries of those businesses, as opposed to purchasing and shipping supplies in from out of state.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662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644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13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1BP_Intro_v12_11-7-13_4p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35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83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30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09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204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34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8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62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49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70218" y="8995538"/>
            <a:ext cx="3113792" cy="473537"/>
          </a:xfrm>
          <a:prstGeom prst="rect">
            <a:avLst/>
          </a:prstGeom>
        </p:spPr>
        <p:txBody>
          <a:bodyPr lIns="94692" tIns="47347" rIns="94692" bIns="47347"/>
          <a:lstStyle/>
          <a:p>
            <a:fld id="{2E4183E0-83A0-4B60-9B22-EBEA5E16397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70218" y="8995538"/>
            <a:ext cx="3113792" cy="473537"/>
          </a:xfrm>
          <a:prstGeom prst="rect">
            <a:avLst/>
          </a:prstGeom>
        </p:spPr>
        <p:txBody>
          <a:bodyPr lIns="94692" tIns="47347" rIns="94692" bIns="47347"/>
          <a:lstStyle/>
          <a:p>
            <a:fld id="{2E4183E0-83A0-4B60-9B22-EBEA5E16397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9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pPr defTabSz="457200"/>
            <a:fld id="{A1FCC955-EDC8-C641-B7EE-09FB459102F8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56200" y="190500"/>
            <a:ext cx="3670300" cy="703590"/>
          </a:xfrm>
          <a:prstGeom prst="rect">
            <a:avLst/>
          </a:prstGeom>
        </p:spPr>
        <p:txBody>
          <a:bodyPr/>
          <a:lstStyle/>
          <a:p>
            <a:fld id="{A1FCC955-EDC8-C641-B7EE-09FB459102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3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6856" y="137677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540" y="2132856"/>
            <a:ext cx="82296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r="8308" b="81600"/>
          <a:stretch/>
        </p:blipFill>
        <p:spPr bwMode="auto">
          <a:xfrm>
            <a:off x="1" y="0"/>
            <a:ext cx="9144000" cy="12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7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400" kern="1200">
          <a:solidFill>
            <a:srgbClr val="1C4372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ct val="20000"/>
        </a:spcBef>
        <a:buClr>
          <a:srgbClr val="214F87"/>
        </a:buClr>
        <a:buSzPct val="90000"/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69913" indent="-233363" algn="l" defTabSz="914400" rtl="0" eaLnBrk="1" latinLnBrk="0" hangingPunct="1">
        <a:spcBef>
          <a:spcPct val="20000"/>
        </a:spcBef>
        <a:buClr>
          <a:srgbClr val="FFC000"/>
        </a:buClr>
        <a:buSzPct val="56000"/>
        <a:buFont typeface="Arial" panose="020B0604020202020204" pitchFamily="34" charset="0"/>
        <a:buChar char="►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4075" indent="-233363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109000"/>
        <a:buFont typeface="Calibri" panose="020F0502020204030204" pitchFamily="34" charset="0"/>
        <a:buChar char="+"/>
        <a:tabLst>
          <a:tab pos="284163" algn="l"/>
        </a:tabLst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7763" indent="-231775" algn="l" defTabSz="914400" rtl="0" eaLnBrk="1" latinLnBrk="0" hangingPunct="1">
        <a:spcBef>
          <a:spcPct val="20000"/>
        </a:spcBef>
        <a:buClr>
          <a:srgbClr val="FFC000"/>
        </a:buClr>
        <a:buFont typeface="Arial" panose="020B0604020202020204" pitchFamily="34" charset="0"/>
        <a:buChar char="»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35100" indent="-228600" algn="l" defTabSz="914400" rtl="0" eaLnBrk="1" latinLnBrk="0" hangingPunct="1">
        <a:spcBef>
          <a:spcPct val="20000"/>
        </a:spcBef>
        <a:buClr>
          <a:srgbClr val="245794"/>
        </a:buClr>
        <a:buSzPct val="88000"/>
        <a:buFont typeface="Arial" panose="020B0604020202020204" pitchFamily="34" charset="0"/>
        <a:buChar char="Ⱶ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ency.la.gov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etagameplan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hsep.la.gov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gohseptraining@la.go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ationaluasi.com/d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8190"/>
          <a:stretch/>
        </p:blipFill>
        <p:spPr bwMode="auto">
          <a:xfrm>
            <a:off x="0" y="1"/>
            <a:ext cx="9143999" cy="68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087" y="3378144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Look Forward</a:t>
            </a:r>
            <a:endParaRPr lang="en-US" sz="9600" spc="-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GOHSEP Preparedness </a:t>
            </a:r>
            <a:r>
              <a:rPr lang="en-US" dirty="0" smtClean="0"/>
              <a:t>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2122395"/>
            <a:ext cx="5819985" cy="4320731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Originally </a:t>
            </a:r>
            <a:r>
              <a:rPr lang="en-US" b="1" dirty="0">
                <a:solidFill>
                  <a:schemeClr val="tx1"/>
                </a:solidFill>
              </a:rPr>
              <a:t>two (2) Apps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A Game Plan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Get a Business Plan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Consolidated to </a:t>
            </a:r>
            <a:r>
              <a:rPr lang="en-US" b="1" dirty="0" smtClean="0">
                <a:solidFill>
                  <a:srgbClr val="C00000"/>
                </a:solidFill>
              </a:rPr>
              <a:t>one (1) Preparedness App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Available on iTunes and Google Play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Includes the following features: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Interactive Checklist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I’m SAFE (syncs to social media accts)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Parish OHSEP Contact Information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353631" y="2559850"/>
            <a:ext cx="435021" cy="392024"/>
            <a:chOff x="249259" y="1974878"/>
            <a:chExt cx="2641906" cy="2316401"/>
          </a:xfrm>
        </p:grpSpPr>
        <p:sp>
          <p:nvSpPr>
            <p:cNvPr id="23" name="Rounded Rectangle 22"/>
            <p:cNvSpPr/>
            <p:nvPr/>
          </p:nvSpPr>
          <p:spPr>
            <a:xfrm>
              <a:off x="403473" y="2022982"/>
              <a:ext cx="2370900" cy="2161071"/>
            </a:xfrm>
            <a:prstGeom prst="roundRect">
              <a:avLst/>
            </a:prstGeom>
            <a:ln w="1270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+mj-lt"/>
              </a:endParaRPr>
            </a:p>
          </p:txBody>
        </p:sp>
        <p:grpSp>
          <p:nvGrpSpPr>
            <p:cNvPr id="24" name="Group 33"/>
            <p:cNvGrpSpPr/>
            <p:nvPr/>
          </p:nvGrpSpPr>
          <p:grpSpPr>
            <a:xfrm>
              <a:off x="249259" y="1974877"/>
              <a:ext cx="2641906" cy="2316402"/>
              <a:chOff x="5089808" y="1797923"/>
              <a:chExt cx="3346690" cy="3219269"/>
            </a:xfrm>
          </p:grpSpPr>
          <p:sp>
            <p:nvSpPr>
              <p:cNvPr id="26" name="Moon 25"/>
              <p:cNvSpPr/>
              <p:nvPr/>
            </p:nvSpPr>
            <p:spPr>
              <a:xfrm rot="2919037">
                <a:off x="5274663" y="1613068"/>
                <a:ext cx="249988" cy="61969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Moon 27"/>
              <p:cNvSpPr/>
              <p:nvPr/>
            </p:nvSpPr>
            <p:spPr>
              <a:xfrm rot="7969076">
                <a:off x="8044010" y="16628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Moon 28"/>
              <p:cNvSpPr/>
              <p:nvPr/>
            </p:nvSpPr>
            <p:spPr>
              <a:xfrm rot="18737470">
                <a:off x="5262390" y="4489246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Moon 30"/>
              <p:cNvSpPr/>
              <p:nvPr/>
            </p:nvSpPr>
            <p:spPr>
              <a:xfrm rot="13496355">
                <a:off x="8046698" y="44822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5240547" y="1820173"/>
                <a:ext cx="3048001" cy="3048001"/>
              </a:xfrm>
              <a:prstGeom prst="roundRect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25" name="Picture 24" descr="Getagameplan Logo - No Backgroun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477" y="2615520"/>
              <a:ext cx="2251672" cy="1021808"/>
            </a:xfrm>
            <a:prstGeom prst="rect">
              <a:avLst/>
            </a:prstGeom>
          </p:spPr>
        </p:pic>
      </p:grpSp>
      <p:sp>
        <p:nvSpPr>
          <p:cNvPr id="2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473700" y="247650"/>
            <a:ext cx="3670300" cy="703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FB047DFB-6E59-4874-B4B2-6D7416BA958E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695290" y="3063669"/>
            <a:ext cx="414733" cy="336953"/>
            <a:chOff x="230209" y="2060603"/>
            <a:chExt cx="2641906" cy="2541319"/>
          </a:xfrm>
        </p:grpSpPr>
        <p:sp>
          <p:nvSpPr>
            <p:cNvPr id="34" name="Rounded Rectangle 33"/>
            <p:cNvSpPr/>
            <p:nvPr/>
          </p:nvSpPr>
          <p:spPr bwMode="auto">
            <a:xfrm>
              <a:off x="338195" y="2087335"/>
              <a:ext cx="2437036" cy="2391914"/>
            </a:xfrm>
            <a:prstGeom prst="roundRect">
              <a:avLst/>
            </a:prstGeom>
            <a:solidFill>
              <a:schemeClr val="accent1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35" name="Group 33"/>
            <p:cNvGrpSpPr/>
            <p:nvPr/>
          </p:nvGrpSpPr>
          <p:grpSpPr>
            <a:xfrm>
              <a:off x="230209" y="2060609"/>
              <a:ext cx="2641906" cy="2541327"/>
              <a:chOff x="5089808" y="1797923"/>
              <a:chExt cx="3346690" cy="3219269"/>
            </a:xfrm>
          </p:grpSpPr>
          <p:sp>
            <p:nvSpPr>
              <p:cNvPr id="37" name="Moon 36"/>
              <p:cNvSpPr/>
              <p:nvPr/>
            </p:nvSpPr>
            <p:spPr>
              <a:xfrm rot="2919037">
                <a:off x="5274663" y="1613068"/>
                <a:ext cx="249988" cy="619698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Moon 37"/>
              <p:cNvSpPr/>
              <p:nvPr/>
            </p:nvSpPr>
            <p:spPr>
              <a:xfrm rot="7969076">
                <a:off x="8044010" y="16628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Moon 38"/>
              <p:cNvSpPr/>
              <p:nvPr/>
            </p:nvSpPr>
            <p:spPr>
              <a:xfrm rot="18737470">
                <a:off x="5262390" y="4489246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Moon 39"/>
              <p:cNvSpPr/>
              <p:nvPr/>
            </p:nvSpPr>
            <p:spPr>
              <a:xfrm rot="13496355">
                <a:off x="8046698" y="4482203"/>
                <a:ext cx="249988" cy="534989"/>
              </a:xfrm>
              <a:prstGeom prst="mo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240548" y="1820174"/>
                <a:ext cx="3048000" cy="3048000"/>
              </a:xfrm>
              <a:prstGeom prst="roundRect">
                <a:avLst/>
              </a:prstGeom>
              <a:noFill/>
              <a:ln w="76200">
                <a:solidFill>
                  <a:schemeClr val="bg1">
                    <a:lumMod val="8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0776BC"/>
                </a:clrFrom>
                <a:clrTo>
                  <a:srgbClr val="0776B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12" y="2310989"/>
              <a:ext cx="1996441" cy="1803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921" y="2122394"/>
            <a:ext cx="2378486" cy="465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"/>
    </mc:Choice>
    <mc:Fallback xmlns="">
      <p:transition advTm="13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Website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GOHSEP staff is working with the Office of Technology Services to </a:t>
            </a:r>
            <a:r>
              <a:rPr lang="en-US" sz="2400" b="1" dirty="0" smtClean="0">
                <a:solidFill>
                  <a:schemeClr val="tx1"/>
                </a:solidFill>
              </a:rPr>
              <a:t>update the following websites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100" dirty="0" smtClean="0">
                <a:solidFill>
                  <a:schemeClr val="tx1"/>
                </a:solidFill>
                <a:hlinkClick r:id="rId3"/>
              </a:rPr>
              <a:t>www.emergency.la.gov</a:t>
            </a:r>
            <a:endParaRPr lang="en-US" sz="2100" dirty="0" smtClean="0">
              <a:solidFill>
                <a:schemeClr val="tx1"/>
              </a:solidFill>
            </a:endParaRPr>
          </a:p>
          <a:p>
            <a:pPr lvl="1"/>
            <a:r>
              <a:rPr lang="en-US" sz="2100" dirty="0" smtClean="0">
                <a:solidFill>
                  <a:schemeClr val="tx1"/>
                </a:solidFill>
                <a:hlinkClick r:id="rId4"/>
              </a:rPr>
              <a:t>www.GetAGamePlan.org</a:t>
            </a:r>
            <a:endParaRPr lang="en-US" sz="21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More user friendly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Able to update information quicker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Tentatively scheduled for release, early Summer 2017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endParaRPr lang="en-US" sz="2100" dirty="0" smtClean="0">
              <a:solidFill>
                <a:schemeClr val="tx1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FB047DFB-6E59-4874-B4B2-6D7416BA958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3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"/>
    </mc:Choice>
    <mc:Fallback xmlns="">
      <p:transition advTm="13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8190"/>
          <a:stretch/>
        </p:blipFill>
        <p:spPr bwMode="auto">
          <a:xfrm>
            <a:off x="0" y="1"/>
            <a:ext cx="9143999" cy="68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55834" y="2877761"/>
            <a:ext cx="8632329" cy="2416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7400" b="1" cap="small" spc="-3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Preparedness, Response &amp; Interoperability</a:t>
            </a:r>
            <a:endParaRPr lang="en-US" sz="7400" b="1" cap="small" spc="-3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5601299"/>
            <a:ext cx="3149765" cy="9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5"/>
            <a:ext cx="8229600" cy="455172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State EOC maintained an </a:t>
            </a:r>
            <a:r>
              <a:rPr lang="en-US" sz="2400" b="1" dirty="0" smtClean="0">
                <a:solidFill>
                  <a:schemeClr val="tx1"/>
                </a:solidFill>
              </a:rPr>
              <a:t>open dialogue </a:t>
            </a:r>
            <a:r>
              <a:rPr lang="en-US" sz="2400" dirty="0" smtClean="0">
                <a:solidFill>
                  <a:schemeClr val="tx1"/>
                </a:solidFill>
              </a:rPr>
              <a:t>with parishes throughout recent events.  Will continue to follow that model in future events.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Phone calls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smtClean="0">
                <a:solidFill>
                  <a:schemeClr val="tx1"/>
                </a:solidFill>
              </a:rPr>
              <a:t>Emails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 err="1" smtClean="0">
                <a:solidFill>
                  <a:schemeClr val="tx1"/>
                </a:solidFill>
              </a:rPr>
              <a:t>WebEOC</a:t>
            </a:r>
            <a:r>
              <a:rPr lang="en-US" sz="2100" dirty="0" smtClean="0">
                <a:solidFill>
                  <a:schemeClr val="tx1"/>
                </a:solidFill>
              </a:rPr>
              <a:t> requests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b="1" dirty="0" smtClean="0">
                <a:solidFill>
                  <a:schemeClr val="tx1"/>
                </a:solidFill>
              </a:rPr>
              <a:t>Parish </a:t>
            </a:r>
            <a:r>
              <a:rPr lang="en-US" sz="2400" b="1" dirty="0">
                <a:solidFill>
                  <a:schemeClr val="tx1"/>
                </a:solidFill>
              </a:rPr>
              <a:t>to Parish assistance </a:t>
            </a:r>
            <a:r>
              <a:rPr lang="en-US" sz="2400" dirty="0">
                <a:solidFill>
                  <a:schemeClr val="tx1"/>
                </a:solidFill>
              </a:rPr>
              <a:t>during the recent flooding events and tornado outbreak was extremely beneficial to the success of the response effort: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100" dirty="0">
                <a:solidFill>
                  <a:schemeClr val="tx1"/>
                </a:solidFill>
              </a:rPr>
              <a:t>Numerous parishes stepped up to help out when resources at the state level were exhausted including; </a:t>
            </a:r>
            <a:r>
              <a:rPr lang="en-US" sz="2100" b="1" dirty="0">
                <a:solidFill>
                  <a:schemeClr val="tx1"/>
                </a:solidFill>
              </a:rPr>
              <a:t>heavy equipment, sandbags, transportation and personnel.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Request </a:t>
            </a:r>
            <a:r>
              <a:rPr lang="en-US" sz="2400" b="1" dirty="0" err="1">
                <a:solidFill>
                  <a:schemeClr val="tx1"/>
                </a:solidFill>
              </a:rPr>
              <a:t>WebEOC</a:t>
            </a:r>
            <a:r>
              <a:rPr lang="en-US" sz="2400" b="1" dirty="0">
                <a:solidFill>
                  <a:schemeClr val="tx1"/>
                </a:solidFill>
              </a:rPr>
              <a:t> training </a:t>
            </a:r>
            <a:r>
              <a:rPr lang="en-US" sz="2400" dirty="0">
                <a:solidFill>
                  <a:schemeClr val="tx1"/>
                </a:solidFill>
              </a:rPr>
              <a:t>for your parish </a:t>
            </a:r>
            <a:r>
              <a:rPr lang="en-US" sz="2400" dirty="0" smtClean="0">
                <a:solidFill>
                  <a:schemeClr val="tx1"/>
                </a:solidFill>
              </a:rPr>
              <a:t>EOC staff working </a:t>
            </a:r>
            <a:r>
              <a:rPr lang="en-US" sz="2400" dirty="0">
                <a:solidFill>
                  <a:schemeClr val="tx1"/>
                </a:solidFill>
              </a:rPr>
              <a:t>in your EOC during an activation.</a:t>
            </a:r>
          </a:p>
        </p:txBody>
      </p:sp>
    </p:spTree>
    <p:extLst>
      <p:ext uri="{BB962C8B-B14F-4D97-AF65-F5344CB8AC3E}">
        <p14:creationId xmlns:p14="http://schemas.microsoft.com/office/powerpoint/2010/main" val="42755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55817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Numerous Training Opportunities </a:t>
            </a:r>
            <a:r>
              <a:rPr lang="en-US" sz="2600" dirty="0" smtClean="0">
                <a:solidFill>
                  <a:schemeClr val="tx1"/>
                </a:solidFill>
              </a:rPr>
              <a:t>through GOHSEP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Visit our website for a comprehensive course listing: </a:t>
            </a:r>
            <a:r>
              <a:rPr lang="en-US" sz="2300" dirty="0" smtClean="0">
                <a:solidFill>
                  <a:schemeClr val="tx1"/>
                </a:solidFill>
                <a:hlinkClick r:id="rId3"/>
              </a:rPr>
              <a:t>www.gohsep.la.gov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Contact GOHSEP Training for other interest/needs not listed: </a:t>
            </a:r>
            <a:r>
              <a:rPr lang="en-US" sz="2300" dirty="0" smtClean="0">
                <a:solidFill>
                  <a:schemeClr val="tx1"/>
                </a:solidFill>
                <a:hlinkClick r:id="rId4"/>
              </a:rPr>
              <a:t>gohseptraining@la.gov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Highlights of upcoming courses: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>
                <a:solidFill>
                  <a:prstClr val="black"/>
                </a:solidFill>
              </a:rPr>
              <a:t>Infrastructure Protection Certificate Program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ICS-300 &amp; 400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L0958 Operations Section Chief Course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L0962 Planning Section Chief Course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Per-213 Wide Area Search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Online Cybersecurity Courses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4500" dirty="0" smtClean="0"/>
              <a:t>Training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2844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8163" y="2052835"/>
            <a:ext cx="8223013" cy="4265573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>
                <a:solidFill>
                  <a:prstClr val="black"/>
                </a:solidFill>
              </a:rPr>
              <a:t>Waterford 3 Site Drill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>
                <a:solidFill>
                  <a:prstClr val="black"/>
                </a:solidFill>
              </a:rPr>
              <a:t>February 14 </a:t>
            </a:r>
          </a:p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700" b="1" dirty="0" smtClean="0">
                <a:solidFill>
                  <a:prstClr val="black"/>
                </a:solidFill>
              </a:rPr>
              <a:t>Rehearsal of Concepts (ROC) Drill </a:t>
            </a:r>
            <a:endParaRPr lang="en-US" sz="2700" b="1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 smtClean="0">
                <a:solidFill>
                  <a:prstClr val="black"/>
                </a:solidFill>
              </a:rPr>
              <a:t>March 8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>
                <a:solidFill>
                  <a:schemeClr val="tx1"/>
                </a:solidFill>
              </a:rPr>
              <a:t>Grand Gulf Evaluated Exercise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>
                <a:solidFill>
                  <a:schemeClr val="tx1"/>
                </a:solidFill>
              </a:rPr>
              <a:t>March </a:t>
            </a:r>
            <a:r>
              <a:rPr lang="en-US" sz="2300" dirty="0" smtClean="0">
                <a:solidFill>
                  <a:schemeClr val="tx1"/>
                </a:solidFill>
              </a:rPr>
              <a:t>29</a:t>
            </a:r>
          </a:p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prstClr val="black"/>
                </a:solidFill>
              </a:rPr>
              <a:t>LANG DRX</a:t>
            </a:r>
            <a:endParaRPr lang="en-US" sz="2600" b="1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>
                <a:solidFill>
                  <a:prstClr val="black"/>
                </a:solidFill>
              </a:rPr>
              <a:t>March </a:t>
            </a:r>
            <a:r>
              <a:rPr lang="en-US" sz="2300" dirty="0" smtClean="0">
                <a:solidFill>
                  <a:prstClr val="black"/>
                </a:solidFill>
              </a:rPr>
              <a:t>27-April 2</a:t>
            </a:r>
            <a:endParaRPr lang="en-US" sz="23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prstClr val="black"/>
                </a:solidFill>
              </a:rPr>
              <a:t>State </a:t>
            </a:r>
            <a:r>
              <a:rPr lang="en-US" sz="2600" b="1" dirty="0">
                <a:solidFill>
                  <a:prstClr val="black"/>
                </a:solidFill>
              </a:rPr>
              <a:t>Wide </a:t>
            </a:r>
            <a:r>
              <a:rPr lang="en-US" sz="2600" b="1" dirty="0" smtClean="0">
                <a:solidFill>
                  <a:prstClr val="black"/>
                </a:solidFill>
              </a:rPr>
              <a:t>Exercise</a:t>
            </a:r>
            <a:endParaRPr lang="en-US" sz="2600" b="1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>
                <a:solidFill>
                  <a:prstClr val="black"/>
                </a:solidFill>
              </a:rPr>
              <a:t>April 26-27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b="1" dirty="0" smtClean="0">
                <a:solidFill>
                  <a:schemeClr val="tx1"/>
                </a:solidFill>
              </a:rPr>
              <a:t>New Orleans City Assisted Evacuation Full Scale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May 17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953" y="134509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4500" dirty="0" smtClean="0"/>
              <a:t> Exercises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108573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6" y="2013516"/>
            <a:ext cx="8186724" cy="41543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2017 State Emergency Operations Plan (EOP) update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cheduled for </a:t>
            </a:r>
            <a:r>
              <a:rPr lang="en-US" b="1" dirty="0" smtClean="0">
                <a:solidFill>
                  <a:schemeClr val="tx1"/>
                </a:solidFill>
              </a:rPr>
              <a:t>Governors signature by April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Continuity of Operations Plan Update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June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prstClr val="black"/>
                </a:solidFill>
              </a:rPr>
              <a:t>EMAP Reaccreditation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</a:rPr>
              <a:t>Due by October 2017 </a:t>
            </a:r>
            <a:r>
              <a:rPr lang="en-US" dirty="0" smtClean="0">
                <a:solidFill>
                  <a:prstClr val="black"/>
                </a:solidFill>
              </a:rPr>
              <a:t>– GOHSEP Evaluation in August</a:t>
            </a:r>
            <a:endParaRPr lang="en-US" dirty="0">
              <a:solidFill>
                <a:prstClr val="black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Louisiana Disaster Recovery Framework (LDRF): 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Recovery Support Function Planning and organization with RSF leads and support agencies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Continue to build and enhance </a:t>
            </a:r>
            <a:r>
              <a:rPr lang="en-US" dirty="0" err="1" smtClean="0">
                <a:solidFill>
                  <a:schemeClr val="tx1"/>
                </a:solidFill>
              </a:rPr>
              <a:t>LDRF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Presentation on Thursday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9634" y="1445673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5400" dirty="0" smtClean="0"/>
              <a:t>Planning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348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0000"/>
              </a:lnSpc>
            </a:pPr>
            <a:r>
              <a:rPr lang="en-US" sz="3800" dirty="0">
                <a:solidFill>
                  <a:srgbClr val="29486D"/>
                </a:solidFill>
                <a:ea typeface="+mn-ea"/>
                <a:cs typeface="+mn-cs"/>
              </a:rPr>
              <a:t>Louisiana Business EOC </a:t>
            </a:r>
            <a:r>
              <a:rPr lang="en-US" sz="2500" dirty="0">
                <a:solidFill>
                  <a:srgbClr val="29486D"/>
                </a:solidFill>
                <a:ea typeface="+mn-ea"/>
                <a:cs typeface="+mn-cs"/>
              </a:rPr>
              <a:t>(LA BEOC)</a:t>
            </a:r>
            <a:endParaRPr lang="en-US" sz="2500" dirty="0">
              <a:solidFill>
                <a:srgbClr val="8B2003"/>
              </a:solidFill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6856" y="2022889"/>
            <a:ext cx="8229600" cy="42484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b="1" dirty="0">
                <a:solidFill>
                  <a:srgbClr val="C00000"/>
                </a:solidFill>
              </a:rPr>
              <a:t>State Public-Private Partnership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b="1" dirty="0">
                <a:solidFill>
                  <a:schemeClr val="tx1"/>
                </a:solidFill>
              </a:rPr>
              <a:t>Extensively active in flood response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500" dirty="0">
                <a:solidFill>
                  <a:schemeClr val="tx1"/>
                </a:solidFill>
              </a:rPr>
              <a:t>Coordinated and secured </a:t>
            </a:r>
            <a:r>
              <a:rPr lang="en-US" sz="8500" b="1" dirty="0">
                <a:solidFill>
                  <a:schemeClr val="tx1"/>
                </a:solidFill>
              </a:rPr>
              <a:t>critical </a:t>
            </a:r>
            <a:r>
              <a:rPr lang="en-US" sz="8500" b="1" dirty="0" smtClean="0">
                <a:solidFill>
                  <a:schemeClr val="tx1"/>
                </a:solidFill>
              </a:rPr>
              <a:t>resources</a:t>
            </a:r>
            <a:r>
              <a:rPr lang="en-US" sz="8500" dirty="0" smtClean="0">
                <a:solidFill>
                  <a:schemeClr val="tx1"/>
                </a:solidFill>
              </a:rPr>
              <a:t>:</a:t>
            </a:r>
            <a:endParaRPr lang="en-US" sz="8500" dirty="0">
              <a:solidFill>
                <a:schemeClr val="tx1"/>
              </a:solidFill>
            </a:endParaRP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Bottled water</a:t>
            </a: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Cleaning and packing supplies for residents</a:t>
            </a: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Pallets for sandbag operations</a:t>
            </a:r>
          </a:p>
          <a:p>
            <a:pPr lvl="2">
              <a:lnSpc>
                <a:spcPct val="120000"/>
              </a:lnSpc>
            </a:pPr>
            <a:r>
              <a:rPr lang="en-US" sz="7800" dirty="0">
                <a:solidFill>
                  <a:schemeClr val="tx1"/>
                </a:solidFill>
              </a:rPr>
              <a:t>Response personnel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8800" b="1" dirty="0">
                <a:solidFill>
                  <a:schemeClr val="tx1"/>
                </a:solidFill>
              </a:rPr>
              <a:t>Planned Outreach</a:t>
            </a:r>
            <a:r>
              <a:rPr lang="en-US" sz="8800" dirty="0">
                <a:solidFill>
                  <a:schemeClr val="tx1"/>
                </a:solidFill>
              </a:rPr>
              <a:t>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Conduct LA BEOC member meetings held at </a:t>
            </a:r>
            <a:r>
              <a:rPr lang="en-US" sz="8000" dirty="0" smtClean="0">
                <a:solidFill>
                  <a:schemeClr val="tx1"/>
                </a:solidFill>
              </a:rPr>
              <a:t>NIMSAT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Host tabletop exercise with GOHSEP and </a:t>
            </a:r>
            <a:r>
              <a:rPr lang="en-US" sz="8000" dirty="0" smtClean="0">
                <a:solidFill>
                  <a:schemeClr val="tx1"/>
                </a:solidFill>
              </a:rPr>
              <a:t>stakeholders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Participate in parish Chamber of Commerce </a:t>
            </a:r>
            <a:r>
              <a:rPr lang="en-US" sz="8000" dirty="0" smtClean="0">
                <a:solidFill>
                  <a:schemeClr val="tx1"/>
                </a:solidFill>
              </a:rPr>
              <a:t>meetings</a:t>
            </a:r>
            <a:endParaRPr lang="en-US" sz="8000" dirty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8000" dirty="0">
                <a:solidFill>
                  <a:schemeClr val="tx1"/>
                </a:solidFill>
              </a:rPr>
              <a:t>Continued development of the LA BEOC website and portal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FB047DFB-6E59-4874-B4B2-6D7416BA958E}" type="slidenum">
              <a:rPr lang="en-US" smtClean="0"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25634"/>
            <a:ext cx="2835270" cy="5699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075" y="6695612"/>
            <a:ext cx="9144000" cy="210634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869272" y="6001407"/>
            <a:ext cx="3936883" cy="775771"/>
            <a:chOff x="5207117" y="6001407"/>
            <a:chExt cx="3936883" cy="77577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7117" y="6106091"/>
              <a:ext cx="3816808" cy="671087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8376745" y="6001407"/>
              <a:ext cx="767255" cy="6942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5654842" y="6092314"/>
            <a:ext cx="947671" cy="708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01" y="6154964"/>
            <a:ext cx="636298" cy="64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2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Sheltering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GOHSEP continues to work with the following parishes to develop </a:t>
            </a:r>
            <a:r>
              <a:rPr lang="en-US" b="1" dirty="0">
                <a:solidFill>
                  <a:schemeClr val="tx1"/>
                </a:solidFill>
              </a:rPr>
              <a:t>additional Point to Point Sheltering capacity</a:t>
            </a:r>
            <a:r>
              <a:rPr lang="en-US" dirty="0">
                <a:solidFill>
                  <a:schemeClr val="tx1"/>
                </a:solidFill>
              </a:rPr>
              <a:t> between At Risk and Host Parishes</a:t>
            </a:r>
          </a:p>
          <a:p>
            <a:pPr marL="3365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sz="2000" i="1" dirty="0" smtClean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endParaRPr lang="en-US" sz="2000" i="1" dirty="0">
              <a:solidFill>
                <a:schemeClr val="tx1"/>
              </a:solidFill>
            </a:endParaRPr>
          </a:p>
          <a:p>
            <a:pPr marL="336550" lvl="1" indent="0"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*St</a:t>
            </a:r>
            <a:r>
              <a:rPr lang="en-US" sz="2000" i="1" dirty="0">
                <a:solidFill>
                  <a:schemeClr val="tx1"/>
                </a:solidFill>
              </a:rPr>
              <a:t>. Mary has an agreement in place with Rapides Parish when Rapides Parish Coliseum renovations are </a:t>
            </a:r>
            <a:r>
              <a:rPr lang="en-US" sz="2000" i="1" dirty="0" smtClean="0">
                <a:solidFill>
                  <a:schemeClr val="tx1"/>
                </a:solidFill>
              </a:rPr>
              <a:t>complete</a:t>
            </a:r>
            <a:endParaRPr lang="en-US" sz="2000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5733"/>
              </p:ext>
            </p:extLst>
          </p:nvPr>
        </p:nvGraphicFramePr>
        <p:xfrm>
          <a:off x="1782792" y="3394840"/>
          <a:ext cx="5532408" cy="214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0474"/>
                <a:gridCol w="3141934"/>
              </a:tblGrid>
              <a:tr h="429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Host	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At Risk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29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Caddo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Calcasieu</a:t>
                      </a:r>
                      <a:endParaRPr lang="en-US" sz="2000" dirty="0"/>
                    </a:p>
                  </a:txBody>
                  <a:tcPr/>
                </a:tc>
              </a:tr>
              <a:tr h="429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Concordia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Jefferson</a:t>
                      </a:r>
                      <a:endParaRPr lang="en-US" sz="2000" dirty="0"/>
                    </a:p>
                  </a:txBody>
                  <a:tcPr/>
                </a:tc>
              </a:tr>
              <a:tr h="429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Lincoln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St. Mary  (*2017 season)</a:t>
                      </a:r>
                    </a:p>
                  </a:txBody>
                  <a:tcPr/>
                </a:tc>
              </a:tr>
              <a:tr h="42971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Union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Open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98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Sheltering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to seek </a:t>
            </a:r>
            <a:r>
              <a:rPr lang="en-US" b="1" dirty="0"/>
              <a:t>additional Host Parishes </a:t>
            </a:r>
            <a:r>
              <a:rPr lang="en-US" dirty="0"/>
              <a:t>to help reach our goal of becoming 100% shelter independent.</a:t>
            </a:r>
          </a:p>
          <a:p>
            <a:r>
              <a:rPr lang="en-US" b="1" dirty="0"/>
              <a:t>Partnering</a:t>
            </a:r>
            <a:r>
              <a:rPr lang="en-US" dirty="0"/>
              <a:t> with the Department of Education to develop a plan to use </a:t>
            </a:r>
            <a:r>
              <a:rPr lang="en-US" b="1" dirty="0"/>
              <a:t>Colleges and </a:t>
            </a:r>
            <a:r>
              <a:rPr lang="en-US" b="1" dirty="0" smtClean="0"/>
              <a:t>Universities or other State facilities </a:t>
            </a:r>
            <a:r>
              <a:rPr lang="en-US" dirty="0"/>
              <a:t>throughout the state for future sheltering operations.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8190"/>
          <a:stretch/>
        </p:blipFill>
        <p:spPr bwMode="auto">
          <a:xfrm>
            <a:off x="0" y="-34505"/>
            <a:ext cx="9143999" cy="68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44934" y="2799494"/>
            <a:ext cx="9027148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7000" b="1" cap="small" spc="-3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Executive Office /</a:t>
            </a:r>
          </a:p>
          <a:p>
            <a:pPr algn="ctr">
              <a:lnSpc>
                <a:spcPts val="9300"/>
              </a:lnSpc>
            </a:pPr>
            <a:r>
              <a:rPr lang="en-US" sz="7000" b="1" cap="small" spc="-3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Grants &amp; Administration</a:t>
            </a:r>
            <a:endParaRPr lang="en-US" sz="7000" b="1" cap="small" spc="-3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5601299"/>
            <a:ext cx="3149765" cy="9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8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6"/>
            <a:ext cx="8229600" cy="457274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000" b="1" dirty="0" smtClean="0">
                <a:solidFill>
                  <a:schemeClr val="tx1"/>
                </a:solidFill>
              </a:rPr>
              <a:t>Suspicious Activity Reports (SARs) </a:t>
            </a:r>
            <a:r>
              <a:rPr lang="en-US" sz="2000" b="1" dirty="0" smtClean="0">
                <a:solidFill>
                  <a:srgbClr val="C00000"/>
                </a:solidFill>
              </a:rPr>
              <a:t>have increased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000" dirty="0" smtClean="0">
                <a:solidFill>
                  <a:schemeClr val="tx1"/>
                </a:solidFill>
              </a:rPr>
              <a:t>On-line website, hot line, “See Something, Send Something” App, National Response Centers (NRCs), LSP Hazmat, and regular telephonic reports. 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Fusion Liaison Officer (FLO) </a:t>
            </a:r>
            <a:r>
              <a:rPr lang="en-US" sz="2000" dirty="0" smtClean="0">
                <a:solidFill>
                  <a:schemeClr val="tx1"/>
                </a:solidFill>
              </a:rPr>
              <a:t>training continues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Over 350 trained FLOs 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LA-SAFE has begun satellite classes across the state to reach more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Delivered to Desoto Parish Sheriffs Office.  Available upon request.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LA CBRNE Working Group </a:t>
            </a:r>
            <a:r>
              <a:rPr lang="en-US" sz="2000" dirty="0" smtClean="0">
                <a:solidFill>
                  <a:schemeClr val="tx1"/>
                </a:solidFill>
              </a:rPr>
              <a:t>planning for workshop in spring 2017.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LA Food/Ag and Water Working Group </a:t>
            </a:r>
            <a:r>
              <a:rPr lang="en-US" sz="2000" dirty="0" smtClean="0">
                <a:solidFill>
                  <a:schemeClr val="tx1"/>
                </a:solidFill>
              </a:rPr>
              <a:t>established and will be joining other conferences, e.g., LRWA in Alexandria this summer.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</a:rPr>
              <a:t>Cyber Awareness Briefing </a:t>
            </a:r>
            <a:r>
              <a:rPr lang="en-US" sz="2000" dirty="0" smtClean="0">
                <a:solidFill>
                  <a:schemeClr val="tx1"/>
                </a:solidFill>
              </a:rPr>
              <a:t>developed and available upon request</a:t>
            </a:r>
          </a:p>
          <a:p>
            <a:pPr lvl="1"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All Crimes, All Hazards with emphasis on Cyber.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2564" y="1356856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spcBef>
                <a:spcPct val="0"/>
              </a:spcBef>
              <a:buNone/>
              <a:defRPr sz="3400" b="0">
                <a:solidFill>
                  <a:srgbClr val="1C43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Fusion Center/Cyber</a:t>
            </a:r>
          </a:p>
        </p:txBody>
      </p:sp>
    </p:spTree>
    <p:extLst>
      <p:ext uri="{BB962C8B-B14F-4D97-AF65-F5344CB8AC3E}">
        <p14:creationId xmlns:p14="http://schemas.microsoft.com/office/powerpoint/2010/main" val="40704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8190"/>
          <a:stretch/>
        </p:blipFill>
        <p:spPr bwMode="auto">
          <a:xfrm>
            <a:off x="0" y="1"/>
            <a:ext cx="9143999" cy="68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55834" y="2877761"/>
            <a:ext cx="8632329" cy="1237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7400" b="1" cap="small" spc="-3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Disaster Recovery</a:t>
            </a:r>
            <a:endParaRPr lang="en-US" sz="7400" b="1" cap="small" spc="-3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5601299"/>
            <a:ext cx="3149765" cy="9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25548" y="2127450"/>
            <a:ext cx="8317296" cy="432060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Assistance: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Recovery Initiative - FEMA &amp; the State are pushing hard to </a:t>
            </a:r>
            <a:r>
              <a:rPr lang="en-US" sz="2300" b="1" dirty="0" smtClean="0">
                <a:solidFill>
                  <a:srgbClr val="C00000"/>
                </a:solidFill>
              </a:rPr>
              <a:t>identify &amp; cost all unidentified damage </a:t>
            </a: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related to Hurricanes Katrina/Rita</a:t>
            </a:r>
          </a:p>
          <a:p>
            <a:pPr lvl="1">
              <a:spcBef>
                <a:spcPts val="1200"/>
              </a:spcBef>
            </a:pPr>
            <a:r>
              <a:rPr lang="en-US" sz="2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Assistance (PA) - FEMA is pushing hard to show progress in recovery through </a:t>
            </a:r>
            <a:r>
              <a:rPr lang="en-US" sz="2300" b="1" dirty="0" smtClean="0">
                <a:solidFill>
                  <a:srgbClr val="C00000"/>
                </a:solidFill>
              </a:rPr>
              <a:t>closeout of PA projects</a:t>
            </a:r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spcBef>
                <a:spcPts val="12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Applicants should expect to see more activity to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 documentation requirements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to support the closeout effort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7591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261621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36586" y="1319596"/>
            <a:ext cx="8353607" cy="7762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>
              <a:spcBef>
                <a:spcPct val="0"/>
              </a:spcBef>
            </a:pPr>
            <a:r>
              <a:rPr lang="en-US" altLang="en-US" sz="4800" dirty="0" smtClean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Open PA Disasters</a:t>
            </a:r>
            <a:endParaRPr lang="en-US" altLang="en-US" sz="4800" dirty="0">
              <a:solidFill>
                <a:srgbClr val="17375E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59059"/>
              </p:ext>
            </p:extLst>
          </p:nvPr>
        </p:nvGraphicFramePr>
        <p:xfrm>
          <a:off x="271078" y="2154012"/>
          <a:ext cx="8719115" cy="4309850"/>
        </p:xfrm>
        <a:graphic>
          <a:graphicData uri="http://schemas.openxmlformats.org/drawingml/2006/table">
            <a:tbl>
              <a:tblPr/>
              <a:tblGrid>
                <a:gridCol w="2360356"/>
                <a:gridCol w="420414"/>
                <a:gridCol w="851338"/>
                <a:gridCol w="704193"/>
                <a:gridCol w="1492469"/>
                <a:gridCol w="1418896"/>
                <a:gridCol w="1471449"/>
              </a:tblGrid>
              <a:tr h="3845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Disaster </a:t>
                      </a:r>
                      <a:endParaRPr 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Applicants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Projects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Obligation</a:t>
                      </a:r>
                      <a:endParaRPr 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Payments</a:t>
                      </a:r>
                      <a:endParaRPr 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Balance Remaining</a:t>
                      </a:r>
                      <a:endParaRPr lang="en-US" sz="11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1603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Hurricane Katrina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20,000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$13,293,916,221.51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$10,116,400,735.94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$3,177,515,485.57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1607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Hurricane Rita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727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$673,006,105.92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630,632,348.28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$42,373,757.64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1786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Hurricane Gustav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932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6,987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$781,989,785.31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$662,652,494.23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$119,337,291.08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1792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Hurricane Ike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1,673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$235,307,690.37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$199,246,317.35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$36,061,373.02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1863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Severe Storms, Tornadoes,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and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Flooding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$8,433,712.14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$6,179,829.23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$2,253,882.97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4015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Mississippi River Spring Flooding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$47,885,925.63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$33,886,460.57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$13,999,465.06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4041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Tropical Storm Lee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$7,706,885.54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$5,348,431.63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$2,358,453.91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4080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Hurricane Isaac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$440,467,435.99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$231,858,844.93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$208,608,591.06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4102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Severe Storms and Flooding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$$7,378,495.21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$2,558,722.27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$4,819,772.94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4228 Severe Storms and Flooding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$11,626,298.82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$2,981,433.69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$8,644,865.13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3376 Severe Storms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Flooding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$7,335,428.26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$894,315.03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$6,441,113.23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4263 Severe Storms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and Flooding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$48,342,869.23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$13,694,992.34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$34,647,876.89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lvl="0" algn="l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4277 LA Severe Storms and Flooding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$306,418,490.78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$62,746,928.50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$243,671,562.29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5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Grand Total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4,883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36,883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$15,869,815,344.71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$11,969,081,853.99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$3,900,733,490.72</a:t>
                      </a:r>
                      <a:endParaRPr lang="en-US" sz="12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059" marR="6059" marT="60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02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"/>
    </mc:Choice>
    <mc:Fallback xmlns="">
      <p:transition spd="slow" advTm="13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8" y="1974200"/>
            <a:ext cx="8369859" cy="4320605"/>
          </a:xfrm>
        </p:spPr>
        <p:txBody>
          <a:bodyPr>
            <a:normAutofit/>
          </a:bodyPr>
          <a:lstStyle/>
          <a:p>
            <a:pPr marL="512750" indent="-287331">
              <a:spcBef>
                <a:spcPts val="600"/>
              </a:spcBef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Hazard Mitigation (HM):</a:t>
            </a:r>
            <a:endParaRPr lang="en-US" sz="2700" dirty="0"/>
          </a:p>
          <a:p>
            <a:pPr marL="1084236" lvl="1" indent="-342891">
              <a:spcBef>
                <a:spcPts val="600"/>
              </a:spcBef>
            </a:pPr>
            <a:r>
              <a:rPr lang="en-US" sz="2300" dirty="0"/>
              <a:t>FEMA is pushing to get all HM funding ($2.4 billion) “obligated” (i.e. all </a:t>
            </a:r>
            <a:r>
              <a:rPr lang="en-US" sz="2300" b="1" dirty="0"/>
              <a:t>projects approved</a:t>
            </a:r>
            <a:r>
              <a:rPr lang="en-US" sz="2300" dirty="0"/>
              <a:t>)  </a:t>
            </a:r>
          </a:p>
          <a:p>
            <a:pPr marL="1084236" lvl="1" indent="-342891">
              <a:spcBef>
                <a:spcPts val="600"/>
              </a:spcBef>
            </a:pPr>
            <a:r>
              <a:rPr lang="en-US" sz="2300" dirty="0" smtClean="0"/>
              <a:t>FEMA and GOHSEP are establishing end dates for older funding</a:t>
            </a:r>
          </a:p>
          <a:p>
            <a:pPr marL="1368390" lvl="2" indent="-342891">
              <a:spcBef>
                <a:spcPts val="6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Katrina/Rita: Work must be complete by August 2019</a:t>
            </a:r>
          </a:p>
          <a:p>
            <a:pPr marL="1368390" lvl="2" indent="-342891">
              <a:spcBef>
                <a:spcPts val="600"/>
              </a:spcBef>
            </a:pPr>
            <a:r>
              <a:rPr lang="en-US" sz="2100" b="1" dirty="0" smtClean="0">
                <a:solidFill>
                  <a:srgbClr val="C00000"/>
                </a:solidFill>
              </a:rPr>
              <a:t>Gustav/Ike: Work must be complete by December 2020 (tentative) </a:t>
            </a:r>
            <a:endParaRPr lang="en-US" sz="2100" b="1" dirty="0" smtClean="0">
              <a:solidFill>
                <a:schemeClr val="tx1"/>
              </a:solidFill>
            </a:endParaRPr>
          </a:p>
          <a:p>
            <a:pPr marL="1084236" lvl="1" indent="-342891">
              <a:spcBef>
                <a:spcPts val="600"/>
              </a:spcBef>
            </a:pPr>
            <a:r>
              <a:rPr lang="en-US" sz="2300" dirty="0"/>
              <a:t>Upcoming deadline for application submission for March flooding (DR-4263): </a:t>
            </a:r>
            <a:r>
              <a:rPr lang="en-US" b="1" dirty="0" smtClean="0">
                <a:solidFill>
                  <a:schemeClr val="tx1"/>
                </a:solidFill>
              </a:rPr>
              <a:t>February 13, 2017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6229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Disaster Recovery</a:t>
            </a:r>
          </a:p>
        </p:txBody>
      </p:sp>
    </p:spTree>
    <p:extLst>
      <p:ext uri="{BB962C8B-B14F-4D97-AF65-F5344CB8AC3E}">
        <p14:creationId xmlns:p14="http://schemas.microsoft.com/office/powerpoint/2010/main" val="273016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04188" y="1974200"/>
            <a:ext cx="8369859" cy="4320605"/>
          </a:xfrm>
        </p:spPr>
        <p:txBody>
          <a:bodyPr>
            <a:normAutofit/>
          </a:bodyPr>
          <a:lstStyle/>
          <a:p>
            <a:pPr marL="512750" indent="-287331">
              <a:spcBef>
                <a:spcPts val="600"/>
              </a:spcBef>
            </a:pPr>
            <a:r>
              <a:rPr lang="en-US" dirty="0" smtClean="0"/>
              <a:t>HM Funding Status:</a:t>
            </a:r>
          </a:p>
          <a:p>
            <a:pPr marL="225419" indent="0">
              <a:spcBef>
                <a:spcPts val="600"/>
              </a:spcBef>
              <a:buNone/>
            </a:pPr>
            <a:endParaRPr lang="en-US" sz="27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86229" y="1266455"/>
            <a:ext cx="8548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r" defTabSz="457200">
              <a:spcBef>
                <a:spcPct val="0"/>
              </a:spcBef>
              <a:buNone/>
              <a:defRPr sz="4000" b="0">
                <a:solidFill>
                  <a:srgbClr val="17375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Disaster Recovery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92584"/>
              </p:ext>
            </p:extLst>
          </p:nvPr>
        </p:nvGraphicFramePr>
        <p:xfrm>
          <a:off x="662149" y="2474507"/>
          <a:ext cx="7921916" cy="4252113"/>
        </p:xfrm>
        <a:graphic>
          <a:graphicData uri="http://schemas.openxmlformats.org/drawingml/2006/table">
            <a:tbl>
              <a:tblPr/>
              <a:tblGrid>
                <a:gridCol w="1072054"/>
                <a:gridCol w="1860331"/>
                <a:gridCol w="1608083"/>
                <a:gridCol w="1608083"/>
                <a:gridCol w="1773365"/>
              </a:tblGrid>
              <a:tr h="58642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Name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HMGP Lock-in Amount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$ Obligated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Calibri" panose="020F0502020204030204" pitchFamily="34" charset="0"/>
                        </a:rPr>
                        <a:t>$ Reimbursed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23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DR-1603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Katrina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$1,722,818,666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$1,432,654,295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$1,203,415,104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DR-1607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$137,903,000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$114,103,476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$96,442,325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DR-1786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Gustav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$225,071,189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$128,765,880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$46,461,725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DR-1792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$54,014,258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$33,858,323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$4,715,516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DR-1863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Severe Storms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$895,384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$537,060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$136,058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DR-4015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 River Flooding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$2,026,125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$1,941,060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$418,847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DR-4041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Tropical Storm Lee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$900,000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$887,487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$306,787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DR-4080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$66,975,168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$44,403,255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$10,289,951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DR-4228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River Flooding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$1,174,547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DR-4263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 Flooding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$26,117,655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DR-4277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Severe Flooding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$252,311,000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1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HMGP 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$2,490,206,992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$1,757,150,836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$1,362,186,314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0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8190"/>
          <a:stretch/>
        </p:blipFill>
        <p:spPr bwMode="auto">
          <a:xfrm>
            <a:off x="0" y="1"/>
            <a:ext cx="9143999" cy="68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55834" y="2998531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Other Events</a:t>
            </a:r>
            <a:endParaRPr lang="en-US" sz="9600" b="1" cap="small" spc="-3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5601299"/>
            <a:ext cx="3149765" cy="9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128" y="1537646"/>
            <a:ext cx="5133975" cy="142875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04187" y="3277456"/>
            <a:ext cx="8369858" cy="3017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287338">
              <a:spcBef>
                <a:spcPts val="600"/>
              </a:spcBef>
            </a:pPr>
            <a:r>
              <a:rPr lang="en-US" sz="4000" dirty="0" smtClean="0"/>
              <a:t>April 16 – April 20, 2017</a:t>
            </a:r>
          </a:p>
          <a:p>
            <a:pPr marL="512763" indent="-287338">
              <a:spcBef>
                <a:spcPts val="600"/>
              </a:spcBef>
            </a:pPr>
            <a:r>
              <a:rPr lang="en-US" sz="4000" dirty="0" smtClean="0"/>
              <a:t>Hyatt Regency</a:t>
            </a:r>
          </a:p>
          <a:p>
            <a:pPr marL="512763" indent="-287338">
              <a:spcBef>
                <a:spcPts val="600"/>
              </a:spcBef>
            </a:pPr>
            <a:r>
              <a:rPr lang="en-US" sz="4000" dirty="0" smtClean="0"/>
              <a:t>New Orleans, Louisiana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34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04187" y="2969231"/>
            <a:ext cx="8369858" cy="3325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914400" rtl="0" eaLnBrk="1" latinLnBrk="0" hangingPunct="1">
              <a:spcBef>
                <a:spcPct val="20000"/>
              </a:spcBef>
              <a:buClr>
                <a:srgbClr val="214F87"/>
              </a:buClr>
              <a:buSzPct val="90000"/>
              <a:buFont typeface="Wingdings" panose="05000000000000000000" pitchFamily="2" charset="2"/>
              <a:buChar char="§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69913" indent="-233363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56000"/>
              <a:buFont typeface="Arial" panose="020B0604020202020204" pitchFamily="34" charset="0"/>
              <a:buChar char="►"/>
              <a:defRPr sz="2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4075" indent="-233363" algn="l" defTabSz="9144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09000"/>
              <a:buFont typeface="Calibri" panose="020F0502020204030204" pitchFamily="34" charset="0"/>
              <a:buChar char="+"/>
              <a:tabLst>
                <a:tab pos="284163" algn="l"/>
              </a:tabLst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7763" indent="-231775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anose="020B0604020202020204" pitchFamily="34" charset="0"/>
              <a:buChar char="»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35100" indent="-228600" algn="l" defTabSz="914400" rtl="0" eaLnBrk="1" latinLnBrk="0" hangingPunct="1">
              <a:spcBef>
                <a:spcPct val="20000"/>
              </a:spcBef>
              <a:buClr>
                <a:srgbClr val="245794"/>
              </a:buClr>
              <a:buSzPct val="88000"/>
              <a:buFont typeface="Arial" panose="020B0604020202020204" pitchFamily="34" charset="0"/>
              <a:buChar char="Ⱶ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287338">
              <a:spcBef>
                <a:spcPts val="600"/>
              </a:spcBef>
            </a:pPr>
            <a:r>
              <a:rPr lang="en-US" sz="4000" dirty="0" smtClean="0"/>
              <a:t>2017 LEPA Conference</a:t>
            </a:r>
          </a:p>
          <a:p>
            <a:pPr marL="849313" lvl="1" indent="-287338">
              <a:spcBef>
                <a:spcPts val="600"/>
              </a:spcBef>
            </a:pPr>
            <a:r>
              <a:rPr lang="en-US" sz="3700" dirty="0" smtClean="0"/>
              <a:t>May 1 - 4, 2017</a:t>
            </a:r>
          </a:p>
          <a:p>
            <a:pPr marL="849313" lvl="1" indent="-287338">
              <a:spcBef>
                <a:spcPts val="600"/>
              </a:spcBef>
            </a:pPr>
            <a:r>
              <a:rPr lang="en-US" sz="3700" dirty="0" smtClean="0"/>
              <a:t>Golden Nugget</a:t>
            </a:r>
          </a:p>
          <a:p>
            <a:pPr marL="849313" lvl="1" indent="-287338">
              <a:spcBef>
                <a:spcPts val="600"/>
              </a:spcBef>
            </a:pPr>
            <a:r>
              <a:rPr lang="en-US" sz="3700" dirty="0" smtClean="0"/>
              <a:t>Lake Charles, Louisiana</a:t>
            </a:r>
            <a:endParaRPr lang="en-US" sz="3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478" y="1506074"/>
            <a:ext cx="86772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84963" y="2177513"/>
            <a:ext cx="8437808" cy="47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02280" y="2115868"/>
            <a:ext cx="26356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June 6 - 8, 2017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45936" y="2100359"/>
            <a:ext cx="2942729" cy="605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Buffalo, New York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839" y="2946549"/>
            <a:ext cx="406021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500" b="1" u="sng" dirty="0" smtClean="0">
                <a:solidFill>
                  <a:srgbClr val="920000"/>
                </a:solidFill>
                <a:cs typeface="Arial" pitchFamily="34" charset="0"/>
              </a:rPr>
              <a:t>2017 Tracks/Topics</a:t>
            </a:r>
            <a:r>
              <a:rPr lang="en-US" sz="2500" b="1" dirty="0" smtClean="0">
                <a:solidFill>
                  <a:srgbClr val="920000"/>
                </a:solidFill>
                <a:cs typeface="Arial" pitchFamily="34" charset="0"/>
              </a:rPr>
              <a:t>:</a:t>
            </a:r>
            <a:endParaRPr lang="en-US" sz="2500" b="1" dirty="0">
              <a:solidFill>
                <a:srgbClr val="920000"/>
              </a:solidFill>
              <a:cs typeface="Arial" pitchFamily="34" charset="0"/>
            </a:endParaRPr>
          </a:p>
          <a:p>
            <a:pPr marL="396875" indent="-396875">
              <a:buFont typeface="+mj-lt"/>
              <a:buAutoNum type="arabicPeriod"/>
            </a:pPr>
            <a:r>
              <a:rPr lang="en-US" sz="1900" dirty="0"/>
              <a:t>Recent Events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Training </a:t>
            </a:r>
            <a:r>
              <a:rPr lang="en-US" sz="1900" dirty="0"/>
              <a:t>for Preparedness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Grant </a:t>
            </a:r>
            <a:r>
              <a:rPr lang="en-US" sz="1900" dirty="0"/>
              <a:t>Management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Emergency </a:t>
            </a:r>
            <a:r>
              <a:rPr lang="en-US" sz="1900" dirty="0"/>
              <a:t>Medical Response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Port </a:t>
            </a:r>
            <a:r>
              <a:rPr lang="en-US" sz="1900" dirty="0"/>
              <a:t>and Transit Security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Intelligence + </a:t>
            </a:r>
            <a:r>
              <a:rPr lang="en-US" sz="1900" dirty="0"/>
              <a:t>Information Sharing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Whole </a:t>
            </a:r>
            <a:r>
              <a:rPr lang="en-US" sz="1900" dirty="0"/>
              <a:t>Community Preparedness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Public </a:t>
            </a:r>
            <a:r>
              <a:rPr lang="en-US" sz="1900" dirty="0"/>
              <a:t>Safety</a:t>
            </a:r>
          </a:p>
          <a:p>
            <a:pPr marL="396875" indent="-396875">
              <a:buFont typeface="+mj-lt"/>
              <a:buAutoNum type="arabicPeriod"/>
            </a:pPr>
            <a:r>
              <a:rPr lang="en-US" sz="1900" dirty="0" smtClean="0"/>
              <a:t>Counterterrorism</a:t>
            </a:r>
            <a:endParaRPr lang="en-US" sz="1900" dirty="0"/>
          </a:p>
        </p:txBody>
      </p:sp>
      <p:sp>
        <p:nvSpPr>
          <p:cNvPr id="18" name="Rectangle 17"/>
          <p:cNvSpPr/>
          <p:nvPr/>
        </p:nvSpPr>
        <p:spPr>
          <a:xfrm>
            <a:off x="384963" y="1433489"/>
            <a:ext cx="839417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dirty="0">
                <a:solidFill>
                  <a:srgbClr val="17375E"/>
                </a:solidFill>
                <a:latin typeface="+mj-lt"/>
                <a:ea typeface="+mj-ea"/>
                <a:cs typeface="+mj-cs"/>
              </a:rPr>
              <a:t>National Homeland Security Conference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9" y="2789463"/>
            <a:ext cx="4263574" cy="1467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06107" y="4275120"/>
            <a:ext cx="4482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http://nationaluasi.com/dru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3921175" y="5404298"/>
            <a:ext cx="5103526" cy="125344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56612" y="5385678"/>
            <a:ext cx="4926993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>
                <a:solidFill>
                  <a:srgbClr val="920000"/>
                </a:solidFill>
                <a:cs typeface="Arial" pitchFamily="34" charset="0"/>
              </a:rPr>
              <a:t>General Session Key Note Speakers: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Dallas Ambush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Pulse Nightclub Shooting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645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February 13 – 27, 2017</a:t>
            </a:r>
            <a:r>
              <a:rPr lang="en-US" dirty="0" smtClean="0">
                <a:solidFill>
                  <a:schemeClr val="tx1"/>
                </a:solidFill>
              </a:rPr>
              <a:t>:  Special Legislative Session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Focus on FY 16/17 Budget Shortfall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April 10 – June 8, 2017 </a:t>
            </a:r>
            <a:r>
              <a:rPr lang="en-US" dirty="0" smtClean="0">
                <a:solidFill>
                  <a:schemeClr val="tx1"/>
                </a:solidFill>
              </a:rPr>
              <a:t>:  Regular Legislative Session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GOHSEP Requested (may or may not be part of Executive Budget)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Increase in (5) permanent positions </a:t>
            </a:r>
            <a:r>
              <a:rPr lang="en-US" dirty="0">
                <a:solidFill>
                  <a:schemeClr val="tx1"/>
                </a:solidFill>
              </a:rPr>
              <a:t>within GOHSEP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Full funding </a:t>
            </a:r>
            <a:r>
              <a:rPr lang="en-US" dirty="0" smtClean="0">
                <a:solidFill>
                  <a:schemeClr val="tx1"/>
                </a:solidFill>
              </a:rPr>
              <a:t>for current </a:t>
            </a:r>
            <a:r>
              <a:rPr lang="en-US" b="1" dirty="0" smtClean="0">
                <a:solidFill>
                  <a:schemeClr val="tx1"/>
                </a:solidFill>
              </a:rPr>
              <a:t>FEMA Debt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$4.4 million for LWIN </a:t>
            </a:r>
            <a:r>
              <a:rPr lang="en-US" dirty="0" smtClean="0">
                <a:solidFill>
                  <a:schemeClr val="tx1"/>
                </a:solidFill>
              </a:rPr>
              <a:t>STR repeater replacement to </a:t>
            </a:r>
            <a:r>
              <a:rPr lang="en-US" dirty="0" err="1" smtClean="0">
                <a:solidFill>
                  <a:schemeClr val="tx1"/>
                </a:solidFill>
              </a:rPr>
              <a:t>GTR</a:t>
            </a:r>
            <a:r>
              <a:rPr lang="en-US" dirty="0" smtClean="0">
                <a:solidFill>
                  <a:schemeClr val="tx1"/>
                </a:solidFill>
              </a:rPr>
              <a:t> repeaters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$</a:t>
            </a:r>
            <a:r>
              <a:rPr lang="en-US" b="1" dirty="0" err="1" smtClean="0">
                <a:solidFill>
                  <a:schemeClr val="tx1"/>
                </a:solidFill>
              </a:rPr>
              <a:t>681K</a:t>
            </a:r>
            <a:r>
              <a:rPr lang="en-US" b="1" dirty="0" smtClean="0">
                <a:solidFill>
                  <a:schemeClr val="tx1"/>
                </a:solidFill>
              </a:rPr>
              <a:t> for Meals Ready to Eat </a:t>
            </a:r>
            <a:r>
              <a:rPr lang="en-US" dirty="0" smtClean="0">
                <a:solidFill>
                  <a:schemeClr val="tx1"/>
                </a:solidFill>
              </a:rPr>
              <a:t>(MREs) 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Additional repeaters </a:t>
            </a:r>
            <a:r>
              <a:rPr lang="en-US" dirty="0" smtClean="0">
                <a:solidFill>
                  <a:schemeClr val="tx1"/>
                </a:solidFill>
              </a:rPr>
              <a:t>for the LWIN mobile trailers to increase from a (6) channel to a (9) channel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WAVE push to talk licenses </a:t>
            </a:r>
            <a:r>
              <a:rPr lang="en-US" dirty="0" smtClean="0">
                <a:solidFill>
                  <a:schemeClr val="tx1"/>
                </a:solidFill>
              </a:rPr>
              <a:t>to communicate via LWIN</a:t>
            </a:r>
          </a:p>
          <a:p>
            <a:pPr lvl="3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GOHSEP will continue to monitor legislative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nstruments of interest </a:t>
            </a:r>
          </a:p>
        </p:txBody>
      </p:sp>
    </p:spTree>
    <p:extLst>
      <p:ext uri="{BB962C8B-B14F-4D97-AF65-F5344CB8AC3E}">
        <p14:creationId xmlns:p14="http://schemas.microsoft.com/office/powerpoint/2010/main" val="3781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r="8190"/>
          <a:stretch/>
        </p:blipFill>
        <p:spPr bwMode="auto">
          <a:xfrm>
            <a:off x="0" y="1"/>
            <a:ext cx="9143999" cy="684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55834" y="2998531"/>
            <a:ext cx="8632329" cy="1311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9300"/>
              </a:lnSpc>
            </a:pPr>
            <a:r>
              <a:rPr lang="en-US" sz="9600" b="1" cap="small" spc="-32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  <a:endParaRPr lang="en-US" sz="9600" b="1" cap="small" spc="-32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416" y="5601299"/>
            <a:ext cx="3149765" cy="9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7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F:\GraphicsMaster\backgrds_Textures\texture_285_by_sirius_sdz-d5ba3n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51"/>
          <a:stretch/>
        </p:blipFill>
        <p:spPr bwMode="auto">
          <a:xfrm flipH="1">
            <a:off x="0" y="-26275"/>
            <a:ext cx="9144000" cy="688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GraphicsMaster\backgrds_Textures\texture_285_by_sirius_sdz-d5ba3n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06" b="36931"/>
          <a:stretch/>
        </p:blipFill>
        <p:spPr bwMode="auto">
          <a:xfrm flipH="1">
            <a:off x="0" y="-14402"/>
            <a:ext cx="6794205" cy="4341854"/>
          </a:xfrm>
          <a:prstGeom prst="rect">
            <a:avLst/>
          </a:prstGeom>
          <a:noFill/>
          <a:effectLst>
            <a:softEdge rad="1041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lbow Connector 2"/>
          <p:cNvCxnSpPr/>
          <p:nvPr/>
        </p:nvCxnSpPr>
        <p:spPr>
          <a:xfrm rot="16200000" flipH="1">
            <a:off x="4536822" y="2557566"/>
            <a:ext cx="6153461" cy="1721208"/>
          </a:xfrm>
          <a:prstGeom prst="bentConnector3">
            <a:avLst>
              <a:gd name="adj1" fmla="val 474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1477683" y="2619561"/>
            <a:ext cx="6153455" cy="1614469"/>
          </a:xfrm>
          <a:prstGeom prst="bentConnector3">
            <a:avLst>
              <a:gd name="adj1" fmla="val 47477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6200000" flipH="1">
            <a:off x="-1236501" y="2466873"/>
            <a:ext cx="5880853" cy="1647235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76883" y="1679292"/>
            <a:ext cx="8377960" cy="4190710"/>
            <a:chOff x="0" y="1181815"/>
            <a:chExt cx="9144000" cy="4573888"/>
          </a:xfrm>
        </p:grpSpPr>
        <p:pic>
          <p:nvPicPr>
            <p:cNvPr id="31" name="Picture 2" descr="L:\Graphics\__la_mer____11___by_figueline-d5hk4kv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duotone>
                <a:srgbClr val="F8F8F8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2035827"/>
              <a:ext cx="9144000" cy="2980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4"/>
            <p:cNvSpPr txBox="1">
              <a:spLocks noChangeArrowheads="1"/>
            </p:cNvSpPr>
            <p:nvPr/>
          </p:nvSpPr>
          <p:spPr>
            <a:xfrm>
              <a:off x="0" y="5016824"/>
              <a:ext cx="9144000" cy="738879"/>
            </a:xfrm>
            <a:prstGeom prst="rect">
              <a:avLst/>
            </a:prstGeom>
            <a:solidFill>
              <a:srgbClr val="FFC000">
                <a:alpha val="38824"/>
              </a:srgb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lIns="92075" tIns="46038" rIns="92075" bIns="46038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0" cap="none" spc="30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ectangle 4"/>
            <p:cNvSpPr txBox="1">
              <a:spLocks noChangeArrowheads="1"/>
            </p:cNvSpPr>
            <p:nvPr/>
          </p:nvSpPr>
          <p:spPr>
            <a:xfrm>
              <a:off x="0" y="1181815"/>
              <a:ext cx="9144000" cy="854013"/>
            </a:xfrm>
            <a:prstGeom prst="rect">
              <a:avLst/>
            </a:prstGeom>
            <a:solidFill>
              <a:srgbClr val="17375E">
                <a:alpha val="43922"/>
              </a:srgb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 anchorCtr="0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      F</a:t>
              </a: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IND </a:t>
              </a: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U</a:t>
              </a: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S</a:t>
              </a: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 O</a:t>
              </a: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N</a:t>
              </a: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 T</a:t>
              </a: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HE</a:t>
              </a:r>
              <a:r>
                <a:rPr kumimoji="0" lang="en-US" sz="6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 W</a:t>
              </a:r>
              <a:r>
                <a:rPr kumimoji="0" 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</a:rPr>
                <a:t>EB</a:t>
              </a:r>
              <a:endPara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" name="Text Box 3"/>
            <p:cNvSpPr txBox="1">
              <a:spLocks noChangeArrowheads="1"/>
            </p:cNvSpPr>
            <p:nvPr/>
          </p:nvSpPr>
          <p:spPr bwMode="auto">
            <a:xfrm>
              <a:off x="598258" y="5035896"/>
              <a:ext cx="3198409" cy="524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gohsep.la.gov</a:t>
              </a:r>
              <a:endParaRPr kumimoji="0" lang="en-US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610392" y="5017336"/>
              <a:ext cx="4176838" cy="37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87944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getagameplan.org</a:t>
              </a:r>
              <a:endParaRPr kumimoji="0" lang="en-US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3890815" y="4876277"/>
              <a:ext cx="390525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5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+  </a:t>
              </a:r>
              <a:endParaRPr kumimoji="0" lang="en-US" altLang="en-US" sz="6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Picture 3" descr="gagplogo"/>
            <p:cNvPicPr>
              <a:picLocks noChangeAspect="1" noChangeArrowheads="1"/>
            </p:cNvPicPr>
            <p:nvPr/>
          </p:nvPicPr>
          <p:blipFill>
            <a:blip r:embed="rId7" cstate="email">
              <a:duotone>
                <a:srgbClr val="5F5F5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730" y="2373728"/>
              <a:ext cx="4565435" cy="227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509524" y="391652"/>
            <a:ext cx="7956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cap="small" spc="-200" dirty="0"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Annual G</a:t>
            </a:r>
            <a:r>
              <a:rPr lang="en-US" sz="3200" cap="small" spc="-200" dirty="0"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OHSEP</a:t>
            </a:r>
            <a:r>
              <a:rPr lang="en-US" sz="3600" cap="small" spc="-200" dirty="0"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 </a:t>
            </a:r>
            <a:r>
              <a:rPr lang="en-US" sz="3600" cap="small" spc="-200" dirty="0" smtClean="0"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Conference</a:t>
            </a:r>
            <a:endParaRPr lang="en-US" sz="3600" spc="-200" dirty="0">
              <a:solidFill>
                <a:schemeClr val="bg1">
                  <a:lumMod val="75000"/>
                </a:schemeClr>
              </a:solidFill>
              <a:effectLst>
                <a:glow rad="152400">
                  <a:schemeClr val="tx1">
                    <a:alpha val="19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5486" y="901291"/>
            <a:ext cx="7321080" cy="43717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cap="small" spc="-11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OHSEP </a:t>
            </a:r>
            <a:r>
              <a:rPr lang="en-US" sz="2800" spc="-110" dirty="0" smtClean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D</a:t>
            </a:r>
            <a:r>
              <a:rPr lang="en-US" sz="2800" cap="small" spc="-110" dirty="0" smtClean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irectors </a:t>
            </a:r>
            <a:r>
              <a:rPr lang="en-US" sz="2800" cap="small" spc="-110" dirty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+ </a:t>
            </a:r>
            <a:r>
              <a:rPr lang="en-US" sz="2800" cap="small" spc="-110" dirty="0" smtClean="0">
                <a:ln w="3175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glow rad="152400">
                    <a:schemeClr val="tx1">
                      <a:alpha val="19000"/>
                    </a:schemeClr>
                  </a:glow>
                </a:effectLst>
              </a:rPr>
              <a:t>Staff</a:t>
            </a:r>
            <a:endParaRPr lang="en-US" sz="2800" spc="-110" dirty="0">
              <a:ln w="3175">
                <a:noFill/>
              </a:ln>
              <a:solidFill>
                <a:schemeClr val="bg1">
                  <a:lumMod val="75000"/>
                </a:schemeClr>
              </a:solidFill>
              <a:effectLst>
                <a:glow rad="152400">
                  <a:schemeClr val="tx1">
                    <a:alpha val="19000"/>
                  </a:schemeClr>
                </a:glow>
              </a:effectLst>
            </a:endParaRPr>
          </a:p>
        </p:txBody>
      </p:sp>
      <p:sp>
        <p:nvSpPr>
          <p:cNvPr id="2054" name="Rectangle 2053"/>
          <p:cNvSpPr/>
          <p:nvPr/>
        </p:nvSpPr>
        <p:spPr>
          <a:xfrm>
            <a:off x="159487" y="136215"/>
            <a:ext cx="8814390" cy="657092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glow rad="838200">
              <a:schemeClr val="tx1">
                <a:alpha val="31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68257" y="341441"/>
            <a:ext cx="8386585" cy="6153458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glow rad="838200">
              <a:schemeClr val="tx1">
                <a:alpha val="31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34947" y="127861"/>
            <a:ext cx="894341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schemeClr val="bg1"/>
                </a:solidFill>
              </a:rPr>
              <a:t>E. Baton </a:t>
            </a:r>
            <a:r>
              <a:rPr lang="en-US" sz="900" cap="small" dirty="0" smtClean="0">
                <a:solidFill>
                  <a:schemeClr val="bg1"/>
                </a:solidFill>
              </a:rPr>
              <a:t>Rouge  Point </a:t>
            </a:r>
            <a:r>
              <a:rPr lang="en-US" sz="900" cap="small" dirty="0">
                <a:solidFill>
                  <a:schemeClr val="bg1"/>
                </a:solidFill>
              </a:rPr>
              <a:t>Coupee </a:t>
            </a:r>
            <a:r>
              <a:rPr lang="en-US" sz="900" cap="small" dirty="0" smtClean="0">
                <a:solidFill>
                  <a:schemeClr val="bg1"/>
                </a:solidFill>
              </a:rPr>
              <a:t>Caddo Bossier Claiborne Bienville Plaquemines Red </a:t>
            </a:r>
            <a:r>
              <a:rPr lang="en-US" sz="900" cap="small" dirty="0">
                <a:solidFill>
                  <a:schemeClr val="bg1"/>
                </a:solidFill>
              </a:rPr>
              <a:t>River </a:t>
            </a:r>
            <a:r>
              <a:rPr lang="en-US" sz="900" cap="small" dirty="0" smtClean="0">
                <a:solidFill>
                  <a:schemeClr val="bg1"/>
                </a:solidFill>
              </a:rPr>
              <a:t>Webster Union Morehouse Lincoln  </a:t>
            </a:r>
            <a:r>
              <a:rPr lang="en-US" sz="900" cap="small" dirty="0">
                <a:solidFill>
                  <a:schemeClr val="bg1"/>
                </a:solidFill>
              </a:rPr>
              <a:t>Ouachita </a:t>
            </a:r>
            <a:r>
              <a:rPr lang="en-US" sz="900" cap="small" dirty="0" smtClean="0">
                <a:solidFill>
                  <a:schemeClr val="bg1"/>
                </a:solidFill>
              </a:rPr>
              <a:t>Richland  </a:t>
            </a:r>
            <a:r>
              <a:rPr lang="en-US" sz="900" cap="small" dirty="0">
                <a:solidFill>
                  <a:schemeClr val="bg1"/>
                </a:solidFill>
              </a:rPr>
              <a:t>Madison  </a:t>
            </a:r>
            <a:r>
              <a:rPr lang="en-US" sz="900" cap="small" dirty="0" smtClean="0">
                <a:solidFill>
                  <a:schemeClr val="bg1"/>
                </a:solidFill>
              </a:rPr>
              <a:t>Caldwell Franklin Jefferson St. Bernard   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78317" y="6494898"/>
            <a:ext cx="887700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schemeClr val="bg1"/>
                </a:solidFill>
              </a:rPr>
              <a:t>St. </a:t>
            </a:r>
            <a:r>
              <a:rPr lang="en-US" sz="900" cap="small" dirty="0" smtClean="0">
                <a:solidFill>
                  <a:schemeClr val="bg1"/>
                </a:solidFill>
              </a:rPr>
              <a:t>James  St</a:t>
            </a:r>
            <a:r>
              <a:rPr lang="en-US" sz="900" cap="small" dirty="0">
                <a:solidFill>
                  <a:schemeClr val="bg1"/>
                </a:solidFill>
              </a:rPr>
              <a:t>. </a:t>
            </a:r>
            <a:r>
              <a:rPr lang="en-US" sz="900" cap="small" dirty="0" smtClean="0">
                <a:solidFill>
                  <a:schemeClr val="bg1"/>
                </a:solidFill>
              </a:rPr>
              <a:t>John  St. Mary  St</a:t>
            </a:r>
            <a:r>
              <a:rPr lang="en-US" sz="900" cap="small" dirty="0">
                <a:solidFill>
                  <a:schemeClr val="bg1"/>
                </a:solidFill>
              </a:rPr>
              <a:t>. </a:t>
            </a:r>
            <a:r>
              <a:rPr lang="en-US" sz="900" cap="small" dirty="0" smtClean="0">
                <a:solidFill>
                  <a:schemeClr val="bg1"/>
                </a:solidFill>
              </a:rPr>
              <a:t>Charles Iberia  St. Martin  Vermilion  Lafayette  Acadia   St.  Landry  Evangeline  Cameron Jefferson Davis  Calcasieu Allen  Beauregard Concordia Orleans   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 rot="16200000">
            <a:off x="-3123805" y="3251531"/>
            <a:ext cx="67705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 smtClean="0">
                <a:solidFill>
                  <a:schemeClr val="bg1"/>
                </a:solidFill>
              </a:rPr>
              <a:t>Tangipahoa Washington  St. Tammany St. Helena Iberville E. Feliciana W. Feliciana Livingston Ascension W</a:t>
            </a:r>
            <a:r>
              <a:rPr lang="en-US" sz="900" cap="small" dirty="0">
                <a:solidFill>
                  <a:schemeClr val="bg1"/>
                </a:solidFill>
              </a:rPr>
              <a:t>. Baton </a:t>
            </a:r>
            <a:r>
              <a:rPr lang="en-US" sz="900" cap="small" dirty="0" smtClean="0">
                <a:solidFill>
                  <a:schemeClr val="bg1"/>
                </a:solidFill>
              </a:rPr>
              <a:t>Rouge Assumption Desoto</a:t>
            </a:r>
            <a:endParaRPr lang="en-US" sz="900" cap="small" dirty="0">
              <a:solidFill>
                <a:schemeClr val="bg1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 rot="5400000" flipH="1">
            <a:off x="5465105" y="3538683"/>
            <a:ext cx="68103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cap="small" dirty="0">
                <a:solidFill>
                  <a:schemeClr val="bg1"/>
                </a:solidFill>
              </a:rPr>
              <a:t>E. </a:t>
            </a:r>
            <a:r>
              <a:rPr lang="en-US" sz="900" cap="small" dirty="0" smtClean="0">
                <a:solidFill>
                  <a:schemeClr val="bg1"/>
                </a:solidFill>
              </a:rPr>
              <a:t>Carroll W. Carroll Tensas Jackson  Sabine Winn Natchitoches Grant LaSalle Vernon Rapides  Avoyelles  Catahoula Terrebonne </a:t>
            </a:r>
            <a:r>
              <a:rPr lang="en-US" sz="900" cap="small" dirty="0" err="1" smtClean="0">
                <a:solidFill>
                  <a:schemeClr val="bg1"/>
                </a:solidFill>
              </a:rPr>
              <a:t>LaFourche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41" name="Picture 2" descr="C:\Users\SBurr\Desktop\Graphics\GohsepLogos_final_large.png"/>
          <p:cNvPicPr>
            <a:picLocks noChangeAspect="1" noChangeArrowheads="1"/>
          </p:cNvPicPr>
          <p:nvPr/>
        </p:nvPicPr>
        <p:blipFill rotWithShape="1">
          <a:blip r:embed="rId8" cstate="email">
            <a:duotone>
              <a:prstClr val="black"/>
              <a:srgbClr val="DDDDD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7576" y="2626366"/>
            <a:ext cx="2403436" cy="244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New Legislation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Repeal and Replacement of EMAC law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 to Insurance Fee</a:t>
            </a:r>
          </a:p>
        </p:txBody>
      </p:sp>
    </p:spTree>
    <p:extLst>
      <p:ext uri="{BB962C8B-B14F-4D97-AF65-F5344CB8AC3E}">
        <p14:creationId xmlns:p14="http://schemas.microsoft.com/office/powerpoint/2010/main" val="47022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Repeal and Replacement </a:t>
            </a:r>
            <a:r>
              <a:rPr lang="en-US" dirty="0" smtClean="0"/>
              <a:t>of EMAC law</a:t>
            </a:r>
          </a:p>
          <a:p>
            <a:pPr lvl="1"/>
            <a:r>
              <a:rPr lang="en-US" dirty="0" err="1" smtClean="0"/>
              <a:t>NEMA</a:t>
            </a:r>
            <a:r>
              <a:rPr lang="en-US" dirty="0" smtClean="0"/>
              <a:t> notified Louisiana that our current law is </a:t>
            </a:r>
            <a:r>
              <a:rPr lang="en-US" b="1" dirty="0" smtClean="0"/>
              <a:t>not compliant</a:t>
            </a:r>
            <a:r>
              <a:rPr lang="en-US" dirty="0" smtClean="0"/>
              <a:t> with national EMAC standards</a:t>
            </a:r>
          </a:p>
          <a:p>
            <a:pPr lvl="1"/>
            <a:r>
              <a:rPr lang="en-US" dirty="0" smtClean="0"/>
              <a:t>Substantial changes required, therefore, repeal and replace was recommended</a:t>
            </a:r>
          </a:p>
          <a:p>
            <a:pPr lvl="1"/>
            <a:r>
              <a:rPr lang="en-US" dirty="0" smtClean="0"/>
              <a:t>No anticipated controversy </a:t>
            </a:r>
          </a:p>
        </p:txBody>
      </p:sp>
    </p:spTree>
    <p:extLst>
      <p:ext uri="{BB962C8B-B14F-4D97-AF65-F5344CB8AC3E}">
        <p14:creationId xmlns:p14="http://schemas.microsoft.com/office/powerpoint/2010/main" val="24573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Increase to Insurance Fee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$3 for homeowners</a:t>
            </a: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$5 for commercial</a:t>
            </a:r>
          </a:p>
          <a:p>
            <a:pPr lvl="1"/>
            <a:r>
              <a:rPr lang="en-US" dirty="0" smtClean="0"/>
              <a:t>Establish an </a:t>
            </a:r>
            <a:r>
              <a:rPr lang="en-US" b="1" dirty="0" smtClean="0"/>
              <a:t>Emergency Management, Preparedness and Assistance Trust Fund </a:t>
            </a:r>
            <a:r>
              <a:rPr lang="en-US" i="1" dirty="0" smtClean="0"/>
              <a:t>or similar fund</a:t>
            </a:r>
          </a:p>
          <a:p>
            <a:pPr lvl="1"/>
            <a:r>
              <a:rPr lang="en-US" dirty="0" smtClean="0"/>
              <a:t>Funds Allocated by GOHSEP</a:t>
            </a:r>
          </a:p>
          <a:p>
            <a:pPr lvl="2"/>
            <a:r>
              <a:rPr lang="en-US" dirty="0" smtClean="0"/>
              <a:t>Awarded to </a:t>
            </a:r>
            <a:r>
              <a:rPr lang="en-US" b="1" dirty="0" smtClean="0"/>
              <a:t>local emergency management agencies </a:t>
            </a:r>
            <a:r>
              <a:rPr lang="en-US" dirty="0" smtClean="0"/>
              <a:t>for planning, training, exercise, operational and administrative initiatives </a:t>
            </a:r>
          </a:p>
          <a:p>
            <a:pPr lvl="2"/>
            <a:r>
              <a:rPr lang="en-US" dirty="0" smtClean="0"/>
              <a:t>GOHSEP would </a:t>
            </a:r>
            <a:r>
              <a:rPr lang="en-US" b="1" dirty="0" smtClean="0"/>
              <a:t>establish Administrative Rules </a:t>
            </a:r>
            <a:r>
              <a:rPr lang="en-US" dirty="0" smtClean="0"/>
              <a:t>for the criteria and procedures for allocation of these funds</a:t>
            </a:r>
          </a:p>
          <a:p>
            <a:pPr lvl="2"/>
            <a:endParaRPr lang="en-US" b="1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836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Legislative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</a:t>
            </a:r>
            <a:r>
              <a:rPr lang="en-US" b="1" dirty="0" smtClean="0"/>
              <a:t>Administrative Rules</a:t>
            </a:r>
          </a:p>
          <a:p>
            <a:pPr lvl="1"/>
            <a:r>
              <a:rPr lang="en-US" b="1" dirty="0" smtClean="0"/>
              <a:t>Employee an OHSEP Director</a:t>
            </a:r>
          </a:p>
          <a:p>
            <a:pPr lvl="2"/>
            <a:r>
              <a:rPr lang="en-US" dirty="0" smtClean="0"/>
              <a:t>40 hrs minimum for parishes with population &gt;45,000</a:t>
            </a:r>
          </a:p>
          <a:p>
            <a:pPr lvl="2"/>
            <a:r>
              <a:rPr lang="en-US" dirty="0" smtClean="0"/>
              <a:t>20 hrs minimum </a:t>
            </a:r>
            <a:r>
              <a:rPr lang="en-US" dirty="0"/>
              <a:t>for parishes with population </a:t>
            </a:r>
            <a:r>
              <a:rPr lang="en-US" dirty="0" smtClean="0"/>
              <a:t>&lt;45,000</a:t>
            </a:r>
          </a:p>
          <a:p>
            <a:pPr lvl="1"/>
            <a:r>
              <a:rPr lang="en-US" dirty="0" smtClean="0"/>
              <a:t>Meet </a:t>
            </a:r>
            <a:r>
              <a:rPr lang="en-US" b="1" dirty="0" smtClean="0"/>
              <a:t>minimum annual training requirements</a:t>
            </a:r>
          </a:p>
          <a:p>
            <a:pPr lvl="1"/>
            <a:r>
              <a:rPr lang="en-US" dirty="0" smtClean="0"/>
              <a:t>Meet </a:t>
            </a:r>
            <a:r>
              <a:rPr lang="en-US" b="1" dirty="0" smtClean="0"/>
              <a:t>minimum in-parish commodity inventory </a:t>
            </a:r>
            <a:r>
              <a:rPr lang="en-US" dirty="0" smtClean="0"/>
              <a:t>(MREs, water and sandbags)</a:t>
            </a:r>
          </a:p>
          <a:p>
            <a:pPr lvl="1"/>
            <a:r>
              <a:rPr lang="en-US" dirty="0" smtClean="0"/>
              <a:t>GOHSEP would retain all EMPG funding and award the majority of the Trust Fund to parishes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27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Preparedness Grants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132856"/>
            <a:ext cx="8244916" cy="424847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FY 2017 Notice of Funding Opportunity Announcement (</a:t>
            </a:r>
            <a:r>
              <a:rPr lang="en-US" sz="2600" dirty="0" err="1" smtClean="0">
                <a:solidFill>
                  <a:schemeClr val="tx1"/>
                </a:solidFill>
              </a:rPr>
              <a:t>NOFO</a:t>
            </a:r>
            <a:r>
              <a:rPr lang="en-US" sz="2600" dirty="0" smtClean="0">
                <a:solidFill>
                  <a:schemeClr val="tx1"/>
                </a:solidFill>
              </a:rPr>
              <a:t>) </a:t>
            </a:r>
            <a:r>
              <a:rPr lang="en-US" sz="2600" b="1" dirty="0" smtClean="0">
                <a:solidFill>
                  <a:srgbClr val="C00000"/>
                </a:solidFill>
              </a:rPr>
              <a:t>will be delayed</a:t>
            </a:r>
            <a:r>
              <a:rPr lang="en-US" sz="2600" dirty="0" smtClean="0">
                <a:solidFill>
                  <a:schemeClr val="tx1"/>
                </a:solidFill>
              </a:rPr>
              <a:t> due to the </a:t>
            </a:r>
            <a:r>
              <a:rPr lang="en-US" sz="2600" dirty="0" smtClean="0">
                <a:solidFill>
                  <a:schemeClr val="tx1"/>
                </a:solidFill>
              </a:rPr>
              <a:t>change in Presidential Administration and the delay in budget approval.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Emergency Management Performance Grant (EMPG)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400" dirty="0">
                <a:solidFill>
                  <a:schemeClr val="tx1"/>
                </a:solidFill>
              </a:rPr>
              <a:t>Homeland Security Grant Program (</a:t>
            </a:r>
            <a:r>
              <a:rPr lang="en-US" sz="2400" dirty="0" smtClean="0">
                <a:solidFill>
                  <a:schemeClr val="tx1"/>
                </a:solidFill>
              </a:rPr>
              <a:t>HSGP)</a:t>
            </a:r>
            <a:endParaRPr lang="en-US" sz="2400" dirty="0">
              <a:solidFill>
                <a:schemeClr val="tx1"/>
              </a:solidFill>
            </a:endParaRP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State Homeland Security Program (SHSP)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Operation </a:t>
            </a:r>
            <a:r>
              <a:rPr lang="en-US" sz="2200" dirty="0" err="1" smtClean="0">
                <a:solidFill>
                  <a:schemeClr val="tx1"/>
                </a:solidFill>
              </a:rPr>
              <a:t>Stonegarden</a:t>
            </a:r>
            <a:r>
              <a:rPr lang="en-US" sz="2200" dirty="0" smtClean="0">
                <a:solidFill>
                  <a:schemeClr val="tx1"/>
                </a:solidFill>
              </a:rPr>
              <a:t> (OPSG)</a:t>
            </a:r>
          </a:p>
          <a:p>
            <a:pPr lvl="2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200" dirty="0" smtClean="0">
                <a:solidFill>
                  <a:schemeClr val="tx1"/>
                </a:solidFill>
              </a:rPr>
              <a:t>Urban Area Security Initiative (</a:t>
            </a:r>
            <a:r>
              <a:rPr lang="en-US" sz="2200" dirty="0" err="1" smtClean="0">
                <a:solidFill>
                  <a:schemeClr val="tx1"/>
                </a:solidFill>
              </a:rPr>
              <a:t>UASI</a:t>
            </a:r>
            <a:r>
              <a:rPr lang="en-US" sz="22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Nonprofit Security Grant Program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Port Security Grant </a:t>
            </a:r>
            <a:r>
              <a:rPr lang="en-US" sz="2400" dirty="0" smtClean="0">
                <a:solidFill>
                  <a:schemeClr val="tx1"/>
                </a:solidFill>
              </a:rPr>
              <a:t>Program</a:t>
            </a:r>
          </a:p>
          <a:p>
            <a:r>
              <a:rPr lang="en-US" sz="2400" dirty="0">
                <a:solidFill>
                  <a:schemeClr val="tx1"/>
                </a:solidFill>
              </a:rPr>
              <a:t>Grant Application timeframe </a:t>
            </a:r>
            <a:r>
              <a:rPr lang="en-US" sz="2400" b="1" dirty="0">
                <a:solidFill>
                  <a:schemeClr val="tx1"/>
                </a:solidFill>
              </a:rPr>
              <a:t>shortened significantly </a:t>
            </a:r>
            <a:r>
              <a:rPr lang="en-US" sz="2400" dirty="0">
                <a:solidFill>
                  <a:schemeClr val="tx1"/>
                </a:solidFill>
              </a:rPr>
              <a:t>(30 days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Preparedness Grants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31540" y="2089287"/>
            <a:ext cx="8244916" cy="472141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States </a:t>
            </a:r>
            <a:r>
              <a:rPr lang="en-US" sz="2600" dirty="0" smtClean="0">
                <a:solidFill>
                  <a:schemeClr val="tx1"/>
                </a:solidFill>
              </a:rPr>
              <a:t>will need to submit </a:t>
            </a:r>
            <a:r>
              <a:rPr lang="en-US" sz="2600" b="1" dirty="0" smtClean="0">
                <a:solidFill>
                  <a:schemeClr val="tx1"/>
                </a:solidFill>
              </a:rPr>
              <a:t>two </a:t>
            </a:r>
            <a:r>
              <a:rPr lang="en-US" sz="2600" b="1" dirty="0" smtClean="0">
                <a:solidFill>
                  <a:schemeClr val="tx1"/>
                </a:solidFill>
              </a:rPr>
              <a:t>EMPG applications</a:t>
            </a:r>
            <a:r>
              <a:rPr lang="en-US" sz="26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b="1" dirty="0" smtClean="0">
                <a:solidFill>
                  <a:schemeClr val="tx1"/>
                </a:solidFill>
              </a:rPr>
              <a:t>1) Initial </a:t>
            </a:r>
            <a:r>
              <a:rPr lang="en-US" sz="2300" i="1" dirty="0" smtClean="0">
                <a:solidFill>
                  <a:schemeClr val="tx1"/>
                </a:solidFill>
              </a:rPr>
              <a:t>(pro rated amount) </a:t>
            </a:r>
            <a:endParaRPr lang="en-US" sz="23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b="1" dirty="0" smtClean="0">
                <a:solidFill>
                  <a:schemeClr val="tx1"/>
                </a:solidFill>
              </a:rPr>
              <a:t>2) Supplemental </a:t>
            </a:r>
            <a:r>
              <a:rPr lang="en-US" sz="2300" i="1" dirty="0" smtClean="0">
                <a:solidFill>
                  <a:schemeClr val="tx1"/>
                </a:solidFill>
              </a:rPr>
              <a:t>(balance</a:t>
            </a:r>
            <a:r>
              <a:rPr lang="en-US" sz="2300" i="1" dirty="0" smtClean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No specifics yet on the type of applications required</a:t>
            </a:r>
            <a:endParaRPr lang="en-US" sz="2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Anticipated Federal Award: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EMPG no later than </a:t>
            </a:r>
            <a:r>
              <a:rPr lang="en-US" sz="2300" b="1" dirty="0" smtClean="0">
                <a:solidFill>
                  <a:schemeClr val="tx1"/>
                </a:solidFill>
              </a:rPr>
              <a:t>May 2017 </a:t>
            </a:r>
            <a:r>
              <a:rPr lang="en-US" sz="2300" dirty="0" smtClean="0">
                <a:solidFill>
                  <a:schemeClr val="tx1"/>
                </a:solidFill>
              </a:rPr>
              <a:t>for initial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dirty="0" smtClean="0">
                <a:solidFill>
                  <a:schemeClr val="tx1"/>
                </a:solidFill>
              </a:rPr>
              <a:t>HSGP </a:t>
            </a:r>
            <a:r>
              <a:rPr lang="en-US" sz="2300" dirty="0" smtClean="0">
                <a:solidFill>
                  <a:schemeClr val="tx1"/>
                </a:solidFill>
              </a:rPr>
              <a:t>no </a:t>
            </a:r>
            <a:r>
              <a:rPr lang="en-US" sz="2300" dirty="0" smtClean="0">
                <a:solidFill>
                  <a:schemeClr val="tx1"/>
                </a:solidFill>
              </a:rPr>
              <a:t>later than </a:t>
            </a:r>
            <a:r>
              <a:rPr lang="en-US" sz="2300" b="1" dirty="0" smtClean="0">
                <a:solidFill>
                  <a:schemeClr val="tx1"/>
                </a:solidFill>
              </a:rPr>
              <a:t>September 2017</a:t>
            </a: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Parish Awards will be issued </a:t>
            </a:r>
            <a:r>
              <a:rPr lang="en-US" sz="2600" b="1" dirty="0" smtClean="0">
                <a:solidFill>
                  <a:srgbClr val="C00000"/>
                </a:solidFill>
              </a:rPr>
              <a:t>within two weeks </a:t>
            </a:r>
            <a:r>
              <a:rPr lang="en-US" sz="2600" dirty="0" smtClean="0">
                <a:solidFill>
                  <a:schemeClr val="tx1"/>
                </a:solidFill>
              </a:rPr>
              <a:t>of </a:t>
            </a:r>
            <a:r>
              <a:rPr lang="en-US" sz="2600" dirty="0" smtClean="0">
                <a:solidFill>
                  <a:schemeClr val="tx1"/>
                </a:solidFill>
              </a:rPr>
              <a:t>receipt</a:t>
            </a:r>
            <a:endParaRPr lang="en-US" sz="26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600" dirty="0" smtClean="0">
                <a:solidFill>
                  <a:schemeClr val="tx1"/>
                </a:solidFill>
              </a:rPr>
              <a:t>Project Period:  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b="1" dirty="0" smtClean="0">
                <a:solidFill>
                  <a:schemeClr val="tx1"/>
                </a:solidFill>
              </a:rPr>
              <a:t>EMPG, </a:t>
            </a:r>
            <a:r>
              <a:rPr lang="en-US" sz="2300" b="1" dirty="0" smtClean="0">
                <a:solidFill>
                  <a:srgbClr val="C00000"/>
                </a:solidFill>
              </a:rPr>
              <a:t>October </a:t>
            </a:r>
            <a:r>
              <a:rPr lang="en-US" sz="2300" b="1" dirty="0" smtClean="0">
                <a:solidFill>
                  <a:srgbClr val="C00000"/>
                </a:solidFill>
              </a:rPr>
              <a:t>1, 2016 – September 30, </a:t>
            </a:r>
            <a:r>
              <a:rPr lang="en-US" sz="2300" b="1" dirty="0" smtClean="0">
                <a:solidFill>
                  <a:srgbClr val="C00000"/>
                </a:solidFill>
              </a:rPr>
              <a:t>2018</a:t>
            </a:r>
          </a:p>
          <a:p>
            <a:pPr lvl="1">
              <a:spcBef>
                <a:spcPts val="0"/>
              </a:spcBef>
              <a:tabLst>
                <a:tab pos="5661025" algn="l"/>
                <a:tab pos="5773738" algn="l"/>
              </a:tabLst>
            </a:pPr>
            <a:r>
              <a:rPr lang="en-US" sz="2300" b="1" dirty="0" smtClean="0">
                <a:solidFill>
                  <a:schemeClr val="tx1"/>
                </a:solidFill>
              </a:rPr>
              <a:t>HSGP,</a:t>
            </a:r>
            <a:r>
              <a:rPr lang="en-US" sz="2300" b="1" dirty="0" smtClean="0">
                <a:solidFill>
                  <a:srgbClr val="C00000"/>
                </a:solidFill>
              </a:rPr>
              <a:t> September 1, 2017 – August 31, 2020</a:t>
            </a:r>
            <a:endParaRPr lang="en-US" sz="23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2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9C5296AA4CB44AAC993CF3D2FFA90A" ma:contentTypeVersion="0" ma:contentTypeDescription="Create a new document." ma:contentTypeScope="" ma:versionID="aca7f2fccd4ea3c50fbd5cd04c7b52cc">
  <xsd:schema xmlns:xsd="http://www.w3.org/2001/XMLSchema" xmlns:xs="http://www.w3.org/2001/XMLSchema" xmlns:p="http://schemas.microsoft.com/office/2006/metadata/properties" xmlns:ns2="9383fe21-241c-4b58-a6fa-ef802baabd5f" targetNamespace="http://schemas.microsoft.com/office/2006/metadata/properties" ma:root="true" ma:fieldsID="aa856dbb0ad6a99fea3cb64e1314eb2c" ns2:_="">
    <xsd:import namespace="9383fe21-241c-4b58-a6fa-ef802baabd5f"/>
    <xsd:element name="properties">
      <xsd:complexType>
        <xsd:sequence>
          <xsd:element name="documentManagement">
            <xsd:complexType>
              <xsd:all>
                <xsd:element ref="ns2:Own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3fe21-241c-4b58-a6fa-ef802baabd5f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Owner" ma:list="UserInfo" ma:SharePointGroup="0" ma:internalName="Owner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9383fe21-241c-4b58-a6fa-ef802baabd5f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1C145BD-0B1E-4AC0-AD2C-112AB022D3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EC8867-868D-4181-8B18-BBB7DA802D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83fe21-241c-4b58-a6fa-ef802baabd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2A9D00-1FD3-41A3-8AA0-A42ECC5C613E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9383fe21-241c-4b58-a6fa-ef802baabd5f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1863</Words>
  <Application>Microsoft Office PowerPoint</Application>
  <PresentationFormat>On-screen Show (4:3)</PresentationFormat>
  <Paragraphs>407</Paragraphs>
  <Slides>31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Legislative Session</vt:lpstr>
      <vt:lpstr>Legislative Session</vt:lpstr>
      <vt:lpstr>Legislative Session</vt:lpstr>
      <vt:lpstr>Legislative Session</vt:lpstr>
      <vt:lpstr>Legislative Session</vt:lpstr>
      <vt:lpstr>Preparedness Grants</vt:lpstr>
      <vt:lpstr>Preparedness Grants</vt:lpstr>
      <vt:lpstr>GOHSEP Preparedness App</vt:lpstr>
      <vt:lpstr>Website Updates</vt:lpstr>
      <vt:lpstr>PowerPoint Presentation</vt:lpstr>
      <vt:lpstr>Operations</vt:lpstr>
      <vt:lpstr>PowerPoint Presentation</vt:lpstr>
      <vt:lpstr>PowerPoint Presentation</vt:lpstr>
      <vt:lpstr>PowerPoint Presentation</vt:lpstr>
      <vt:lpstr>Louisiana Business EOC (LA BEOC)</vt:lpstr>
      <vt:lpstr>Sheltering</vt:lpstr>
      <vt:lpstr>Sheltering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GOHSEPSlideMaster_Generic_2015</dc:title>
  <dc:creator>swb</dc:creator>
  <dc:description/>
  <cp:lastModifiedBy>Dayries, Christina</cp:lastModifiedBy>
  <cp:revision>153</cp:revision>
  <cp:lastPrinted>2016-04-28T15:56:59Z</cp:lastPrinted>
  <dcterms:created xsi:type="dcterms:W3CDTF">2015-09-22T16:44:38Z</dcterms:created>
  <dcterms:modified xsi:type="dcterms:W3CDTF">2017-01-30T16:38:40Z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ers">
    <vt:lpwstr/>
  </property>
  <property fmtid="{D5CDD505-2E9C-101B-9397-08002B2CF9AE}" pid="3" name="ContentTypeId">
    <vt:lpwstr>0x010100CB9C5296AA4CB44AAC993CF3D2FFA90A</vt:lpwstr>
  </property>
  <property fmtid="{D5CDD505-2E9C-101B-9397-08002B2CF9AE}" pid="4" name="ContentType">
    <vt:lpwstr>Slide</vt:lpwstr>
  </property>
  <property fmtid="{D5CDD505-2E9C-101B-9397-08002B2CF9AE}" pid="5" name="Presentation">
    <vt:lpwstr>GOHSEPSlideMaster_Generic_2015</vt:lpwstr>
  </property>
  <property fmtid="{D5CDD505-2E9C-101B-9397-08002B2CF9AE}" pid="6" name="SlideDescription">
    <vt:lpwstr/>
  </property>
</Properties>
</file>