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9" r:id="rId5"/>
    <p:sldId id="256" r:id="rId6"/>
    <p:sldId id="258" r:id="rId7"/>
    <p:sldId id="269" r:id="rId8"/>
    <p:sldId id="270" r:id="rId9"/>
    <p:sldId id="271" r:id="rId10"/>
    <p:sldId id="272" r:id="rId11"/>
    <p:sldId id="273" r:id="rId12"/>
    <p:sldId id="274" r:id="rId13"/>
    <p:sldId id="275" r:id="rId14"/>
    <p:sldId id="277" r:id="rId15"/>
    <p:sldId id="276" r:id="rId16"/>
    <p:sldId id="278" r:id="rId17"/>
    <p:sldId id="279" r:id="rId18"/>
    <p:sldId id="280" r:id="rId19"/>
    <p:sldId id="281" r:id="rId20"/>
    <p:sldId id="282" r:id="rId21"/>
    <p:sldId id="290" r:id="rId22"/>
    <p:sldId id="262" r:id="rId23"/>
    <p:sldId id="283" r:id="rId24"/>
    <p:sldId id="284" r:id="rId25"/>
    <p:sldId id="285" r:id="rId26"/>
    <p:sldId id="286" r:id="rId27"/>
    <p:sldId id="287" r:id="rId28"/>
    <p:sldId id="291" r:id="rId29"/>
    <p:sldId id="289" r:id="rId30"/>
    <p:sldId id="293" r:id="rId31"/>
    <p:sldId id="292" r:id="rId32"/>
    <p:sldId id="294" r:id="rId33"/>
    <p:sldId id="295" r:id="rId34"/>
    <p:sldId id="296" r:id="rId35"/>
    <p:sldId id="298" r:id="rId36"/>
    <p:sldId id="297" r:id="rId37"/>
    <p:sldId id="267" r:id="rId38"/>
    <p:sldId id="30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showGuides="1">
      <p:cViewPr varScale="1">
        <p:scale>
          <a:sx n="111" d="100"/>
          <a:sy n="111" d="100"/>
        </p:scale>
        <p:origin x="116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452103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2209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4429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156200" y="190500"/>
            <a:ext cx="3670300" cy="703590"/>
          </a:xfrm>
          <a:prstGeom prst="rect">
            <a:avLst/>
          </a:prstGeom>
        </p:spPr>
        <p:txBody>
          <a:bodyPr/>
          <a:lstStyle/>
          <a:p>
            <a:pPr defTabSz="457200"/>
            <a:fld id="{A1FCC955-EDC8-C641-B7EE-09FB459102F8}"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9394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37677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4"/>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8308" r="8308" b="81207"/>
          <a:stretch/>
        </p:blipFill>
        <p:spPr bwMode="auto">
          <a:xfrm>
            <a:off x="-465" y="0"/>
            <a:ext cx="9144465" cy="128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406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ason.lachney@la.gov" TargetMode="External"/><Relationship Id="rId2" Type="http://schemas.openxmlformats.org/officeDocument/2006/relationships/hyperlink" Target="mailto:austin.dixon@la.go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76" r="8190"/>
          <a:stretch/>
        </p:blipFill>
        <p:spPr bwMode="auto">
          <a:xfrm>
            <a:off x="0" y="1"/>
            <a:ext cx="9143999" cy="684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238209" y="3395396"/>
            <a:ext cx="8632329" cy="1311834"/>
          </a:xfrm>
          <a:prstGeom prst="rect">
            <a:avLst/>
          </a:prstGeom>
        </p:spPr>
        <p:txBody>
          <a:bodyPr wrap="square">
            <a:spAutoFit/>
          </a:bodyPr>
          <a:lstStyle/>
          <a:p>
            <a:pPr algn="ctr">
              <a:lnSpc>
                <a:spcPts val="9300"/>
              </a:lnSpc>
            </a:pPr>
            <a:r>
              <a:rPr lang="en-US" sz="9600" b="1" cap="small" spc="-320" dirty="0" err="1" smtClean="0">
                <a:solidFill>
                  <a:schemeClr val="tx1">
                    <a:lumMod val="85000"/>
                    <a:lumOff val="15000"/>
                  </a:schemeClr>
                </a:solidFill>
              </a:rPr>
              <a:t>WebEOC</a:t>
            </a:r>
            <a:r>
              <a:rPr lang="en-US" sz="9600" b="1" cap="small" spc="-320" dirty="0" smtClean="0">
                <a:solidFill>
                  <a:schemeClr val="tx1">
                    <a:lumMod val="85000"/>
                    <a:lumOff val="15000"/>
                  </a:schemeClr>
                </a:solidFill>
              </a:rPr>
              <a:t> Updates</a:t>
            </a:r>
            <a:endParaRPr lang="en-US" sz="9600" b="1" cap="small" spc="-320" dirty="0">
              <a:solidFill>
                <a:schemeClr val="tx1">
                  <a:lumMod val="85000"/>
                  <a:lumOff val="1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16" y="5601299"/>
            <a:ext cx="3149765" cy="973564"/>
          </a:xfrm>
          <a:prstGeom prst="rect">
            <a:avLst/>
          </a:prstGeom>
        </p:spPr>
      </p:pic>
    </p:spTree>
    <p:extLst>
      <p:ext uri="{BB962C8B-B14F-4D97-AF65-F5344CB8AC3E}">
        <p14:creationId xmlns:p14="http://schemas.microsoft.com/office/powerpoint/2010/main" val="178255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Header</a:t>
            </a:r>
            <a:endParaRPr lang="en-US" b="1" dirty="0"/>
          </a:p>
        </p:txBody>
      </p:sp>
      <p:sp>
        <p:nvSpPr>
          <p:cNvPr id="3" name="Text Placeholder 2"/>
          <p:cNvSpPr>
            <a:spLocks noGrp="1"/>
          </p:cNvSpPr>
          <p:nvPr>
            <p:ph type="body" sz="quarter" idx="10"/>
          </p:nvPr>
        </p:nvSpPr>
        <p:spPr/>
        <p:txBody>
          <a:bodyPr/>
          <a:lstStyle/>
          <a:p>
            <a:r>
              <a:rPr lang="en-US" dirty="0" smtClean="0"/>
              <a:t>Board Title</a:t>
            </a:r>
          </a:p>
          <a:p>
            <a:r>
              <a:rPr lang="en-US" dirty="0" smtClean="0"/>
              <a:t>Incident Name</a:t>
            </a:r>
          </a:p>
          <a:p>
            <a:r>
              <a:rPr lang="en-US" dirty="0" smtClean="0"/>
              <a:t>Search Feature (and clear button)</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426"/>
          <a:stretch/>
        </p:blipFill>
        <p:spPr bwMode="auto">
          <a:xfrm>
            <a:off x="762001" y="3962400"/>
            <a:ext cx="7620000" cy="796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1485900" y="4650470"/>
            <a:ext cx="1066800" cy="990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Header</a:t>
            </a:r>
            <a:endParaRPr lang="en-US" b="1" dirty="0"/>
          </a:p>
        </p:txBody>
      </p:sp>
      <p:sp>
        <p:nvSpPr>
          <p:cNvPr id="3" name="Text Placeholder 2"/>
          <p:cNvSpPr>
            <a:spLocks noGrp="1"/>
          </p:cNvSpPr>
          <p:nvPr>
            <p:ph type="body" sz="quarter" idx="10"/>
          </p:nvPr>
        </p:nvSpPr>
        <p:spPr>
          <a:xfrm>
            <a:off x="457200" y="3200400"/>
            <a:ext cx="8229600" cy="3429000"/>
          </a:xfrm>
        </p:spPr>
        <p:txBody>
          <a:bodyPr>
            <a:normAutofit/>
          </a:bodyPr>
          <a:lstStyle/>
          <a:p>
            <a:r>
              <a:rPr lang="en-US" sz="2600" dirty="0" smtClean="0"/>
              <a:t>New Request button will start a new request</a:t>
            </a:r>
          </a:p>
          <a:p>
            <a:r>
              <a:rPr lang="en-US" sz="2600" dirty="0" smtClean="0"/>
              <a:t>My Assignments button displays your accepted requests</a:t>
            </a:r>
          </a:p>
          <a:p>
            <a:r>
              <a:rPr lang="en-US" sz="2600" dirty="0" smtClean="0"/>
              <a:t>My Requests button displays requests you have made</a:t>
            </a:r>
          </a:p>
          <a:p>
            <a:r>
              <a:rPr lang="en-US" sz="2600" dirty="0" smtClean="0"/>
              <a:t>View All button (default) displays all requests</a:t>
            </a:r>
          </a:p>
          <a:p>
            <a:r>
              <a:rPr lang="en-US" sz="2600" dirty="0" smtClean="0"/>
              <a:t>Create PDF file of current table view</a:t>
            </a:r>
          </a:p>
          <a:p>
            <a:r>
              <a:rPr lang="en-US" sz="2600" dirty="0" smtClean="0"/>
              <a:t>Status filter dropdown</a:t>
            </a:r>
          </a:p>
          <a:p>
            <a:r>
              <a:rPr lang="en-US" sz="2600" dirty="0" smtClean="0"/>
              <a:t>Links to board guide and IMAC rules</a:t>
            </a:r>
          </a:p>
          <a:p>
            <a:pPr marL="0" indent="0">
              <a:buNone/>
            </a:pPr>
            <a:endParaRPr lang="en-US" sz="26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426"/>
          <a:stretch/>
        </p:blipFill>
        <p:spPr bwMode="auto">
          <a:xfrm>
            <a:off x="762001" y="2209800"/>
            <a:ext cx="7620000" cy="796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242661" y="2209800"/>
            <a:ext cx="1496785" cy="79024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10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lstStyle/>
          <a:p>
            <a:r>
              <a:rPr lang="en-US" dirty="0" smtClean="0"/>
              <a:t>Each request is assigned a tracking number.</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041"/>
          <a:stretch/>
        </p:blipFill>
        <p:spPr bwMode="auto">
          <a:xfrm>
            <a:off x="762001" y="2971800"/>
            <a:ext cx="762000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549796" y="5647758"/>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78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lstStyle/>
          <a:p>
            <a:r>
              <a:rPr lang="en-US" dirty="0" smtClean="0"/>
              <a:t>The resource description and quantity are listed next.</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041"/>
          <a:stretch/>
        </p:blipFill>
        <p:spPr bwMode="auto">
          <a:xfrm>
            <a:off x="762001" y="2971800"/>
            <a:ext cx="762000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1344729" y="5647758"/>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3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lstStyle/>
          <a:p>
            <a:r>
              <a:rPr lang="en-US" dirty="0" smtClean="0"/>
              <a:t>The next two columns are for the associated parishes.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041"/>
          <a:stretch/>
        </p:blipFill>
        <p:spPr bwMode="auto">
          <a:xfrm>
            <a:off x="762001" y="2971800"/>
            <a:ext cx="762000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3173528" y="56477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rot="16200000">
            <a:off x="4087928" y="56477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1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lstStyle/>
          <a:p>
            <a:r>
              <a:rPr lang="en-US" dirty="0" smtClean="0"/>
              <a:t>Priority is color-coded and </a:t>
            </a:r>
            <a:br>
              <a:rPr lang="en-US" dirty="0" smtClean="0"/>
            </a:br>
            <a:r>
              <a:rPr lang="en-US" dirty="0" smtClean="0"/>
              <a:t>has four categories.</a:t>
            </a:r>
          </a:p>
          <a:p>
            <a:pPr lvl="1"/>
            <a:r>
              <a:rPr lang="en-US" dirty="0" smtClean="0"/>
              <a:t>Low – 24 hours or longer</a:t>
            </a:r>
          </a:p>
          <a:p>
            <a:pPr lvl="1"/>
            <a:r>
              <a:rPr lang="en-US" dirty="0" smtClean="0"/>
              <a:t>Medium – 12 to 24 hours</a:t>
            </a:r>
          </a:p>
          <a:p>
            <a:pPr lvl="1"/>
            <a:r>
              <a:rPr lang="en-US" dirty="0" smtClean="0"/>
              <a:t>High – 6 to 12 hours</a:t>
            </a:r>
          </a:p>
          <a:p>
            <a:pPr lvl="1"/>
            <a:r>
              <a:rPr lang="en-US" dirty="0" smtClean="0"/>
              <a:t>Flash – 0 to 6 hours</a:t>
            </a:r>
          </a:p>
          <a:p>
            <a:r>
              <a:rPr lang="en-US" dirty="0" smtClean="0"/>
              <a:t>Flash requests are typically</a:t>
            </a:r>
            <a:r>
              <a:rPr lang="en-US" dirty="0"/>
              <a:t/>
            </a:r>
            <a:br>
              <a:rPr lang="en-US" dirty="0"/>
            </a:br>
            <a:r>
              <a:rPr lang="en-US" dirty="0" smtClean="0"/>
              <a:t>reserved for life-saving or </a:t>
            </a:r>
            <a:r>
              <a:rPr lang="en-US" dirty="0"/>
              <a:t/>
            </a:r>
            <a:br>
              <a:rPr lang="en-US" dirty="0"/>
            </a:br>
            <a:r>
              <a:rPr lang="en-US" dirty="0" smtClean="0"/>
              <a:t>life-sustaining requests.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39" t="24041"/>
          <a:stretch/>
        </p:blipFill>
        <p:spPr bwMode="auto">
          <a:xfrm>
            <a:off x="5207431" y="2286000"/>
            <a:ext cx="317457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5230928" y="49619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58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lstStyle/>
          <a:p>
            <a:r>
              <a:rPr lang="en-US" dirty="0" smtClean="0"/>
              <a:t>The Time Due column </a:t>
            </a:r>
            <a:br>
              <a:rPr lang="en-US" dirty="0" smtClean="0"/>
            </a:br>
            <a:r>
              <a:rPr lang="en-US" dirty="0" smtClean="0"/>
              <a:t>displays the time and date</a:t>
            </a:r>
            <a:br>
              <a:rPr lang="en-US" dirty="0" smtClean="0"/>
            </a:br>
            <a:r>
              <a:rPr lang="en-US" dirty="0" smtClean="0"/>
              <a:t>a request is due.</a:t>
            </a:r>
          </a:p>
          <a:p>
            <a:r>
              <a:rPr lang="en-US" dirty="0" smtClean="0"/>
              <a:t>The Time Due block turns </a:t>
            </a:r>
            <a:br>
              <a:rPr lang="en-US" dirty="0" smtClean="0"/>
            </a:br>
            <a:r>
              <a:rPr lang="en-US" dirty="0" smtClean="0"/>
              <a:t>red</a:t>
            </a:r>
            <a:r>
              <a:rPr lang="en-US" dirty="0"/>
              <a:t> </a:t>
            </a:r>
            <a:r>
              <a:rPr lang="en-US" dirty="0" smtClean="0"/>
              <a:t>as soon as the request is</a:t>
            </a:r>
            <a:br>
              <a:rPr lang="en-US" dirty="0" smtClean="0"/>
            </a:br>
            <a:r>
              <a:rPr lang="en-US" dirty="0" smtClean="0"/>
              <a:t>past-due.</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39" t="24041"/>
          <a:stretch/>
        </p:blipFill>
        <p:spPr bwMode="auto">
          <a:xfrm>
            <a:off x="5207431" y="2286000"/>
            <a:ext cx="317457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6025070" y="49619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8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Data</a:t>
            </a:r>
            <a:endParaRPr lang="en-US" b="1" dirty="0"/>
          </a:p>
        </p:txBody>
      </p:sp>
      <p:sp>
        <p:nvSpPr>
          <p:cNvPr id="3" name="Text Placeholder 2"/>
          <p:cNvSpPr>
            <a:spLocks noGrp="1"/>
          </p:cNvSpPr>
          <p:nvPr>
            <p:ph type="body" sz="quarter" idx="10"/>
          </p:nvPr>
        </p:nvSpPr>
        <p:spPr/>
        <p:txBody>
          <a:bodyPr>
            <a:normAutofit fontScale="92500" lnSpcReduction="10000"/>
          </a:bodyPr>
          <a:lstStyle/>
          <a:p>
            <a:r>
              <a:rPr lang="en-US" dirty="0" smtClean="0"/>
              <a:t>A request can have the</a:t>
            </a:r>
            <a:br>
              <a:rPr lang="en-US" dirty="0" smtClean="0"/>
            </a:br>
            <a:r>
              <a:rPr lang="en-US" dirty="0" smtClean="0"/>
              <a:t>following statuses</a:t>
            </a:r>
          </a:p>
          <a:p>
            <a:pPr lvl="1"/>
            <a:r>
              <a:rPr lang="en-US" dirty="0" smtClean="0"/>
              <a:t>New Request, Assigned,</a:t>
            </a:r>
            <a:br>
              <a:rPr lang="en-US" dirty="0" smtClean="0"/>
            </a:br>
            <a:r>
              <a:rPr lang="en-US" dirty="0" smtClean="0"/>
              <a:t>In</a:t>
            </a:r>
            <a:r>
              <a:rPr lang="en-US" dirty="0"/>
              <a:t> </a:t>
            </a:r>
            <a:r>
              <a:rPr lang="en-US" dirty="0" smtClean="0"/>
              <a:t>Progress, Complete, and</a:t>
            </a:r>
            <a:br>
              <a:rPr lang="en-US" dirty="0" smtClean="0"/>
            </a:br>
            <a:r>
              <a:rPr lang="en-US" dirty="0" smtClean="0"/>
              <a:t>Cancelled</a:t>
            </a:r>
            <a:r>
              <a:rPr lang="en-US" dirty="0"/>
              <a:t> </a:t>
            </a:r>
            <a:r>
              <a:rPr lang="en-US" dirty="0" smtClean="0"/>
              <a:t>(all color-coded)</a:t>
            </a:r>
          </a:p>
          <a:p>
            <a:r>
              <a:rPr lang="en-US" dirty="0" smtClean="0"/>
              <a:t>The View button displays</a:t>
            </a:r>
            <a:br>
              <a:rPr lang="en-US" dirty="0" smtClean="0"/>
            </a:br>
            <a:r>
              <a:rPr lang="en-US" dirty="0" smtClean="0"/>
              <a:t>the request details. An </a:t>
            </a:r>
            <a:r>
              <a:rPr lang="en-US" dirty="0"/>
              <a:t/>
            </a:r>
            <a:br>
              <a:rPr lang="en-US" dirty="0"/>
            </a:br>
            <a:r>
              <a:rPr lang="en-US" dirty="0" smtClean="0"/>
              <a:t>Update button will also be </a:t>
            </a:r>
            <a:br>
              <a:rPr lang="en-US" dirty="0" smtClean="0"/>
            </a:br>
            <a:r>
              <a:rPr lang="en-US" dirty="0" smtClean="0"/>
              <a:t>available on your requests </a:t>
            </a:r>
            <a:br>
              <a:rPr lang="en-US" dirty="0" smtClean="0"/>
            </a:br>
            <a:r>
              <a:rPr lang="en-US" dirty="0" smtClean="0"/>
              <a:t>and will allow you to edit</a:t>
            </a:r>
            <a:br>
              <a:rPr lang="en-US" dirty="0" smtClean="0"/>
            </a:br>
            <a:r>
              <a:rPr lang="en-US" dirty="0" smtClean="0"/>
              <a:t>your request.</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39" t="24041"/>
          <a:stretch/>
        </p:blipFill>
        <p:spPr bwMode="auto">
          <a:xfrm>
            <a:off x="5207431" y="2286000"/>
            <a:ext cx="3174570" cy="2461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6526328" y="49619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ight Arrow 6"/>
          <p:cNvSpPr/>
          <p:nvPr/>
        </p:nvSpPr>
        <p:spPr>
          <a:xfrm rot="16200000">
            <a:off x="7400357" y="4961959"/>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22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86000"/>
            <a:ext cx="7772400" cy="1470025"/>
          </a:xfrm>
        </p:spPr>
        <p:txBody>
          <a:bodyPr/>
          <a:lstStyle/>
          <a:p>
            <a:r>
              <a:rPr lang="en-US" b="1" dirty="0" smtClean="0">
                <a:cs typeface="Arial" panose="020B0604020202020204" pitchFamily="34" charset="0"/>
              </a:rPr>
              <a:t>Submitting an IMAC Request</a:t>
            </a:r>
            <a:endParaRPr lang="en-US" b="1" dirty="0">
              <a:cs typeface="Arial" panose="020B0604020202020204" pitchFamily="34" charset="0"/>
            </a:endParaRPr>
          </a:p>
        </p:txBody>
      </p:sp>
    </p:spTree>
    <p:extLst>
      <p:ext uri="{BB962C8B-B14F-4D97-AF65-F5344CB8AC3E}">
        <p14:creationId xmlns:p14="http://schemas.microsoft.com/office/powerpoint/2010/main" val="408407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p:txBody>
          <a:bodyPr/>
          <a:lstStyle/>
          <a:p>
            <a:r>
              <a:rPr lang="en-US" dirty="0" smtClean="0"/>
              <a:t>For demonstration purposes</a:t>
            </a:r>
          </a:p>
          <a:p>
            <a:pPr lvl="1"/>
            <a:r>
              <a:rPr lang="en-US" b="1" dirty="0" smtClean="0">
                <a:solidFill>
                  <a:srgbClr val="C00000"/>
                </a:solidFill>
              </a:rPr>
              <a:t>R</a:t>
            </a:r>
            <a:r>
              <a:rPr lang="en-US" dirty="0" smtClean="0"/>
              <a:t>apides Parish will be the </a:t>
            </a:r>
            <a:r>
              <a:rPr lang="en-US" b="1" dirty="0" smtClean="0">
                <a:solidFill>
                  <a:srgbClr val="C00000"/>
                </a:solidFill>
              </a:rPr>
              <a:t>requesting</a:t>
            </a:r>
            <a:r>
              <a:rPr lang="en-US" dirty="0" smtClean="0">
                <a:solidFill>
                  <a:srgbClr val="C00000"/>
                </a:solidFill>
              </a:rPr>
              <a:t> </a:t>
            </a:r>
            <a:r>
              <a:rPr lang="en-US" dirty="0" smtClean="0"/>
              <a:t>parish</a:t>
            </a:r>
          </a:p>
          <a:p>
            <a:pPr lvl="1"/>
            <a:r>
              <a:rPr lang="en-US" b="1" dirty="0" smtClean="0">
                <a:solidFill>
                  <a:srgbClr val="C00000"/>
                </a:solidFill>
              </a:rPr>
              <a:t>A</a:t>
            </a:r>
            <a:r>
              <a:rPr lang="en-US" dirty="0" smtClean="0"/>
              <a:t>cadia Parish will be the </a:t>
            </a:r>
            <a:r>
              <a:rPr lang="en-US" b="1" dirty="0" smtClean="0">
                <a:solidFill>
                  <a:srgbClr val="C00000"/>
                </a:solidFill>
              </a:rPr>
              <a:t>assisting</a:t>
            </a:r>
            <a:r>
              <a:rPr lang="en-US" dirty="0" smtClean="0">
                <a:solidFill>
                  <a:srgbClr val="C00000"/>
                </a:solidFill>
              </a:rPr>
              <a:t> </a:t>
            </a:r>
            <a:r>
              <a:rPr lang="en-US" dirty="0" smtClean="0"/>
              <a:t>parish</a:t>
            </a:r>
            <a:endParaRPr lang="en-US" dirty="0"/>
          </a:p>
        </p:txBody>
      </p:sp>
    </p:spTree>
    <p:extLst>
      <p:ext uri="{BB962C8B-B14F-4D97-AF65-F5344CB8AC3E}">
        <p14:creationId xmlns:p14="http://schemas.microsoft.com/office/powerpoint/2010/main" val="10438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Autofit/>
          </a:bodyPr>
          <a:lstStyle/>
          <a:p>
            <a:r>
              <a:rPr lang="en-US" sz="7200" b="1" dirty="0" smtClean="0">
                <a:cs typeface="Arial" panose="020B0604020202020204" pitchFamily="34" charset="0"/>
              </a:rPr>
              <a:t>The IMAC Process and </a:t>
            </a:r>
            <a:r>
              <a:rPr lang="en-US" sz="7200" b="1" dirty="0" err="1" smtClean="0">
                <a:cs typeface="Arial" panose="020B0604020202020204" pitchFamily="34" charset="0"/>
              </a:rPr>
              <a:t>WebEOC</a:t>
            </a:r>
            <a:endParaRPr lang="en-US" sz="7200" b="1" dirty="0">
              <a:cs typeface="Arial" panose="020B0604020202020204" pitchFamily="34" charset="0"/>
            </a:endParaRPr>
          </a:p>
        </p:txBody>
      </p:sp>
    </p:spTree>
    <p:extLst>
      <p:ext uri="{BB962C8B-B14F-4D97-AF65-F5344CB8AC3E}">
        <p14:creationId xmlns:p14="http://schemas.microsoft.com/office/powerpoint/2010/main" val="1542145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a:xfrm>
            <a:off x="4800600" y="2209800"/>
            <a:ext cx="3886200" cy="4191000"/>
          </a:xfrm>
        </p:spPr>
        <p:txBody>
          <a:bodyPr>
            <a:normAutofit/>
          </a:bodyPr>
          <a:lstStyle/>
          <a:p>
            <a:r>
              <a:rPr lang="en-US" sz="2400" dirty="0" smtClean="0"/>
              <a:t>Clicking the New Resource Request button will open this display.</a:t>
            </a:r>
          </a:p>
          <a:p>
            <a:r>
              <a:rPr lang="en-US" sz="2400" dirty="0" smtClean="0"/>
              <a:t>You can select an assisting parish, forward the request to multiple parishes, or open the request to all parishes by choosing “none selected.”</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191000" cy="416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16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p:txBody>
          <a:bodyPr>
            <a:normAutofit fontScale="92500" lnSpcReduction="20000"/>
          </a:bodyPr>
          <a:lstStyle/>
          <a:p>
            <a:r>
              <a:rPr lang="en-US" dirty="0" smtClean="0"/>
              <a:t>E-Mail notifications will be sent to the following</a:t>
            </a:r>
          </a:p>
          <a:p>
            <a:pPr lvl="1"/>
            <a:r>
              <a:rPr lang="en-US" b="1" dirty="0" smtClean="0">
                <a:solidFill>
                  <a:srgbClr val="C00000"/>
                </a:solidFill>
              </a:rPr>
              <a:t>Single Parish </a:t>
            </a:r>
            <a:r>
              <a:rPr lang="en-US" dirty="0" smtClean="0"/>
              <a:t>– that parish will be notified</a:t>
            </a:r>
          </a:p>
          <a:p>
            <a:pPr lvl="1"/>
            <a:r>
              <a:rPr lang="en-US" b="1" dirty="0" smtClean="0">
                <a:solidFill>
                  <a:srgbClr val="C00000"/>
                </a:solidFill>
              </a:rPr>
              <a:t>Multiple Parishes </a:t>
            </a:r>
            <a:r>
              <a:rPr lang="en-US" dirty="0" smtClean="0"/>
              <a:t>– the State EOC will be notified and will forward the request in order for a parish to support.</a:t>
            </a:r>
          </a:p>
          <a:p>
            <a:pPr lvl="1"/>
            <a:r>
              <a:rPr lang="en-US" b="1" dirty="0" smtClean="0">
                <a:solidFill>
                  <a:srgbClr val="C00000"/>
                </a:solidFill>
              </a:rPr>
              <a:t>None Selected </a:t>
            </a:r>
            <a:r>
              <a:rPr lang="en-US" dirty="0" smtClean="0"/>
              <a:t>– all parishes will be notified</a:t>
            </a:r>
          </a:p>
          <a:p>
            <a:pPr lvl="1"/>
            <a:r>
              <a:rPr lang="en-US" dirty="0" smtClean="0"/>
              <a:t>Regional coordinators and the State EOC receive notifications for each IMAC request.</a:t>
            </a:r>
          </a:p>
          <a:p>
            <a:r>
              <a:rPr lang="en-US" dirty="0" smtClean="0"/>
              <a:t>If multiple parishes are needed to fulfill the request, create an individual IMAC request for each assisting parish.</a:t>
            </a:r>
          </a:p>
          <a:p>
            <a:r>
              <a:rPr lang="en-US" dirty="0" smtClean="0"/>
              <a:t>In this instance, we’ll assume Rapides Parish and Acadia Parish have pre-arranged this request over the phone.</a:t>
            </a:r>
            <a:endParaRPr lang="en-US" dirty="0"/>
          </a:p>
        </p:txBody>
      </p:sp>
    </p:spTree>
    <p:extLst>
      <p:ext uri="{BB962C8B-B14F-4D97-AF65-F5344CB8AC3E}">
        <p14:creationId xmlns:p14="http://schemas.microsoft.com/office/powerpoint/2010/main" val="16138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a:xfrm>
            <a:off x="4800600" y="2209800"/>
            <a:ext cx="3886200" cy="4191000"/>
          </a:xfrm>
        </p:spPr>
        <p:txBody>
          <a:bodyPr>
            <a:normAutofit/>
          </a:bodyPr>
          <a:lstStyle/>
          <a:p>
            <a:r>
              <a:rPr lang="en-US" sz="2400" dirty="0" smtClean="0"/>
              <a:t>Next, enter the reason for request (Rapides has exhausted its supply of widgets).</a:t>
            </a:r>
          </a:p>
          <a:p>
            <a:endParaRPr lang="en-US" sz="2400" dirty="0" smtClean="0"/>
          </a:p>
          <a:p>
            <a:r>
              <a:rPr lang="en-US" sz="2400" dirty="0" smtClean="0"/>
              <a:t>Enter requestor contact information.</a:t>
            </a:r>
          </a:p>
          <a:p>
            <a:r>
              <a:rPr lang="en-US" sz="2400" dirty="0" smtClean="0"/>
              <a:t>Upload your parish’s emergency declaration (an IMAC requirement).</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191038" cy="416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959004"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478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a:xfrm>
            <a:off x="4800600" y="2209800"/>
            <a:ext cx="3886200" cy="4191000"/>
          </a:xfrm>
        </p:spPr>
        <p:txBody>
          <a:bodyPr>
            <a:normAutofit/>
          </a:bodyPr>
          <a:lstStyle/>
          <a:p>
            <a:r>
              <a:rPr lang="en-US" sz="2400" dirty="0" smtClean="0"/>
              <a:t>Enter the quantity using only numbers.</a:t>
            </a:r>
          </a:p>
          <a:p>
            <a:r>
              <a:rPr lang="en-US" sz="2400" dirty="0" smtClean="0"/>
              <a:t>Add the priority and request duration info.</a:t>
            </a:r>
          </a:p>
          <a:p>
            <a:r>
              <a:rPr lang="en-US" sz="2400" dirty="0" smtClean="0"/>
              <a:t>Describe the resource needed in detail.</a:t>
            </a:r>
          </a:p>
          <a:p>
            <a:r>
              <a:rPr lang="en-US" sz="2400" dirty="0" smtClean="0"/>
              <a:t>Add contacts with knowledge of the request.</a:t>
            </a:r>
          </a:p>
          <a:p>
            <a:r>
              <a:rPr lang="en-US" sz="2400" dirty="0" smtClean="0"/>
              <a:t>Add deployment dates as needed.</a:t>
            </a:r>
            <a:endParaRPr lang="en-US" sz="24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190750"/>
            <a:ext cx="4207503"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14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Submitting an IMAC Request</a:t>
            </a:r>
            <a:endParaRPr lang="en-US" b="1" dirty="0"/>
          </a:p>
        </p:txBody>
      </p:sp>
      <p:sp>
        <p:nvSpPr>
          <p:cNvPr id="3" name="Text Placeholder 2"/>
          <p:cNvSpPr>
            <a:spLocks noGrp="1"/>
          </p:cNvSpPr>
          <p:nvPr>
            <p:ph type="body" sz="quarter" idx="10"/>
          </p:nvPr>
        </p:nvSpPr>
        <p:spPr>
          <a:xfrm>
            <a:off x="4800600" y="2209800"/>
            <a:ext cx="3886200" cy="4191000"/>
          </a:xfrm>
        </p:spPr>
        <p:txBody>
          <a:bodyPr>
            <a:normAutofit lnSpcReduction="10000"/>
          </a:bodyPr>
          <a:lstStyle/>
          <a:p>
            <a:r>
              <a:rPr lang="en-US" sz="2400" dirty="0" smtClean="0"/>
              <a:t>Enter delivery location details under the Resource Staging Area section.</a:t>
            </a:r>
          </a:p>
          <a:p>
            <a:r>
              <a:rPr lang="en-US" sz="2400" dirty="0" smtClean="0"/>
              <a:t>If personnel are being provided, describe the working and living conditions.</a:t>
            </a:r>
          </a:p>
          <a:p>
            <a:r>
              <a:rPr lang="en-US" sz="2400" dirty="0" smtClean="0"/>
              <a:t>Check the appropriate box if PPE, vaccinations or immunizations are needed.</a:t>
            </a:r>
          </a:p>
          <a:p>
            <a:r>
              <a:rPr lang="en-US" sz="2400" dirty="0" smtClean="0"/>
              <a:t>Click Save when done.</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90750"/>
            <a:ext cx="4207503" cy="409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55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86000"/>
            <a:ext cx="7772400" cy="1470025"/>
          </a:xfrm>
        </p:spPr>
        <p:txBody>
          <a:bodyPr/>
          <a:lstStyle/>
          <a:p>
            <a:r>
              <a:rPr lang="en-US" b="1" dirty="0" smtClean="0">
                <a:solidFill>
                  <a:srgbClr val="C00000"/>
                </a:solidFill>
                <a:cs typeface="Arial" panose="020B0604020202020204" pitchFamily="34" charset="0"/>
              </a:rPr>
              <a:t>Supporting</a:t>
            </a:r>
            <a:r>
              <a:rPr lang="en-US" b="1" dirty="0" smtClean="0">
                <a:cs typeface="Arial" panose="020B0604020202020204" pitchFamily="34" charset="0"/>
              </a:rPr>
              <a:t> an IMAC Request</a:t>
            </a:r>
            <a:endParaRPr lang="en-US" b="1" dirty="0">
              <a:cs typeface="Arial" panose="020B0604020202020204" pitchFamily="34" charset="0"/>
            </a:endParaRPr>
          </a:p>
        </p:txBody>
      </p:sp>
    </p:spTree>
    <p:extLst>
      <p:ext uri="{BB962C8B-B14F-4D97-AF65-F5344CB8AC3E}">
        <p14:creationId xmlns:p14="http://schemas.microsoft.com/office/powerpoint/2010/main" val="3019896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Supporting </a:t>
            </a:r>
            <a:r>
              <a:rPr lang="en-US" b="1" dirty="0" smtClean="0"/>
              <a:t>an IMAC Request</a:t>
            </a:r>
            <a:endParaRPr lang="en-US" b="1" dirty="0"/>
          </a:p>
        </p:txBody>
      </p:sp>
      <p:sp>
        <p:nvSpPr>
          <p:cNvPr id="3" name="Text Placeholder 2"/>
          <p:cNvSpPr>
            <a:spLocks noGrp="1"/>
          </p:cNvSpPr>
          <p:nvPr>
            <p:ph type="body" sz="quarter" idx="10"/>
          </p:nvPr>
        </p:nvSpPr>
        <p:spPr>
          <a:xfrm>
            <a:off x="4343400" y="2209800"/>
            <a:ext cx="4343400" cy="4191000"/>
          </a:xfrm>
        </p:spPr>
        <p:txBody>
          <a:bodyPr>
            <a:normAutofit fontScale="85000" lnSpcReduction="10000"/>
          </a:bodyPr>
          <a:lstStyle/>
          <a:p>
            <a:r>
              <a:rPr lang="en-US" dirty="0" smtClean="0"/>
              <a:t>Enter the requested details under the Assisting Parish section. The authorizing representative must be the name of the Parish’s OHSEP Director.</a:t>
            </a:r>
          </a:p>
          <a:p>
            <a:r>
              <a:rPr lang="en-US" dirty="0" smtClean="0"/>
              <a:t>Contact info can be for the authorizing representative or an OHSEP staff member with knowledge of the request.</a:t>
            </a:r>
          </a:p>
          <a:p>
            <a:r>
              <a:rPr lang="en-US" dirty="0" smtClean="0"/>
              <a:t>Enter the cost estimate using only numbers, then click Save.</a:t>
            </a:r>
            <a:endParaRPr lang="en-US" dirty="0"/>
          </a:p>
        </p:txBody>
      </p:sp>
      <p:pic>
        <p:nvPicPr>
          <p:cNvPr id="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3639795"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49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Supporting </a:t>
            </a:r>
            <a:r>
              <a:rPr lang="en-US" b="1" dirty="0" smtClean="0"/>
              <a:t>an IMAC Request</a:t>
            </a:r>
            <a:endParaRPr lang="en-US" b="1" dirty="0"/>
          </a:p>
        </p:txBody>
      </p:sp>
      <p:sp>
        <p:nvSpPr>
          <p:cNvPr id="3" name="Text Placeholder 2"/>
          <p:cNvSpPr>
            <a:spLocks noGrp="1"/>
          </p:cNvSpPr>
          <p:nvPr>
            <p:ph type="body" sz="quarter" idx="10"/>
          </p:nvPr>
        </p:nvSpPr>
        <p:spPr>
          <a:xfrm>
            <a:off x="4343400" y="2209800"/>
            <a:ext cx="4343400" cy="4191000"/>
          </a:xfrm>
        </p:spPr>
        <p:txBody>
          <a:bodyPr>
            <a:normAutofit fontScale="85000" lnSpcReduction="10000"/>
          </a:bodyPr>
          <a:lstStyle/>
          <a:p>
            <a:r>
              <a:rPr lang="en-US" dirty="0" smtClean="0"/>
              <a:t>Once an assisting parish responds, its response details are listed on the details page as a bid. </a:t>
            </a:r>
          </a:p>
          <a:p>
            <a:r>
              <a:rPr lang="en-US" dirty="0" smtClean="0"/>
              <a:t>Typically, only one bid will be issued, but bids can also be submitted by competing parishes if the request is not assigned to a single parish.</a:t>
            </a:r>
          </a:p>
          <a:p>
            <a:r>
              <a:rPr lang="en-US" dirty="0" smtClean="0"/>
              <a:t>The assisting parish can also update its bid until the requesting parish takes action.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3639795" cy="203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6200000">
            <a:off x="430327" y="4522672"/>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Supporting</a:t>
            </a:r>
            <a:r>
              <a:rPr lang="en-US" b="1" dirty="0" smtClean="0"/>
              <a:t> an IMAC Request</a:t>
            </a:r>
            <a:endParaRPr lang="en-US" b="1" dirty="0"/>
          </a:p>
        </p:txBody>
      </p:sp>
      <p:sp>
        <p:nvSpPr>
          <p:cNvPr id="3" name="Text Placeholder 2"/>
          <p:cNvSpPr>
            <a:spLocks noGrp="1"/>
          </p:cNvSpPr>
          <p:nvPr>
            <p:ph type="body" sz="quarter" idx="10"/>
          </p:nvPr>
        </p:nvSpPr>
        <p:spPr>
          <a:xfrm>
            <a:off x="457200" y="4495800"/>
            <a:ext cx="8229600" cy="2133600"/>
          </a:xfrm>
        </p:spPr>
        <p:txBody>
          <a:bodyPr>
            <a:normAutofit/>
          </a:bodyPr>
          <a:lstStyle/>
          <a:p>
            <a:r>
              <a:rPr lang="en-US" dirty="0" smtClean="0"/>
              <a:t>When logging in and opening the IMAC Board, Acadia Parish can click the View button to access the request details.</a:t>
            </a:r>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229600" cy="223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13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86000"/>
            <a:ext cx="7772400" cy="1470025"/>
          </a:xfrm>
        </p:spPr>
        <p:txBody>
          <a:bodyPr/>
          <a:lstStyle/>
          <a:p>
            <a:r>
              <a:rPr lang="en-US" b="1" dirty="0" smtClean="0">
                <a:cs typeface="Arial" panose="020B0604020202020204" pitchFamily="34" charset="0"/>
              </a:rPr>
              <a:t>Accepting Support</a:t>
            </a:r>
            <a:endParaRPr lang="en-US" b="1" dirty="0">
              <a:cs typeface="Arial" panose="020B0604020202020204" pitchFamily="34" charset="0"/>
            </a:endParaRPr>
          </a:p>
        </p:txBody>
      </p:sp>
    </p:spTree>
    <p:extLst>
      <p:ext uri="{BB962C8B-B14F-4D97-AF65-F5344CB8AC3E}">
        <p14:creationId xmlns:p14="http://schemas.microsoft.com/office/powerpoint/2010/main" val="2273389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IMAC?</a:t>
            </a:r>
            <a:endParaRPr lang="en-US" b="1" dirty="0"/>
          </a:p>
        </p:txBody>
      </p:sp>
      <p:sp>
        <p:nvSpPr>
          <p:cNvPr id="3" name="Text Placeholder 2"/>
          <p:cNvSpPr>
            <a:spLocks noGrp="1"/>
          </p:cNvSpPr>
          <p:nvPr>
            <p:ph type="body" sz="quarter" idx="10"/>
          </p:nvPr>
        </p:nvSpPr>
        <p:spPr/>
        <p:txBody>
          <a:bodyPr/>
          <a:lstStyle/>
          <a:p>
            <a:r>
              <a:rPr lang="en-US" dirty="0" smtClean="0"/>
              <a:t>IMAC (</a:t>
            </a:r>
            <a:r>
              <a:rPr lang="en-US" b="1" dirty="0" smtClean="0">
                <a:solidFill>
                  <a:srgbClr val="C00000"/>
                </a:solidFill>
              </a:rPr>
              <a:t>Intrastate Mutual Aid Compact</a:t>
            </a:r>
            <a:r>
              <a:rPr lang="en-US" dirty="0" smtClean="0"/>
              <a:t>) is a program that provides mutual assistance between parishes before, during, or in the aftermath of an emergency.</a:t>
            </a:r>
          </a:p>
          <a:p>
            <a:pPr lvl="1"/>
            <a:r>
              <a:rPr lang="en-US" dirty="0" smtClean="0"/>
              <a:t>IMAC was created by Louisiana RS 29:739.</a:t>
            </a:r>
          </a:p>
          <a:p>
            <a:pPr lvl="1"/>
            <a:r>
              <a:rPr lang="en-US" dirty="0" smtClean="0"/>
              <a:t>It enables </a:t>
            </a:r>
            <a:r>
              <a:rPr lang="en-US" b="1" dirty="0" smtClean="0">
                <a:solidFill>
                  <a:srgbClr val="C00000"/>
                </a:solidFill>
              </a:rPr>
              <a:t>parish-to-parish assistance </a:t>
            </a:r>
            <a:r>
              <a:rPr lang="en-US" dirty="0" smtClean="0"/>
              <a:t>when a mutual aid agreement is not already in place.</a:t>
            </a:r>
          </a:p>
          <a:p>
            <a:r>
              <a:rPr lang="en-US" b="1" dirty="0" smtClean="0">
                <a:solidFill>
                  <a:srgbClr val="C00000"/>
                </a:solidFill>
              </a:rPr>
              <a:t>Authorized representatives </a:t>
            </a:r>
            <a:r>
              <a:rPr lang="en-US" dirty="0" smtClean="0"/>
              <a:t>from both the assisting and requesting parish enter into a contract to </a:t>
            </a:r>
            <a:r>
              <a:rPr lang="en-US" b="1" dirty="0" smtClean="0">
                <a:solidFill>
                  <a:srgbClr val="C00000"/>
                </a:solidFill>
              </a:rPr>
              <a:t>provide</a:t>
            </a:r>
            <a:r>
              <a:rPr lang="en-US" dirty="0" smtClean="0">
                <a:solidFill>
                  <a:srgbClr val="C00000"/>
                </a:solidFill>
              </a:rPr>
              <a:t> </a:t>
            </a:r>
            <a:r>
              <a:rPr lang="en-US" dirty="0" smtClean="0"/>
              <a:t>and </a:t>
            </a:r>
            <a:r>
              <a:rPr lang="en-US" b="1" dirty="0" smtClean="0">
                <a:solidFill>
                  <a:srgbClr val="C00000"/>
                </a:solidFill>
              </a:rPr>
              <a:t>reimburse</a:t>
            </a:r>
            <a:r>
              <a:rPr lang="en-US" dirty="0" smtClean="0">
                <a:solidFill>
                  <a:srgbClr val="C00000"/>
                </a:solidFill>
              </a:rPr>
              <a:t> </a:t>
            </a:r>
            <a:r>
              <a:rPr lang="en-US" dirty="0" smtClean="0"/>
              <a:t>for resources or services.</a:t>
            </a:r>
            <a:endParaRPr lang="en-US" dirty="0"/>
          </a:p>
        </p:txBody>
      </p:sp>
    </p:spTree>
    <p:extLst>
      <p:ext uri="{BB962C8B-B14F-4D97-AF65-F5344CB8AC3E}">
        <p14:creationId xmlns:p14="http://schemas.microsoft.com/office/powerpoint/2010/main" val="80203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Accepting Support</a:t>
            </a:r>
            <a:endParaRPr lang="en-US" b="1" dirty="0"/>
          </a:p>
        </p:txBody>
      </p:sp>
      <p:sp>
        <p:nvSpPr>
          <p:cNvPr id="3" name="Text Placeholder 2"/>
          <p:cNvSpPr>
            <a:spLocks noGrp="1"/>
          </p:cNvSpPr>
          <p:nvPr>
            <p:ph type="body" sz="quarter" idx="10"/>
          </p:nvPr>
        </p:nvSpPr>
        <p:spPr>
          <a:xfrm>
            <a:off x="4343400" y="2209800"/>
            <a:ext cx="4343400" cy="4191000"/>
          </a:xfrm>
        </p:spPr>
        <p:txBody>
          <a:bodyPr>
            <a:normAutofit lnSpcReduction="10000"/>
          </a:bodyPr>
          <a:lstStyle/>
          <a:p>
            <a:r>
              <a:rPr lang="en-US" dirty="0" smtClean="0"/>
              <a:t>The Rapides Parish staff monitoring the IMAC request will have noticed the bid submission as well. </a:t>
            </a:r>
          </a:p>
          <a:p>
            <a:r>
              <a:rPr lang="en-US" dirty="0" smtClean="0"/>
              <a:t>If the delivery time and cost estimate are acceptable, the parish can accept the bid by clicking the “Accept Submission Bid” button.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209800"/>
            <a:ext cx="3639795" cy="22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6200000">
            <a:off x="2716329" y="4675072"/>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39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Accepting Support</a:t>
            </a:r>
            <a:endParaRPr lang="en-US" b="1" dirty="0"/>
          </a:p>
        </p:txBody>
      </p:sp>
      <p:sp>
        <p:nvSpPr>
          <p:cNvPr id="3" name="Text Placeholder 2"/>
          <p:cNvSpPr>
            <a:spLocks noGrp="1"/>
          </p:cNvSpPr>
          <p:nvPr>
            <p:ph type="body" sz="quarter" idx="10"/>
          </p:nvPr>
        </p:nvSpPr>
        <p:spPr>
          <a:xfrm>
            <a:off x="457199" y="2209800"/>
            <a:ext cx="8229601" cy="1219200"/>
          </a:xfrm>
        </p:spPr>
        <p:txBody>
          <a:bodyPr>
            <a:normAutofit fontScale="77500" lnSpcReduction="20000"/>
          </a:bodyPr>
          <a:lstStyle/>
          <a:p>
            <a:r>
              <a:rPr lang="en-US" dirty="0" smtClean="0"/>
              <a:t>To accept the bid and create a binding IMAC agreement, the authorized representative should leave his or her digital signature by clicking the agreement checkbox, typing his or her name in the field at the bottom of the form, and clicking Save.</a:t>
            </a:r>
            <a:endParaRPr lang="en-US" dirty="0"/>
          </a:p>
        </p:txBody>
      </p:sp>
      <p:sp>
        <p:nvSpPr>
          <p:cNvPr id="6" name="Right Arrow 5"/>
          <p:cNvSpPr/>
          <p:nvPr/>
        </p:nvSpPr>
        <p:spPr>
          <a:xfrm rot="16200000">
            <a:off x="2716329" y="4675072"/>
            <a:ext cx="1160915" cy="8023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570958"/>
            <a:ext cx="5638801" cy="298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55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Accepting Support</a:t>
            </a:r>
            <a:endParaRPr lang="en-US" b="1" dirty="0"/>
          </a:p>
        </p:txBody>
      </p:sp>
      <p:sp>
        <p:nvSpPr>
          <p:cNvPr id="3" name="Text Placeholder 2"/>
          <p:cNvSpPr>
            <a:spLocks noGrp="1"/>
          </p:cNvSpPr>
          <p:nvPr>
            <p:ph type="body" sz="quarter" idx="10"/>
          </p:nvPr>
        </p:nvSpPr>
        <p:spPr>
          <a:xfrm>
            <a:off x="457199" y="2209800"/>
            <a:ext cx="8229601" cy="1981200"/>
          </a:xfrm>
        </p:spPr>
        <p:txBody>
          <a:bodyPr>
            <a:normAutofit/>
          </a:bodyPr>
          <a:lstStyle/>
          <a:p>
            <a:r>
              <a:rPr lang="en-US" dirty="0" smtClean="0"/>
              <a:t>Now that an agreement is in place, a Signature Agreement button appears on the request details screen for both parties. The two parishes can click the button to view the digital agreement.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11" y="4267200"/>
            <a:ext cx="4421778"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0800000">
            <a:off x="5867398" y="5943600"/>
            <a:ext cx="1770515" cy="838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5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Accepting Support</a:t>
            </a:r>
            <a:endParaRPr lang="en-US" b="1" dirty="0"/>
          </a:p>
        </p:txBody>
      </p:sp>
      <p:sp>
        <p:nvSpPr>
          <p:cNvPr id="3" name="Text Placeholder 2"/>
          <p:cNvSpPr>
            <a:spLocks noGrp="1"/>
          </p:cNvSpPr>
          <p:nvPr>
            <p:ph type="body" sz="quarter" idx="10"/>
          </p:nvPr>
        </p:nvSpPr>
        <p:spPr>
          <a:xfrm>
            <a:off x="457199" y="2209800"/>
            <a:ext cx="8229601" cy="2057400"/>
          </a:xfrm>
        </p:spPr>
        <p:txBody>
          <a:bodyPr>
            <a:normAutofit fontScale="85000" lnSpcReduction="20000"/>
          </a:bodyPr>
          <a:lstStyle/>
          <a:p>
            <a:r>
              <a:rPr lang="en-US" dirty="0" smtClean="0"/>
              <a:t>One the Signature Agreement screen, there are two attachment fields for supporting documents.</a:t>
            </a:r>
          </a:p>
          <a:p>
            <a:r>
              <a:rPr lang="en-US" dirty="0" smtClean="0"/>
              <a:t>A PDF button is available for both parishes to print or save a copy of the digital agreement.</a:t>
            </a:r>
          </a:p>
          <a:p>
            <a:r>
              <a:rPr lang="en-US" dirty="0"/>
              <a:t>Remember to update the </a:t>
            </a:r>
            <a:r>
              <a:rPr lang="en-US" dirty="0" smtClean="0"/>
              <a:t>request status </a:t>
            </a:r>
            <a:r>
              <a:rPr lang="en-US" dirty="0"/>
              <a:t>as the request is completed </a:t>
            </a:r>
            <a:r>
              <a:rPr lang="en-US" dirty="0" smtClean="0"/>
              <a:t>and </a:t>
            </a:r>
            <a:r>
              <a:rPr lang="en-US" dirty="0"/>
              <a:t>closed</a:t>
            </a:r>
            <a:r>
              <a:rPr lang="en-US" dirty="0" smtClean="0"/>
              <a:t>.</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613" y="4343400"/>
            <a:ext cx="4926774" cy="230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45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Text Placeholder 2"/>
          <p:cNvSpPr>
            <a:spLocks noGrp="1"/>
          </p:cNvSpPr>
          <p:nvPr>
            <p:ph type="body" sz="quarter" idx="10"/>
          </p:nvPr>
        </p:nvSpPr>
        <p:spPr>
          <a:xfrm>
            <a:off x="4800600" y="2514600"/>
            <a:ext cx="3886200" cy="3886200"/>
          </a:xfrm>
        </p:spPr>
        <p:txBody>
          <a:bodyPr>
            <a:normAutofit/>
          </a:bodyPr>
          <a:lstStyle/>
          <a:p>
            <a:pPr marL="0" indent="0">
              <a:buNone/>
            </a:pPr>
            <a:r>
              <a:rPr lang="en-US" sz="2000" b="1" i="1" dirty="0" smtClean="0"/>
              <a:t>For </a:t>
            </a:r>
            <a:r>
              <a:rPr lang="en-US" sz="2000" b="1" i="1" dirty="0" err="1" smtClean="0"/>
              <a:t>WebEOC</a:t>
            </a:r>
            <a:r>
              <a:rPr lang="en-US" sz="2000" b="1" i="1" dirty="0" smtClean="0"/>
              <a:t>-related questions:</a:t>
            </a:r>
          </a:p>
          <a:p>
            <a:r>
              <a:rPr lang="en-US" sz="2000" dirty="0" smtClean="0"/>
              <a:t>Austin Dixon</a:t>
            </a:r>
          </a:p>
          <a:p>
            <a:r>
              <a:rPr lang="en-US" sz="2000" dirty="0" err="1" smtClean="0"/>
              <a:t>WebEOC</a:t>
            </a:r>
            <a:r>
              <a:rPr lang="en-US" sz="2000" dirty="0" smtClean="0"/>
              <a:t> Administrator</a:t>
            </a:r>
          </a:p>
          <a:p>
            <a:r>
              <a:rPr lang="en-US" sz="2000" dirty="0" smtClean="0"/>
              <a:t>(225) 922-2190</a:t>
            </a:r>
          </a:p>
          <a:p>
            <a:r>
              <a:rPr lang="en-US" sz="2000" dirty="0" smtClean="0">
                <a:hlinkClick r:id="rId2"/>
              </a:rPr>
              <a:t>austin.dixon@la.gov</a:t>
            </a:r>
            <a:r>
              <a:rPr lang="en-US" sz="2000" dirty="0" smtClean="0"/>
              <a:t> </a:t>
            </a:r>
            <a:endParaRPr lang="en-US" sz="2000" dirty="0"/>
          </a:p>
        </p:txBody>
      </p:sp>
      <p:sp>
        <p:nvSpPr>
          <p:cNvPr id="4" name="Text Placeholder 2"/>
          <p:cNvSpPr txBox="1">
            <a:spLocks/>
          </p:cNvSpPr>
          <p:nvPr/>
        </p:nvSpPr>
        <p:spPr>
          <a:xfrm>
            <a:off x="457200" y="2523641"/>
            <a:ext cx="3886200" cy="3886200"/>
          </a:xfrm>
          <a:prstGeom prst="rect">
            <a:avLst/>
          </a:prstGeom>
        </p:spPr>
        <p:txBody>
          <a:bodyPr vert="horz" lIns="91440" tIns="45720" rIns="91440" bIns="45720" rtlCol="0">
            <a:norm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smtClean="0"/>
              <a:t>For IMAC-related questions:</a:t>
            </a:r>
          </a:p>
          <a:p>
            <a:r>
              <a:rPr lang="en-US" sz="2000" dirty="0" smtClean="0"/>
              <a:t>Jason Lachney</a:t>
            </a:r>
          </a:p>
          <a:p>
            <a:r>
              <a:rPr lang="en-US" sz="2000" dirty="0" smtClean="0"/>
              <a:t>Section Chief, Operations</a:t>
            </a:r>
          </a:p>
          <a:p>
            <a:r>
              <a:rPr lang="en-US" sz="2000" dirty="0" smtClean="0"/>
              <a:t>(225) 358-5412</a:t>
            </a:r>
          </a:p>
          <a:p>
            <a:r>
              <a:rPr lang="en-US" sz="2000" dirty="0" smtClean="0">
                <a:hlinkClick r:id="rId3"/>
              </a:rPr>
              <a:t>jason.lachney@la.gov</a:t>
            </a:r>
            <a:r>
              <a:rPr lang="en-US" sz="2000" dirty="0" smtClean="0"/>
              <a:t> </a:t>
            </a:r>
          </a:p>
        </p:txBody>
      </p:sp>
    </p:spTree>
    <p:extLst>
      <p:ext uri="{BB962C8B-B14F-4D97-AF65-F5344CB8AC3E}">
        <p14:creationId xmlns:p14="http://schemas.microsoft.com/office/powerpoint/2010/main" val="223794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76" r="8190"/>
          <a:stretch/>
        </p:blipFill>
        <p:spPr bwMode="auto">
          <a:xfrm>
            <a:off x="0" y="1"/>
            <a:ext cx="9143999" cy="684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238209" y="3395396"/>
            <a:ext cx="8632329" cy="1311834"/>
          </a:xfrm>
          <a:prstGeom prst="rect">
            <a:avLst/>
          </a:prstGeom>
        </p:spPr>
        <p:txBody>
          <a:bodyPr wrap="square">
            <a:spAutoFit/>
          </a:bodyPr>
          <a:lstStyle/>
          <a:p>
            <a:pPr algn="ctr">
              <a:lnSpc>
                <a:spcPts val="9300"/>
              </a:lnSpc>
            </a:pPr>
            <a:r>
              <a:rPr lang="en-US" sz="9600" b="1" cap="small" spc="-320" dirty="0" smtClean="0">
                <a:solidFill>
                  <a:schemeClr val="tx1">
                    <a:lumMod val="85000"/>
                    <a:lumOff val="15000"/>
                  </a:schemeClr>
                </a:solidFill>
              </a:rPr>
              <a:t>Questions?</a:t>
            </a:r>
            <a:endParaRPr lang="en-US" sz="9600" b="1" cap="small" spc="-320" dirty="0">
              <a:solidFill>
                <a:schemeClr val="tx1">
                  <a:lumMod val="85000"/>
                  <a:lumOff val="1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16" y="5601299"/>
            <a:ext cx="3149765" cy="973564"/>
          </a:xfrm>
          <a:prstGeom prst="rect">
            <a:avLst/>
          </a:prstGeom>
        </p:spPr>
      </p:pic>
    </p:spTree>
    <p:extLst>
      <p:ext uri="{BB962C8B-B14F-4D97-AF65-F5344CB8AC3E}">
        <p14:creationId xmlns:p14="http://schemas.microsoft.com/office/powerpoint/2010/main" val="38261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 Requesting Parish</a:t>
            </a:r>
            <a:endParaRPr lang="en-US" b="1" dirty="0"/>
          </a:p>
        </p:txBody>
      </p:sp>
      <p:sp>
        <p:nvSpPr>
          <p:cNvPr id="3" name="Text Placeholder 2"/>
          <p:cNvSpPr>
            <a:spLocks noGrp="1"/>
          </p:cNvSpPr>
          <p:nvPr>
            <p:ph type="body" sz="quarter" idx="10"/>
          </p:nvPr>
        </p:nvSpPr>
        <p:spPr/>
        <p:txBody>
          <a:bodyPr/>
          <a:lstStyle/>
          <a:p>
            <a:r>
              <a:rPr lang="en-US" b="1" dirty="0" smtClean="0">
                <a:solidFill>
                  <a:srgbClr val="C00000"/>
                </a:solidFill>
              </a:rPr>
              <a:t>Declare</a:t>
            </a:r>
            <a:r>
              <a:rPr lang="en-US" dirty="0" smtClean="0">
                <a:solidFill>
                  <a:srgbClr val="C00000"/>
                </a:solidFill>
              </a:rPr>
              <a:t> </a:t>
            </a:r>
            <a:r>
              <a:rPr lang="en-US" dirty="0" smtClean="0"/>
              <a:t>a State of Emergency before making request</a:t>
            </a:r>
          </a:p>
          <a:p>
            <a:r>
              <a:rPr lang="en-US" b="1" dirty="0" smtClean="0">
                <a:solidFill>
                  <a:srgbClr val="C00000"/>
                </a:solidFill>
              </a:rPr>
              <a:t>Identify</a:t>
            </a:r>
            <a:r>
              <a:rPr lang="en-US" dirty="0" smtClean="0"/>
              <a:t> the resource or service needed</a:t>
            </a:r>
          </a:p>
          <a:p>
            <a:r>
              <a:rPr lang="en-US" dirty="0" smtClean="0"/>
              <a:t>Agree on a </a:t>
            </a:r>
            <a:r>
              <a:rPr lang="en-US" b="1" dirty="0" smtClean="0">
                <a:solidFill>
                  <a:srgbClr val="C00000"/>
                </a:solidFill>
              </a:rPr>
              <a:t>price</a:t>
            </a:r>
            <a:r>
              <a:rPr lang="en-US" dirty="0" smtClean="0">
                <a:solidFill>
                  <a:srgbClr val="C00000"/>
                </a:solidFill>
              </a:rPr>
              <a:t> </a:t>
            </a:r>
            <a:r>
              <a:rPr lang="en-US" dirty="0" smtClean="0"/>
              <a:t>and </a:t>
            </a:r>
            <a:r>
              <a:rPr lang="en-US" b="1" dirty="0" smtClean="0">
                <a:solidFill>
                  <a:srgbClr val="C00000"/>
                </a:solidFill>
              </a:rPr>
              <a:t>scope</a:t>
            </a:r>
          </a:p>
          <a:p>
            <a:r>
              <a:rPr lang="en-US" dirty="0" smtClean="0"/>
              <a:t>Keep </a:t>
            </a:r>
            <a:r>
              <a:rPr lang="en-US" b="1" dirty="0" smtClean="0">
                <a:solidFill>
                  <a:srgbClr val="C00000"/>
                </a:solidFill>
              </a:rPr>
              <a:t>documentation</a:t>
            </a:r>
            <a:r>
              <a:rPr lang="en-US" dirty="0" smtClean="0">
                <a:solidFill>
                  <a:srgbClr val="C00000"/>
                </a:solidFill>
              </a:rPr>
              <a:t> </a:t>
            </a:r>
            <a:r>
              <a:rPr lang="en-US" sz="2400" i="1" dirty="0" smtClean="0"/>
              <a:t>(from declaration </a:t>
            </a:r>
            <a:r>
              <a:rPr lang="en-US" sz="2400" i="1" dirty="0" smtClean="0"/>
              <a:t>to reimbursement)</a:t>
            </a:r>
          </a:p>
          <a:p>
            <a:endParaRPr lang="en-US" i="1" dirty="0"/>
          </a:p>
        </p:txBody>
      </p:sp>
    </p:spTree>
    <p:extLst>
      <p:ext uri="{BB962C8B-B14F-4D97-AF65-F5344CB8AC3E}">
        <p14:creationId xmlns:p14="http://schemas.microsoft.com/office/powerpoint/2010/main" val="224289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 Assisting Parish</a:t>
            </a:r>
            <a:endParaRPr lang="en-US" b="1" dirty="0"/>
          </a:p>
        </p:txBody>
      </p:sp>
      <p:sp>
        <p:nvSpPr>
          <p:cNvPr id="3" name="Text Placeholder 2"/>
          <p:cNvSpPr>
            <a:spLocks noGrp="1"/>
          </p:cNvSpPr>
          <p:nvPr>
            <p:ph type="body" sz="quarter" idx="10"/>
          </p:nvPr>
        </p:nvSpPr>
        <p:spPr/>
        <p:txBody>
          <a:bodyPr/>
          <a:lstStyle/>
          <a:p>
            <a:r>
              <a:rPr lang="en-US" b="1" dirty="0" smtClean="0">
                <a:solidFill>
                  <a:srgbClr val="C00000"/>
                </a:solidFill>
              </a:rPr>
              <a:t>Verify</a:t>
            </a:r>
            <a:r>
              <a:rPr lang="en-US" dirty="0" smtClean="0">
                <a:solidFill>
                  <a:srgbClr val="C00000"/>
                </a:solidFill>
              </a:rPr>
              <a:t> </a:t>
            </a:r>
            <a:r>
              <a:rPr lang="en-US" dirty="0" smtClean="0"/>
              <a:t>the request details</a:t>
            </a:r>
          </a:p>
          <a:p>
            <a:r>
              <a:rPr lang="en-US" dirty="0" smtClean="0"/>
              <a:t>Agree on </a:t>
            </a:r>
            <a:r>
              <a:rPr lang="en-US" b="1" dirty="0" smtClean="0">
                <a:solidFill>
                  <a:srgbClr val="C00000"/>
                </a:solidFill>
              </a:rPr>
              <a:t>price</a:t>
            </a:r>
            <a:r>
              <a:rPr lang="en-US" dirty="0" smtClean="0">
                <a:solidFill>
                  <a:srgbClr val="C00000"/>
                </a:solidFill>
              </a:rPr>
              <a:t> </a:t>
            </a:r>
            <a:r>
              <a:rPr lang="en-US" dirty="0" smtClean="0"/>
              <a:t>and </a:t>
            </a:r>
            <a:r>
              <a:rPr lang="en-US" b="1" dirty="0" smtClean="0">
                <a:solidFill>
                  <a:srgbClr val="C00000"/>
                </a:solidFill>
              </a:rPr>
              <a:t>scope</a:t>
            </a:r>
          </a:p>
          <a:p>
            <a:r>
              <a:rPr lang="en-US" b="1" dirty="0" smtClean="0">
                <a:solidFill>
                  <a:srgbClr val="C00000"/>
                </a:solidFill>
              </a:rPr>
              <a:t>Confirm</a:t>
            </a:r>
            <a:r>
              <a:rPr lang="en-US" dirty="0" smtClean="0">
                <a:solidFill>
                  <a:srgbClr val="C00000"/>
                </a:solidFill>
              </a:rPr>
              <a:t> </a:t>
            </a:r>
            <a:r>
              <a:rPr lang="en-US" dirty="0" smtClean="0">
                <a:solidFill>
                  <a:schemeClr val="tx1"/>
                </a:solidFill>
              </a:rPr>
              <a:t>receipt of authorization </a:t>
            </a:r>
            <a:r>
              <a:rPr lang="en-US" dirty="0" smtClean="0"/>
              <a:t>from requesting parish </a:t>
            </a:r>
            <a:r>
              <a:rPr lang="en-US" b="1" dirty="0" smtClean="0">
                <a:solidFill>
                  <a:srgbClr val="C00000"/>
                </a:solidFill>
              </a:rPr>
              <a:t>before deploying </a:t>
            </a:r>
            <a:r>
              <a:rPr lang="en-US" dirty="0" smtClean="0"/>
              <a:t>resources</a:t>
            </a:r>
          </a:p>
          <a:p>
            <a:endParaRPr lang="en-US" dirty="0"/>
          </a:p>
        </p:txBody>
      </p:sp>
    </p:spTree>
    <p:extLst>
      <p:ext uri="{BB962C8B-B14F-4D97-AF65-F5344CB8AC3E}">
        <p14:creationId xmlns:p14="http://schemas.microsoft.com/office/powerpoint/2010/main" val="115110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 Both Parties</a:t>
            </a:r>
            <a:endParaRPr lang="en-US" b="1" dirty="0"/>
          </a:p>
        </p:txBody>
      </p:sp>
      <p:sp>
        <p:nvSpPr>
          <p:cNvPr id="3" name="Text Placeholder 2"/>
          <p:cNvSpPr>
            <a:spLocks noGrp="1"/>
          </p:cNvSpPr>
          <p:nvPr>
            <p:ph type="body" sz="quarter" idx="10"/>
          </p:nvPr>
        </p:nvSpPr>
        <p:spPr/>
        <p:txBody>
          <a:bodyPr/>
          <a:lstStyle/>
          <a:p>
            <a:r>
              <a:rPr lang="en-US" dirty="0" smtClean="0"/>
              <a:t>Utilize the IMAC process in </a:t>
            </a:r>
            <a:r>
              <a:rPr lang="en-US" b="1" dirty="0" err="1" smtClean="0">
                <a:solidFill>
                  <a:srgbClr val="C00000"/>
                </a:solidFill>
              </a:rPr>
              <a:t>WebEOC</a:t>
            </a:r>
            <a:endParaRPr lang="en-US" b="1" dirty="0" smtClean="0">
              <a:solidFill>
                <a:srgbClr val="C00000"/>
              </a:solidFill>
            </a:endParaRPr>
          </a:p>
          <a:p>
            <a:r>
              <a:rPr lang="en-US" dirty="0" smtClean="0"/>
              <a:t>Adhere to </a:t>
            </a:r>
            <a:r>
              <a:rPr lang="en-US" b="1" dirty="0" smtClean="0">
                <a:solidFill>
                  <a:srgbClr val="C00000"/>
                </a:solidFill>
              </a:rPr>
              <a:t>NIMS guidelines</a:t>
            </a:r>
          </a:p>
          <a:p>
            <a:r>
              <a:rPr lang="en-US" dirty="0" smtClean="0"/>
              <a:t>Participate in an </a:t>
            </a:r>
            <a:r>
              <a:rPr lang="en-US" b="1" dirty="0" smtClean="0">
                <a:solidFill>
                  <a:srgbClr val="C00000"/>
                </a:solidFill>
              </a:rPr>
              <a:t>After-Action Review</a:t>
            </a:r>
            <a:r>
              <a:rPr lang="en-US" dirty="0" smtClean="0"/>
              <a:t> (AAR) and implement corrective actions.</a:t>
            </a:r>
          </a:p>
          <a:p>
            <a:endParaRPr lang="en-US" dirty="0"/>
          </a:p>
        </p:txBody>
      </p:sp>
    </p:spTree>
    <p:extLst>
      <p:ext uri="{BB962C8B-B14F-4D97-AF65-F5344CB8AC3E}">
        <p14:creationId xmlns:p14="http://schemas.microsoft.com/office/powerpoint/2010/main" val="232926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 GOHSEP</a:t>
            </a:r>
            <a:endParaRPr lang="en-US" b="1" dirty="0"/>
          </a:p>
        </p:txBody>
      </p:sp>
      <p:sp>
        <p:nvSpPr>
          <p:cNvPr id="3" name="Text Placeholder 2"/>
          <p:cNvSpPr>
            <a:spLocks noGrp="1"/>
          </p:cNvSpPr>
          <p:nvPr>
            <p:ph type="body" sz="quarter" idx="10"/>
          </p:nvPr>
        </p:nvSpPr>
        <p:spPr/>
        <p:txBody>
          <a:bodyPr/>
          <a:lstStyle/>
          <a:p>
            <a:r>
              <a:rPr lang="en-US" b="1" dirty="0" smtClean="0">
                <a:solidFill>
                  <a:srgbClr val="C00000"/>
                </a:solidFill>
              </a:rPr>
              <a:t>Oversee</a:t>
            </a:r>
            <a:r>
              <a:rPr lang="en-US" dirty="0" smtClean="0">
                <a:solidFill>
                  <a:srgbClr val="C00000"/>
                </a:solidFill>
              </a:rPr>
              <a:t> </a:t>
            </a:r>
            <a:r>
              <a:rPr lang="en-US" dirty="0" smtClean="0"/>
              <a:t>and </a:t>
            </a:r>
            <a:r>
              <a:rPr lang="en-US" b="1" dirty="0" smtClean="0">
                <a:solidFill>
                  <a:srgbClr val="C00000"/>
                </a:solidFill>
              </a:rPr>
              <a:t>maintain</a:t>
            </a:r>
            <a:r>
              <a:rPr lang="en-US" dirty="0" smtClean="0">
                <a:solidFill>
                  <a:srgbClr val="C00000"/>
                </a:solidFill>
              </a:rPr>
              <a:t> </a:t>
            </a:r>
            <a:r>
              <a:rPr lang="en-US" dirty="0" smtClean="0"/>
              <a:t>the IMAC process in </a:t>
            </a:r>
            <a:r>
              <a:rPr lang="en-US" dirty="0" err="1" smtClean="0">
                <a:solidFill>
                  <a:schemeClr val="tx1"/>
                </a:solidFill>
              </a:rPr>
              <a:t>WebEOC</a:t>
            </a:r>
            <a:endParaRPr lang="en-US" dirty="0" smtClean="0">
              <a:solidFill>
                <a:schemeClr val="tx1"/>
              </a:solidFill>
            </a:endParaRPr>
          </a:p>
          <a:p>
            <a:r>
              <a:rPr lang="en-US" dirty="0" smtClean="0"/>
              <a:t>Maintain the list of parish </a:t>
            </a:r>
            <a:r>
              <a:rPr lang="en-US" b="1" dirty="0" smtClean="0">
                <a:solidFill>
                  <a:srgbClr val="C00000"/>
                </a:solidFill>
              </a:rPr>
              <a:t>authorized representatives</a:t>
            </a:r>
          </a:p>
          <a:p>
            <a:endParaRPr lang="en-US" dirty="0"/>
          </a:p>
        </p:txBody>
      </p:sp>
    </p:spTree>
    <p:extLst>
      <p:ext uri="{BB962C8B-B14F-4D97-AF65-F5344CB8AC3E}">
        <p14:creationId xmlns:p14="http://schemas.microsoft.com/office/powerpoint/2010/main" val="14933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Accessing the IMAC Board</a:t>
            </a:r>
            <a:endParaRPr lang="en-US" b="1" dirty="0"/>
          </a:p>
        </p:txBody>
      </p:sp>
      <p:sp>
        <p:nvSpPr>
          <p:cNvPr id="3" name="Text Placeholder 2"/>
          <p:cNvSpPr>
            <a:spLocks noGrp="1"/>
          </p:cNvSpPr>
          <p:nvPr>
            <p:ph type="body" sz="quarter" idx="10"/>
          </p:nvPr>
        </p:nvSpPr>
        <p:spPr/>
        <p:txBody>
          <a:bodyPr/>
          <a:lstStyle/>
          <a:p>
            <a:r>
              <a:rPr lang="en-US" dirty="0" smtClean="0"/>
              <a:t>Log in to </a:t>
            </a:r>
            <a:r>
              <a:rPr lang="en-US" dirty="0" err="1" smtClean="0"/>
              <a:t>WebEOC</a:t>
            </a:r>
            <a:r>
              <a:rPr lang="en-US" dirty="0" smtClean="0"/>
              <a:t> and choose the appropriate incident. Then, click the IMAC option in the Control Panel.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5052873"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8914"/>
            <a:ext cx="4114800" cy="2051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43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IMAC Board at a Glance</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83137" cy="3522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71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DA15DB-33D8-43D1-B1E1-BBDE28F4F587}"/>
</file>

<file path=customXml/itemProps2.xml><?xml version="1.0" encoding="utf-8"?>
<ds:datastoreItem xmlns:ds="http://schemas.openxmlformats.org/officeDocument/2006/customXml" ds:itemID="{722BFE42-EA5F-4285-8729-9E43C172191B}"/>
</file>

<file path=customXml/itemProps3.xml><?xml version="1.0" encoding="utf-8"?>
<ds:datastoreItem xmlns:ds="http://schemas.openxmlformats.org/officeDocument/2006/customXml" ds:itemID="{F1629F6A-EBCC-4963-B192-772FE9C6D588}"/>
</file>

<file path=docProps/app.xml><?xml version="1.0" encoding="utf-8"?>
<Properties xmlns="http://schemas.openxmlformats.org/officeDocument/2006/extended-properties" xmlns:vt="http://schemas.openxmlformats.org/officeDocument/2006/docPropsVTypes">
  <TotalTime>682</TotalTime>
  <Words>997</Words>
  <Application>Microsoft Office PowerPoint</Application>
  <PresentationFormat>On-screen Show (4:3)</PresentationFormat>
  <Paragraphs>125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PowerPoint Presentation</vt:lpstr>
      <vt:lpstr>The IMAC Process and WebEOC</vt:lpstr>
      <vt:lpstr>What is IMAC?</vt:lpstr>
      <vt:lpstr>Requirements: Requesting Parish</vt:lpstr>
      <vt:lpstr>Requirements: Assisting Parish</vt:lpstr>
      <vt:lpstr>Requirements: Both Parties</vt:lpstr>
      <vt:lpstr>Requirements: GOHSEP</vt:lpstr>
      <vt:lpstr>Accessing the IMAC Board</vt:lpstr>
      <vt:lpstr>IMAC Board at a Glance</vt:lpstr>
      <vt:lpstr>IMAC Board Header</vt:lpstr>
      <vt:lpstr>IMAC Board Header</vt:lpstr>
      <vt:lpstr>IMAC Board Data</vt:lpstr>
      <vt:lpstr>IMAC Board Data</vt:lpstr>
      <vt:lpstr>IMAC Board Data</vt:lpstr>
      <vt:lpstr>IMAC Board Data</vt:lpstr>
      <vt:lpstr>IMAC Board Data</vt:lpstr>
      <vt:lpstr>IMAC Board Data</vt:lpstr>
      <vt:lpstr>Submitting an IMAC Request</vt:lpstr>
      <vt:lpstr>Submitting an IMAC Request</vt:lpstr>
      <vt:lpstr>Submitting an IMAC Request</vt:lpstr>
      <vt:lpstr>Submitting an IMAC Request</vt:lpstr>
      <vt:lpstr>Submitting an IMAC Request</vt:lpstr>
      <vt:lpstr>Submitting an IMAC Request</vt:lpstr>
      <vt:lpstr>Submitting an IMAC Request</vt:lpstr>
      <vt:lpstr>Supporting an IMAC Request</vt:lpstr>
      <vt:lpstr>Supporting an IMAC Request</vt:lpstr>
      <vt:lpstr>Supporting an IMAC Request</vt:lpstr>
      <vt:lpstr>Supporting an IMAC Request</vt:lpstr>
      <vt:lpstr>Accepting Support</vt:lpstr>
      <vt:lpstr>Accepting Support</vt:lpstr>
      <vt:lpstr>Accepting Support</vt:lpstr>
      <vt:lpstr>Accepting Support</vt:lpstr>
      <vt:lpstr>Accepting Support</vt:lpstr>
      <vt:lpstr>Contact Information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GOHSEP Conference 2017 IMAC Presentation</dc:title>
  <dc:creator>swb;austin dixon</dc:creator>
  <cp:lastModifiedBy>Dayries, Christina</cp:lastModifiedBy>
  <cp:revision>72</cp:revision>
  <dcterms:created xsi:type="dcterms:W3CDTF">2015-09-22T16:44:38Z</dcterms:created>
  <dcterms:modified xsi:type="dcterms:W3CDTF">2017-01-25T21:51:18Z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s">
    <vt:lpwstr/>
  </property>
  <property fmtid="{D5CDD505-2E9C-101B-9397-08002B2CF9AE}" pid="3" name="ContentTypeId">
    <vt:lpwstr>0x010100CB9C5296AA4CB44AAC993CF3D2FFA90A</vt:lpwstr>
  </property>
  <property fmtid="{D5CDD505-2E9C-101B-9397-08002B2CF9AE}" pid="4" name="ContentType">
    <vt:lpwstr>Slide</vt:lpwstr>
  </property>
  <property fmtid="{D5CDD505-2E9C-101B-9397-08002B2CF9AE}" pid="5" name="Presentation">
    <vt:lpwstr>GOHSEPSlideMaster_Respond_2015</vt:lpwstr>
  </property>
  <property fmtid="{D5CDD505-2E9C-101B-9397-08002B2CF9AE}" pid="6" name="SlideDescription">
    <vt:lpwstr/>
  </property>
</Properties>
</file>