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9" r:id="rId3"/>
    <p:sldId id="258" r:id="rId4"/>
    <p:sldId id="257" r:id="rId5"/>
    <p:sldId id="260" r:id="rId6"/>
    <p:sldId id="301" r:id="rId7"/>
    <p:sldId id="300" r:id="rId8"/>
    <p:sldId id="264" r:id="rId9"/>
    <p:sldId id="275" r:id="rId10"/>
    <p:sldId id="276" r:id="rId11"/>
    <p:sldId id="277" r:id="rId12"/>
    <p:sldId id="279" r:id="rId13"/>
    <p:sldId id="280" r:id="rId14"/>
    <p:sldId id="281" r:id="rId15"/>
    <p:sldId id="287" r:id="rId16"/>
    <p:sldId id="283" r:id="rId17"/>
    <p:sldId id="288" r:id="rId18"/>
    <p:sldId id="289" r:id="rId19"/>
    <p:sldId id="290" r:id="rId20"/>
    <p:sldId id="291" r:id="rId21"/>
    <p:sldId id="292" r:id="rId22"/>
    <p:sldId id="293" r:id="rId23"/>
    <p:sldId id="299" r:id="rId24"/>
    <p:sldId id="298" r:id="rId25"/>
    <p:sldId id="284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731520"/>
          </a:xfrm>
        </p:spPr>
        <p:txBody>
          <a:bodyPr>
            <a:normAutofit/>
          </a:bodyPr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4737" y="6356350"/>
            <a:ext cx="2743200" cy="365125"/>
          </a:xfrm>
        </p:spPr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97280"/>
            <a:ext cx="12188952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C656770-12B1-459B-8C53-2860D13D9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90" y="65581"/>
            <a:ext cx="968003" cy="9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22B1-0AAD-4902-B558-A67CA8B20CBB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ADCB-B893-4776-A911-0D38B8F8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842-8820-4DD7-9B87-5187AF771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PREPS:</a:t>
            </a:r>
            <a:br>
              <a:rPr lang="en-US" sz="53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300" b="1" dirty="0">
                <a:latin typeface="Helvetica" panose="020B0604020202020204" pitchFamily="34" charset="0"/>
                <a:cs typeface="Helvetica" panose="020B0604020202020204" pitchFamily="34" charset="0"/>
              </a:rPr>
              <a:t>Partial Repair and Essential Power for Sheltering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D42D8-7C20-4EAB-A638-72BCEB691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6824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Texas General Land Office (GLO)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Texas Department of Emergency Management (TDEM)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Federal Emergency Management Agency (FEMA)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21C05-1A8F-4A92-A125-E94273905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005" y="2758920"/>
            <a:ext cx="3931047" cy="1502086"/>
          </a:xfrm>
          <a:prstGeom prst="rect">
            <a:avLst/>
          </a:prstGeom>
        </p:spPr>
      </p:pic>
      <p:sp>
        <p:nvSpPr>
          <p:cNvPr id="4" name="AutoShape 2" descr="Image result for TDEM logo">
            <a:extLst>
              <a:ext uri="{FF2B5EF4-FFF2-40B4-BE49-F238E27FC236}">
                <a16:creationId xmlns:a16="http://schemas.microsoft.com/office/drawing/2014/main" id="{D4D4DCF8-DA22-4FD9-AB85-3A3313ED3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26C66-79E2-4E4F-8A69-5BFCF062F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479" y="4270248"/>
            <a:ext cx="1609344" cy="1616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195919-3A04-400D-A511-404838B3A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790" y="5706461"/>
            <a:ext cx="2657475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D4C32-C762-413A-BE5D-CCEA5495E3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1" y="4269805"/>
            <a:ext cx="1621646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856-F475-4136-8CF8-120FE3A5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PREPS Repairs: Kitchen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5CEB-E45C-4D5A-AD80-BF4D3F6F7C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29051" y="1263192"/>
            <a:ext cx="3468195" cy="491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617F-3C33-4DA7-8F96-607C0163EF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92597" y="1263193"/>
            <a:ext cx="5588305" cy="4919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4847257-EB06-4677-9F13-6D3277B271D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8" y="1797070"/>
            <a:ext cx="5588305" cy="418906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A54AC-4C2B-4AC2-9553-CEC6BFEA66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018" y="2333157"/>
            <a:ext cx="4624262" cy="34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856-F475-4136-8CF8-120FE3A5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PREPS Repairs: Bathroom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22825B-171F-4120-99C7-BB96C11864C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6409" y="2444563"/>
            <a:ext cx="5043929" cy="378294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7B6750-571D-4F9F-B52B-6AFBBD6AAD9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8175" y="2444334"/>
            <a:ext cx="5043929" cy="3783407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B606C5-52B9-477C-8A1B-BDA7CBDB3090}"/>
              </a:ext>
            </a:extLst>
          </p:cNvPr>
          <p:cNvSpPr txBox="1">
            <a:spLocks/>
          </p:cNvSpPr>
          <p:nvPr/>
        </p:nvSpPr>
        <p:spPr>
          <a:xfrm>
            <a:off x="1568435" y="1263192"/>
            <a:ext cx="3783407" cy="550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BEFORE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F5DC331-1374-4AF7-8499-BF7FF265AFCB}"/>
              </a:ext>
            </a:extLst>
          </p:cNvPr>
          <p:cNvSpPr txBox="1">
            <a:spLocks/>
          </p:cNvSpPr>
          <p:nvPr/>
        </p:nvSpPr>
        <p:spPr>
          <a:xfrm>
            <a:off x="7066900" y="1244319"/>
            <a:ext cx="3782947" cy="569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01849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9B41-F947-4B00-B4EA-A40319B6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1: FEMA Gives Authorization for PREPS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988E2E-C3C1-4908-BD8C-E0DA222907F9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75C8F77-FE0B-436A-B552-954E6886DDC2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B97FB-D37E-441A-8131-5E43ECE1E42A}"/>
              </a:ext>
            </a:extLst>
          </p:cNvPr>
          <p:cNvSpPr txBox="1"/>
          <p:nvPr/>
        </p:nvSpPr>
        <p:spPr>
          <a:xfrm>
            <a:off x="0" y="6287311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11/20/17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EF329F-5352-4EC1-9C78-31AEECD86FB9}"/>
              </a:ext>
            </a:extLst>
          </p:cNvPr>
          <p:cNvCxnSpPr>
            <a:cxnSpLocks/>
          </p:cNvCxnSpPr>
          <p:nvPr/>
        </p:nvCxnSpPr>
        <p:spPr>
          <a:xfrm>
            <a:off x="182880" y="5879498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741C750-EC01-4BA2-A6E5-23A4E874A5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532" y="1260267"/>
            <a:ext cx="5764927" cy="44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1634-F287-4245-B716-89DE3885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24: Call Center is Live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70784BA-E346-4418-9266-8F7D9817A3A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82880" y="1347426"/>
            <a:ext cx="4935875" cy="811312"/>
          </a:xfrm>
        </p:spPr>
        <p:txBody>
          <a:bodyPr>
            <a:normAutofit/>
          </a:bodyPr>
          <a:lstStyle/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Tasked to call ~86,000 potentially eligible applicants</a:t>
            </a: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E56F9F-671E-40E6-BAA7-C804E4AFE1FD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B1F791C-E4CE-4BD7-BF41-83A8278A4206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E51493-77BB-47D4-B6DF-F12A81310BD2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05703D-4007-4753-B5B7-41C5F2F7D8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85" y="1132298"/>
            <a:ext cx="6804007" cy="4457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90A7AB-B6EB-4816-8AAE-EFE2CC12EBFA}"/>
              </a:ext>
            </a:extLst>
          </p:cNvPr>
          <p:cNvSpPr txBox="1"/>
          <p:nvPr/>
        </p:nvSpPr>
        <p:spPr>
          <a:xfrm>
            <a:off x="1211423" y="6285186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12/13/17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9F1D93-86D9-4E44-BE9B-EA11919A46C6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1710665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361793EC-7474-44AB-979E-2476D684C08F}"/>
              </a:ext>
            </a:extLst>
          </p:cNvPr>
          <p:cNvSpPr txBox="1">
            <a:spLocks/>
          </p:cNvSpPr>
          <p:nvPr/>
        </p:nvSpPr>
        <p:spPr>
          <a:xfrm>
            <a:off x="182880" y="2120592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Overall Outreach Statistics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59B9E181-C3D2-42A0-B54B-ACA8AEA441CC}"/>
              </a:ext>
            </a:extLst>
          </p:cNvPr>
          <p:cNvSpPr txBox="1">
            <a:spLocks/>
          </p:cNvSpPr>
          <p:nvPr/>
        </p:nvSpPr>
        <p:spPr>
          <a:xfrm>
            <a:off x="504805" y="2539362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290,000+ outbound calls made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2324F13-6199-4877-823F-8AD71D418B27}"/>
              </a:ext>
            </a:extLst>
          </p:cNvPr>
          <p:cNvSpPr txBox="1">
            <a:spLocks/>
          </p:cNvSpPr>
          <p:nvPr/>
        </p:nvSpPr>
        <p:spPr>
          <a:xfrm>
            <a:off x="504805" y="2962158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66% contact rate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F78DF4E6-E895-4808-8691-5DD5B5C19F83}"/>
              </a:ext>
            </a:extLst>
          </p:cNvPr>
          <p:cNvSpPr txBox="1">
            <a:spLocks/>
          </p:cNvSpPr>
          <p:nvPr/>
        </p:nvSpPr>
        <p:spPr>
          <a:xfrm>
            <a:off x="504805" y="3359144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51% participation rate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E263DCFE-36D7-425E-A228-FD2EC48EA703}"/>
              </a:ext>
            </a:extLst>
          </p:cNvPr>
          <p:cNvSpPr txBox="1">
            <a:spLocks/>
          </p:cNvSpPr>
          <p:nvPr/>
        </p:nvSpPr>
        <p:spPr>
          <a:xfrm>
            <a:off x="504805" y="3761754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188,817 emails sent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C9F6AB1-9813-49C4-ACBB-758F1FA52DC0}"/>
              </a:ext>
            </a:extLst>
          </p:cNvPr>
          <p:cNvSpPr txBox="1">
            <a:spLocks/>
          </p:cNvSpPr>
          <p:nvPr/>
        </p:nvSpPr>
        <p:spPr>
          <a:xfrm>
            <a:off x="504805" y="4158740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23,786 texts sent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5DB6A2AA-23EC-4232-A580-597A8D5BE371}"/>
              </a:ext>
            </a:extLst>
          </p:cNvPr>
          <p:cNvSpPr txBox="1">
            <a:spLocks/>
          </p:cNvSpPr>
          <p:nvPr/>
        </p:nvSpPr>
        <p:spPr>
          <a:xfrm>
            <a:off x="504805" y="4587431"/>
            <a:ext cx="4935875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51,242 postcards sent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F6E4-A15E-45CD-B078-DB7ACB53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Day 28: First Home Inspection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FFECAF-6817-4524-B03B-54DF0A8BB8B5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E9D0345-1BFB-4C8C-8013-0DE80072E622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44CFD6-D19F-4D55-B53B-4AC2FA820802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95555D-F784-4D91-8B43-F9685478C565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DB3CE8D-7E5B-4276-92EA-BA0D26411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69986" y="2297408"/>
            <a:ext cx="4605314" cy="22386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6FE656-676D-4B34-B344-B685894F4E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158" y="1114098"/>
            <a:ext cx="3815255" cy="4607456"/>
          </a:xfrm>
          <a:prstGeom prst="rect">
            <a:avLst/>
          </a:prstGeom>
        </p:spPr>
      </p:pic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2865C476-0072-498D-A365-C81404DD457A}"/>
              </a:ext>
            </a:extLst>
          </p:cNvPr>
          <p:cNvSpPr txBox="1">
            <a:spLocks/>
          </p:cNvSpPr>
          <p:nvPr/>
        </p:nvSpPr>
        <p:spPr>
          <a:xfrm>
            <a:off x="157071" y="1249516"/>
            <a:ext cx="5338756" cy="433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Required signed Right of Entry (ROE) prior to performing the Initial Site Visit (ISV)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Best Practice: Encouraged contractor to join inspector on ISV 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After Scope of Work created, Agreement to Participate was signed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26,898 total initial inspections made by 103 inspectors in 77 days resulting in 18,688 eligible ISVs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67A12-1291-4518-8249-983A453461FB}"/>
              </a:ext>
            </a:extLst>
          </p:cNvPr>
          <p:cNvSpPr txBox="1"/>
          <p:nvPr/>
        </p:nvSpPr>
        <p:spPr>
          <a:xfrm>
            <a:off x="1453161" y="6302014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12/17/17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A9FD01-51E5-4F9C-BE1E-7F27EB834173}"/>
              </a:ext>
            </a:extLst>
          </p:cNvPr>
          <p:cNvCxnSpPr>
            <a:cxnSpLocks/>
          </p:cNvCxnSpPr>
          <p:nvPr/>
        </p:nvCxnSpPr>
        <p:spPr>
          <a:xfrm>
            <a:off x="1952403" y="5868988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2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78CE-DFF9-41E6-8470-BC337942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731520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Day 34: First Home(s) Completed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F8AAE0-722C-4D07-8320-F383F236B969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442C1F3-E425-45FF-B6E4-91363CFA961D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9F7F2F-2A5B-4334-9FB6-7625EE2FD3F5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3B35ED-E4E9-4D3C-BC80-63D543BFF2EA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73C03E-25F3-4C68-91E0-2719C2348446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D16C6-81CB-40AE-906B-330366758B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07901" y="1700180"/>
            <a:ext cx="4589156" cy="3441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EC814F-6FDA-472F-A1AD-86A91926E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5364" y="1699487"/>
            <a:ext cx="4589158" cy="3441869"/>
          </a:xfrm>
          <a:prstGeom prst="rect">
            <a:avLst/>
          </a:prstGeom>
        </p:spPr>
      </p:pic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3030E73E-9687-4C44-BB31-502A25EDB8B9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589145" cy="433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Just in time for Christmas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Team worked holidays and accommodated families schedules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A5CC9-6AB2-40D5-BF8F-1E15DEEEB02E}"/>
              </a:ext>
            </a:extLst>
          </p:cNvPr>
          <p:cNvSpPr txBox="1"/>
          <p:nvPr/>
        </p:nvSpPr>
        <p:spPr>
          <a:xfrm>
            <a:off x="1824568" y="6319821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12/23/17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2A27C6-74E4-4AC2-9E1B-299361096C7F}"/>
              </a:ext>
            </a:extLst>
          </p:cNvPr>
          <p:cNvCxnSpPr>
            <a:cxnSpLocks/>
          </p:cNvCxnSpPr>
          <p:nvPr/>
        </p:nvCxnSpPr>
        <p:spPr>
          <a:xfrm>
            <a:off x="2331720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6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601326-DD05-40D7-837C-C28AB1E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Day 51: 100 Homes Completed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424776-A949-40A5-B3C0-E8FFBA4A6E6B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CFCD706-3817-412E-9374-29D009151FF6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19D3E5-C7FB-455F-A469-E4BD533E52EB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2AE886-9D7E-4261-9A14-821067BD4C79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39D67B-74F5-47D1-8C15-4A4FBAF107C0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232A39-F11F-4A9C-AF7C-90944E459154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0AEA2CC-7E1C-4AC7-8363-1E507E400A70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078035" cy="5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Challenge: Scam Alert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BF166-BA2C-4768-B4A4-7FFE817F306B}"/>
              </a:ext>
            </a:extLst>
          </p:cNvPr>
          <p:cNvSpPr txBox="1"/>
          <p:nvPr/>
        </p:nvSpPr>
        <p:spPr>
          <a:xfrm>
            <a:off x="3517231" y="6274676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1/9/18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85190C-2A6A-4407-9CE3-A20BA7A6255C}"/>
              </a:ext>
            </a:extLst>
          </p:cNvPr>
          <p:cNvCxnSpPr>
            <a:cxnSpLocks/>
          </p:cNvCxnSpPr>
          <p:nvPr/>
        </p:nvCxnSpPr>
        <p:spPr>
          <a:xfrm>
            <a:off x="3858768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1FD50B9-F653-47D4-82CF-4E225BE55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51" y="1222689"/>
            <a:ext cx="7836949" cy="3990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B483E-59F9-4195-A923-CA1552EAC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200" y="1459242"/>
            <a:ext cx="1968333" cy="2878090"/>
          </a:xfrm>
          <a:prstGeom prst="rect">
            <a:avLst/>
          </a:prstGeom>
        </p:spPr>
      </p:pic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72B12EDE-E0AE-40A5-93E5-8154D7723FD2}"/>
              </a:ext>
            </a:extLst>
          </p:cNvPr>
          <p:cNvSpPr txBox="1">
            <a:spLocks/>
          </p:cNvSpPr>
          <p:nvPr/>
        </p:nvSpPr>
        <p:spPr>
          <a:xfrm>
            <a:off x="176028" y="2156294"/>
            <a:ext cx="4078035" cy="5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PREPS-specific badges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C7CD69E4-CFE8-4819-B1D7-EBE6ED05DB82}"/>
              </a:ext>
            </a:extLst>
          </p:cNvPr>
          <p:cNvSpPr txBox="1">
            <a:spLocks/>
          </p:cNvSpPr>
          <p:nvPr/>
        </p:nvSpPr>
        <p:spPr>
          <a:xfrm>
            <a:off x="182880" y="2778078"/>
            <a:ext cx="4078035" cy="5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Facebook Live event</a:t>
            </a:r>
          </a:p>
        </p:txBody>
      </p:sp>
    </p:spTree>
    <p:extLst>
      <p:ext uri="{BB962C8B-B14F-4D97-AF65-F5344CB8AC3E}">
        <p14:creationId xmlns:p14="http://schemas.microsoft.com/office/powerpoint/2010/main" val="3015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C79C-FD4B-4EBD-8264-74206BB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59: 500 Homes Completed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9C3EFA-B400-4F20-B64D-8DFFDDD1E57D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98DC6B5-9258-4F14-AA00-54458BACB37E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944E15-67BC-451C-8397-5858A5A3CE60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34DECA-1FFF-4660-8A29-D44B5B79C468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E344C8-DB87-4BE3-9002-BEB6072F7B12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98805E-9BD8-4276-8C98-F89F67879EED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9E6B08-52A9-4E4B-AB73-BE321EA78891}"/>
              </a:ext>
            </a:extLst>
          </p:cNvPr>
          <p:cNvSpPr/>
          <p:nvPr/>
        </p:nvSpPr>
        <p:spPr>
          <a:xfrm>
            <a:off x="4048110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61020-A8E4-4E78-802F-27202AFF2F9D}"/>
              </a:ext>
            </a:extLst>
          </p:cNvPr>
          <p:cNvSpPr txBox="1"/>
          <p:nvPr/>
        </p:nvSpPr>
        <p:spPr>
          <a:xfrm>
            <a:off x="3762148" y="6274676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1/17/18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A9F9D-2919-46AF-8FBA-FD90456F0661}"/>
              </a:ext>
            </a:extLst>
          </p:cNvPr>
          <p:cNvCxnSpPr>
            <a:cxnSpLocks/>
          </p:cNvCxnSpPr>
          <p:nvPr/>
        </p:nvCxnSpPr>
        <p:spPr>
          <a:xfrm>
            <a:off x="4139734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99FCB2C7-79B8-41EF-A18F-2E8957809A5F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589145" cy="433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Approaching initial ROE deadline; granted 1</a:t>
            </a:r>
            <a:r>
              <a:rPr 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extension to 2/17/18</a:t>
            </a:r>
          </a:p>
        </p:txBody>
      </p:sp>
      <p:pic>
        <p:nvPicPr>
          <p:cNvPr id="3074" name="Picture 1" descr="image001">
            <a:extLst>
              <a:ext uri="{FF2B5EF4-FFF2-40B4-BE49-F238E27FC236}">
                <a16:creationId xmlns:a16="http://schemas.microsoft.com/office/drawing/2014/main" id="{34AE6696-CFB6-4FD6-9A98-96F51D18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282" y="1142702"/>
            <a:ext cx="7167710" cy="43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C79C-FD4B-4EBD-8264-74206BB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66: 1,000 Homes Completed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EDE69D-4987-4FC3-8453-2C84E9C0ADA2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1ED33ED-6F96-475D-A880-0745464EA95E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CE8B4E-4E1D-489D-A941-083F3EDEA8D8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F81CBB-EEB8-4B31-8CE5-90272142BFF5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DD640D-7E09-42EF-9A56-0C44ED6FC3B6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D6EF59-D008-4242-9501-B085CEF1A930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C96A1C-41C0-4554-9640-DB7FE3FB3AB3}"/>
              </a:ext>
            </a:extLst>
          </p:cNvPr>
          <p:cNvSpPr/>
          <p:nvPr/>
        </p:nvSpPr>
        <p:spPr>
          <a:xfrm>
            <a:off x="4048110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2D6CE7-0D61-4CA0-AC6C-87B8ADE150DB}"/>
              </a:ext>
            </a:extLst>
          </p:cNvPr>
          <p:cNvSpPr/>
          <p:nvPr/>
        </p:nvSpPr>
        <p:spPr>
          <a:xfrm>
            <a:off x="4334073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271BC-E0D4-43E8-AA33-5B03FE8A364B}"/>
              </a:ext>
            </a:extLst>
          </p:cNvPr>
          <p:cNvSpPr txBox="1"/>
          <p:nvPr/>
        </p:nvSpPr>
        <p:spPr>
          <a:xfrm>
            <a:off x="4048110" y="6274676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1/24/18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57B81E-895B-4C3E-A822-1B7467FDFCEB}"/>
              </a:ext>
            </a:extLst>
          </p:cNvPr>
          <p:cNvCxnSpPr>
            <a:cxnSpLocks/>
          </p:cNvCxnSpPr>
          <p:nvPr/>
        </p:nvCxnSpPr>
        <p:spPr>
          <a:xfrm>
            <a:off x="4425696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72AA94B-DB63-4C07-932A-CD4DD311C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72" y="1114932"/>
            <a:ext cx="6522720" cy="4445256"/>
          </a:xfrm>
          <a:prstGeom prst="rect">
            <a:avLst/>
          </a:prstGeom>
        </p:spPr>
      </p:pic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A18A1291-BEBD-482D-A3AF-FF9509F6C669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589145" cy="433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Postcard mailed to those still with no response</a:t>
            </a:r>
          </a:p>
        </p:txBody>
      </p:sp>
    </p:spTree>
    <p:extLst>
      <p:ext uri="{BB962C8B-B14F-4D97-AF65-F5344CB8AC3E}">
        <p14:creationId xmlns:p14="http://schemas.microsoft.com/office/powerpoint/2010/main" val="167102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C79C-FD4B-4EBD-8264-74206BB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96: 5,000 Homes Completed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07D29F-4AD4-4803-A886-0E4D00B15A47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7A23588-7CE1-468D-ABFC-D07C2091E7C6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796F6B-69AE-4DFC-A44E-7DC1363137A8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933867-029A-49B4-854E-B627CBF179C1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AB2F5-4E08-4332-9872-C7E0B8BD7888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BF50F9-037A-4273-A7F7-5AB2E1A98F76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88A06B-6D3E-4BAA-8B18-071111C476C0}"/>
              </a:ext>
            </a:extLst>
          </p:cNvPr>
          <p:cNvSpPr/>
          <p:nvPr/>
        </p:nvSpPr>
        <p:spPr>
          <a:xfrm>
            <a:off x="4048110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122288-D4AF-4BF1-8944-C1344B282298}"/>
              </a:ext>
            </a:extLst>
          </p:cNvPr>
          <p:cNvSpPr/>
          <p:nvPr/>
        </p:nvSpPr>
        <p:spPr>
          <a:xfrm>
            <a:off x="4334073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5BA3CB-23D7-423D-87E0-825BC79EAF47}"/>
              </a:ext>
            </a:extLst>
          </p:cNvPr>
          <p:cNvSpPr/>
          <p:nvPr/>
        </p:nvSpPr>
        <p:spPr>
          <a:xfrm>
            <a:off x="6253621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8AFE4231-00DF-4C22-AC1D-05633EE8D9FE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589145" cy="433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Five new builders added for a total of 15 prime contractors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Granted 2</a:t>
            </a:r>
            <a:r>
              <a:rPr 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ROE extension to 3/3/18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018C7-FCD0-4B90-AC86-94F7D2ECF99A}"/>
              </a:ext>
            </a:extLst>
          </p:cNvPr>
          <p:cNvSpPr txBox="1"/>
          <p:nvPr/>
        </p:nvSpPr>
        <p:spPr>
          <a:xfrm>
            <a:off x="5971503" y="6274676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2/23/18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FFBFA2-1672-455C-929B-0A772530C7A7}"/>
              </a:ext>
            </a:extLst>
          </p:cNvPr>
          <p:cNvCxnSpPr>
            <a:cxnSpLocks/>
          </p:cNvCxnSpPr>
          <p:nvPr/>
        </p:nvCxnSpPr>
        <p:spPr>
          <a:xfrm>
            <a:off x="6349089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35DBF0B-FB7B-479F-A1F0-1743919670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410" y="1147242"/>
            <a:ext cx="5910607" cy="44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4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Hurricane Harvey - August 25,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280"/>
            <a:ext cx="12192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C79C-FD4B-4EBD-8264-74206BB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122: 10,000 Homes Completed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63263D-DED4-40E2-85E0-7F3D3AA9E340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1CB7F2C-0DBD-4813-8069-10638C5B5880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94642E-A559-4B36-A945-5C61FA3C5336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AFB481-0376-4CC9-A3EB-96E5A7ECB9F5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9EA6A8-60E9-4A68-91E0-21DCCA4E47E9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9BB2DE-BD97-4921-9882-441481111164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92156C-6717-4592-8F35-6030DE1FB479}"/>
              </a:ext>
            </a:extLst>
          </p:cNvPr>
          <p:cNvSpPr/>
          <p:nvPr/>
        </p:nvSpPr>
        <p:spPr>
          <a:xfrm>
            <a:off x="4048110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B68B3F-1379-4A04-A8B3-FE5F578C34E3}"/>
              </a:ext>
            </a:extLst>
          </p:cNvPr>
          <p:cNvSpPr/>
          <p:nvPr/>
        </p:nvSpPr>
        <p:spPr>
          <a:xfrm>
            <a:off x="4334073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72DFB6-2F51-4B39-827E-77F99237DCA1}"/>
              </a:ext>
            </a:extLst>
          </p:cNvPr>
          <p:cNvSpPr/>
          <p:nvPr/>
        </p:nvSpPr>
        <p:spPr>
          <a:xfrm>
            <a:off x="6253621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C04A99-1A5A-4B34-9F71-6056E2DDE13E}"/>
              </a:ext>
            </a:extLst>
          </p:cNvPr>
          <p:cNvSpPr/>
          <p:nvPr/>
        </p:nvSpPr>
        <p:spPr>
          <a:xfrm>
            <a:off x="8727979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422FCFF-0E4A-487D-959D-386D8B7F74B1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589145" cy="433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Average cost of repairs is (currently) ~$11,000/home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Most commonly used scope items: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Exterior sheetrock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Cabinets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Appliances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Electrical outlets</a:t>
            </a: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E42E5-B8C8-46F0-9AA4-25A9BB4CF4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716" y="1188260"/>
            <a:ext cx="7053276" cy="4115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699F51-044F-4E7B-9CB8-180078225263}"/>
              </a:ext>
            </a:extLst>
          </p:cNvPr>
          <p:cNvSpPr txBox="1"/>
          <p:nvPr/>
        </p:nvSpPr>
        <p:spPr>
          <a:xfrm>
            <a:off x="8409490" y="6274676"/>
            <a:ext cx="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3/21/18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99CAE3-F826-4EF3-8D41-16D81E091B41}"/>
              </a:ext>
            </a:extLst>
          </p:cNvPr>
          <p:cNvCxnSpPr>
            <a:cxnSpLocks/>
          </p:cNvCxnSpPr>
          <p:nvPr/>
        </p:nvCxnSpPr>
        <p:spPr>
          <a:xfrm>
            <a:off x="8824945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C79C-FD4B-4EBD-8264-74206BB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136: Today!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1F19E9-2ADA-4547-9A72-98987B03DA0B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0770C88-513E-4670-84C8-E1A9847BC77B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CC8ED1-EF29-4EF8-A37B-51085AD93E8D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83E9FA-1F9E-418D-B17E-14FE7F63C73A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D8C923-39EC-4B31-B132-769CF29864D8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125EEF-6B9E-4A49-880E-2A66912E1ADE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5B5DD1-E68D-40AE-9B0C-929077D05496}"/>
              </a:ext>
            </a:extLst>
          </p:cNvPr>
          <p:cNvSpPr/>
          <p:nvPr/>
        </p:nvSpPr>
        <p:spPr>
          <a:xfrm>
            <a:off x="4048110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2E6168-1C80-46AC-A1A0-FBC5A96EC864}"/>
              </a:ext>
            </a:extLst>
          </p:cNvPr>
          <p:cNvSpPr/>
          <p:nvPr/>
        </p:nvSpPr>
        <p:spPr>
          <a:xfrm>
            <a:off x="4334073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AE478F-406C-4D19-81D0-F476A38526D7}"/>
              </a:ext>
            </a:extLst>
          </p:cNvPr>
          <p:cNvSpPr/>
          <p:nvPr/>
        </p:nvSpPr>
        <p:spPr>
          <a:xfrm>
            <a:off x="6253621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A4744E-B151-411F-A7DC-691964B434B8}"/>
              </a:ext>
            </a:extLst>
          </p:cNvPr>
          <p:cNvSpPr/>
          <p:nvPr/>
        </p:nvSpPr>
        <p:spPr>
          <a:xfrm>
            <a:off x="8727979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3874A8-3A45-434E-AD9B-DEF90C9BF041}"/>
              </a:ext>
            </a:extLst>
          </p:cNvPr>
          <p:cNvSpPr/>
          <p:nvPr/>
        </p:nvSpPr>
        <p:spPr>
          <a:xfrm>
            <a:off x="9681759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Image result for you are here image">
            <a:extLst>
              <a:ext uri="{FF2B5EF4-FFF2-40B4-BE49-F238E27FC236}">
                <a16:creationId xmlns:a16="http://schemas.microsoft.com/office/drawing/2014/main" id="{EAE1471A-716C-4CD4-89EF-0F67F0080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792014" cy="17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EAA098-193F-419B-B2A2-7A04FB5E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560" y="1313794"/>
            <a:ext cx="3579150" cy="3579150"/>
          </a:xfrm>
          <a:prstGeom prst="rect">
            <a:avLst/>
          </a:prstGeom>
        </p:spPr>
      </p:pic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6D75909C-BB39-425D-A7AB-ED8B18E5C63D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5426068" cy="67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____________ Homes Completed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A2A2CB-0545-4B4E-8DDF-7466894F7269}"/>
              </a:ext>
            </a:extLst>
          </p:cNvPr>
          <p:cNvSpPr txBox="1"/>
          <p:nvPr/>
        </p:nvSpPr>
        <p:spPr>
          <a:xfrm>
            <a:off x="9450492" y="6283550"/>
            <a:ext cx="824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4/4/18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52407A-FE4F-4D0E-AE74-F8121391DA22}"/>
              </a:ext>
            </a:extLst>
          </p:cNvPr>
          <p:cNvCxnSpPr>
            <a:cxnSpLocks/>
          </p:cNvCxnSpPr>
          <p:nvPr/>
        </p:nvCxnSpPr>
        <p:spPr>
          <a:xfrm>
            <a:off x="9773165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2E9EAB6-0C79-4A4E-AC79-06BB34894513}"/>
              </a:ext>
            </a:extLst>
          </p:cNvPr>
          <p:cNvSpPr txBox="1">
            <a:spLocks/>
          </p:cNvSpPr>
          <p:nvPr/>
        </p:nvSpPr>
        <p:spPr>
          <a:xfrm>
            <a:off x="304634" y="2020462"/>
            <a:ext cx="5426068" cy="67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(Fill in the Blank)</a:t>
            </a:r>
          </a:p>
        </p:txBody>
      </p:sp>
    </p:spTree>
    <p:extLst>
      <p:ext uri="{BB962C8B-B14F-4D97-AF65-F5344CB8AC3E}">
        <p14:creationId xmlns:p14="http://schemas.microsoft.com/office/powerpoint/2010/main" val="52693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C79C-FD4B-4EBD-8264-74206BB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180: Construction Complete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0701BA-F4A1-40B0-9098-2A0E601C7489}"/>
              </a:ext>
            </a:extLst>
          </p:cNvPr>
          <p:cNvCxnSpPr>
            <a:cxnSpLocks/>
          </p:cNvCxnSpPr>
          <p:nvPr/>
        </p:nvCxnSpPr>
        <p:spPr>
          <a:xfrm>
            <a:off x="0" y="5760720"/>
            <a:ext cx="12191992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F4DAD6F-54B7-4072-8353-F356861E52E3}"/>
              </a:ext>
            </a:extLst>
          </p:cNvPr>
          <p:cNvSpPr/>
          <p:nvPr/>
        </p:nvSpPr>
        <p:spPr>
          <a:xfrm>
            <a:off x="856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5AC5B-5012-4664-8793-5E0F92F9F5E5}"/>
              </a:ext>
            </a:extLst>
          </p:cNvPr>
          <p:cNvSpPr/>
          <p:nvPr/>
        </p:nvSpPr>
        <p:spPr>
          <a:xfrm>
            <a:off x="1620288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9547C6-1CF4-4785-A410-366F9495E69F}"/>
              </a:ext>
            </a:extLst>
          </p:cNvPr>
          <p:cNvSpPr/>
          <p:nvPr/>
        </p:nvSpPr>
        <p:spPr>
          <a:xfrm>
            <a:off x="1857752" y="5669280"/>
            <a:ext cx="180753" cy="182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569332-89CC-4E1A-8003-2618542A80EA}"/>
              </a:ext>
            </a:extLst>
          </p:cNvPr>
          <p:cNvSpPr/>
          <p:nvPr/>
        </p:nvSpPr>
        <p:spPr>
          <a:xfrm>
            <a:off x="2233434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EAA5F1-7668-44A7-AC99-AFDB5A075BF5}"/>
              </a:ext>
            </a:extLst>
          </p:cNvPr>
          <p:cNvSpPr/>
          <p:nvPr/>
        </p:nvSpPr>
        <p:spPr>
          <a:xfrm>
            <a:off x="3762148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80C9CD-5531-4E98-92B1-599C462D2772}"/>
              </a:ext>
            </a:extLst>
          </p:cNvPr>
          <p:cNvSpPr/>
          <p:nvPr/>
        </p:nvSpPr>
        <p:spPr>
          <a:xfrm>
            <a:off x="4048110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5DD007-A269-499D-981A-1392DCCF063B}"/>
              </a:ext>
            </a:extLst>
          </p:cNvPr>
          <p:cNvSpPr/>
          <p:nvPr/>
        </p:nvSpPr>
        <p:spPr>
          <a:xfrm>
            <a:off x="4334073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6419C2-5B2A-442F-9756-7651A49BB7CE}"/>
              </a:ext>
            </a:extLst>
          </p:cNvPr>
          <p:cNvSpPr/>
          <p:nvPr/>
        </p:nvSpPr>
        <p:spPr>
          <a:xfrm>
            <a:off x="6253621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5D5489-109D-4D86-9A69-2CED5782160D}"/>
              </a:ext>
            </a:extLst>
          </p:cNvPr>
          <p:cNvSpPr/>
          <p:nvPr/>
        </p:nvSpPr>
        <p:spPr>
          <a:xfrm>
            <a:off x="8727979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5D0BD6-DFC9-4DFA-9867-9136A804D67A}"/>
              </a:ext>
            </a:extLst>
          </p:cNvPr>
          <p:cNvSpPr/>
          <p:nvPr/>
        </p:nvSpPr>
        <p:spPr>
          <a:xfrm>
            <a:off x="9681759" y="5669280"/>
            <a:ext cx="180753" cy="18288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CAE218-1AAC-4E61-B91E-D37BB6677BF7}"/>
              </a:ext>
            </a:extLst>
          </p:cNvPr>
          <p:cNvSpPr/>
          <p:nvPr/>
        </p:nvSpPr>
        <p:spPr>
          <a:xfrm>
            <a:off x="11745145" y="5669280"/>
            <a:ext cx="180753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3E15-8248-41EB-B231-353EC879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518" y="1342282"/>
            <a:ext cx="4780380" cy="3948168"/>
          </a:xfrm>
          <a:prstGeom prst="rect">
            <a:avLst/>
          </a:prstGeom>
        </p:spPr>
      </p:pic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176EB307-94E2-409F-94A0-EFC59A946484}"/>
              </a:ext>
            </a:extLst>
          </p:cNvPr>
          <p:cNvSpPr txBox="1">
            <a:spLocks/>
          </p:cNvSpPr>
          <p:nvPr/>
        </p:nvSpPr>
        <p:spPr>
          <a:xfrm>
            <a:off x="182881" y="1334802"/>
            <a:ext cx="4417400" cy="428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It better be!!!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046564-B77A-4995-AED7-A6C28787C533}"/>
              </a:ext>
            </a:extLst>
          </p:cNvPr>
          <p:cNvSpPr txBox="1"/>
          <p:nvPr/>
        </p:nvSpPr>
        <p:spPr>
          <a:xfrm>
            <a:off x="11218128" y="6230990"/>
            <a:ext cx="105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5/19/18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7FB7B5-3663-459A-BEB7-35EB7334269B}"/>
              </a:ext>
            </a:extLst>
          </p:cNvPr>
          <p:cNvCxnSpPr>
            <a:cxnSpLocks/>
          </p:cNvCxnSpPr>
          <p:nvPr/>
        </p:nvCxnSpPr>
        <p:spPr>
          <a:xfrm>
            <a:off x="11844773" y="5852160"/>
            <a:ext cx="0" cy="42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471A3DAA-F290-4348-8397-42AA4A3C36F9}"/>
              </a:ext>
            </a:extLst>
          </p:cNvPr>
          <p:cNvSpPr txBox="1">
            <a:spLocks/>
          </p:cNvSpPr>
          <p:nvPr/>
        </p:nvSpPr>
        <p:spPr>
          <a:xfrm>
            <a:off x="176027" y="1969209"/>
            <a:ext cx="5036996" cy="55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Prediction: 17,001 Homes Completed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4CCDF465-9026-47CF-A5FA-7647246241C4}"/>
              </a:ext>
            </a:extLst>
          </p:cNvPr>
          <p:cNvSpPr txBox="1">
            <a:spLocks/>
          </p:cNvSpPr>
          <p:nvPr/>
        </p:nvSpPr>
        <p:spPr>
          <a:xfrm>
            <a:off x="176027" y="2817621"/>
            <a:ext cx="5036996" cy="2859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Next Steps for Program Closeout: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Final Invoicing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Final Reimbursement Requests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Capture Best Practices and Lessons Learned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Continued Applicant Support</a:t>
            </a:r>
          </a:p>
        </p:txBody>
      </p:sp>
    </p:spTree>
    <p:extLst>
      <p:ext uri="{BB962C8B-B14F-4D97-AF65-F5344CB8AC3E}">
        <p14:creationId xmlns:p14="http://schemas.microsoft.com/office/powerpoint/2010/main" val="18916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4D5A-4FE1-4651-9460-216611FE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 / Key Takeaways</a:t>
            </a:r>
          </a:p>
        </p:txBody>
      </p:sp>
      <p:pic>
        <p:nvPicPr>
          <p:cNvPr id="6146" name="Picture 2" descr="Image result for sponge">
            <a:extLst>
              <a:ext uri="{FF2B5EF4-FFF2-40B4-BE49-F238E27FC236}">
                <a16:creationId xmlns:a16="http://schemas.microsoft.com/office/drawing/2014/main" id="{CA4AEAB3-F72C-473D-89DF-E117E255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9804" y="1394299"/>
            <a:ext cx="2381693" cy="23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97BC44-8F7C-42FC-9059-CC8D960BB4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544" y="1143516"/>
            <a:ext cx="4646428" cy="3040856"/>
          </a:xfrm>
          <a:prstGeom prst="rect">
            <a:avLst/>
          </a:prstGeom>
        </p:spPr>
      </p:pic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DC4D8753-5728-44F9-9FE1-10B01ECBCE49}"/>
              </a:ext>
            </a:extLst>
          </p:cNvPr>
          <p:cNvSpPr txBox="1">
            <a:spLocks/>
          </p:cNvSpPr>
          <p:nvPr/>
        </p:nvSpPr>
        <p:spPr>
          <a:xfrm>
            <a:off x="182880" y="1534510"/>
            <a:ext cx="4589145" cy="43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TOP FOUR: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62628-62F4-478E-8FB3-77FA5498D9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544" y="3775992"/>
            <a:ext cx="2324000" cy="3040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137BE-E7CB-4D32-9A0F-DDD916A7DC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181732"/>
            <a:ext cx="4876800" cy="3657601"/>
          </a:xfrm>
          <a:prstGeom prst="rect">
            <a:avLst/>
          </a:prstGeom>
        </p:spPr>
      </p:pic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56E203DC-5D46-4DBB-8C84-A25010E95ED2}"/>
              </a:ext>
            </a:extLst>
          </p:cNvPr>
          <p:cNvSpPr txBox="1">
            <a:spLocks/>
          </p:cNvSpPr>
          <p:nvPr/>
        </p:nvSpPr>
        <p:spPr>
          <a:xfrm>
            <a:off x="256500" y="2226350"/>
            <a:ext cx="4834486" cy="9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Set proper expectations from the very beginning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5AD48318-63CB-491C-90FD-2BE64283F023}"/>
              </a:ext>
            </a:extLst>
          </p:cNvPr>
          <p:cNvSpPr txBox="1">
            <a:spLocks/>
          </p:cNvSpPr>
          <p:nvPr/>
        </p:nvSpPr>
        <p:spPr>
          <a:xfrm>
            <a:off x="245609" y="3181732"/>
            <a:ext cx="4834486" cy="9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Scrub the data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ED23E5BC-25A0-4EFC-9610-54F6E3243E5D}"/>
              </a:ext>
            </a:extLst>
          </p:cNvPr>
          <p:cNvSpPr txBox="1">
            <a:spLocks/>
          </p:cNvSpPr>
          <p:nvPr/>
        </p:nvSpPr>
        <p:spPr>
          <a:xfrm>
            <a:off x="256500" y="3896883"/>
            <a:ext cx="4834486" cy="129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Implement Best Practices and Lessons Learned from previous programs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D9B530E2-6F76-49CD-A4D6-E7388C919533}"/>
              </a:ext>
            </a:extLst>
          </p:cNvPr>
          <p:cNvSpPr txBox="1">
            <a:spLocks/>
          </p:cNvSpPr>
          <p:nvPr/>
        </p:nvSpPr>
        <p:spPr>
          <a:xfrm>
            <a:off x="245609" y="5187784"/>
            <a:ext cx="4834486" cy="129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Communicate early and often</a:t>
            </a:r>
          </a:p>
        </p:txBody>
      </p:sp>
    </p:spTree>
    <p:extLst>
      <p:ext uri="{BB962C8B-B14F-4D97-AF65-F5344CB8AC3E}">
        <p14:creationId xmlns:p14="http://schemas.microsoft.com/office/powerpoint/2010/main" val="15017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26E7-4E1A-43AB-BE75-6111A982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Celebrate the Wins / Focus on What Matters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27E97-6B07-47C7-98E0-B4D831490A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343680"/>
            <a:ext cx="8080744" cy="1618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349A4-F3FB-4E7C-BE33-A11550215C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8279">
            <a:off x="5694203" y="2442665"/>
            <a:ext cx="6116950" cy="2525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D2CA43-9748-4DFD-A0D3-516814518B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3698">
            <a:off x="392434" y="2968615"/>
            <a:ext cx="4897246" cy="3512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9737E-056B-4795-A9F3-28441555CE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65" y="3592771"/>
            <a:ext cx="5856416" cy="3185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AA5DF-E6FB-4141-B473-B61A0C00F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354">
            <a:off x="7890354" y="1519082"/>
            <a:ext cx="4278680" cy="7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7284A-6A80-4761-B8D5-E13951F48C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0550">
            <a:off x="4251304" y="914571"/>
            <a:ext cx="5191201" cy="315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91193-3390-4155-90D0-DDA181E9F6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57" y="-1"/>
            <a:ext cx="4996140" cy="6425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70A33-B0C3-43A2-81E6-D50818E03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0589">
            <a:off x="1309033" y="1777497"/>
            <a:ext cx="5052151" cy="212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4C5DF-3C20-4711-9CB0-1593B8F4C9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57" y="5349281"/>
            <a:ext cx="7346898" cy="1416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EA74C-794E-4949-AA8D-1319AC112B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042" y="-1"/>
            <a:ext cx="5351711" cy="3179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69A5-17FB-44A5-859D-4F77E12A9A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7227">
            <a:off x="7074240" y="2870373"/>
            <a:ext cx="4936276" cy="370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94307-CE99-4F3C-8525-ED8332971C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9247">
            <a:off x="4070787" y="3512055"/>
            <a:ext cx="5150363" cy="21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1C18AF-E088-422E-8F4F-141D9DAD69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293" y="3732"/>
            <a:ext cx="6274676" cy="4706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D7157-4637-4E2C-8A1F-0D85272E20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274" y="0"/>
            <a:ext cx="2863726" cy="38183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C7A3A5-A52B-4945-A557-F13B8ED4D7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1613" cy="2753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DFD690-0C84-4C24-BF59-C86D0A66FF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902" y="0"/>
            <a:ext cx="2618086" cy="4322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51595-AEDD-4955-94CA-4EB2D2A28A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9344"/>
            <a:ext cx="2815278" cy="4413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DBBB9-7EE9-4245-8103-C6207EC17F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374" y="3925061"/>
            <a:ext cx="4872731" cy="2942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BC9D4C-FB14-4CE2-B954-AFDAC93BDC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70" y="3818301"/>
            <a:ext cx="5973530" cy="303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Hurricane Harvey – Record Rainfall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280"/>
            <a:ext cx="12192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Hurricane Harvey - Affected Counties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280"/>
            <a:ext cx="12192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PREPS by the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4DE24-846A-4796-8D8F-628E58CAF49E}"/>
              </a:ext>
            </a:extLst>
          </p:cNvPr>
          <p:cNvSpPr txBox="1"/>
          <p:nvPr/>
        </p:nvSpPr>
        <p:spPr>
          <a:xfrm>
            <a:off x="-75414" y="1137610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Applied for FEMA Assistance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~894,000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88F3851F-7CE3-4A1E-9EC2-4CF57B48ABE0}"/>
              </a:ext>
            </a:extLst>
          </p:cNvPr>
          <p:cNvSpPr/>
          <p:nvPr/>
        </p:nvSpPr>
        <p:spPr>
          <a:xfrm flipV="1">
            <a:off x="1427566" y="1783941"/>
            <a:ext cx="1376855" cy="798786"/>
          </a:xfrm>
          <a:prstGeom prst="ben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EFBC4-52D2-4EF3-AD56-489B189CFFE5}"/>
              </a:ext>
            </a:extLst>
          </p:cNvPr>
          <p:cNvSpPr txBox="1"/>
          <p:nvPr/>
        </p:nvSpPr>
        <p:spPr>
          <a:xfrm>
            <a:off x="2180989" y="2163788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Eligible for PREPS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86,089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CF46EEB1-8B03-4613-9268-5754E2E4A882}"/>
              </a:ext>
            </a:extLst>
          </p:cNvPr>
          <p:cNvSpPr/>
          <p:nvPr/>
        </p:nvSpPr>
        <p:spPr>
          <a:xfrm flipV="1">
            <a:off x="3661576" y="2810119"/>
            <a:ext cx="1376855" cy="798786"/>
          </a:xfrm>
          <a:prstGeom prst="ben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94359-7B5F-461C-9C90-77D5F776CA27}"/>
              </a:ext>
            </a:extLst>
          </p:cNvPr>
          <p:cNvSpPr txBox="1"/>
          <p:nvPr/>
        </p:nvSpPr>
        <p:spPr>
          <a:xfrm>
            <a:off x="4454458" y="3189966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Opted into PREPS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28,767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9E58C942-FF60-4EB4-A5CD-4148DD5A0CC7}"/>
              </a:ext>
            </a:extLst>
          </p:cNvPr>
          <p:cNvSpPr/>
          <p:nvPr/>
        </p:nvSpPr>
        <p:spPr>
          <a:xfrm flipV="1">
            <a:off x="5922245" y="3819439"/>
            <a:ext cx="1376855" cy="798786"/>
          </a:xfrm>
          <a:prstGeom prst="ben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60DE4-C3FE-4937-ADF8-BDD9CDEC8395}"/>
              </a:ext>
            </a:extLst>
          </p:cNvPr>
          <p:cNvSpPr txBox="1"/>
          <p:nvPr/>
        </p:nvSpPr>
        <p:spPr>
          <a:xfrm>
            <a:off x="6995610" y="4197850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Obtained Right of Entries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18,688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B2759-67F7-4BEC-B874-F73A215BDFF1}"/>
              </a:ext>
            </a:extLst>
          </p:cNvPr>
          <p:cNvSpPr txBox="1"/>
          <p:nvPr/>
        </p:nvSpPr>
        <p:spPr>
          <a:xfrm>
            <a:off x="4555706" y="4823465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Opted out of PREPS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27,693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2D8D842B-D399-4143-B1FA-30F00B823D0A}"/>
              </a:ext>
            </a:extLst>
          </p:cNvPr>
          <p:cNvSpPr/>
          <p:nvPr/>
        </p:nvSpPr>
        <p:spPr>
          <a:xfrm flipV="1">
            <a:off x="3641308" y="4423291"/>
            <a:ext cx="1376855" cy="798786"/>
          </a:xfrm>
          <a:prstGeom prst="ben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D2B065-3549-4360-B009-EA5DC64D4251}"/>
              </a:ext>
            </a:extLst>
          </p:cNvPr>
          <p:cNvSpPr txBox="1"/>
          <p:nvPr/>
        </p:nvSpPr>
        <p:spPr>
          <a:xfrm>
            <a:off x="4555705" y="6233831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Contact/Response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29,629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07F8F98-8D8F-415F-834A-589517919A23}"/>
              </a:ext>
            </a:extLst>
          </p:cNvPr>
          <p:cNvSpPr/>
          <p:nvPr/>
        </p:nvSpPr>
        <p:spPr>
          <a:xfrm flipV="1">
            <a:off x="3661576" y="5834438"/>
            <a:ext cx="1376855" cy="798786"/>
          </a:xfrm>
          <a:prstGeom prst="ben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95A9DA-3335-4BB0-91C2-3B545703052E}"/>
              </a:ext>
            </a:extLst>
          </p:cNvPr>
          <p:cNvCxnSpPr/>
          <p:nvPr/>
        </p:nvCxnSpPr>
        <p:spPr>
          <a:xfrm>
            <a:off x="3893271" y="15459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Bent 17">
            <a:extLst>
              <a:ext uri="{FF2B5EF4-FFF2-40B4-BE49-F238E27FC236}">
                <a16:creationId xmlns:a16="http://schemas.microsoft.com/office/drawing/2014/main" id="{D2A496CC-9494-4005-85ED-58457FBCEE03}"/>
              </a:ext>
            </a:extLst>
          </p:cNvPr>
          <p:cNvSpPr/>
          <p:nvPr/>
        </p:nvSpPr>
        <p:spPr>
          <a:xfrm flipV="1">
            <a:off x="8487907" y="4822684"/>
            <a:ext cx="1376855" cy="798786"/>
          </a:xfrm>
          <a:prstGeom prst="bentArrow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CCF27-59D2-43E8-913C-8058055D0135}"/>
              </a:ext>
            </a:extLst>
          </p:cNvPr>
          <p:cNvSpPr txBox="1"/>
          <p:nvPr/>
        </p:nvSpPr>
        <p:spPr>
          <a:xfrm>
            <a:off x="9410444" y="5186508"/>
            <a:ext cx="32224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Received Work Orders</a:t>
            </a:r>
          </a:p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17,440</a:t>
            </a:r>
          </a:p>
        </p:txBody>
      </p:sp>
    </p:spTree>
    <p:extLst>
      <p:ext uri="{BB962C8B-B14F-4D97-AF65-F5344CB8AC3E}">
        <p14:creationId xmlns:p14="http://schemas.microsoft.com/office/powerpoint/2010/main" val="16536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PREPS…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1261B5BD-11BA-433B-9F7E-22F3610F04E6}"/>
              </a:ext>
            </a:extLst>
          </p:cNvPr>
          <p:cNvSpPr txBox="1">
            <a:spLocks/>
          </p:cNvSpPr>
          <p:nvPr/>
        </p:nvSpPr>
        <p:spPr>
          <a:xfrm>
            <a:off x="182880" y="1534509"/>
            <a:ext cx="11809423" cy="4603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Stands for Partial Repair and Essential Power for Sheltering; Texas’ version of the Sheltering and Temporary Emergency Power (STEP) Program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Is a Public Assistance program funded under Section 403 of the Stafford Act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Is an emergency sheltering program intended to supplement existing sheltering options (ex: hotels, mass shelters)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Provides emergency, temporary repairs in disaster-damaged single-family owner-occupied residences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Allows homeowners to remain in their homes and their communities as they complete permanent repairs to their homes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Was previously implemented in Louisiana as the Shelter at Home (SAH) Program and New York as the Rapid Repair Program; is currently being utilized in Florida and Puerto Rico</a:t>
            </a:r>
          </a:p>
        </p:txBody>
      </p:sp>
    </p:spTree>
    <p:extLst>
      <p:ext uri="{BB962C8B-B14F-4D97-AF65-F5344CB8AC3E}">
        <p14:creationId xmlns:p14="http://schemas.microsoft.com/office/powerpoint/2010/main" val="269363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PREPS Eligibility Factors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41981610-7A8B-48DC-89F2-239C94187974}"/>
              </a:ext>
            </a:extLst>
          </p:cNvPr>
          <p:cNvSpPr txBox="1">
            <a:spLocks/>
          </p:cNvSpPr>
          <p:nvPr/>
        </p:nvSpPr>
        <p:spPr>
          <a:xfrm>
            <a:off x="182880" y="1423447"/>
            <a:ext cx="4719058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Homeowner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2" descr="Image result for golfsmith austin">
            <a:extLst>
              <a:ext uri="{FF2B5EF4-FFF2-40B4-BE49-F238E27FC236}">
                <a16:creationId xmlns:a16="http://schemas.microsoft.com/office/drawing/2014/main" id="{B21E10F2-8847-419D-8671-7579A358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037" y="1136281"/>
            <a:ext cx="7215963" cy="56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051CE-3728-43B7-83BD-8229BDF57341}"/>
              </a:ext>
            </a:extLst>
          </p:cNvPr>
          <p:cNvCxnSpPr>
            <a:cxnSpLocks/>
          </p:cNvCxnSpPr>
          <p:nvPr/>
        </p:nvCxnSpPr>
        <p:spPr>
          <a:xfrm flipV="1">
            <a:off x="8240231" y="3113938"/>
            <a:ext cx="1137683" cy="1594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93BCD33-908A-4241-83A3-4D07356C25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7981">
            <a:off x="8356841" y="2746239"/>
            <a:ext cx="904464" cy="284788"/>
          </a:xfrm>
          <a:prstGeom prst="rect">
            <a:avLst/>
          </a:prstGeom>
          <a:noFill/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AA413F5-2E38-482D-B403-E1B865EDFDEF}"/>
              </a:ext>
            </a:extLst>
          </p:cNvPr>
          <p:cNvSpPr txBox="1">
            <a:spLocks/>
          </p:cNvSpPr>
          <p:nvPr/>
        </p:nvSpPr>
        <p:spPr>
          <a:xfrm>
            <a:off x="182880" y="1857080"/>
            <a:ext cx="4719058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Primary Residence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6942337F-5CEE-43D2-80AF-3332A0E1DE89}"/>
              </a:ext>
            </a:extLst>
          </p:cNvPr>
          <p:cNvSpPr txBox="1">
            <a:spLocks/>
          </p:cNvSpPr>
          <p:nvPr/>
        </p:nvSpPr>
        <p:spPr>
          <a:xfrm>
            <a:off x="182880" y="2271859"/>
            <a:ext cx="4719058" cy="80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Reside in a Designated Individual Assistance County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10F7AC46-7061-46BC-9D10-5BDD2514F156}"/>
              </a:ext>
            </a:extLst>
          </p:cNvPr>
          <p:cNvSpPr txBox="1">
            <a:spLocks/>
          </p:cNvSpPr>
          <p:nvPr/>
        </p:nvSpPr>
        <p:spPr>
          <a:xfrm>
            <a:off x="182880" y="3039141"/>
            <a:ext cx="4719058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FEMA Verified Loss &lt; $17,000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51BD5F8-9ED7-4C80-8257-30F72B1A9FE6}"/>
              </a:ext>
            </a:extLst>
          </p:cNvPr>
          <p:cNvSpPr txBox="1">
            <a:spLocks/>
          </p:cNvSpPr>
          <p:nvPr/>
        </p:nvSpPr>
        <p:spPr>
          <a:xfrm>
            <a:off x="182880" y="3547571"/>
            <a:ext cx="4719058" cy="944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Stand-alone homes (including duplexes, townhomes, and some mobile homes)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42E4F64C-782D-41FC-A9F0-88CA7B99FB8D}"/>
              </a:ext>
            </a:extLst>
          </p:cNvPr>
          <p:cNvSpPr txBox="1">
            <a:spLocks/>
          </p:cNvSpPr>
          <p:nvPr/>
        </p:nvSpPr>
        <p:spPr>
          <a:xfrm>
            <a:off x="182880" y="4344520"/>
            <a:ext cx="4719058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Storm-related damage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AB7589E8-3323-4110-A8C1-32B2EDB7CA5E}"/>
              </a:ext>
            </a:extLst>
          </p:cNvPr>
          <p:cNvSpPr txBox="1">
            <a:spLocks/>
          </p:cNvSpPr>
          <p:nvPr/>
        </p:nvSpPr>
        <p:spPr>
          <a:xfrm>
            <a:off x="182880" y="4857897"/>
            <a:ext cx="4719058" cy="1189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Able to make safe, habitable, and secure for less than $20,000 cap; extra $5,000 for Access and Functional Needs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AFC02B39-AE48-4E39-8805-2821B0FD0F28}"/>
              </a:ext>
            </a:extLst>
          </p:cNvPr>
          <p:cNvSpPr txBox="1">
            <a:spLocks/>
          </p:cNvSpPr>
          <p:nvPr/>
        </p:nvSpPr>
        <p:spPr>
          <a:xfrm>
            <a:off x="182880" y="5910604"/>
            <a:ext cx="4719058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Helvetica" panose="020B0604020202020204" pitchFamily="34" charset="0"/>
              <a:buChar char="–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FEMA determined eligibility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PREPS Lead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B42FD-A926-4F15-AFB8-4581C1FBBC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33" y="1195994"/>
            <a:ext cx="4135134" cy="53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54E1-3FA1-48D5-B70F-6EBB395A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Implementing Lessons Learned from the Start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E069A-0617-4011-A958-44998F1519C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12917"/>
            <a:ext cx="6287678" cy="4431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LA</a:t>
            </a:r>
            <a:r>
              <a:rPr lang="en-US" dirty="0"/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SAH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59036-5089-433F-B6AD-F100502743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87678" y="3099309"/>
            <a:ext cx="5828908" cy="5017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TX PREPS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D79112-AC82-4071-A42F-ADC5748C50FC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56050"/>
            <a:ext cx="6344196" cy="3089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https://pbs.twimg.com/media/DVTY6R2U8AARY1V.jpg:large">
            <a:extLst>
              <a:ext uri="{FF2B5EF4-FFF2-40B4-BE49-F238E27FC236}">
                <a16:creationId xmlns:a16="http://schemas.microsoft.com/office/drawing/2014/main" id="{865F31DA-0293-4163-A238-DE9B5AA94B19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7678" y="3601039"/>
            <a:ext cx="5828908" cy="3167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213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609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Office Theme</vt:lpstr>
      <vt:lpstr> PREPS: Partial Repair and Essential Power for Sheltering </vt:lpstr>
      <vt:lpstr>Hurricane Harvey - August 25, 2017</vt:lpstr>
      <vt:lpstr>Hurricane Harvey – Record Rainfall</vt:lpstr>
      <vt:lpstr>Hurricane Harvey - Affected Counties</vt:lpstr>
      <vt:lpstr>PREPS by the Numbers</vt:lpstr>
      <vt:lpstr>PREPS…</vt:lpstr>
      <vt:lpstr>PREPS Eligibility Factors</vt:lpstr>
      <vt:lpstr>PREPS Lead Up</vt:lpstr>
      <vt:lpstr>Implementing Lessons Learned from the Start</vt:lpstr>
      <vt:lpstr>Example PREPS Repairs: Kitchen</vt:lpstr>
      <vt:lpstr>Example PREPS Repairs: Bathroom</vt:lpstr>
      <vt:lpstr>Day 1: FEMA Gives Authorization for PREPS</vt:lpstr>
      <vt:lpstr>Day 24: Call Center is Live</vt:lpstr>
      <vt:lpstr>Day 28: First Home Inspection</vt:lpstr>
      <vt:lpstr>Day 34: First Home(s) Completed</vt:lpstr>
      <vt:lpstr>Day 51: 100 Homes Completed</vt:lpstr>
      <vt:lpstr>Day 59: 500 Homes Completed</vt:lpstr>
      <vt:lpstr>Day 66: 1,000 Homes Completed</vt:lpstr>
      <vt:lpstr>Day 96: 5,000 Homes Completed</vt:lpstr>
      <vt:lpstr>Day 122: 10,000 Homes Completed</vt:lpstr>
      <vt:lpstr>Day 136: Today!</vt:lpstr>
      <vt:lpstr>Day 180: Construction Complete</vt:lpstr>
      <vt:lpstr>Best Practices / Key Takeaways</vt:lpstr>
      <vt:lpstr>Celebrate the Wins / Focus on What Matters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Molly.Keller@glo.texas.gov</dc:creator>
  <cp:lastModifiedBy>Molly Keller</cp:lastModifiedBy>
  <cp:revision>55</cp:revision>
  <dcterms:created xsi:type="dcterms:W3CDTF">2018-03-28T01:41:41Z</dcterms:created>
  <dcterms:modified xsi:type="dcterms:W3CDTF">2018-03-29T18:37:50Z</dcterms:modified>
</cp:coreProperties>
</file>