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0" r:id="rId2"/>
    <p:sldMasterId id="2147483713" r:id="rId3"/>
  </p:sldMasterIdLst>
  <p:notesMasterIdLst>
    <p:notesMasterId r:id="rId23"/>
  </p:notesMasterIdLst>
  <p:sldIdLst>
    <p:sldId id="339" r:id="rId4"/>
    <p:sldId id="320" r:id="rId5"/>
    <p:sldId id="292" r:id="rId6"/>
    <p:sldId id="385" r:id="rId7"/>
    <p:sldId id="384" r:id="rId8"/>
    <p:sldId id="383" r:id="rId9"/>
    <p:sldId id="401" r:id="rId10"/>
    <p:sldId id="294" r:id="rId11"/>
    <p:sldId id="321" r:id="rId12"/>
    <p:sldId id="332" r:id="rId13"/>
    <p:sldId id="313" r:id="rId14"/>
    <p:sldId id="341" r:id="rId15"/>
    <p:sldId id="291" r:id="rId16"/>
    <p:sldId id="322" r:id="rId17"/>
    <p:sldId id="297" r:id="rId18"/>
    <p:sldId id="402" r:id="rId19"/>
    <p:sldId id="262" r:id="rId20"/>
    <p:sldId id="400" r:id="rId21"/>
    <p:sldId id="305" r:id="rId22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F2FF"/>
    <a:srgbClr val="E7F9FF"/>
    <a:srgbClr val="F3FCFF"/>
    <a:srgbClr val="005392"/>
    <a:srgbClr val="FFFFFF"/>
    <a:srgbClr val="EDF85A"/>
    <a:srgbClr val="29FF52"/>
    <a:srgbClr val="FBE07D"/>
    <a:srgbClr val="F69660"/>
    <a:srgbClr val="F265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96" autoAdjust="0"/>
    <p:restoredTop sz="98643" autoAdjust="0"/>
  </p:normalViewPr>
  <p:slideViewPr>
    <p:cSldViewPr>
      <p:cViewPr>
        <p:scale>
          <a:sx n="90" d="100"/>
          <a:sy n="90" d="100"/>
        </p:scale>
        <p:origin x="-1806" y="-5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659" tIns="46329" rIns="92659" bIns="46329" numCol="1" anchor="t" anchorCtr="0" compatLnSpc="1">
            <a:prstTxWarp prst="textNoShape">
              <a:avLst/>
            </a:prstTxWarp>
          </a:bodyPr>
          <a:lstStyle>
            <a:lvl1pPr defTabSz="926720">
              <a:defRPr sz="1200" b="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5955" y="2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659" tIns="46329" rIns="92659" bIns="46329" numCol="1" anchor="t" anchorCtr="0" compatLnSpc="1">
            <a:prstTxWarp prst="textNoShape">
              <a:avLst/>
            </a:prstTxWarp>
          </a:bodyPr>
          <a:lstStyle>
            <a:lvl1pPr algn="r" defTabSz="926720">
              <a:defRPr sz="1200" b="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5325"/>
            <a:ext cx="4641850" cy="3482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9134" y="4410394"/>
            <a:ext cx="5586734" cy="4177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659" tIns="46329" rIns="92659" bIns="463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817614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659" tIns="46329" rIns="92659" bIns="46329" numCol="1" anchor="b" anchorCtr="0" compatLnSpc="1">
            <a:prstTxWarp prst="textNoShape">
              <a:avLst/>
            </a:prstTxWarp>
          </a:bodyPr>
          <a:lstStyle>
            <a:lvl1pPr defTabSz="926720">
              <a:defRPr sz="1200" b="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5955" y="8817614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659" tIns="46329" rIns="92659" bIns="46329" numCol="1" anchor="b" anchorCtr="0" compatLnSpc="1">
            <a:prstTxWarp prst="textNoShape">
              <a:avLst/>
            </a:prstTxWarp>
          </a:bodyPr>
          <a:lstStyle>
            <a:lvl1pPr algn="r" defTabSz="926720">
              <a:defRPr sz="1200" b="0"/>
            </a:lvl1pPr>
          </a:lstStyle>
          <a:p>
            <a:pPr>
              <a:defRPr/>
            </a:pPr>
            <a:fld id="{8FC325C5-45B1-4D11-BF92-EF804C82A1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179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227"/>
            <a:fld id="{76CAF796-3A35-4D1F-9933-4E3D9651D8CD}" type="slidenum">
              <a:rPr lang="en-US" smtClean="0"/>
              <a:pPr defTabSz="925227"/>
              <a:t>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227"/>
            <a:fld id="{2D7F1E86-666C-4181-AE65-194D44734F5D}" type="slidenum">
              <a:rPr lang="en-US" smtClean="0"/>
              <a:pPr defTabSz="925227"/>
              <a:t>3</a:t>
            </a:fld>
            <a:endParaRPr lang="en-US" dirty="0" smtClean="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9134" y="4410392"/>
            <a:ext cx="5586734" cy="4178933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227"/>
            <a:fld id="{3BEC2A06-71DF-40BD-A274-7AA1D3D791BD}" type="slidenum">
              <a:rPr lang="en-US" smtClean="0"/>
              <a:pPr defTabSz="925227"/>
              <a:t>13</a:t>
            </a:fld>
            <a:endParaRPr lang="en-US" dirty="0" smtClean="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9134" y="4410392"/>
            <a:ext cx="5586734" cy="4178933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C325C5-45B1-4D11-BF92-EF804C82A15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585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8DAC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152400" y="2133600"/>
            <a:ext cx="8839200" cy="144780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noFill/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6475C-0AFE-4C95-B11D-7F9ADC35CF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7C4B1-F976-422A-8EA4-737B77CA5F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2879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287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1367C-1369-41E9-96D0-B03D60456F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371600"/>
            <a:ext cx="7620000" cy="4191000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73399-E6AE-417F-B948-A5E8AEBA74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96475C-0AFE-4C95-B11D-7F9ADC35CF6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8FF368-24D3-47CF-B066-E56F2AD115A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9C8107-71A0-47DB-A9E9-FD560DC79C2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898AA8-30FE-4940-AD96-319A97CAF68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B6A07F-546A-4DDF-AF29-22BAE7DD1E3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 anchor="ctr" anchorCtr="0"/>
          <a:lstStyle>
            <a:lvl1pPr marL="0" indent="0" algn="ctr">
              <a:buNone/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2AA4D8-18C3-4DCB-ABA2-8D1C8E7389A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6D9E33-87DA-4A45-9C78-97CDAF31A3D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FF368-24D3-47CF-B066-E56F2AD115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05A9FE-792D-4D93-8ECB-F1EC7853B2D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2EEEB8-A6F8-4F2F-A56F-3A12E07DF90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37C4B1-F976-422A-8EA4-737B77CA5FB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E1367C-1369-41E9-96D0-B03D60456F1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0070C0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Click to edit Master title </a:t>
            </a:r>
            <a:r>
              <a:rPr lang="en-US" dirty="0" err="1" smtClean="0"/>
              <a:t>stye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371600"/>
            <a:ext cx="7620000" cy="4191000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73399-E6AE-417F-B948-A5E8AEBA74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D8DAC4"/>
              </a:gs>
              <a:gs pos="100000">
                <a:srgbClr val="D8DAC4">
                  <a:gamma/>
                  <a:tint val="87843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152400" y="2133600"/>
            <a:ext cx="8839200" cy="144780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noFill/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6475C-0AFE-4C95-B11D-7F9ADC35CF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8249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FF368-24D3-47CF-B066-E56F2AD115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3300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C8107-71A0-47DB-A9E9-FD560DC79C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0653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7338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371600"/>
            <a:ext cx="37338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98AA8-30FE-4940-AD96-319A97CAF6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5407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6A07F-546A-4DDF-AF29-22BAE7DD1E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230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C8107-71A0-47DB-A9E9-FD560DC79C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AA4D8-18C3-4DCB-ABA2-8D1C8E7389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9079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D9E33-87DA-4A45-9C78-97CDAF31A3D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2964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5A9FE-792D-4D93-8ECB-F1EC7853B2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1543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EEEB8-A6F8-4F2F-A56F-3A12E07DF9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3068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7C4B1-F976-422A-8EA4-737B77CA5FB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2381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2879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287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1367C-1369-41E9-96D0-B03D60456F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9939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371600"/>
            <a:ext cx="7620000" cy="4191000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73399-E6AE-417F-B948-A5E8AEBA74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087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7338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371600"/>
            <a:ext cx="37338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98AA8-30FE-4940-AD96-319A97CAF6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6A07F-546A-4DDF-AF29-22BAE7DD1E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AA4D8-18C3-4DCB-ABA2-8D1C8E7389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D9E33-87DA-4A45-9C78-97CDAF31A3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5A9FE-792D-4D93-8ECB-F1EC7853B2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EEEB8-A6F8-4F2F-A56F-3A12E07DF9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rgbClr val="D5F2FF">
                <a:lumMod val="51000"/>
                <a:lumOff val="49000"/>
              </a:srgbClr>
            </a:gs>
            <a:gs pos="10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8DAC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620000" cy="419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9D378EBE-9593-48A3-909E-B50A553009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152400" y="76200"/>
            <a:ext cx="8839200" cy="91440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D5F2FF">
                <a:lumMod val="51000"/>
                <a:lumOff val="49000"/>
              </a:srgbClr>
            </a:gs>
            <a:gs pos="10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9D378EBE-9593-48A3-909E-B50A553009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rgbClr val="D5F2FF">
                <a:lumMod val="51000"/>
                <a:lumOff val="49000"/>
              </a:srgbClr>
            </a:gs>
            <a:gs pos="10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8DAC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620000" cy="419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dirty="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dirty="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9D378EBE-9593-48A3-909E-B50A553009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152400" y="76200"/>
            <a:ext cx="8839200" cy="91440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426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3733800"/>
            <a:ext cx="8839200" cy="3001963"/>
          </a:xfrm>
        </p:spPr>
        <p:txBody>
          <a:bodyPr>
            <a:normAutofit fontScale="70000" lnSpcReduction="20000"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en-US" sz="3800" b="1" cap="small" dirty="0" smtClean="0">
                <a:latin typeface="Times New Roman" pitchFamily="18" charset="0"/>
                <a:cs typeface="Times New Roman" pitchFamily="18" charset="0"/>
              </a:rPr>
              <a:t>Louisiana Wireless</a:t>
            </a:r>
            <a:br>
              <a:rPr lang="en-US" sz="3800" b="1" cap="sm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800" b="1" cap="small" dirty="0" smtClean="0">
                <a:latin typeface="Times New Roman" pitchFamily="18" charset="0"/>
                <a:cs typeface="Times New Roman" pitchFamily="18" charset="0"/>
              </a:rPr>
              <a:t>Information Network</a:t>
            </a:r>
          </a:p>
          <a:p>
            <a:pPr algn="ctr" eaLnBrk="1" hangingPunct="1">
              <a:lnSpc>
                <a:spcPct val="170000"/>
              </a:lnSpc>
              <a:defRPr/>
            </a:pPr>
            <a:r>
              <a:rPr lang="en-US" sz="2300" cap="small" dirty="0" smtClean="0">
                <a:latin typeface="Times New Roman" pitchFamily="18" charset="0"/>
                <a:cs typeface="Times New Roman" pitchFamily="18" charset="0"/>
              </a:rPr>
              <a:t>System Management &amp; Maintenance Update</a:t>
            </a:r>
          </a:p>
          <a:p>
            <a:pPr algn="ctr" eaLnBrk="1" hangingPunct="1">
              <a:lnSpc>
                <a:spcPct val="170000"/>
              </a:lnSpc>
              <a:defRPr/>
            </a:pPr>
            <a:r>
              <a:rPr lang="en-US" sz="2000" cap="small" dirty="0" smtClean="0">
                <a:latin typeface="Times New Roman" pitchFamily="18" charset="0"/>
                <a:cs typeface="Times New Roman" pitchFamily="18" charset="0"/>
              </a:rPr>
              <a:t>May 1, 2013</a:t>
            </a:r>
          </a:p>
          <a:p>
            <a:pPr algn="ctr" eaLnBrk="1" hangingPunct="1">
              <a:lnSpc>
                <a:spcPct val="120000"/>
              </a:lnSpc>
              <a:defRPr/>
            </a:pPr>
            <a:r>
              <a:rPr lang="en-US" sz="2000" cap="small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Department of Public Safety</a:t>
            </a:r>
          </a:p>
          <a:p>
            <a:pPr algn="ctr" eaLnBrk="1" hangingPunct="1">
              <a:lnSpc>
                <a:spcPct val="120000"/>
              </a:lnSpc>
              <a:defRPr/>
            </a:pPr>
            <a:r>
              <a:rPr lang="en-US" sz="2000" cap="small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Radio Communications</a:t>
            </a:r>
          </a:p>
          <a:p>
            <a:pPr algn="ctr" eaLnBrk="1" hangingPunct="1">
              <a:lnSpc>
                <a:spcPct val="120000"/>
              </a:lnSpc>
              <a:defRPr/>
            </a:pPr>
            <a:r>
              <a:rPr lang="en-US" sz="2000" cap="small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(225) 925-6036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86000"/>
            <a:ext cx="9129823" cy="1554480"/>
          </a:xfrm>
          <a:solidFill>
            <a:srgbClr val="0070C0"/>
          </a:solidFill>
          <a:effectLst/>
        </p:spPr>
        <p:txBody>
          <a:bodyPr/>
          <a:lstStyle/>
          <a:p>
            <a:pPr marL="182880" indent="0" algn="ctr" eaLnBrk="1" hangingPunct="1">
              <a:buNone/>
            </a:pPr>
            <a:r>
              <a:rPr lang="en-US" sz="96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LWIN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7" name="Object 7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277787530"/>
              </p:ext>
            </p:extLst>
          </p:nvPr>
        </p:nvGraphicFramePr>
        <p:xfrm>
          <a:off x="267195" y="1371600"/>
          <a:ext cx="8869362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2" name="Worksheet" r:id="rId3" imgW="8553379" imgH="3857509" progId="Excel.Sheet.8">
                  <p:embed/>
                </p:oleObj>
              </mc:Choice>
              <mc:Fallback>
                <p:oleObj name="Worksheet" r:id="rId3" imgW="8553379" imgH="3857509" progId="Excel.Sheet.8">
                  <p:embed/>
                  <p:pic>
                    <p:nvPicPr>
                      <p:cNvPr id="0" name="Picture 7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195" y="1371600"/>
                        <a:ext cx="8869362" cy="52578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29"/>
          <p:cNvSpPr txBox="1">
            <a:spLocks noChangeArrowheads="1"/>
          </p:cNvSpPr>
          <p:nvPr/>
        </p:nvSpPr>
        <p:spPr bwMode="auto">
          <a:xfrm>
            <a:off x="182880" y="182880"/>
            <a:ext cx="8869680" cy="914400"/>
          </a:xfrm>
          <a:prstGeom prst="rect">
            <a:avLst/>
          </a:prstGeom>
          <a:solidFill>
            <a:srgbClr val="0070C0"/>
          </a:solidFill>
          <a:ln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600" kern="0" cap="small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Subscribers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781800" y="25908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7.13</a:t>
            </a:r>
          </a:p>
          <a:p>
            <a:r>
              <a:rPr lang="en-US" sz="1200" dirty="0" smtClean="0"/>
              <a:t>Upgrade</a:t>
            </a:r>
            <a:endParaRPr lang="en-US" sz="1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82880" y="182880"/>
            <a:ext cx="8869680" cy="914400"/>
          </a:xfrm>
          <a:solidFill>
            <a:srgbClr val="0070C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lnSpc>
                <a:spcPct val="150000"/>
              </a:lnSpc>
              <a:buNone/>
              <a:defRPr/>
            </a:pPr>
            <a:r>
              <a:rPr lang="en-US" sz="3600" b="1" cap="small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Push to Talk</a:t>
            </a:r>
          </a:p>
        </p:txBody>
      </p:sp>
      <p:graphicFrame>
        <p:nvGraphicFramePr>
          <p:cNvPr id="2121" name="Object 7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3534422"/>
              </p:ext>
            </p:extLst>
          </p:nvPr>
        </p:nvGraphicFramePr>
        <p:xfrm>
          <a:off x="182563" y="1371600"/>
          <a:ext cx="8850312" cy="545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4" name="Worksheet" r:id="rId3" imgW="8715288" imgH="3209861" progId="Excel.Sheet.8">
                  <p:embed/>
                </p:oleObj>
              </mc:Choice>
              <mc:Fallback>
                <p:oleObj name="Worksheet" r:id="rId3" imgW="8715288" imgH="3209861" progId="Excel.Sheet.8">
                  <p:embed/>
                  <p:pic>
                    <p:nvPicPr>
                      <p:cNvPr id="0" name="Picture 73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563" y="1371600"/>
                        <a:ext cx="8850312" cy="54578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781800" y="32004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7.13</a:t>
            </a:r>
          </a:p>
          <a:p>
            <a:r>
              <a:rPr lang="en-US" sz="1200" dirty="0"/>
              <a:t>Upgrade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82880" y="182880"/>
            <a:ext cx="8869680" cy="914400"/>
          </a:xfrm>
          <a:solidFill>
            <a:srgbClr val="0070C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  <a:defRPr/>
            </a:pPr>
            <a:r>
              <a:rPr lang="en-US" sz="3600" cap="small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Busies</a:t>
            </a:r>
            <a:endParaRPr lang="en-US" sz="3600" cap="small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7721" name="Object 7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4600803"/>
              </p:ext>
            </p:extLst>
          </p:nvPr>
        </p:nvGraphicFramePr>
        <p:xfrm>
          <a:off x="182563" y="1295400"/>
          <a:ext cx="8812212" cy="533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44" name="Worksheet" r:id="rId3" imgW="8715288" imgH="2647899" progId="Excel.Sheet.8">
                  <p:embed/>
                </p:oleObj>
              </mc:Choice>
              <mc:Fallback>
                <p:oleObj name="Worksheet" r:id="rId3" imgW="8715288" imgH="2647899" progId="Excel.Sheet.8">
                  <p:embed/>
                  <p:pic>
                    <p:nvPicPr>
                      <p:cNvPr id="0" name="Picture 73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563" y="1295400"/>
                        <a:ext cx="8812212" cy="53340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828800" y="1551708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Hurricane Isaac X10</a:t>
            </a:r>
          </a:p>
          <a:p>
            <a:r>
              <a:rPr lang="en-US" dirty="0" smtClean="0"/>
              <a:t>34,885 Busies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60338" y="1668462"/>
            <a:ext cx="8839200" cy="4808537"/>
          </a:xfrm>
          <a:noFill/>
        </p:spPr>
        <p:txBody>
          <a:bodyPr>
            <a:normAutofit/>
          </a:bodyPr>
          <a:lstStyle/>
          <a:p>
            <a:pPr eaLnBrk="1" hangingPunct="1">
              <a:buClr>
                <a:srgbClr val="990000"/>
              </a:buClr>
              <a:buFontTx/>
              <a:buNone/>
              <a:defRPr/>
            </a:pPr>
            <a:endParaRPr lang="en-US" sz="2400" b="1" cap="small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990000"/>
              </a:buClr>
              <a:buFont typeface="Wingdings" pitchFamily="2" charset="2"/>
              <a:buChar char="Ø"/>
              <a:defRPr/>
            </a:pPr>
            <a:r>
              <a:rPr lang="en-US" b="1" cap="small" dirty="0" smtClean="0">
                <a:latin typeface="Times New Roman" pitchFamily="18" charset="0"/>
                <a:cs typeface="Times New Roman" pitchFamily="18" charset="0"/>
              </a:rPr>
              <a:t>April 1 </a:t>
            </a:r>
            <a:r>
              <a:rPr lang="en-US" b="1" cap="small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b="1" cap="small" dirty="0" smtClean="0">
                <a:latin typeface="Times New Roman" pitchFamily="18" charset="0"/>
                <a:cs typeface="Times New Roman" pitchFamily="18" charset="0"/>
              </a:rPr>
              <a:t>April 30</a:t>
            </a:r>
          </a:p>
          <a:p>
            <a:pPr eaLnBrk="1" hangingPunct="1">
              <a:buClr>
                <a:srgbClr val="990000"/>
              </a:buClr>
              <a:buFontTx/>
              <a:buNone/>
              <a:defRPr/>
            </a:pPr>
            <a:r>
              <a:rPr lang="en-US" sz="2400" b="1" cap="small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Clr>
                <a:srgbClr val="990000"/>
              </a:buClr>
              <a:buNone/>
              <a:defRPr/>
            </a:pPr>
            <a:r>
              <a:rPr lang="en-US" sz="2400" b="1" cap="small" dirty="0" smtClean="0">
                <a:latin typeface="Times New Roman" pitchFamily="18" charset="0"/>
                <a:cs typeface="Times New Roman" pitchFamily="18" charset="0"/>
              </a:rPr>
              <a:t>		1</a:t>
            </a:r>
            <a:r>
              <a:rPr lang="en-US" sz="2400" b="1" cap="small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cap="small" dirty="0" smtClean="0">
                <a:latin typeface="Times New Roman" pitchFamily="18" charset="0"/>
                <a:cs typeface="Times New Roman" pitchFamily="18" charset="0"/>
              </a:rPr>
              <a:t>Montegut</a:t>
            </a:r>
          </a:p>
          <a:p>
            <a:pPr>
              <a:buClr>
                <a:srgbClr val="990000"/>
              </a:buClr>
              <a:buNone/>
              <a:defRPr/>
            </a:pPr>
            <a:r>
              <a:rPr lang="en-US" sz="2400" b="1" cap="small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cap="small" dirty="0" smtClean="0">
                <a:latin typeface="Times New Roman" pitchFamily="18" charset="0"/>
                <a:cs typeface="Times New Roman" pitchFamily="18" charset="0"/>
              </a:rPr>
              <a:t>	2. Roseland</a:t>
            </a:r>
          </a:p>
          <a:p>
            <a:pPr>
              <a:buClr>
                <a:srgbClr val="990000"/>
              </a:buClr>
              <a:buNone/>
              <a:defRPr/>
            </a:pPr>
            <a:r>
              <a:rPr lang="en-US" sz="2400" b="1" cap="small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cap="small" dirty="0" smtClean="0">
                <a:latin typeface="Times New Roman" pitchFamily="18" charset="0"/>
                <a:cs typeface="Times New Roman" pitchFamily="18" charset="0"/>
              </a:rPr>
              <a:t>	3. </a:t>
            </a:r>
            <a:r>
              <a:rPr lang="en-US" sz="2400" b="1" cap="small" dirty="0" smtClean="0">
                <a:latin typeface="Times New Roman" pitchFamily="18" charset="0"/>
                <a:cs typeface="Times New Roman" pitchFamily="18" charset="0"/>
              </a:rPr>
              <a:t>Kenner</a:t>
            </a:r>
            <a:endParaRPr lang="en-US" sz="2400" b="1" cap="small" dirty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990000"/>
              </a:buClr>
              <a:buNone/>
              <a:defRPr/>
            </a:pPr>
            <a:r>
              <a:rPr lang="en-US" sz="2400" b="1" cap="small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cap="small" dirty="0" smtClean="0">
                <a:latin typeface="Times New Roman" pitchFamily="18" charset="0"/>
                <a:cs typeface="Times New Roman" pitchFamily="18" charset="0"/>
              </a:rPr>
              <a:t>			</a:t>
            </a:r>
            <a:endParaRPr lang="en-US" sz="2400" b="1" cap="small" dirty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990000"/>
              </a:buClr>
              <a:buNone/>
              <a:defRPr/>
            </a:pPr>
            <a:r>
              <a:rPr lang="en-US" sz="2400" b="1" cap="small" dirty="0">
                <a:latin typeface="Times New Roman" pitchFamily="18" charset="0"/>
                <a:cs typeface="Times New Roman" pitchFamily="18" charset="0"/>
              </a:rPr>
              <a:t>		</a:t>
            </a:r>
          </a:p>
        </p:txBody>
      </p:sp>
      <p:sp>
        <p:nvSpPr>
          <p:cNvPr id="4" name="Rectangle 29"/>
          <p:cNvSpPr txBox="1">
            <a:spLocks noChangeArrowheads="1"/>
          </p:cNvSpPr>
          <p:nvPr/>
        </p:nvSpPr>
        <p:spPr bwMode="auto">
          <a:xfrm>
            <a:off x="182880" y="182880"/>
            <a:ext cx="8869680" cy="914400"/>
          </a:xfrm>
          <a:prstGeom prst="rect">
            <a:avLst/>
          </a:prstGeom>
          <a:solidFill>
            <a:srgbClr val="0070C0"/>
          </a:solidFill>
          <a:ln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600" kern="0" cap="small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Top 3</a:t>
            </a:r>
            <a:r>
              <a:rPr lang="en-US" sz="3600" kern="0" cap="small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cap="small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Sites – Voice Busy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86000"/>
            <a:ext cx="9144000" cy="1554480"/>
          </a:xfrm>
          <a:solidFill>
            <a:srgbClr val="0070C0"/>
          </a:solidFill>
        </p:spPr>
        <p:txBody>
          <a:bodyPr anchor="ctr" anchorCtr="1"/>
          <a:lstStyle/>
          <a:p>
            <a:pPr marL="182880" indent="0" eaLnBrk="1" hangingPunct="1">
              <a:buNone/>
              <a:defRPr/>
            </a:pPr>
            <a:r>
              <a:rPr lang="en-US" sz="4800" b="1" cap="small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Subscriber Statistics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4191000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880" y="182880"/>
            <a:ext cx="8869680" cy="914400"/>
          </a:xfrm>
          <a:solidFill>
            <a:srgbClr val="0070C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0" indent="0" eaLnBrk="1" hangingPunct="1">
              <a:buNone/>
              <a:defRPr/>
            </a:pPr>
            <a:r>
              <a:rPr lang="en-US" sz="3600" b="1" cap="small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Subscriber</a:t>
            </a:r>
            <a:r>
              <a:rPr lang="en-US" sz="3600" b="1" cap="small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small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Statistics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52400" y="2011363"/>
            <a:ext cx="8839200" cy="3627437"/>
          </a:xfrm>
          <a:noFill/>
        </p:spPr>
        <p:txBody>
          <a:bodyPr/>
          <a:lstStyle/>
          <a:p>
            <a:pPr eaLnBrk="1" hangingPunct="1">
              <a:lnSpc>
                <a:spcPct val="150000"/>
              </a:lnSpc>
              <a:buClr>
                <a:srgbClr val="990000"/>
              </a:buCl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Security Groups/Agencies</a:t>
            </a:r>
          </a:p>
          <a:p>
            <a:pPr lvl="1" eaLnBrk="1" hangingPunct="1">
              <a:lnSpc>
                <a:spcPct val="150000"/>
              </a:lnSpc>
              <a:buClr>
                <a:srgbClr val="990000"/>
              </a:buCl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182/427</a:t>
            </a:r>
          </a:p>
          <a:p>
            <a:pPr eaLnBrk="1" hangingPunct="1">
              <a:lnSpc>
                <a:spcPct val="150000"/>
              </a:lnSpc>
              <a:buClr>
                <a:srgbClr val="990000"/>
              </a:buCl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Talkgroups</a:t>
            </a:r>
          </a:p>
          <a:p>
            <a:pPr lvl="1" eaLnBrk="1" hangingPunct="1">
              <a:lnSpc>
                <a:spcPct val="150000"/>
              </a:lnSpc>
              <a:buClr>
                <a:srgbClr val="990000"/>
              </a:buCl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5,485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buClr>
                <a:srgbClr val="990000"/>
              </a:buCl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Users</a:t>
            </a:r>
          </a:p>
          <a:p>
            <a:pPr lvl="1" eaLnBrk="1" hangingPunct="1">
              <a:lnSpc>
                <a:spcPct val="150000"/>
              </a:lnSpc>
              <a:buClr>
                <a:srgbClr val="990000"/>
              </a:buCl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70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,136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880" y="182880"/>
            <a:ext cx="8869680" cy="914400"/>
          </a:xfrm>
          <a:solidFill>
            <a:srgbClr val="0070C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0" indent="0" eaLnBrk="1" hangingPunct="1">
              <a:buNone/>
              <a:defRPr/>
            </a:pPr>
            <a:r>
              <a:rPr lang="en-US" sz="3600" b="1" cap="small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Agencies Added Last 3 Months</a:t>
            </a:r>
          </a:p>
        </p:txBody>
      </p:sp>
      <p:sp>
        <p:nvSpPr>
          <p:cNvPr id="34818" name="Rectangle 4"/>
          <p:cNvSpPr>
            <a:spLocks noChangeArrowheads="1"/>
          </p:cNvSpPr>
          <p:nvPr/>
        </p:nvSpPr>
        <p:spPr bwMode="auto">
          <a:xfrm>
            <a:off x="6688138" y="5338763"/>
            <a:ext cx="2227262" cy="649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endParaRPr lang="en-US" sz="16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19" name="Rectangle 7"/>
          <p:cNvSpPr>
            <a:spLocks noChangeArrowheads="1"/>
          </p:cNvSpPr>
          <p:nvPr/>
        </p:nvSpPr>
        <p:spPr bwMode="auto">
          <a:xfrm>
            <a:off x="152400" y="5148263"/>
            <a:ext cx="2233613" cy="9540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endParaRPr lang="en-US" sz="1600" b="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8385796"/>
              </p:ext>
            </p:extLst>
          </p:nvPr>
        </p:nvGraphicFramePr>
        <p:xfrm>
          <a:off x="76200" y="1066800"/>
          <a:ext cx="891540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15400"/>
              </a:tblGrid>
              <a:tr h="5562600">
                <a:tc>
                  <a:txBody>
                    <a:bodyPr/>
                    <a:lstStyle/>
                    <a:p>
                      <a:pPr algn="ctr"/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Shreveport City Marshal</a:t>
                      </a:r>
                    </a:p>
                    <a:p>
                      <a:pPr algn="ctr"/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Woodworth Fire Department</a:t>
                      </a:r>
                    </a:p>
                    <a:p>
                      <a:pPr algn="ctr"/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Flatwoods Volunteer Fire Dept.</a:t>
                      </a:r>
                    </a:p>
                    <a:p>
                      <a:pPr algn="ctr"/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Texarkana Arkansas Police Dept.</a:t>
                      </a:r>
                    </a:p>
                    <a:p>
                      <a:pPr algn="ctr"/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Jeanerette Fire Dept.</a:t>
                      </a:r>
                    </a:p>
                    <a:p>
                      <a:pPr algn="ctr"/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West Hancock Fire Rescue</a:t>
                      </a:r>
                    </a:p>
                    <a:p>
                      <a:pPr algn="ctr"/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Ball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Vol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Fire Dept.</a:t>
                      </a:r>
                    </a:p>
                    <a:p>
                      <a:pPr algn="ctr"/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Court of Appeal, First Circuit</a:t>
                      </a:r>
                    </a:p>
                    <a:p>
                      <a:pPr algn="ctr"/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Monroe Regional Airport</a:t>
                      </a:r>
                    </a:p>
                    <a:p>
                      <a:pPr algn="ctr"/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Vernon Parish Fire District</a:t>
                      </a: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864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2286000"/>
            <a:ext cx="9144000" cy="1554480"/>
          </a:xfrm>
          <a:solidFill>
            <a:srgbClr val="0070C0"/>
          </a:solidFill>
        </p:spPr>
        <p:txBody>
          <a:bodyPr anchor="ctr" anchorCtr="1"/>
          <a:lstStyle/>
          <a:p>
            <a:pPr marL="182880" indent="0" eaLnBrk="1" hangingPunct="1">
              <a:buNone/>
              <a:defRPr/>
            </a:pPr>
            <a:r>
              <a:rPr lang="en-US" sz="4800" b="1" cap="small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System Coverage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91200" y="304800"/>
            <a:ext cx="3200400" cy="132343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Present Coverage</a:t>
            </a:r>
            <a:endParaRPr lang="en-US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0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86000"/>
            <a:ext cx="9144000" cy="1554480"/>
          </a:xfrm>
          <a:solidFill>
            <a:srgbClr val="0070C0"/>
          </a:solidFill>
        </p:spPr>
        <p:txBody>
          <a:bodyPr anchor="ctr" anchorCtr="1"/>
          <a:lstStyle/>
          <a:p>
            <a:pPr marL="182880" indent="0" eaLnBrk="1" hangingPunct="1">
              <a:buNone/>
              <a:defRPr/>
            </a:pPr>
            <a:r>
              <a:rPr lang="en-US" sz="4800" b="1" cap="small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Thank You!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86000"/>
            <a:ext cx="9144000" cy="1554480"/>
          </a:xfrm>
          <a:solidFill>
            <a:srgbClr val="0070C0"/>
          </a:solidFill>
        </p:spPr>
        <p:txBody>
          <a:bodyPr anchor="ctr"/>
          <a:lstStyle/>
          <a:p>
            <a:pPr marL="182880" indent="0" algn="ctr" eaLnBrk="1" hangingPunct="1">
              <a:buNone/>
              <a:defRPr/>
            </a:pPr>
            <a:r>
              <a:rPr lang="en-US" sz="4800" b="1" cap="small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Infrastructure Update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865912"/>
            <a:ext cx="8839200" cy="1828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880" y="182880"/>
            <a:ext cx="8869680" cy="914400"/>
          </a:xfrm>
          <a:solidFill>
            <a:srgbClr val="0070C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indent="0" algn="ctr" eaLnBrk="1" hangingPunct="1">
              <a:buNone/>
            </a:pPr>
            <a:r>
              <a:rPr lang="en-US" sz="32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SYSTEM SUMMARY</a:t>
            </a:r>
            <a:endParaRPr lang="en-US" sz="20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4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52400" y="1219200"/>
            <a:ext cx="8839200" cy="4648200"/>
          </a:xfrm>
          <a:noFill/>
        </p:spPr>
        <p:txBody>
          <a:bodyPr anchor="ctr">
            <a:normAutofit/>
          </a:bodyPr>
          <a:lstStyle/>
          <a:p>
            <a:pPr marL="45720" indent="0" eaLnBrk="1" hangingPunct="1">
              <a:buClr>
                <a:srgbClr val="990000"/>
              </a:buCl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119 Tower Sites in Full Operation</a:t>
            </a:r>
          </a:p>
          <a:p>
            <a:pPr marL="640080" lvl="2" indent="0">
              <a:buClr>
                <a:srgbClr val="990000"/>
              </a:buClr>
              <a:buNone/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45720" indent="0" eaLnBrk="1" hangingPunct="1">
              <a:buClr>
                <a:srgbClr val="990000"/>
              </a:buClr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6 Operational Mobile Sites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82" name="Group 1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7059506"/>
              </p:ext>
            </p:extLst>
          </p:nvPr>
        </p:nvGraphicFramePr>
        <p:xfrm>
          <a:off x="152400" y="2209800"/>
          <a:ext cx="8839200" cy="3185159"/>
        </p:xfrm>
        <a:graphic>
          <a:graphicData uri="http://schemas.openxmlformats.org/drawingml/2006/table">
            <a:tbl>
              <a:tblPr/>
              <a:tblGrid>
                <a:gridCol w="1767840"/>
                <a:gridCol w="1767840"/>
                <a:gridCol w="1767840"/>
                <a:gridCol w="1767840"/>
                <a:gridCol w="1767840"/>
              </a:tblGrid>
              <a:tr h="4762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Pan Am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Bridge City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Slidell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LaPlace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Abita Springs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199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Sheridan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Geismar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St. James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LaRose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 Simulcast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BR, Central, LSU, WBR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Hammond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Gray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Berwick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Baywood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Ramah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Sage Hill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Parker Road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Iberville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Livingston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Jackson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Greensburg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Superdome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South Baton Rouge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Pointe Coupee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Theriot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Paincourtville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Boothville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Mobile Units 94, 96, 97, 98, 99, 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Rectangle 29"/>
          <p:cNvSpPr txBox="1">
            <a:spLocks noChangeArrowheads="1"/>
          </p:cNvSpPr>
          <p:nvPr/>
        </p:nvSpPr>
        <p:spPr bwMode="auto">
          <a:xfrm>
            <a:off x="182880" y="182880"/>
            <a:ext cx="8869680" cy="914400"/>
          </a:xfrm>
          <a:prstGeom prst="rect">
            <a:avLst/>
          </a:prstGeom>
          <a:solidFill>
            <a:srgbClr val="0070C0"/>
          </a:solidFill>
          <a:ln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600" kern="0" cap="small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+mj-cs"/>
              </a:rPr>
              <a:t>Zone 1 Sites </a:t>
            </a:r>
            <a:r>
              <a:rPr lang="en-US" sz="3600" kern="0" cap="small" dirty="0">
                <a:solidFill>
                  <a:schemeClr val="bg1"/>
                </a:solidFill>
                <a:latin typeface="Times New Roman" pitchFamily="18" charset="0"/>
                <a:ea typeface="+mj-ea"/>
                <a:cs typeface="+mj-cs"/>
              </a:rPr>
              <a:t>in Full </a:t>
            </a:r>
            <a:r>
              <a:rPr lang="en-US" sz="3600" kern="0" cap="small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+mj-cs"/>
              </a:rPr>
              <a:t>Operation</a:t>
            </a:r>
            <a:endParaRPr lang="en-US" sz="3600" kern="0" cap="small" dirty="0">
              <a:solidFill>
                <a:schemeClr val="bg1"/>
              </a:solidFill>
              <a:latin typeface="Times New Roman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2451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82" name="Group 1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2637218"/>
              </p:ext>
            </p:extLst>
          </p:nvPr>
        </p:nvGraphicFramePr>
        <p:xfrm>
          <a:off x="182880" y="2560320"/>
          <a:ext cx="8839200" cy="1600205"/>
        </p:xfrm>
        <a:graphic>
          <a:graphicData uri="http://schemas.openxmlformats.org/drawingml/2006/table">
            <a:tbl>
              <a:tblPr/>
              <a:tblGrid>
                <a:gridCol w="1767840"/>
                <a:gridCol w="1767840"/>
                <a:gridCol w="1767840"/>
                <a:gridCol w="1767840"/>
                <a:gridCol w="1767840"/>
              </a:tblGrid>
              <a:tr h="82128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Northern Simulcast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Gretna, Gallera, NO East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Southern Simulcast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St. Rosalie, Venice/Reggio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Kenner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Airport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Buras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945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Lafitte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Port Fourchon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Bayou Gauche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Hahnville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Wilmer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945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Blond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Montegut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Rectangle 29"/>
          <p:cNvSpPr txBox="1">
            <a:spLocks noChangeArrowheads="1"/>
          </p:cNvSpPr>
          <p:nvPr/>
        </p:nvSpPr>
        <p:spPr bwMode="auto">
          <a:xfrm>
            <a:off x="182880" y="182880"/>
            <a:ext cx="8869680" cy="914400"/>
          </a:xfrm>
          <a:prstGeom prst="rect">
            <a:avLst/>
          </a:prstGeom>
          <a:solidFill>
            <a:srgbClr val="0070C0"/>
          </a:solidFill>
          <a:ln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600" kern="0" cap="small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+mj-cs"/>
              </a:rPr>
              <a:t>Zone 2 Sites </a:t>
            </a:r>
            <a:r>
              <a:rPr lang="en-US" sz="3600" kern="0" cap="small" dirty="0">
                <a:solidFill>
                  <a:schemeClr val="bg1"/>
                </a:solidFill>
                <a:latin typeface="Times New Roman" pitchFamily="18" charset="0"/>
                <a:ea typeface="+mj-ea"/>
                <a:cs typeface="+mj-cs"/>
              </a:rPr>
              <a:t>in Full Operation</a:t>
            </a:r>
          </a:p>
        </p:txBody>
      </p:sp>
    </p:spTree>
    <p:extLst>
      <p:ext uri="{BB962C8B-B14F-4D97-AF65-F5344CB8AC3E}">
        <p14:creationId xmlns:p14="http://schemas.microsoft.com/office/powerpoint/2010/main" val="429008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82" name="Group 1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4458163"/>
              </p:ext>
            </p:extLst>
          </p:nvPr>
        </p:nvGraphicFramePr>
        <p:xfrm>
          <a:off x="182880" y="1605450"/>
          <a:ext cx="8839200" cy="4795350"/>
        </p:xfrm>
        <a:graphic>
          <a:graphicData uri="http://schemas.openxmlformats.org/drawingml/2006/table">
            <a:tbl>
              <a:tblPr/>
              <a:tblGrid>
                <a:gridCol w="1767840"/>
                <a:gridCol w="1767840"/>
                <a:gridCol w="1767840"/>
                <a:gridCol w="1767840"/>
                <a:gridCol w="1767840"/>
              </a:tblGrid>
              <a:tr h="47953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Clearwater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Monroe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Winnfield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Delhi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Chopin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53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Dry Prong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Hagewood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Farmerville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Minden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Natchitoches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53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Bastrop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Greenwood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Ruston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Hineston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Ashland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53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Vivian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Newellton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Noble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Transylvania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Alexandria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53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Avoyelles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Bellevue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Bernice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Calhoun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Columbia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53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Ferriday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Homer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Jena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Jonesboro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Mansfield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53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Many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Marion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Oak Grove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Plain Dealing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Ringgold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53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Sentell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Tallulah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Wheeling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Shreveport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West Monroe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53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Chase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Keachi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Coushatta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Shongaloo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Sibley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53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Vick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Calvin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Arcadia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Rectangle 29"/>
          <p:cNvSpPr txBox="1">
            <a:spLocks noChangeArrowheads="1"/>
          </p:cNvSpPr>
          <p:nvPr/>
        </p:nvSpPr>
        <p:spPr bwMode="auto">
          <a:xfrm>
            <a:off x="182880" y="182880"/>
            <a:ext cx="8869680" cy="914400"/>
          </a:xfrm>
          <a:prstGeom prst="rect">
            <a:avLst/>
          </a:prstGeom>
          <a:solidFill>
            <a:srgbClr val="0070C0"/>
          </a:solidFill>
          <a:ln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600" kern="0" cap="small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+mj-cs"/>
              </a:rPr>
              <a:t>Zone 3 Sites </a:t>
            </a:r>
            <a:r>
              <a:rPr lang="en-US" sz="3600" kern="0" cap="small" dirty="0">
                <a:solidFill>
                  <a:schemeClr val="bg1"/>
                </a:solidFill>
                <a:latin typeface="Times New Roman" pitchFamily="18" charset="0"/>
                <a:ea typeface="+mj-ea"/>
                <a:cs typeface="+mj-cs"/>
              </a:rPr>
              <a:t>in Full Operation</a:t>
            </a:r>
          </a:p>
        </p:txBody>
      </p:sp>
    </p:spTree>
    <p:extLst>
      <p:ext uri="{BB962C8B-B14F-4D97-AF65-F5344CB8AC3E}">
        <p14:creationId xmlns:p14="http://schemas.microsoft.com/office/powerpoint/2010/main" val="17996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82" name="Group 1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910888"/>
              </p:ext>
            </p:extLst>
          </p:nvPr>
        </p:nvGraphicFramePr>
        <p:xfrm>
          <a:off x="182880" y="2362200"/>
          <a:ext cx="8839200" cy="2877210"/>
        </p:xfrm>
        <a:graphic>
          <a:graphicData uri="http://schemas.openxmlformats.org/drawingml/2006/table">
            <a:tbl>
              <a:tblPr/>
              <a:tblGrid>
                <a:gridCol w="1767840"/>
                <a:gridCol w="1767840"/>
                <a:gridCol w="1767840"/>
                <a:gridCol w="1767840"/>
                <a:gridCol w="1767840"/>
              </a:tblGrid>
              <a:tr h="47953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Abbeville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Acadia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Arsene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Lebleu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DeQuincy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Dry Creek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53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Jeanerette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Jennings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Johnson Bayou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Lafayette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Lake Charles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53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Leesville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Merryville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Opelousas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Parks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Rockefeller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53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Rosepine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Scott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Sulphur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Vermillion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Ville Platte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53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Vinton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Cravens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Hicks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Hornbeck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Oakdale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53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Roseland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Rectangle 29"/>
          <p:cNvSpPr txBox="1">
            <a:spLocks noChangeArrowheads="1"/>
          </p:cNvSpPr>
          <p:nvPr/>
        </p:nvSpPr>
        <p:spPr bwMode="auto">
          <a:xfrm>
            <a:off x="182880" y="182880"/>
            <a:ext cx="8869680" cy="914400"/>
          </a:xfrm>
          <a:prstGeom prst="rect">
            <a:avLst/>
          </a:prstGeom>
          <a:solidFill>
            <a:srgbClr val="0070C0"/>
          </a:solidFill>
          <a:ln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600" kern="0" cap="small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+mj-cs"/>
              </a:rPr>
              <a:t>Zone 4 Sites </a:t>
            </a:r>
            <a:r>
              <a:rPr lang="en-US" sz="3600" kern="0" cap="small" dirty="0">
                <a:solidFill>
                  <a:schemeClr val="bg1"/>
                </a:solidFill>
                <a:latin typeface="Times New Roman" pitchFamily="18" charset="0"/>
                <a:ea typeface="+mj-ea"/>
                <a:cs typeface="+mj-cs"/>
              </a:rPr>
              <a:t>in Full Operation</a:t>
            </a:r>
          </a:p>
        </p:txBody>
      </p:sp>
    </p:spTree>
    <p:extLst>
      <p:ext uri="{BB962C8B-B14F-4D97-AF65-F5344CB8AC3E}">
        <p14:creationId xmlns:p14="http://schemas.microsoft.com/office/powerpoint/2010/main" val="290501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880" y="182880"/>
            <a:ext cx="8869680" cy="914400"/>
          </a:xfrm>
          <a:solidFill>
            <a:srgbClr val="0070C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lnSpc>
                <a:spcPct val="150000"/>
              </a:lnSpc>
              <a:buNone/>
              <a:defRPr/>
            </a:pPr>
            <a:r>
              <a:rPr lang="en-US" sz="3600" b="1" cap="small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Channel Summary</a:t>
            </a:r>
          </a:p>
        </p:txBody>
      </p:sp>
      <p:sp>
        <p:nvSpPr>
          <p:cNvPr id="22530" name="Content Placeholder 7"/>
          <p:cNvSpPr>
            <a:spLocks noGrp="1"/>
          </p:cNvSpPr>
          <p:nvPr>
            <p:ph sz="quarter" idx="13"/>
          </p:nvPr>
        </p:nvSpPr>
        <p:spPr>
          <a:xfrm>
            <a:off x="152400" y="1584708"/>
            <a:ext cx="8839200" cy="4710112"/>
          </a:xfrm>
          <a:noFill/>
        </p:spPr>
        <p:txBody>
          <a:bodyPr/>
          <a:lstStyle/>
          <a:p>
            <a:pPr eaLnBrk="1" hangingPunct="1">
              <a:lnSpc>
                <a:spcPct val="200000"/>
              </a:lnSpc>
              <a:buClr>
                <a:srgbClr val="990000"/>
              </a:buClr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Total Channels (119 Tower Sites and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Mobile Sites) – 1143</a:t>
            </a:r>
          </a:p>
          <a:p>
            <a:pPr eaLnBrk="1" hangingPunct="1">
              <a:lnSpc>
                <a:spcPct val="200000"/>
              </a:lnSpc>
              <a:buClr>
                <a:srgbClr val="990000"/>
              </a:buClr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Total Active Channels – 1090</a:t>
            </a:r>
          </a:p>
          <a:p>
            <a:pPr lvl="1" eaLnBrk="1" hangingPunct="1">
              <a:lnSpc>
                <a:spcPct val="200000"/>
              </a:lnSpc>
              <a:buClr>
                <a:srgbClr val="990000"/>
              </a:buClr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1054 Channels on 119 Sites</a:t>
            </a:r>
          </a:p>
          <a:p>
            <a:pPr lvl="1" eaLnBrk="1" hangingPunct="1">
              <a:lnSpc>
                <a:spcPct val="200000"/>
              </a:lnSpc>
              <a:buClr>
                <a:srgbClr val="990000"/>
              </a:buClr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36 Channels on 6 Mobile Sites</a:t>
            </a:r>
          </a:p>
          <a:p>
            <a:pPr eaLnBrk="1" hangingPunct="1">
              <a:lnSpc>
                <a:spcPct val="200000"/>
              </a:lnSpc>
              <a:buClr>
                <a:srgbClr val="990000"/>
              </a:buClr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Repeaters Pending Licenses – 53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2286000"/>
            <a:ext cx="7498080" cy="1554480"/>
          </a:xfrm>
          <a:solidFill>
            <a:srgbClr val="0070C0"/>
          </a:solidFill>
        </p:spPr>
        <p:txBody>
          <a:bodyPr anchor="ctr" anchorCtr="0"/>
          <a:lstStyle/>
          <a:p>
            <a:pPr marL="182880" indent="0" algn="ctr" eaLnBrk="1" hangingPunct="1">
              <a:buNone/>
              <a:defRPr/>
            </a:pPr>
            <a:r>
              <a:rPr lang="en-US" sz="4800" cap="small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System  Statistics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 contrast="-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5232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te of La P25 System July Report v5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tate of La P25 System July Report v5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97633</TotalTime>
  <Words>332</Words>
  <Application>Microsoft Office PowerPoint</Application>
  <PresentationFormat>On-screen Show (4:3)</PresentationFormat>
  <Paragraphs>184</Paragraphs>
  <Slides>19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State of La P25 System July Report v5</vt:lpstr>
      <vt:lpstr>Slipstream</vt:lpstr>
      <vt:lpstr>1_State of La P25 System July Report v5</vt:lpstr>
      <vt:lpstr>Microsoft Excel 97-2003 Worksheet</vt:lpstr>
      <vt:lpstr>LWIN</vt:lpstr>
      <vt:lpstr>Infrastructure Update</vt:lpstr>
      <vt:lpstr>SYSTEM SUMMARY</vt:lpstr>
      <vt:lpstr>PowerPoint Presentation</vt:lpstr>
      <vt:lpstr>PowerPoint Presentation</vt:lpstr>
      <vt:lpstr>PowerPoint Presentation</vt:lpstr>
      <vt:lpstr>PowerPoint Presentation</vt:lpstr>
      <vt:lpstr>Channel Summary</vt:lpstr>
      <vt:lpstr>System  Statistics</vt:lpstr>
      <vt:lpstr>PowerPoint Presentation</vt:lpstr>
      <vt:lpstr>Push to Talk</vt:lpstr>
      <vt:lpstr>Busies</vt:lpstr>
      <vt:lpstr>PowerPoint Presentation</vt:lpstr>
      <vt:lpstr>Subscriber Statistics</vt:lpstr>
      <vt:lpstr>Subscriber Statistics</vt:lpstr>
      <vt:lpstr>Agencies Added Last 3 Months</vt:lpstr>
      <vt:lpstr>System Coverage</vt:lpstr>
      <vt:lpstr>PowerPoint Presentation</vt:lpstr>
      <vt:lpstr>Thank You!</vt:lpstr>
    </vt:vector>
  </TitlesOfParts>
  <Company>LADPS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LWIN</dc:title>
  <dc:creator>rbhadri</dc:creator>
  <cp:lastModifiedBy>Terry Waggenspack</cp:lastModifiedBy>
  <cp:revision>781</cp:revision>
  <cp:lastPrinted>2012-11-05T15:13:05Z</cp:lastPrinted>
  <dcterms:created xsi:type="dcterms:W3CDTF">2009-07-08T18:56:02Z</dcterms:created>
  <dcterms:modified xsi:type="dcterms:W3CDTF">2013-05-01T12:51:50Z</dcterms:modified>
</cp:coreProperties>
</file>