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sldIdLst>
    <p:sldId id="256" r:id="rId3"/>
    <p:sldId id="259" r:id="rId4"/>
    <p:sldId id="260" r:id="rId5"/>
    <p:sldId id="262" r:id="rId6"/>
    <p:sldId id="261" r:id="rId7"/>
    <p:sldId id="265" r:id="rId8"/>
    <p:sldId id="266" r:id="rId9"/>
    <p:sldId id="264" r:id="rId10"/>
    <p:sldId id="25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7B7-47DE-4740-A5F0-C01E81F53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0"/>
            <a:ext cx="8229600" cy="903004"/>
          </a:xfrm>
        </p:spPr>
        <p:txBody>
          <a:bodyPr>
            <a:noAutofit/>
          </a:bodyPr>
          <a:lstStyle>
            <a:lvl1pPr algn="ctr">
              <a:defRPr sz="9000" b="1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0500" y="1307745"/>
            <a:ext cx="6119812" cy="38992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0500" y="5367338"/>
            <a:ext cx="6119812" cy="639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7B7-47DE-4740-A5F0-C01E81F53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1"/>
            <a:ext cx="4038600" cy="3505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1"/>
            <a:ext cx="4038600" cy="3505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7B7-47DE-4740-A5F0-C01E81F53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0"/>
            <a:ext cx="8229600" cy="903004"/>
          </a:xfrm>
        </p:spPr>
        <p:txBody>
          <a:bodyPr>
            <a:noAutofit/>
          </a:bodyPr>
          <a:lstStyle>
            <a:lvl1pPr algn="ctr">
              <a:defRPr sz="9000" b="1"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7B7-47DE-4740-A5F0-C01E81F53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7B7-47DE-4740-A5F0-C01E81F53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0500" y="1307745"/>
            <a:ext cx="6119812" cy="38992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0500" y="5367338"/>
            <a:ext cx="6119812" cy="639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37B7-47DE-4740-A5F0-C01E81F53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1"/>
            <a:ext cx="4038600" cy="3505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1"/>
            <a:ext cx="4038600" cy="3505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03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52700"/>
            <a:ext cx="8229600" cy="3425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6200" y="190500"/>
            <a:ext cx="3670300" cy="70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0000"/>
                </a:solidFill>
              </a:defRPr>
            </a:lvl1pPr>
          </a:lstStyle>
          <a:p>
            <a:fld id="{F6FC37B7-47DE-4740-A5F0-C01E81F537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55220" y="1155700"/>
            <a:ext cx="249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87800" y="894090"/>
            <a:ext cx="4934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800000"/>
                </a:solidFill>
              </a:rPr>
              <a:t>Prepare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Prevent + Respond</a:t>
            </a:r>
            <a:r>
              <a:rPr lang="en-US" sz="12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Recover + Mitigate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81675"/>
            <a:ext cx="27813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latinLnBrk="0" hangingPunct="1">
        <a:spcBef>
          <a:spcPct val="0"/>
        </a:spcBef>
        <a:buNone/>
        <a:defRPr sz="4400" b="1" kern="1200">
          <a:solidFill>
            <a:srgbClr val="17375E"/>
          </a:solidFill>
          <a:latin typeface="+mj-lt"/>
          <a:ea typeface="+mj-ea"/>
          <a:cs typeface="+mj-cs"/>
        </a:defRPr>
      </a:lvl1pPr>
    </p:titleStyle>
    <p:bodyStyle>
      <a:lvl1pPr marL="568325" indent="-342900" algn="l" defTabSz="569913" rtl="0" eaLnBrk="1" latinLnBrk="0" hangingPunct="1">
        <a:spcBef>
          <a:spcPts val="0"/>
        </a:spcBef>
        <a:buFont typeface="Arial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1023938" indent="-285750" algn="l" defTabSz="457200" rtl="0" eaLnBrk="1" latinLnBrk="0" hangingPunct="1">
        <a:spcBef>
          <a:spcPts val="0"/>
        </a:spcBef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368425" indent="-228600" algn="l" defTabSz="457200" rtl="0" eaLnBrk="1" latinLnBrk="0" hangingPunct="1">
        <a:spcBef>
          <a:spcPts val="0"/>
        </a:spcBef>
        <a:buFont typeface="Courier New"/>
        <a:buChar char="o"/>
        <a:defRPr sz="2600" kern="1200">
          <a:solidFill>
            <a:srgbClr val="595959"/>
          </a:solidFill>
          <a:latin typeface="+mn-lt"/>
          <a:ea typeface="+mn-ea"/>
          <a:cs typeface="+mn-cs"/>
        </a:defRPr>
      </a:lvl3pPr>
      <a:lvl4pPr marL="1825625" indent="-228600" algn="l" defTabSz="457200" rtl="0" eaLnBrk="1" latinLnBrk="0" hangingPunct="1">
        <a:spcBef>
          <a:spcPts val="0"/>
        </a:spcBef>
        <a:buFont typeface="Arial"/>
        <a:buChar char="–"/>
        <a:defRPr sz="2400" kern="1200">
          <a:solidFill>
            <a:srgbClr val="595959"/>
          </a:solidFill>
          <a:latin typeface="+mn-lt"/>
          <a:ea typeface="+mn-ea"/>
          <a:cs typeface="+mn-cs"/>
        </a:defRPr>
      </a:lvl4pPr>
      <a:lvl5pPr marL="2281238" indent="-228600" algn="l" defTabSz="457200" rtl="0" eaLnBrk="1" latinLnBrk="0" hangingPunct="1">
        <a:spcBef>
          <a:spcPts val="0"/>
        </a:spcBef>
        <a:buFont typeface="Arial"/>
        <a:buChar char="»"/>
        <a:defRPr sz="2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903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52700"/>
            <a:ext cx="8229600" cy="3425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6200" y="190500"/>
            <a:ext cx="3670300" cy="70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0000"/>
                </a:solidFill>
              </a:defRPr>
            </a:lvl1pPr>
          </a:lstStyle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55220" y="1155700"/>
            <a:ext cx="249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87800" y="894090"/>
            <a:ext cx="4934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800000"/>
                </a:solidFill>
              </a:rPr>
              <a:t>Prepare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Prevent + Respond</a:t>
            </a:r>
            <a:r>
              <a:rPr lang="en-US" sz="12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Recover + Mitigate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81675"/>
            <a:ext cx="27813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4400" b="1" kern="1200">
          <a:solidFill>
            <a:srgbClr val="17375E"/>
          </a:solidFill>
          <a:latin typeface="+mj-lt"/>
          <a:ea typeface="+mj-ea"/>
          <a:cs typeface="+mj-cs"/>
        </a:defRPr>
      </a:lvl1pPr>
    </p:titleStyle>
    <p:bodyStyle>
      <a:lvl1pPr marL="568325" indent="-342900" algn="l" defTabSz="569913" rtl="0" eaLnBrk="1" latinLnBrk="0" hangingPunct="1">
        <a:spcBef>
          <a:spcPts val="0"/>
        </a:spcBef>
        <a:buFont typeface="Arial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1023938" indent="-285750" algn="l" defTabSz="457200" rtl="0" eaLnBrk="1" latinLnBrk="0" hangingPunct="1">
        <a:spcBef>
          <a:spcPts val="0"/>
        </a:spcBef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368425" indent="-228600" algn="l" defTabSz="457200" rtl="0" eaLnBrk="1" latinLnBrk="0" hangingPunct="1">
        <a:spcBef>
          <a:spcPts val="0"/>
        </a:spcBef>
        <a:buFont typeface="Courier New"/>
        <a:buChar char="o"/>
        <a:defRPr sz="2600" kern="1200">
          <a:solidFill>
            <a:srgbClr val="595959"/>
          </a:solidFill>
          <a:latin typeface="+mn-lt"/>
          <a:ea typeface="+mn-ea"/>
          <a:cs typeface="+mn-cs"/>
        </a:defRPr>
      </a:lvl3pPr>
      <a:lvl4pPr marL="1825625" indent="-228600" algn="l" defTabSz="457200" rtl="0" eaLnBrk="1" latinLnBrk="0" hangingPunct="1">
        <a:spcBef>
          <a:spcPts val="0"/>
        </a:spcBef>
        <a:buFont typeface="Arial"/>
        <a:buChar char="–"/>
        <a:defRPr sz="2400" kern="1200">
          <a:solidFill>
            <a:srgbClr val="595959"/>
          </a:solidFill>
          <a:latin typeface="+mn-lt"/>
          <a:ea typeface="+mn-ea"/>
          <a:cs typeface="+mn-cs"/>
        </a:defRPr>
      </a:lvl4pPr>
      <a:lvl5pPr marL="2281238" indent="-228600" algn="l" defTabSz="457200" rtl="0" eaLnBrk="1" latinLnBrk="0" hangingPunct="1">
        <a:spcBef>
          <a:spcPts val="0"/>
        </a:spcBef>
        <a:buFont typeface="Arial"/>
        <a:buChar char="»"/>
        <a:defRPr sz="2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arrick.st.romain@la.gov" TargetMode="External"/><Relationship Id="rId7" Type="http://schemas.openxmlformats.org/officeDocument/2006/relationships/hyperlink" Target="mailto:gohsepexercise@la.gov" TargetMode="External"/><Relationship Id="rId2" Type="http://schemas.openxmlformats.org/officeDocument/2006/relationships/hyperlink" Target="mailto:Kathryn.mccoy@la.gov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gohseptraining@la.gov" TargetMode="External"/><Relationship Id="rId5" Type="http://schemas.openxmlformats.org/officeDocument/2006/relationships/hyperlink" Target="mailto:Michael.zaruba@la.gov" TargetMode="External"/><Relationship Id="rId4" Type="http://schemas.openxmlformats.org/officeDocument/2006/relationships/hyperlink" Target="mailto:Cheri.scott@l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rrick.st.romain@la.gov" TargetMode="External"/><Relationship Id="rId2" Type="http://schemas.openxmlformats.org/officeDocument/2006/relationships/hyperlink" Target="mailto:Michael.zaruba@la.gov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ohsep.la.gov/training_calendar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lis.dhs.gov/HSEEP/documents" TargetMode="External"/><Relationship Id="rId2" Type="http://schemas.openxmlformats.org/officeDocument/2006/relationships/hyperlink" Target="mailto:gohsepexercise@la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Training and Exercise Branch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1"/>
            <a:ext cx="4114800" cy="3657600"/>
          </a:xfrm>
        </p:spPr>
        <p:txBody>
          <a:bodyPr>
            <a:normAutofit fontScale="92500" lnSpcReduction="10000"/>
          </a:bodyPr>
          <a:lstStyle/>
          <a:p>
            <a:pPr marL="225425" indent="0">
              <a:buNone/>
            </a:pPr>
            <a:r>
              <a:rPr lang="en-US" b="1" dirty="0" smtClean="0"/>
              <a:t>Katie McCoy, MEP</a:t>
            </a:r>
          </a:p>
          <a:p>
            <a:pPr marL="225425" indent="0">
              <a:buNone/>
            </a:pPr>
            <a:r>
              <a:rPr lang="en-US" b="1" dirty="0" smtClean="0"/>
              <a:t>T&amp;E Branch Manager</a:t>
            </a:r>
          </a:p>
          <a:p>
            <a:pPr marL="225425" indent="0">
              <a:buNone/>
            </a:pPr>
            <a:r>
              <a:rPr lang="en-US" dirty="0" smtClean="0"/>
              <a:t>225-925-1706</a:t>
            </a:r>
          </a:p>
          <a:p>
            <a:pPr marL="225425" indent="0">
              <a:buNone/>
            </a:pPr>
            <a:r>
              <a:rPr lang="en-US" dirty="0" smtClean="0">
                <a:hlinkClick r:id="rId2"/>
              </a:rPr>
              <a:t>Kathryn.mccoy@la.gov</a:t>
            </a:r>
            <a:r>
              <a:rPr lang="en-US" dirty="0" smtClean="0"/>
              <a:t> </a:t>
            </a:r>
          </a:p>
          <a:p>
            <a:pPr marL="225425" indent="0">
              <a:buNone/>
            </a:pPr>
            <a:endParaRPr lang="en-US" b="1" dirty="0"/>
          </a:p>
          <a:p>
            <a:pPr marL="225425" indent="0">
              <a:buNone/>
            </a:pPr>
            <a:r>
              <a:rPr lang="en-US" b="1" dirty="0" smtClean="0"/>
              <a:t>Garrick St. </a:t>
            </a:r>
            <a:r>
              <a:rPr lang="en-US" b="1" dirty="0" err="1" smtClean="0"/>
              <a:t>Romain</a:t>
            </a:r>
            <a:endParaRPr lang="en-US" b="1" dirty="0" smtClean="0"/>
          </a:p>
          <a:p>
            <a:pPr marL="225425" indent="0">
              <a:buNone/>
            </a:pPr>
            <a:r>
              <a:rPr lang="en-US" b="1" dirty="0" smtClean="0"/>
              <a:t>HLS Training Officer</a:t>
            </a:r>
          </a:p>
          <a:p>
            <a:pPr marL="225425" indent="0">
              <a:buNone/>
            </a:pPr>
            <a:r>
              <a:rPr lang="en-US" dirty="0" smtClean="0"/>
              <a:t>225-358-5690</a:t>
            </a:r>
          </a:p>
          <a:p>
            <a:pPr marL="225425" indent="0">
              <a:buNone/>
            </a:pPr>
            <a:r>
              <a:rPr lang="en-US" dirty="0" smtClean="0">
                <a:hlinkClick r:id="rId3"/>
              </a:rPr>
              <a:t>Garrick.st.romain@la.gov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505199"/>
          </a:xfrm>
        </p:spPr>
        <p:txBody>
          <a:bodyPr>
            <a:normAutofit fontScale="92500" lnSpcReduction="10000"/>
          </a:bodyPr>
          <a:lstStyle/>
          <a:p>
            <a:pPr marL="225425" indent="0">
              <a:buNone/>
            </a:pPr>
            <a:r>
              <a:rPr lang="en-US" b="1" dirty="0" smtClean="0"/>
              <a:t>Cheri Scott</a:t>
            </a:r>
          </a:p>
          <a:p>
            <a:pPr marL="225425" indent="0">
              <a:buNone/>
            </a:pPr>
            <a:r>
              <a:rPr lang="en-US" b="1" dirty="0" smtClean="0"/>
              <a:t>EM Training Officer </a:t>
            </a:r>
          </a:p>
          <a:p>
            <a:pPr marL="225425" indent="0">
              <a:buNone/>
            </a:pPr>
            <a:r>
              <a:rPr lang="en-US" dirty="0" smtClean="0"/>
              <a:t>225-922-7343</a:t>
            </a:r>
          </a:p>
          <a:p>
            <a:pPr marL="225425" indent="0">
              <a:buNone/>
            </a:pPr>
            <a:r>
              <a:rPr lang="en-US" dirty="0" smtClean="0">
                <a:hlinkClick r:id="rId4"/>
              </a:rPr>
              <a:t>Cheri.scott@la.gov</a:t>
            </a:r>
            <a:endParaRPr lang="en-US" dirty="0" smtClean="0"/>
          </a:p>
          <a:p>
            <a:pPr marL="225425" indent="0">
              <a:buNone/>
            </a:pPr>
            <a:endParaRPr lang="en-US" dirty="0"/>
          </a:p>
          <a:p>
            <a:pPr marL="225425" indent="0">
              <a:buNone/>
            </a:pPr>
            <a:r>
              <a:rPr lang="en-US" b="1" dirty="0" smtClean="0"/>
              <a:t>Michael Zaruba, MSCJ</a:t>
            </a:r>
          </a:p>
          <a:p>
            <a:pPr marL="225425" indent="0">
              <a:buNone/>
            </a:pPr>
            <a:r>
              <a:rPr lang="en-US" b="1" dirty="0" smtClean="0"/>
              <a:t>Exercise Officer</a:t>
            </a:r>
          </a:p>
          <a:p>
            <a:pPr marL="225425" indent="0">
              <a:buNone/>
            </a:pPr>
            <a:r>
              <a:rPr lang="en-US" dirty="0" smtClean="0"/>
              <a:t>225-358-5263</a:t>
            </a:r>
          </a:p>
          <a:p>
            <a:pPr marL="225425" indent="0">
              <a:buNone/>
            </a:pPr>
            <a:r>
              <a:rPr lang="en-US" dirty="0" smtClean="0">
                <a:hlinkClick r:id="rId5"/>
              </a:rPr>
              <a:t>Michael.zaruba@la.gov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19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smtClean="0">
                <a:hlinkClick r:id="rId6"/>
              </a:rPr>
              <a:t>gohseptraining@la.gov</a:t>
            </a:r>
            <a:r>
              <a:rPr lang="en-US" dirty="0" smtClean="0"/>
              <a:t> 			</a:t>
            </a:r>
            <a:r>
              <a:rPr lang="en-US" dirty="0" smtClean="0">
                <a:hlinkClick r:id="rId7"/>
              </a:rPr>
              <a:t>gohsepexercise@la.gov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25425" indent="0">
              <a:buNone/>
            </a:pPr>
            <a:r>
              <a:rPr lang="en-US" dirty="0" smtClean="0"/>
              <a:t>Michael Zaruba</a:t>
            </a:r>
          </a:p>
          <a:p>
            <a:pPr marL="225425" indent="0">
              <a:buNone/>
            </a:pPr>
            <a:r>
              <a:rPr lang="en-US" dirty="0" smtClean="0"/>
              <a:t>Exercise Officer</a:t>
            </a:r>
          </a:p>
          <a:p>
            <a:pPr marL="225425" indent="0">
              <a:buNone/>
            </a:pPr>
            <a:r>
              <a:rPr lang="en-US" dirty="0" smtClean="0"/>
              <a:t>225-358-5236</a:t>
            </a:r>
          </a:p>
          <a:p>
            <a:pPr marL="225425" indent="0">
              <a:buNone/>
            </a:pPr>
            <a:r>
              <a:rPr lang="en-US" dirty="0" smtClean="0">
                <a:hlinkClick r:id="rId2"/>
              </a:rPr>
              <a:t>Michael.zaruba@la.gov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1"/>
            <a:ext cx="4267200" cy="3505199"/>
          </a:xfrm>
        </p:spPr>
        <p:txBody>
          <a:bodyPr/>
          <a:lstStyle/>
          <a:p>
            <a:pPr marL="225425" indent="0">
              <a:buNone/>
            </a:pPr>
            <a:r>
              <a:rPr lang="en-US" dirty="0" smtClean="0"/>
              <a:t>Garrick St. </a:t>
            </a:r>
            <a:r>
              <a:rPr lang="en-US" dirty="0" err="1" smtClean="0"/>
              <a:t>Romain</a:t>
            </a:r>
            <a:endParaRPr lang="en-US" dirty="0" smtClean="0"/>
          </a:p>
          <a:p>
            <a:pPr marL="225425" indent="0">
              <a:buNone/>
            </a:pPr>
            <a:r>
              <a:rPr lang="en-US" dirty="0" smtClean="0"/>
              <a:t>HLS Training Officer</a:t>
            </a:r>
          </a:p>
          <a:p>
            <a:pPr marL="225425" indent="0">
              <a:buNone/>
            </a:pPr>
            <a:r>
              <a:rPr lang="en-US" dirty="0" smtClean="0"/>
              <a:t>225-358-5690</a:t>
            </a:r>
          </a:p>
          <a:p>
            <a:pPr marL="225425" indent="0">
              <a:buNone/>
            </a:pPr>
            <a:r>
              <a:rPr lang="en-US" dirty="0" smtClean="0">
                <a:hlinkClick r:id="rId3"/>
              </a:rPr>
              <a:t>Garrick.st.romain@la.gov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Course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schedule a training course delivery in your parish, please contact GOHSEP Training. </a:t>
            </a:r>
          </a:p>
          <a:p>
            <a:pPr lvl="1"/>
            <a:r>
              <a:rPr lang="en-US" dirty="0" smtClean="0"/>
              <a:t>For courses beginning with AWR, PER, or MGT; contact Garrick St. </a:t>
            </a:r>
            <a:r>
              <a:rPr lang="en-US" dirty="0" err="1" smtClean="0"/>
              <a:t>Romain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For courses beginning with ICS, G, L, B or E; contact Cheri Scott. </a:t>
            </a:r>
          </a:p>
        </p:txBody>
      </p:sp>
    </p:spTree>
    <p:extLst>
      <p:ext uri="{BB962C8B-B14F-4D97-AF65-F5344CB8AC3E}">
        <p14:creationId xmlns:p14="http://schemas.microsoft.com/office/powerpoint/2010/main" val="39580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Training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GOHSEP Training can support local ICS deliveries with CDs for students, registration, and certificates.  </a:t>
            </a:r>
          </a:p>
          <a:p>
            <a:r>
              <a:rPr lang="en-US" dirty="0" smtClean="0"/>
              <a:t>GOHSEP Training will only provide ICS instructors for Regional Training Deliveries. </a:t>
            </a:r>
          </a:p>
          <a:p>
            <a:r>
              <a:rPr lang="en-US" dirty="0" smtClean="0"/>
              <a:t>If </a:t>
            </a:r>
            <a:r>
              <a:rPr lang="en-US" dirty="0"/>
              <a:t>a parish makes an instructor request, we will provide a list of approved instructors in your region.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3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GOHSEP provided courses are posted to the GOHSEP </a:t>
            </a:r>
            <a:r>
              <a:rPr lang="en-US" dirty="0"/>
              <a:t>Training Calendar: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gohsep.la.gov/training_calendar.aspx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GOHSEP Training will also post local course deliveries, if requested.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>
                <a:ea typeface="Georgia"/>
                <a:cs typeface="DilleniaUPC" panose="02020603050405020304" pitchFamily="18" charset="-34"/>
              </a:rPr>
              <a:t>The Louisiana Emergency Preparedness and Homeland Security Practitioner Program (LAHEPP) is designed to provide Emergency Preparedness and Homeland Security professionals with a baseline training in the core competencies of emergency management and homeland security.  LAHEPP consists of the completion of </a:t>
            </a:r>
            <a:r>
              <a:rPr lang="en-US" sz="2400" dirty="0" smtClean="0">
                <a:ea typeface="Georgia"/>
                <a:cs typeface="DilleniaUPC" panose="02020603050405020304" pitchFamily="18" charset="-34"/>
              </a:rPr>
              <a:t>20 </a:t>
            </a:r>
            <a:r>
              <a:rPr lang="en-US" sz="2400" dirty="0">
                <a:ea typeface="Georgia"/>
                <a:cs typeface="DilleniaUPC" panose="02020603050405020304" pitchFamily="18" charset="-34"/>
              </a:rPr>
              <a:t>Independent Study Courses, </a:t>
            </a:r>
            <a:r>
              <a:rPr lang="en-US" sz="2400" dirty="0" smtClean="0">
                <a:ea typeface="Georgia"/>
                <a:cs typeface="DilleniaUPC" panose="02020603050405020304" pitchFamily="18" charset="-34"/>
              </a:rPr>
              <a:t>10 mandatory </a:t>
            </a:r>
            <a:r>
              <a:rPr lang="en-US" sz="2400" dirty="0">
                <a:ea typeface="Georgia"/>
                <a:cs typeface="DilleniaUPC" panose="02020603050405020304" pitchFamily="18" charset="-34"/>
              </a:rPr>
              <a:t>classroom courses and one classroom elective.  </a:t>
            </a:r>
            <a:r>
              <a:rPr lang="en-US" sz="2400" dirty="0">
                <a:solidFill>
                  <a:srgbClr val="000000"/>
                </a:solidFill>
                <a:ea typeface="Times New Roman"/>
                <a:cs typeface="DilleniaUPC" panose="02020603050405020304" pitchFamily="18" charset="-34"/>
              </a:rPr>
              <a:t> </a:t>
            </a:r>
            <a:endParaRPr lang="en-US" sz="2400" dirty="0">
              <a:effectLst/>
              <a:ea typeface="Georgia"/>
              <a:cs typeface="DilleniaUPC" panose="02020603050405020304" pitchFamily="18" charset="-34"/>
            </a:endParaRPr>
          </a:p>
        </p:txBody>
      </p:sp>
      <p:pic>
        <p:nvPicPr>
          <p:cNvPr id="4" name="Picture 3" descr="tit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590800" y="1371600"/>
            <a:ext cx="31242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EMPG Exercise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EMPG funded parishes are required to participate in three exercise per performance period.  </a:t>
            </a:r>
            <a:endParaRPr lang="en-US" dirty="0"/>
          </a:p>
          <a:p>
            <a:r>
              <a:rPr lang="en-US" dirty="0" smtClean="0"/>
              <a:t>To receive credit, please provide GOHSEP Exercise with a copy of the After Action Report.  </a:t>
            </a:r>
            <a:r>
              <a:rPr lang="en-US" dirty="0" smtClean="0">
                <a:hlinkClick r:id="rId2"/>
              </a:rPr>
              <a:t>gohsepexercise@la.gov</a:t>
            </a:r>
            <a:r>
              <a:rPr lang="en-US" dirty="0" smtClean="0"/>
              <a:t> </a:t>
            </a:r>
          </a:p>
          <a:p>
            <a:pPr lvl="1"/>
            <a:r>
              <a:rPr lang="en-US" sz="2600" i="1" dirty="0" smtClean="0"/>
              <a:t>Exercise Templates, including the AAR/IP, can be found on the </a:t>
            </a:r>
            <a:r>
              <a:rPr lang="en-US" sz="2600" i="1" dirty="0"/>
              <a:t>HSEEP Documents Website:  </a:t>
            </a:r>
            <a:r>
              <a:rPr lang="en-US" sz="2600" i="1" dirty="0">
                <a:hlinkClick r:id="rId3"/>
              </a:rPr>
              <a:t>https://</a:t>
            </a:r>
            <a:r>
              <a:rPr lang="en-US" sz="2600" i="1" dirty="0" smtClean="0">
                <a:hlinkClick r:id="rId3"/>
              </a:rPr>
              <a:t>www.llis.dhs.gov/HSEEP/documents</a:t>
            </a:r>
            <a:r>
              <a:rPr lang="en-US" sz="2600" i="1" dirty="0" smtClean="0"/>
              <a:t> 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29292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GOHSEP Exercise is available for regional and parish exercise support.  </a:t>
            </a:r>
          </a:p>
          <a:p>
            <a:pPr lvl="1"/>
            <a:r>
              <a:rPr lang="en-US" dirty="0" smtClean="0"/>
              <a:t>Technical Assistance regarding the Homeland Security Exercise Evaluation Program</a:t>
            </a:r>
          </a:p>
          <a:p>
            <a:pPr lvl="1"/>
            <a:r>
              <a:rPr lang="en-US" dirty="0" smtClean="0"/>
              <a:t>Exercise Design, Development, and Evaluation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and Exercise Plan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5425" indent="0">
              <a:buNone/>
            </a:pPr>
            <a:r>
              <a:rPr lang="en-US" b="1" dirty="0" smtClean="0"/>
              <a:t>Regional Workshops for 2015-2016 TEP</a:t>
            </a:r>
          </a:p>
          <a:p>
            <a:r>
              <a:rPr lang="en-US" dirty="0" smtClean="0"/>
              <a:t>Use gaps identified in the Capabilities Estimation to address training and exercise issues.  </a:t>
            </a:r>
          </a:p>
          <a:p>
            <a:r>
              <a:rPr lang="en-US" dirty="0" smtClean="0"/>
              <a:t>Expected Start:  July 2014</a:t>
            </a:r>
          </a:p>
          <a:p>
            <a:r>
              <a:rPr lang="en-US" dirty="0" smtClean="0"/>
              <a:t>Expected Completion:  </a:t>
            </a:r>
            <a:r>
              <a:rPr lang="en-US" smtClean="0"/>
              <a:t>August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31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Preparedness Workshop_ Capability Estim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9912</TotalTime>
  <Words>365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Theme1</vt:lpstr>
      <vt:lpstr>1_Preparedness Workshop_ Capability Estimation</vt:lpstr>
      <vt:lpstr>Training and Exercise Branch</vt:lpstr>
      <vt:lpstr>Personnel Changes</vt:lpstr>
      <vt:lpstr>Training Course Requests</vt:lpstr>
      <vt:lpstr>ICS Training Support</vt:lpstr>
      <vt:lpstr>Available Training</vt:lpstr>
      <vt:lpstr>PowerPoint Presentation</vt:lpstr>
      <vt:lpstr>EMPG Exercise Credit</vt:lpstr>
      <vt:lpstr>Exercise Support</vt:lpstr>
      <vt:lpstr>Training and Exercise Plan Workshops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McCoy, Kathryn</dc:creator>
  <cp:lastModifiedBy>Schultz, David</cp:lastModifiedBy>
  <cp:revision>15</cp:revision>
  <dcterms:created xsi:type="dcterms:W3CDTF">2014-01-27T13:37:47Z</dcterms:created>
  <dcterms:modified xsi:type="dcterms:W3CDTF">2014-02-11T13:59:39Z</dcterms:modified>
</cp:coreProperties>
</file>