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268" r:id="rId5"/>
    <p:sldId id="257" r:id="rId6"/>
    <p:sldId id="258" r:id="rId7"/>
    <p:sldId id="269" r:id="rId8"/>
    <p:sldId id="273" r:id="rId9"/>
    <p:sldId id="271" r:id="rId10"/>
    <p:sldId id="274" r:id="rId11"/>
    <p:sldId id="260" r:id="rId12"/>
    <p:sldId id="275" r:id="rId13"/>
    <p:sldId id="261" r:id="rId14"/>
    <p:sldId id="276" r:id="rId15"/>
    <p:sldId id="263" r:id="rId16"/>
    <p:sldId id="265" r:id="rId17"/>
    <p:sldId id="264"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98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1906" autoAdjust="0"/>
  </p:normalViewPr>
  <p:slideViewPr>
    <p:cSldViewPr>
      <p:cViewPr>
        <p:scale>
          <a:sx n="100" d="100"/>
          <a:sy n="100" d="100"/>
        </p:scale>
        <p:origin x="-946" y="216"/>
      </p:cViewPr>
      <p:guideLst>
        <p:guide orient="horz" pos="2160"/>
        <p:guide pos="2880"/>
      </p:guideLst>
    </p:cSldViewPr>
  </p:slideViewPr>
  <p:outlineViewPr>
    <p:cViewPr>
      <p:scale>
        <a:sx n="33" d="100"/>
        <a:sy n="33" d="100"/>
      </p:scale>
      <p:origin x="0" y="1608"/>
    </p:cViewPr>
  </p:outlineViewPr>
  <p:notesTextViewPr>
    <p:cViewPr>
      <p:scale>
        <a:sx n="1" d="1"/>
        <a:sy n="1" d="1"/>
      </p:scale>
      <p:origin x="0" y="0"/>
    </p:cViewPr>
  </p:notesTextViewPr>
  <p:notesViewPr>
    <p:cSldViewPr>
      <p:cViewPr varScale="1">
        <p:scale>
          <a:sx n="84" d="100"/>
          <a:sy n="84" d="100"/>
        </p:scale>
        <p:origin x="-19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88328C-27C8-4B21-8719-5040C89CB5CB}" type="doc">
      <dgm:prSet loTypeId="urn:microsoft.com/office/officeart/2005/8/layout/arrow3" loCatId="relationship" qsTypeId="urn:microsoft.com/office/officeart/2005/8/quickstyle/3d1" qsCatId="3D" csTypeId="urn:microsoft.com/office/officeart/2005/8/colors/accent1_2" csCatId="accent1" phldr="1"/>
      <dgm:spPr/>
      <dgm:t>
        <a:bodyPr/>
        <a:lstStyle/>
        <a:p>
          <a:endParaRPr lang="en-US"/>
        </a:p>
      </dgm:t>
    </dgm:pt>
    <dgm:pt modelId="{1D007224-D6C8-432B-A24D-DE6CC53CDE71}">
      <dgm:prSet phldrT="[Text]"/>
      <dgm:spPr/>
      <dgm:t>
        <a:bodyPr/>
        <a:lstStyle/>
        <a:p>
          <a:r>
            <a:rPr lang="en-US" dirty="0" smtClean="0"/>
            <a:t>Core  Capability</a:t>
          </a:r>
          <a:endParaRPr lang="en-US" dirty="0"/>
        </a:p>
      </dgm:t>
    </dgm:pt>
    <dgm:pt modelId="{F6131C33-0E81-4EEB-B112-BFF5EBB611F3}" type="parTrans" cxnId="{3D380491-8336-4CCF-AFEB-211A051992C9}">
      <dgm:prSet/>
      <dgm:spPr/>
      <dgm:t>
        <a:bodyPr/>
        <a:lstStyle/>
        <a:p>
          <a:endParaRPr lang="en-US"/>
        </a:p>
      </dgm:t>
    </dgm:pt>
    <dgm:pt modelId="{CCAE2839-B7E5-46C4-B9C1-E0FF97D9EDA4}" type="sibTrans" cxnId="{3D380491-8336-4CCF-AFEB-211A051992C9}">
      <dgm:prSet/>
      <dgm:spPr/>
      <dgm:t>
        <a:bodyPr/>
        <a:lstStyle/>
        <a:p>
          <a:endParaRPr lang="en-US"/>
        </a:p>
      </dgm:t>
    </dgm:pt>
    <dgm:pt modelId="{7F3EDB1C-7734-4EDF-8FE0-5327EA2F6C66}">
      <dgm:prSet phldrT="[Text]"/>
      <dgm:spPr/>
      <dgm:t>
        <a:bodyPr/>
        <a:lstStyle/>
        <a:p>
          <a:r>
            <a:rPr lang="en-US" dirty="0" smtClean="0"/>
            <a:t>Threats and Hazards</a:t>
          </a:r>
        </a:p>
      </dgm:t>
    </dgm:pt>
    <dgm:pt modelId="{FEB7A174-18C7-4989-BAE6-3DD69469A1AF}" type="parTrans" cxnId="{2642C058-A950-44E9-8012-989A6FBB8581}">
      <dgm:prSet/>
      <dgm:spPr/>
      <dgm:t>
        <a:bodyPr/>
        <a:lstStyle/>
        <a:p>
          <a:endParaRPr lang="en-US"/>
        </a:p>
      </dgm:t>
    </dgm:pt>
    <dgm:pt modelId="{0786FAA2-9B91-4A9B-94AA-38C83E992D8E}" type="sibTrans" cxnId="{2642C058-A950-44E9-8012-989A6FBB8581}">
      <dgm:prSet/>
      <dgm:spPr/>
      <dgm:t>
        <a:bodyPr/>
        <a:lstStyle/>
        <a:p>
          <a:endParaRPr lang="en-US"/>
        </a:p>
      </dgm:t>
    </dgm:pt>
    <dgm:pt modelId="{8A491A1C-7EE3-498F-943A-2DD7FBB98F9F}" type="pres">
      <dgm:prSet presAssocID="{C888328C-27C8-4B21-8719-5040C89CB5CB}" presName="compositeShape" presStyleCnt="0">
        <dgm:presLayoutVars>
          <dgm:chMax val="2"/>
          <dgm:dir/>
          <dgm:resizeHandles val="exact"/>
        </dgm:presLayoutVars>
      </dgm:prSet>
      <dgm:spPr/>
      <dgm:t>
        <a:bodyPr/>
        <a:lstStyle/>
        <a:p>
          <a:endParaRPr lang="en-US"/>
        </a:p>
      </dgm:t>
    </dgm:pt>
    <dgm:pt modelId="{9A886EFA-025A-4F26-BBF0-6B0AFA641084}" type="pres">
      <dgm:prSet presAssocID="{C888328C-27C8-4B21-8719-5040C89CB5CB}" presName="divider" presStyleLbl="fgShp" presStyleIdx="0" presStyleCnt="1"/>
      <dgm:spPr>
        <a:solidFill>
          <a:srgbClr val="FE9802"/>
        </a:solidFill>
      </dgm:spPr>
      <dgm:t>
        <a:bodyPr/>
        <a:lstStyle/>
        <a:p>
          <a:endParaRPr lang="en-US"/>
        </a:p>
      </dgm:t>
    </dgm:pt>
    <dgm:pt modelId="{065CED0C-40C1-4F78-8270-AAF919382A01}" type="pres">
      <dgm:prSet presAssocID="{1D007224-D6C8-432B-A24D-DE6CC53CDE71}" presName="downArrow" presStyleLbl="node1" presStyleIdx="0" presStyleCnt="2"/>
      <dgm:spPr/>
    </dgm:pt>
    <dgm:pt modelId="{7FCDE6C4-9C5D-4DFB-9819-A8DFE5CBB6E2}" type="pres">
      <dgm:prSet presAssocID="{1D007224-D6C8-432B-A24D-DE6CC53CDE71}" presName="downArrowText" presStyleLbl="revTx" presStyleIdx="0" presStyleCnt="2" custLinFactNeighborX="-21094" custLinFactNeighborY="4464">
        <dgm:presLayoutVars>
          <dgm:bulletEnabled val="1"/>
        </dgm:presLayoutVars>
      </dgm:prSet>
      <dgm:spPr/>
      <dgm:t>
        <a:bodyPr/>
        <a:lstStyle/>
        <a:p>
          <a:endParaRPr lang="en-US"/>
        </a:p>
      </dgm:t>
    </dgm:pt>
    <dgm:pt modelId="{6E90970C-372C-4B70-A339-E726F934E35E}" type="pres">
      <dgm:prSet presAssocID="{7F3EDB1C-7734-4EDF-8FE0-5327EA2F6C66}" presName="upArrow" presStyleLbl="node1" presStyleIdx="1" presStyleCnt="2"/>
      <dgm:spPr/>
    </dgm:pt>
    <dgm:pt modelId="{3D395F80-C593-4B1C-A616-367413A2B0FD}" type="pres">
      <dgm:prSet presAssocID="{7F3EDB1C-7734-4EDF-8FE0-5327EA2F6C66}" presName="upArrowText" presStyleLbl="revTx" presStyleIdx="1" presStyleCnt="2" custLinFactNeighborX="15625" custLinFactNeighborY="-1190">
        <dgm:presLayoutVars>
          <dgm:bulletEnabled val="1"/>
        </dgm:presLayoutVars>
      </dgm:prSet>
      <dgm:spPr/>
      <dgm:t>
        <a:bodyPr/>
        <a:lstStyle/>
        <a:p>
          <a:endParaRPr lang="en-US"/>
        </a:p>
      </dgm:t>
    </dgm:pt>
  </dgm:ptLst>
  <dgm:cxnLst>
    <dgm:cxn modelId="{C32CEC67-E5A7-40D1-8C1C-02EBA9F893FF}" type="presOf" srcId="{1D007224-D6C8-432B-A24D-DE6CC53CDE71}" destId="{7FCDE6C4-9C5D-4DFB-9819-A8DFE5CBB6E2}" srcOrd="0" destOrd="0" presId="urn:microsoft.com/office/officeart/2005/8/layout/arrow3"/>
    <dgm:cxn modelId="{D93622B9-5906-421A-A807-A11D4753AB60}" type="presOf" srcId="{7F3EDB1C-7734-4EDF-8FE0-5327EA2F6C66}" destId="{3D395F80-C593-4B1C-A616-367413A2B0FD}" srcOrd="0" destOrd="0" presId="urn:microsoft.com/office/officeart/2005/8/layout/arrow3"/>
    <dgm:cxn modelId="{2642C058-A950-44E9-8012-989A6FBB8581}" srcId="{C888328C-27C8-4B21-8719-5040C89CB5CB}" destId="{7F3EDB1C-7734-4EDF-8FE0-5327EA2F6C66}" srcOrd="1" destOrd="0" parTransId="{FEB7A174-18C7-4989-BAE6-3DD69469A1AF}" sibTransId="{0786FAA2-9B91-4A9B-94AA-38C83E992D8E}"/>
    <dgm:cxn modelId="{325B8C18-8113-4C4C-B844-EDF8EB38A616}" type="presOf" srcId="{C888328C-27C8-4B21-8719-5040C89CB5CB}" destId="{8A491A1C-7EE3-498F-943A-2DD7FBB98F9F}" srcOrd="0" destOrd="0" presId="urn:microsoft.com/office/officeart/2005/8/layout/arrow3"/>
    <dgm:cxn modelId="{3D380491-8336-4CCF-AFEB-211A051992C9}" srcId="{C888328C-27C8-4B21-8719-5040C89CB5CB}" destId="{1D007224-D6C8-432B-A24D-DE6CC53CDE71}" srcOrd="0" destOrd="0" parTransId="{F6131C33-0E81-4EEB-B112-BFF5EBB611F3}" sibTransId="{CCAE2839-B7E5-46C4-B9C1-E0FF97D9EDA4}"/>
    <dgm:cxn modelId="{F9D14276-ACA6-4771-B178-6765B128AB47}" type="presParOf" srcId="{8A491A1C-7EE3-498F-943A-2DD7FBB98F9F}" destId="{9A886EFA-025A-4F26-BBF0-6B0AFA641084}" srcOrd="0" destOrd="0" presId="urn:microsoft.com/office/officeart/2005/8/layout/arrow3"/>
    <dgm:cxn modelId="{24151163-3800-40F2-83BA-EE365847DF28}" type="presParOf" srcId="{8A491A1C-7EE3-498F-943A-2DD7FBB98F9F}" destId="{065CED0C-40C1-4F78-8270-AAF919382A01}" srcOrd="1" destOrd="0" presId="urn:microsoft.com/office/officeart/2005/8/layout/arrow3"/>
    <dgm:cxn modelId="{DA5E4C30-7206-4145-A0A9-7DADF1C095A8}" type="presParOf" srcId="{8A491A1C-7EE3-498F-943A-2DD7FBB98F9F}" destId="{7FCDE6C4-9C5D-4DFB-9819-A8DFE5CBB6E2}" srcOrd="2" destOrd="0" presId="urn:microsoft.com/office/officeart/2005/8/layout/arrow3"/>
    <dgm:cxn modelId="{A33FC917-6657-48E3-994F-D6ECCF4ECEBB}" type="presParOf" srcId="{8A491A1C-7EE3-498F-943A-2DD7FBB98F9F}" destId="{6E90970C-372C-4B70-A339-E726F934E35E}" srcOrd="3" destOrd="0" presId="urn:microsoft.com/office/officeart/2005/8/layout/arrow3"/>
    <dgm:cxn modelId="{3A24D91A-46A9-419A-9380-8C9CD495A2D4}" type="presParOf" srcId="{8A491A1C-7EE3-498F-943A-2DD7FBB98F9F}" destId="{3D395F80-C593-4B1C-A616-367413A2B0FD}"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86EFA-025A-4F26-BBF0-6B0AFA641084}">
      <dsp:nvSpPr>
        <dsp:cNvPr id="0" name=""/>
        <dsp:cNvSpPr/>
      </dsp:nvSpPr>
      <dsp:spPr>
        <a:xfrm rot="21300000">
          <a:off x="18706" y="1685100"/>
          <a:ext cx="6058586" cy="693799"/>
        </a:xfrm>
        <a:prstGeom prst="mathMinus">
          <a:avLst/>
        </a:prstGeom>
        <a:solidFill>
          <a:srgbClr val="FE9802"/>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065CED0C-40C1-4F78-8270-AAF919382A01}">
      <dsp:nvSpPr>
        <dsp:cNvPr id="0" name=""/>
        <dsp:cNvSpPr/>
      </dsp:nvSpPr>
      <dsp:spPr>
        <a:xfrm>
          <a:off x="731520" y="203200"/>
          <a:ext cx="1828800" cy="1625600"/>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FCDE6C4-9C5D-4DFB-9819-A8DFE5CBB6E2}">
      <dsp:nvSpPr>
        <dsp:cNvPr id="0" name=""/>
        <dsp:cNvSpPr/>
      </dsp:nvSpPr>
      <dsp:spPr>
        <a:xfrm>
          <a:off x="2819395" y="76195"/>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dirty="0" smtClean="0"/>
            <a:t>Core  Capability</a:t>
          </a:r>
          <a:endParaRPr lang="en-US" sz="2900" kern="1200" dirty="0"/>
        </a:p>
      </dsp:txBody>
      <dsp:txXfrm>
        <a:off x="2819395" y="76195"/>
        <a:ext cx="1950720" cy="1706880"/>
      </dsp:txXfrm>
    </dsp:sp>
    <dsp:sp modelId="{6E90970C-372C-4B70-A339-E726F934E35E}">
      <dsp:nvSpPr>
        <dsp:cNvPr id="0" name=""/>
        <dsp:cNvSpPr/>
      </dsp:nvSpPr>
      <dsp:spPr>
        <a:xfrm>
          <a:off x="3535680" y="2235200"/>
          <a:ext cx="1828800" cy="1625600"/>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D395F80-C593-4B1C-A616-367413A2B0FD}">
      <dsp:nvSpPr>
        <dsp:cNvPr id="0" name=""/>
        <dsp:cNvSpPr/>
      </dsp:nvSpPr>
      <dsp:spPr>
        <a:xfrm>
          <a:off x="1219200" y="2336808"/>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dirty="0" smtClean="0"/>
            <a:t>Threats and Hazards</a:t>
          </a:r>
        </a:p>
      </dsp:txBody>
      <dsp:txXfrm>
        <a:off x="1219200" y="2336808"/>
        <a:ext cx="1950720" cy="1706880"/>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86AB9F-D501-4DD8-8971-E83A43ED71C1}" type="datetimeFigureOut">
              <a:rPr lang="en-US" smtClean="0"/>
              <a:t>2/18/2013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E8E337-C6AC-4525-B5BF-9784E1B62106}" type="slidenum">
              <a:rPr lang="en-US" smtClean="0"/>
              <a:t>‹#›</a:t>
            </a:fld>
            <a:endParaRPr lang="en-US"/>
          </a:p>
        </p:txBody>
      </p:sp>
    </p:spTree>
    <p:extLst>
      <p:ext uri="{BB962C8B-B14F-4D97-AF65-F5344CB8AC3E}">
        <p14:creationId xmlns:p14="http://schemas.microsoft.com/office/powerpoint/2010/main" val="3008276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B4234F-C4AA-4CEE-B27A-D90395BABAD7}" type="datetimeFigureOut">
              <a:rPr lang="en-US" smtClean="0"/>
              <a:pPr/>
              <a:t>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61D16-5167-4A88-8828-C8234A615576}" type="slidenum">
              <a:rPr lang="en-US" smtClean="0"/>
              <a:pPr/>
              <a:t>‹#›</a:t>
            </a:fld>
            <a:endParaRPr lang="en-US"/>
          </a:p>
        </p:txBody>
      </p:sp>
    </p:spTree>
    <p:extLst>
      <p:ext uri="{BB962C8B-B14F-4D97-AF65-F5344CB8AC3E}">
        <p14:creationId xmlns:p14="http://schemas.microsoft.com/office/powerpoint/2010/main" val="1914055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a:t>
            </a:fld>
            <a:endParaRPr lang="en-US"/>
          </a:p>
        </p:txBody>
      </p:sp>
    </p:spTree>
    <p:extLst>
      <p:ext uri="{BB962C8B-B14F-4D97-AF65-F5344CB8AC3E}">
        <p14:creationId xmlns:p14="http://schemas.microsoft.com/office/powerpoint/2010/main" val="2756638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desired outcomes are your definitions of the Core Capabilities.  They are the goals you are setting in place in order to reach, complete, or accomplish the core capabilities.  It can be a simple, one sentence statement or it can be a full paragraph.</a:t>
            </a:r>
          </a:p>
          <a:p>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10</a:t>
            </a:fld>
            <a:endParaRPr lang="en-US"/>
          </a:p>
        </p:txBody>
      </p:sp>
    </p:spTree>
    <p:extLst>
      <p:ext uri="{BB962C8B-B14F-4D97-AF65-F5344CB8AC3E}">
        <p14:creationId xmlns:p14="http://schemas.microsoft.com/office/powerpoint/2010/main" val="3325406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a:t>
            </a:r>
            <a:r>
              <a:rPr lang="en-US" baseline="0" dirty="0" smtClean="0"/>
              <a:t> to identify Threats and Hazards.  Discuss giving them context (personalizing them to your particular area).  Want to create low probability / high risk scenarios.</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11</a:t>
            </a:fld>
            <a:endParaRPr lang="en-US"/>
          </a:p>
        </p:txBody>
      </p:sp>
    </p:spTree>
    <p:extLst>
      <p:ext uri="{BB962C8B-B14F-4D97-AF65-F5344CB8AC3E}">
        <p14:creationId xmlns:p14="http://schemas.microsoft.com/office/powerpoint/2010/main" val="1681038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a:t>
            </a:r>
            <a:r>
              <a:rPr lang="en-US" baseline="0" dirty="0" smtClean="0"/>
              <a:t> to identify Threats and Hazards.  Discuss giving them context (personalizing them to your particular area).  Want to create low probability / high risk scenarios.</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12</a:t>
            </a:fld>
            <a:endParaRPr lang="en-US"/>
          </a:p>
        </p:txBody>
      </p:sp>
    </p:spTree>
    <p:extLst>
      <p:ext uri="{BB962C8B-B14F-4D97-AF65-F5344CB8AC3E}">
        <p14:creationId xmlns:p14="http://schemas.microsoft.com/office/powerpoint/2010/main" val="1681038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will the Threat alter your ability to reach your desired income of your core capability?  Apply a threat from the audience (flooding) to a core capability discussed on slide 7.  </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13</a:t>
            </a:fld>
            <a:endParaRPr lang="en-US"/>
          </a:p>
        </p:txBody>
      </p:sp>
    </p:spTree>
    <p:extLst>
      <p:ext uri="{BB962C8B-B14F-4D97-AF65-F5344CB8AC3E}">
        <p14:creationId xmlns:p14="http://schemas.microsoft.com/office/powerpoint/2010/main" val="582231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a:t>
            </a:r>
            <a:r>
              <a:rPr lang="en-US" baseline="0" dirty="0" smtClean="0"/>
              <a:t> to identify Threats and Hazards.  Discuss giving them context (personalizing them to your particular area).  Want to create low probability / high risk scenarios.</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14</a:t>
            </a:fld>
            <a:endParaRPr lang="en-US"/>
          </a:p>
        </p:txBody>
      </p:sp>
    </p:spTree>
    <p:extLst>
      <p:ext uri="{BB962C8B-B14F-4D97-AF65-F5344CB8AC3E}">
        <p14:creationId xmlns:p14="http://schemas.microsoft.com/office/powerpoint/2010/main" val="1681038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15</a:t>
            </a:fld>
            <a:endParaRPr lang="en-US"/>
          </a:p>
        </p:txBody>
      </p:sp>
    </p:spTree>
    <p:extLst>
      <p:ext uri="{BB962C8B-B14F-4D97-AF65-F5344CB8AC3E}">
        <p14:creationId xmlns:p14="http://schemas.microsoft.com/office/powerpoint/2010/main" val="3499098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Obtain an</a:t>
            </a:r>
            <a:r>
              <a:rPr lang="en-US" baseline="0" dirty="0" smtClean="0"/>
              <a:t> actual threat from the group.  Use 2 or 3 core capabilities and complete the THIRA.</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16</a:t>
            </a:fld>
            <a:endParaRPr lang="en-US"/>
          </a:p>
        </p:txBody>
      </p:sp>
    </p:spTree>
    <p:extLst>
      <p:ext uri="{BB962C8B-B14F-4D97-AF65-F5344CB8AC3E}">
        <p14:creationId xmlns:p14="http://schemas.microsoft.com/office/powerpoint/2010/main" val="2451423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how the THIRA</a:t>
            </a:r>
            <a:r>
              <a:rPr lang="en-US" baseline="0" dirty="0" smtClean="0"/>
              <a:t> can be used in planning and exercises.</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17</a:t>
            </a:fld>
            <a:endParaRPr lang="en-US"/>
          </a:p>
        </p:txBody>
      </p:sp>
    </p:spTree>
    <p:extLst>
      <p:ext uri="{BB962C8B-B14F-4D97-AF65-F5344CB8AC3E}">
        <p14:creationId xmlns:p14="http://schemas.microsoft.com/office/powerpoint/2010/main" val="1456181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how the THIRA</a:t>
            </a:r>
            <a:r>
              <a:rPr lang="en-US" baseline="0" dirty="0" smtClean="0"/>
              <a:t> can be used in planning and exercises.</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18</a:t>
            </a:fld>
            <a:endParaRPr lang="en-US"/>
          </a:p>
        </p:txBody>
      </p:sp>
    </p:spTree>
    <p:extLst>
      <p:ext uri="{BB962C8B-B14F-4D97-AF65-F5344CB8AC3E}">
        <p14:creationId xmlns:p14="http://schemas.microsoft.com/office/powerpoint/2010/main" val="145618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2</a:t>
            </a:fld>
            <a:endParaRPr lang="en-US"/>
          </a:p>
        </p:txBody>
      </p:sp>
    </p:spTree>
    <p:extLst>
      <p:ext uri="{BB962C8B-B14F-4D97-AF65-F5344CB8AC3E}">
        <p14:creationId xmlns:p14="http://schemas.microsoft.com/office/powerpoint/2010/main" val="2438138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Complicated</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3</a:t>
            </a:fld>
            <a:endParaRPr lang="en-US"/>
          </a:p>
        </p:txBody>
      </p:sp>
    </p:spTree>
    <p:extLst>
      <p:ext uri="{BB962C8B-B14F-4D97-AF65-F5344CB8AC3E}">
        <p14:creationId xmlns:p14="http://schemas.microsoft.com/office/powerpoint/2010/main" val="1243970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make it simplified, easy, and understandable.</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4</a:t>
            </a:fld>
            <a:endParaRPr lang="en-US"/>
          </a:p>
        </p:txBody>
      </p:sp>
    </p:spTree>
    <p:extLst>
      <p:ext uri="{BB962C8B-B14F-4D97-AF65-F5344CB8AC3E}">
        <p14:creationId xmlns:p14="http://schemas.microsoft.com/office/powerpoint/2010/main" val="2489053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THIRA</a:t>
            </a:r>
            <a:r>
              <a:rPr lang="en-US" baseline="0" dirty="0" smtClean="0"/>
              <a:t> is the Threat and Hazard Identification and Risk Assessment – a tool that provides a comprehensive approach for identifying threats and hazards in your area, assessing their risks and associated impacts, and setting a goal to accomplish your mission.</a:t>
            </a:r>
          </a:p>
          <a:p>
            <a:r>
              <a:rPr lang="en-US" baseline="0" dirty="0" smtClean="0"/>
              <a:t>The THIRA will help guide your planning, training, and exercise programs.</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5</a:t>
            </a:fld>
            <a:endParaRPr lang="en-US"/>
          </a:p>
        </p:txBody>
      </p:sp>
    </p:spTree>
    <p:extLst>
      <p:ext uri="{BB962C8B-B14F-4D97-AF65-F5344CB8AC3E}">
        <p14:creationId xmlns:p14="http://schemas.microsoft.com/office/powerpoint/2010/main" val="3509390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6</a:t>
            </a:fld>
            <a:endParaRPr lang="en-US"/>
          </a:p>
        </p:txBody>
      </p:sp>
    </p:spTree>
    <p:extLst>
      <p:ext uri="{BB962C8B-B14F-4D97-AF65-F5344CB8AC3E}">
        <p14:creationId xmlns:p14="http://schemas.microsoft.com/office/powerpoint/2010/main" val="1020979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  Do not discuss each CC, just select</a:t>
            </a:r>
            <a:r>
              <a:rPr lang="en-US" baseline="0" dirty="0" smtClean="0"/>
              <a:t> one or two and discuss the Desired Outcomes</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7</a:t>
            </a:fld>
            <a:endParaRPr lang="en-US"/>
          </a:p>
        </p:txBody>
      </p:sp>
    </p:spTree>
    <p:extLst>
      <p:ext uri="{BB962C8B-B14F-4D97-AF65-F5344CB8AC3E}">
        <p14:creationId xmlns:p14="http://schemas.microsoft.com/office/powerpoint/2010/main" val="1020979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  Do not discuss each CC, just select</a:t>
            </a:r>
            <a:r>
              <a:rPr lang="en-US" baseline="0" dirty="0" smtClean="0"/>
              <a:t> one or two and discuss the Desired Outcomes</a:t>
            </a:r>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8</a:t>
            </a:fld>
            <a:endParaRPr lang="en-US"/>
          </a:p>
        </p:txBody>
      </p:sp>
    </p:spTree>
    <p:extLst>
      <p:ext uri="{BB962C8B-B14F-4D97-AF65-F5344CB8AC3E}">
        <p14:creationId xmlns:p14="http://schemas.microsoft.com/office/powerpoint/2010/main" val="1020979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desired outcomes are your definitions of the Core Capabilities.  They are the goals you are setting in place in order to reach, complete, or accomplish the core capabilities.  It can be a simple, one sentence statement or it can be a full paragraph.</a:t>
            </a:r>
          </a:p>
          <a:p>
            <a:endParaRPr lang="en-US" dirty="0"/>
          </a:p>
        </p:txBody>
      </p:sp>
      <p:sp>
        <p:nvSpPr>
          <p:cNvPr id="4" name="Slide Number Placeholder 3"/>
          <p:cNvSpPr>
            <a:spLocks noGrp="1"/>
          </p:cNvSpPr>
          <p:nvPr>
            <p:ph type="sldNum" sz="quarter" idx="10"/>
          </p:nvPr>
        </p:nvSpPr>
        <p:spPr/>
        <p:txBody>
          <a:bodyPr/>
          <a:lstStyle/>
          <a:p>
            <a:fld id="{3BA61D16-5167-4A88-8828-C8234A615576}" type="slidenum">
              <a:rPr lang="en-US" smtClean="0"/>
              <a:pPr/>
              <a:t>9</a:t>
            </a:fld>
            <a:endParaRPr lang="en-US"/>
          </a:p>
        </p:txBody>
      </p:sp>
    </p:spTree>
    <p:extLst>
      <p:ext uri="{BB962C8B-B14F-4D97-AF65-F5344CB8AC3E}">
        <p14:creationId xmlns:p14="http://schemas.microsoft.com/office/powerpoint/2010/main" val="3325406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2D799-0371-4B7A-BDE1-87D0AF95DB69}"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174348427"/>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2D799-0371-4B7A-BDE1-87D0AF95DB69}"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3326102852"/>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2D799-0371-4B7A-BDE1-87D0AF95DB69}"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3129333275"/>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2D799-0371-4B7A-BDE1-87D0AF95DB69}"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3204568757"/>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2D799-0371-4B7A-BDE1-87D0AF95DB69}"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164423630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2D799-0371-4B7A-BDE1-87D0AF95DB69}"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4071487419"/>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2D799-0371-4B7A-BDE1-87D0AF95DB69}" type="datetimeFigureOut">
              <a:rPr lang="en-US" smtClean="0"/>
              <a:pPr/>
              <a:t>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2130077715"/>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2D799-0371-4B7A-BDE1-87D0AF95DB69}" type="datetimeFigureOut">
              <a:rPr lang="en-US" smtClean="0"/>
              <a:pPr/>
              <a:t>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659916089"/>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2D799-0371-4B7A-BDE1-87D0AF95DB69}" type="datetimeFigureOut">
              <a:rPr lang="en-US" smtClean="0"/>
              <a:pPr/>
              <a:t>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277513107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2D799-0371-4B7A-BDE1-87D0AF95DB69}"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262289186"/>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2D799-0371-4B7A-BDE1-87D0AF95DB69}"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941F0-EF1D-44E1-9630-85176AC3C80B}" type="slidenum">
              <a:rPr lang="en-US" smtClean="0"/>
              <a:pPr/>
              <a:t>‹#›</a:t>
            </a:fld>
            <a:endParaRPr lang="en-US"/>
          </a:p>
        </p:txBody>
      </p:sp>
    </p:spTree>
    <p:extLst>
      <p:ext uri="{BB962C8B-B14F-4D97-AF65-F5344CB8AC3E}">
        <p14:creationId xmlns:p14="http://schemas.microsoft.com/office/powerpoint/2010/main" val="3150577397"/>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2D799-0371-4B7A-BDE1-87D0AF95DB69}" type="datetimeFigureOut">
              <a:rPr lang="en-US" smtClean="0"/>
              <a:pPr/>
              <a:t>2/18/2013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941F0-EF1D-44E1-9630-85176AC3C80B}" type="slidenum">
              <a:rPr lang="en-US" smtClean="0"/>
              <a:pPr/>
              <a:t>‹#›</a:t>
            </a:fld>
            <a:endParaRPr lang="en-US"/>
          </a:p>
        </p:txBody>
      </p:sp>
      <p:pic>
        <p:nvPicPr>
          <p:cNvPr id="7" name="Picture 2" descr="THIRA from Digital Sandbox"/>
          <p:cNvPicPr>
            <a:picLocks noChangeAspect="1" noChangeArrowheads="1"/>
          </p:cNvPicPr>
          <p:nvPr userDrawn="1"/>
        </p:nvPicPr>
        <p:blipFill>
          <a:blip r:embed="rId13" cstate="print"/>
          <a:srcRect/>
          <a:stretch>
            <a:fillRect/>
          </a:stretch>
        </p:blipFill>
        <p:spPr bwMode="auto">
          <a:xfrm>
            <a:off x="0" y="0"/>
            <a:ext cx="9144000" cy="1447800"/>
          </a:xfrm>
          <a:prstGeom prst="rect">
            <a:avLst/>
          </a:prstGeom>
          <a:noFill/>
          <a:ln w="47625">
            <a:noFill/>
          </a:ln>
        </p:spPr>
      </p:pic>
      <p:cxnSp>
        <p:nvCxnSpPr>
          <p:cNvPr id="10" name="Straight Connector 9"/>
          <p:cNvCxnSpPr/>
          <p:nvPr userDrawn="1"/>
        </p:nvCxnSpPr>
        <p:spPr>
          <a:xfrm>
            <a:off x="0" y="1447800"/>
            <a:ext cx="9144000" cy="0"/>
          </a:xfrm>
          <a:prstGeom prst="line">
            <a:avLst/>
          </a:prstGeom>
          <a:ln w="38100">
            <a:gradFill flip="none" rotWithShape="1">
              <a:gsLst>
                <a:gs pos="32000">
                  <a:srgbClr val="FE980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606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cott.vankeuren@l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61000">
              <a:schemeClr val="bg1"/>
            </a:gs>
          </a:gsLst>
          <a:lin ang="0" scaled="1"/>
          <a:tileRect/>
        </a:gradFill>
        <a:effectLst/>
      </p:bgPr>
    </p:bg>
    <p:spTree>
      <p:nvGrpSpPr>
        <p:cNvPr id="1" name=""/>
        <p:cNvGrpSpPr/>
        <p:nvPr/>
      </p:nvGrpSpPr>
      <p:grpSpPr>
        <a:xfrm>
          <a:off x="0" y="0"/>
          <a:ext cx="0" cy="0"/>
          <a:chOff x="0" y="0"/>
          <a:chExt cx="0" cy="0"/>
        </a:xfrm>
      </p:grpSpPr>
      <p:sp>
        <p:nvSpPr>
          <p:cNvPr id="13" name="Rectangle 12"/>
          <p:cNvSpPr/>
          <p:nvPr/>
        </p:nvSpPr>
        <p:spPr>
          <a:xfrm>
            <a:off x="0" y="0"/>
            <a:ext cx="9144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066800"/>
            <a:ext cx="9144000" cy="297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680" name="Picture 8"/>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343417" y="3581400"/>
            <a:ext cx="2025592" cy="1769017"/>
          </a:xfrm>
          <a:prstGeom prst="rect">
            <a:avLst/>
          </a:prstGeom>
          <a:noFill/>
        </p:spPr>
      </p:pic>
      <p:sp>
        <p:nvSpPr>
          <p:cNvPr id="3" name="Subtitle 2"/>
          <p:cNvSpPr>
            <a:spLocks noGrp="1"/>
          </p:cNvSpPr>
          <p:nvPr>
            <p:ph type="subTitle" idx="1"/>
          </p:nvPr>
        </p:nvSpPr>
        <p:spPr>
          <a:xfrm>
            <a:off x="0" y="3581400"/>
            <a:ext cx="9144000" cy="1981200"/>
          </a:xfrm>
        </p:spPr>
        <p:txBody>
          <a:bodyPr>
            <a:noAutofit/>
          </a:bodyPr>
          <a:lstStyle/>
          <a:p>
            <a:pPr algn="r">
              <a:spcBef>
                <a:spcPts val="0"/>
              </a:spcBef>
            </a:pPr>
            <a:r>
              <a:rPr lang="en-US" sz="44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T</a:t>
            </a:r>
            <a:r>
              <a:rPr lang="en-US" sz="40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HREAT</a:t>
            </a:r>
            <a:r>
              <a:rPr lang="en-US" sz="44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 </a:t>
            </a:r>
            <a:r>
              <a:rPr lang="en-US" sz="40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AND</a:t>
            </a:r>
            <a:r>
              <a:rPr lang="en-US" sz="44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 H</a:t>
            </a:r>
            <a:r>
              <a:rPr lang="en-US" sz="40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AZARD</a:t>
            </a:r>
            <a:r>
              <a:rPr lang="en-US" sz="44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 I</a:t>
            </a:r>
            <a:r>
              <a:rPr lang="en-US" sz="40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DENTIFICATION</a:t>
            </a:r>
            <a:r>
              <a:rPr lang="en-US" sz="44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 </a:t>
            </a:r>
          </a:p>
          <a:p>
            <a:pPr algn="r">
              <a:spcBef>
                <a:spcPts val="0"/>
              </a:spcBef>
            </a:pPr>
            <a:r>
              <a:rPr lang="en-US" sz="40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AND</a:t>
            </a:r>
            <a:r>
              <a:rPr lang="en-US" sz="44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 R</a:t>
            </a:r>
            <a:r>
              <a:rPr lang="en-US" sz="40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ISK</a:t>
            </a:r>
            <a:r>
              <a:rPr lang="en-US" sz="44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 A</a:t>
            </a:r>
            <a:r>
              <a:rPr lang="en-US" sz="4000" b="1" dirty="0" smtClean="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rPr>
              <a:t>SSESSMENT</a:t>
            </a:r>
            <a:endParaRPr lang="en-US" sz="4400" b="1" dirty="0">
              <a:solidFill>
                <a:srgbClr val="FE9802"/>
              </a:solidFill>
              <a:effectLst>
                <a:outerShdw blurRad="76200" dist="38100" dir="5400000" sx="101000" sy="101000" algn="t" rotWithShape="0">
                  <a:prstClr val="black">
                    <a:alpha val="40000"/>
                  </a:prstClr>
                </a:outerShdw>
              </a:effectLst>
              <a:latin typeface="Arial" pitchFamily="34" charset="0"/>
              <a:cs typeface="Arial" pitchFamily="34" charset="0"/>
            </a:endParaRPr>
          </a:p>
        </p:txBody>
      </p:sp>
      <p:pic>
        <p:nvPicPr>
          <p:cNvPr id="28674" name="Picture 2" descr="THIRA from Digital Sandbox"/>
          <p:cNvPicPr>
            <a:picLocks noChangeAspect="1" noChangeArrowheads="1"/>
          </p:cNvPicPr>
          <p:nvPr/>
        </p:nvPicPr>
        <p:blipFill>
          <a:blip r:embed="rId4" cstate="print"/>
          <a:srcRect/>
          <a:stretch>
            <a:fillRect/>
          </a:stretch>
        </p:blipFill>
        <p:spPr bwMode="auto">
          <a:xfrm>
            <a:off x="0" y="381000"/>
            <a:ext cx="9144000" cy="2057400"/>
          </a:xfrm>
          <a:prstGeom prst="rect">
            <a:avLst/>
          </a:prstGeom>
          <a:noFill/>
          <a:ln w="47625">
            <a:gradFill flip="none" rotWithShape="1">
              <a:gsLst>
                <a:gs pos="20000">
                  <a:srgbClr val="FE9802"/>
                </a:gs>
                <a:gs pos="100000">
                  <a:schemeClr val="bg1"/>
                </a:gs>
              </a:gsLst>
              <a:lin ang="0" scaled="1"/>
              <a:tileRect/>
            </a:gradFill>
          </a:ln>
        </p:spPr>
      </p:pic>
      <p:sp>
        <p:nvSpPr>
          <p:cNvPr id="28676" name="AutoShape 4" descr="http://dc106.4shared.com/doc/VjJnaBHK/preview_html_d4977f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8" name="AutoShape 6" descr="http://dc106.4shared.com/doc/VjJnaBHK/preview_html_d4977f0.jpg"/>
          <p:cNvSpPr>
            <a:spLocks noChangeAspect="1" noChangeArrowheads="1"/>
          </p:cNvSpPr>
          <p:nvPr/>
        </p:nvSpPr>
        <p:spPr bwMode="auto">
          <a:xfrm>
            <a:off x="0" y="762000"/>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8787592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D</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ESIRED</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 O</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UTCOMES</a:t>
            </a:r>
            <a:endParaRPr lang="en-US" b="1"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050" y="3886200"/>
            <a:ext cx="7340600"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532188"/>
            <a:ext cx="497522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62000" y="3276600"/>
            <a:ext cx="990600" cy="369332"/>
          </a:xfrm>
          <a:prstGeom prst="rect">
            <a:avLst/>
          </a:prstGeom>
          <a:noFill/>
        </p:spPr>
        <p:txBody>
          <a:bodyPr wrap="square" rtlCol="0">
            <a:spAutoFit/>
          </a:bodyPr>
          <a:lstStyle/>
          <a:p>
            <a:r>
              <a:rPr lang="en-US" dirty="0" smtClean="0"/>
              <a:t>Point A</a:t>
            </a:r>
            <a:endParaRPr lang="en-US" dirty="0"/>
          </a:p>
        </p:txBody>
      </p:sp>
      <p:sp>
        <p:nvSpPr>
          <p:cNvPr id="6" name="TextBox 5"/>
          <p:cNvSpPr txBox="1"/>
          <p:nvPr/>
        </p:nvSpPr>
        <p:spPr>
          <a:xfrm>
            <a:off x="7391400" y="3276600"/>
            <a:ext cx="914400" cy="646331"/>
          </a:xfrm>
          <a:prstGeom prst="rect">
            <a:avLst/>
          </a:prstGeom>
          <a:noFill/>
        </p:spPr>
        <p:txBody>
          <a:bodyPr wrap="square" rtlCol="0">
            <a:spAutoFit/>
          </a:bodyPr>
          <a:lstStyle/>
          <a:p>
            <a:r>
              <a:rPr lang="en-US" dirty="0" smtClean="0"/>
              <a:t>Point B</a:t>
            </a:r>
          </a:p>
          <a:p>
            <a:endParaRPr lang="en-US" dirty="0"/>
          </a:p>
        </p:txBody>
      </p:sp>
    </p:spTree>
    <p:extLst>
      <p:ext uri="{BB962C8B-B14F-4D97-AF65-F5344CB8AC3E}">
        <p14:creationId xmlns:p14="http://schemas.microsoft.com/office/powerpoint/2010/main" val="222787065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T</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HREATS</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 </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AND</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 H</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AZARDS</a:t>
            </a:r>
            <a:endParaRPr lang="en-US" b="1"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2773362"/>
            <a:ext cx="8229600" cy="4525963"/>
          </a:xfrm>
        </p:spPr>
        <p:txBody>
          <a:bodyPr/>
          <a:lstStyle/>
          <a:p>
            <a:r>
              <a:rPr lang="en-US" dirty="0" smtClean="0"/>
              <a:t>Identification and Determination</a:t>
            </a:r>
          </a:p>
          <a:p>
            <a:pPr lvl="1"/>
            <a:r>
              <a:rPr lang="en-US" dirty="0" smtClean="0"/>
              <a:t>HIRA</a:t>
            </a:r>
          </a:p>
          <a:p>
            <a:pPr lvl="1"/>
            <a:r>
              <a:rPr lang="en-US" dirty="0" smtClean="0"/>
              <a:t>Historical Data</a:t>
            </a:r>
          </a:p>
          <a:p>
            <a:pPr lvl="1"/>
            <a:r>
              <a:rPr lang="en-US" dirty="0" smtClean="0"/>
              <a:t>WebEOC</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2578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13732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E</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STIMATED</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 I</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MPACTS</a:t>
            </a:r>
            <a:endParaRPr lang="en-US" b="1"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2578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175" y="4048125"/>
            <a:ext cx="7340600"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3300" y="3429000"/>
            <a:ext cx="1042987"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3749" y="3509962"/>
            <a:ext cx="969963"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046287" y="3848100"/>
            <a:ext cx="1916113" cy="338138"/>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Core</a:t>
            </a:r>
            <a:endParaRPr lang="en-US" dirty="0"/>
          </a:p>
        </p:txBody>
      </p:sp>
      <p:sp>
        <p:nvSpPr>
          <p:cNvPr id="5" name="Rectangle 4"/>
          <p:cNvSpPr/>
          <p:nvPr/>
        </p:nvSpPr>
        <p:spPr>
          <a:xfrm>
            <a:off x="4953000" y="3848099"/>
            <a:ext cx="1981200" cy="338139"/>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Capabilities</a:t>
            </a:r>
            <a:endParaRPr lang="en-US" dirty="0"/>
          </a:p>
        </p:txBody>
      </p:sp>
      <p:sp>
        <p:nvSpPr>
          <p:cNvPr id="6" name="Rectangle 5"/>
          <p:cNvSpPr/>
          <p:nvPr/>
        </p:nvSpPr>
        <p:spPr>
          <a:xfrm>
            <a:off x="3962400" y="3848099"/>
            <a:ext cx="990600" cy="338139"/>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67071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gtEl>
                                      </p:cBhvr>
                                    </p:animEffect>
                                    <p:anim calcmode="lin" valueType="num">
                                      <p:cBhvr>
                                        <p:cTn id="7" dur="1000"/>
                                        <p:tgtEl>
                                          <p:spTgt spid="6"/>
                                        </p:tgtEl>
                                        <p:attrNameLst>
                                          <p:attrName>ppt_x</p:attrName>
                                        </p:attrNameLst>
                                      </p:cBhvr>
                                      <p:tavLst>
                                        <p:tav tm="0">
                                          <p:val>
                                            <p:strVal val="ppt_x"/>
                                          </p:val>
                                        </p:tav>
                                        <p:tav tm="100000">
                                          <p:val>
                                            <p:strVal val="ppt_x"/>
                                          </p:val>
                                        </p:tav>
                                      </p:tavLst>
                                    </p:anim>
                                    <p:anim calcmode="lin" valueType="num">
                                      <p:cBhvr>
                                        <p:cTn id="8" dur="1000"/>
                                        <p:tgtEl>
                                          <p:spTgt spid="6"/>
                                        </p:tgtEl>
                                        <p:attrNameLst>
                                          <p:attrName>ppt_y</p:attrName>
                                        </p:attrNameLst>
                                      </p:cBhvr>
                                      <p:tavLst>
                                        <p:tav tm="0">
                                          <p:val>
                                            <p:strVal val="ppt_y"/>
                                          </p:val>
                                        </p:tav>
                                        <p:tav tm="100000">
                                          <p:val>
                                            <p:strVal val="ppt_y+.1"/>
                                          </p:val>
                                        </p:tav>
                                      </p:tavLst>
                                    </p:anim>
                                    <p:set>
                                      <p:cBhvr>
                                        <p:cTn id="9"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1809211"/>
              </p:ext>
            </p:extLst>
          </p:nvPr>
        </p:nvGraphicFramePr>
        <p:xfrm>
          <a:off x="1524000" y="257016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1447800"/>
            <a:ext cx="8229600" cy="1143000"/>
          </a:xfrm>
        </p:spPr>
        <p:txBody>
          <a:bodyPr/>
          <a:lstStyle/>
          <a:p>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E</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STIMATED </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I</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MPACTS</a:t>
            </a:r>
            <a:endParaRPr lang="en-US" b="1"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pic>
        <p:nvPicPr>
          <p:cNvPr id="614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51816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086748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C</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APABILITY</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 T</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ARGETS</a:t>
            </a:r>
            <a:endParaRPr lang="en-US" sz="4000" b="1"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2578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175" y="4048125"/>
            <a:ext cx="7340600"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3300" y="3429000"/>
            <a:ext cx="1042987"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3749" y="3509962"/>
            <a:ext cx="969963"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046287" y="3848100"/>
            <a:ext cx="1916113" cy="338138"/>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 </a:t>
            </a:r>
            <a:endParaRPr lang="en-US" dirty="0"/>
          </a:p>
        </p:txBody>
      </p:sp>
      <p:sp>
        <p:nvSpPr>
          <p:cNvPr id="5" name="Rectangle 4"/>
          <p:cNvSpPr/>
          <p:nvPr/>
        </p:nvSpPr>
        <p:spPr>
          <a:xfrm>
            <a:off x="4953000" y="3848099"/>
            <a:ext cx="1981200" cy="338139"/>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Capabilities</a:t>
            </a:r>
            <a:endParaRPr lang="en-US" dirty="0"/>
          </a:p>
        </p:txBody>
      </p:sp>
      <p:sp>
        <p:nvSpPr>
          <p:cNvPr id="3" name="Rectangle 2"/>
          <p:cNvSpPr/>
          <p:nvPr/>
        </p:nvSpPr>
        <p:spPr>
          <a:xfrm>
            <a:off x="3581400" y="3848099"/>
            <a:ext cx="1752600" cy="338138"/>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Capability Target</a:t>
            </a:r>
            <a:endParaRPr lang="en-US" dirty="0"/>
          </a:p>
        </p:txBody>
      </p:sp>
    </p:spTree>
    <p:extLst>
      <p:ext uri="{BB962C8B-B14F-4D97-AF65-F5344CB8AC3E}">
        <p14:creationId xmlns:p14="http://schemas.microsoft.com/office/powerpoint/2010/main" val="13494555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spc="300"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THIRA</a:t>
            </a:r>
            <a:endParaRPr lang="en-US" b="1" spc="300"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2332037"/>
            <a:ext cx="8153400" cy="4525963"/>
          </a:xfrm>
        </p:spPr>
        <p:txBody>
          <a:bodyPr>
            <a:normAutofit/>
          </a:bodyPr>
          <a:lstStyle/>
          <a:p>
            <a:r>
              <a:rPr lang="en-US" sz="2800" dirty="0" smtClean="0"/>
              <a:t>Breakfast</a:t>
            </a:r>
          </a:p>
          <a:p>
            <a:pPr lvl="1"/>
            <a:r>
              <a:rPr lang="en-US" sz="2400" dirty="0" smtClean="0"/>
              <a:t>Core Capability </a:t>
            </a:r>
          </a:p>
          <a:p>
            <a:pPr lvl="2"/>
            <a:r>
              <a:rPr lang="en-US" sz="2000" dirty="0" smtClean="0"/>
              <a:t>Serve Breakfast to your family on Saturday morning</a:t>
            </a:r>
          </a:p>
          <a:p>
            <a:pPr lvl="2"/>
            <a:r>
              <a:rPr lang="en-US" sz="2000" dirty="0" smtClean="0"/>
              <a:t>Desired Outcome</a:t>
            </a:r>
          </a:p>
          <a:p>
            <a:pPr lvl="3"/>
            <a:r>
              <a:rPr lang="en-US" sz="1800" dirty="0" smtClean="0"/>
              <a:t>Provide a wholesome and nutritious meal</a:t>
            </a:r>
            <a:endParaRPr lang="en-US" sz="1800" dirty="0"/>
          </a:p>
          <a:p>
            <a:pPr lvl="1"/>
            <a:r>
              <a:rPr lang="en-US" sz="2400" dirty="0" smtClean="0"/>
              <a:t>Threat or Hazard</a:t>
            </a:r>
          </a:p>
          <a:p>
            <a:pPr lvl="2"/>
            <a:r>
              <a:rPr lang="en-US" sz="2000" dirty="0" smtClean="0"/>
              <a:t>No food in the pantry</a:t>
            </a:r>
          </a:p>
          <a:p>
            <a:pPr lvl="1"/>
            <a:r>
              <a:rPr lang="en-US" sz="2400" dirty="0" smtClean="0"/>
              <a:t>Estimated Impact</a:t>
            </a:r>
          </a:p>
          <a:p>
            <a:pPr lvl="2"/>
            <a:r>
              <a:rPr lang="en-US" sz="2000" dirty="0" smtClean="0"/>
              <a:t>Your kids go hungry</a:t>
            </a:r>
          </a:p>
          <a:p>
            <a:pPr lvl="1"/>
            <a:r>
              <a:rPr lang="en-US" sz="2400" dirty="0" smtClean="0"/>
              <a:t>Capability Target</a:t>
            </a:r>
          </a:p>
          <a:p>
            <a:pPr lvl="2"/>
            <a:r>
              <a:rPr lang="en-US" sz="2000" dirty="0" smtClean="0"/>
              <a:t>Have a plan in place to shop for groceries by Friday night</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599" y="51816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10677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ircle(in)">
                                      <p:cBhvr>
                                        <p:cTn id="17" dur="20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circle(in)">
                                      <p:cBhvr>
                                        <p:cTn id="2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spc="300"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THIRA</a:t>
            </a:r>
            <a:endParaRPr lang="en-US" b="1" spc="300"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2332037"/>
            <a:ext cx="8229600" cy="4525963"/>
          </a:xfrm>
        </p:spPr>
        <p:txBody>
          <a:bodyPr/>
          <a:lstStyle/>
          <a:p>
            <a:r>
              <a:rPr lang="en-US" dirty="0" smtClean="0"/>
              <a:t>Dam Scenario</a:t>
            </a:r>
          </a:p>
          <a:p>
            <a:pPr lvl="1"/>
            <a:r>
              <a:rPr lang="en-US" dirty="0" smtClean="0"/>
              <a:t>Core Capability</a:t>
            </a:r>
          </a:p>
          <a:p>
            <a:pPr lvl="2"/>
            <a:r>
              <a:rPr lang="en-US" dirty="0" smtClean="0"/>
              <a:t>Desired Outcome</a:t>
            </a:r>
            <a:endParaRPr lang="en-US" dirty="0"/>
          </a:p>
          <a:p>
            <a:pPr lvl="1"/>
            <a:r>
              <a:rPr lang="en-US" dirty="0" smtClean="0"/>
              <a:t>Threat or Hazard</a:t>
            </a:r>
          </a:p>
          <a:p>
            <a:pPr lvl="1"/>
            <a:r>
              <a:rPr lang="en-US" dirty="0" smtClean="0"/>
              <a:t>Estimated Impact</a:t>
            </a:r>
          </a:p>
          <a:p>
            <a:pPr lvl="1"/>
            <a:r>
              <a:rPr lang="en-US" dirty="0" smtClean="0"/>
              <a:t>Capability Target</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1816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54324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spc="300"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THIRA</a:t>
            </a:r>
            <a:endParaRPr lang="en-US" b="1" spc="300"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2773362"/>
            <a:ext cx="8229600" cy="4525963"/>
          </a:xfrm>
        </p:spPr>
        <p:txBody>
          <a:bodyPr/>
          <a:lstStyle/>
          <a:p>
            <a:r>
              <a:rPr lang="en-US" dirty="0" smtClean="0"/>
              <a:t>Building planning scenarios</a:t>
            </a:r>
          </a:p>
          <a:p>
            <a:r>
              <a:rPr lang="en-US" dirty="0" smtClean="0"/>
              <a:t>Utilizing for exercises and training</a:t>
            </a:r>
            <a:endParaRPr lang="en-US"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1054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95801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spc="300"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THIRA</a:t>
            </a:r>
            <a:endParaRPr lang="en-US" b="1" spc="300"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1981200" y="2819400"/>
            <a:ext cx="5181600" cy="2057400"/>
          </a:xfrm>
        </p:spPr>
        <p:txBody>
          <a:bodyPr>
            <a:normAutofit fontScale="92500" lnSpcReduction="10000"/>
          </a:bodyPr>
          <a:lstStyle/>
          <a:p>
            <a:pPr marL="0" indent="0" algn="ctr">
              <a:buNone/>
            </a:pPr>
            <a:r>
              <a:rPr lang="en-US" dirty="0" smtClean="0"/>
              <a:t>Questions?</a:t>
            </a:r>
          </a:p>
          <a:p>
            <a:pPr marL="0" indent="0" algn="ctr">
              <a:buNone/>
            </a:pPr>
            <a:endParaRPr lang="en-US" dirty="0"/>
          </a:p>
          <a:p>
            <a:pPr marL="0" indent="0" algn="ctr">
              <a:buNone/>
            </a:pPr>
            <a:r>
              <a:rPr lang="en-US" dirty="0">
                <a:hlinkClick r:id="rId3"/>
              </a:rPr>
              <a:t>s</a:t>
            </a:r>
            <a:r>
              <a:rPr lang="en-US" dirty="0" smtClean="0">
                <a:hlinkClick r:id="rId3"/>
              </a:rPr>
              <a:t>cott.vankeuren@la.gov</a:t>
            </a:r>
            <a:endParaRPr lang="en-US" dirty="0" smtClean="0"/>
          </a:p>
          <a:p>
            <a:pPr marL="0" indent="0" algn="ctr">
              <a:buNone/>
            </a:pPr>
            <a:r>
              <a:rPr lang="en-US" dirty="0" smtClean="0"/>
              <a:t>225-926-3633</a:t>
            </a:r>
          </a:p>
        </p:txBody>
      </p:sp>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51816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31080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lstStyle/>
          <a:p>
            <a:r>
              <a:rPr lang="en-US" b="1" spc="300"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THIRA</a:t>
            </a:r>
            <a:endParaRPr lang="en-US" b="1" spc="300"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2590800"/>
            <a:ext cx="8229600" cy="3124200"/>
          </a:xfrm>
        </p:spPr>
        <p:txBody>
          <a:bodyPr>
            <a:noAutofit/>
          </a:bodyPr>
          <a:lstStyle/>
          <a:p>
            <a:pPr marL="0" indent="0" algn="ctr">
              <a:buNone/>
            </a:pPr>
            <a:r>
              <a:rPr lang="en-US" sz="2600" dirty="0" smtClean="0"/>
              <a:t>…methodologies exist to understand, qualify, and quantify risk.  These methodologies most often focus on a single threat or hazard type and a small area or fixed facility assessment to geographic  areas as large as cities and states and the full spectrum of threats and hazards.  The specificity gained by complex probabilistic modeling and analysis is lost when trying to apply the results across complex landscape of prevention, protection, mitigation, response, and recovery….</a:t>
            </a:r>
            <a:endParaRPr lang="en-US" sz="2600" dirty="0"/>
          </a:p>
        </p:txBody>
      </p:sp>
    </p:spTree>
    <p:extLst>
      <p:ext uri="{BB962C8B-B14F-4D97-AF65-F5344CB8AC3E}">
        <p14:creationId xmlns:p14="http://schemas.microsoft.com/office/powerpoint/2010/main" val="6221084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in.jpg"/>
          <p:cNvPicPr>
            <a:picLocks noChangeAspect="1"/>
          </p:cNvPicPr>
          <p:nvPr/>
        </p:nvPicPr>
        <p:blipFill>
          <a:blip r:embed="rId3" cstate="print"/>
          <a:stretch>
            <a:fillRect/>
          </a:stretch>
        </p:blipFill>
        <p:spPr>
          <a:xfrm>
            <a:off x="1219200" y="2209800"/>
            <a:ext cx="6751372" cy="4648200"/>
          </a:xfrm>
          <a:prstGeom prst="rect">
            <a:avLst/>
          </a:prstGeom>
        </p:spPr>
      </p:pic>
      <p:sp>
        <p:nvSpPr>
          <p:cNvPr id="2" name="Title 1"/>
          <p:cNvSpPr>
            <a:spLocks noGrp="1"/>
          </p:cNvSpPr>
          <p:nvPr>
            <p:ph type="title"/>
          </p:nvPr>
        </p:nvSpPr>
        <p:spPr>
          <a:xfrm>
            <a:off x="457200" y="1447800"/>
            <a:ext cx="8229600" cy="1143000"/>
          </a:xfrm>
        </p:spPr>
        <p:txBody>
          <a:bodyPr>
            <a:normAutofit/>
          </a:bodyPr>
          <a:lstStyle/>
          <a:p>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I</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N</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 O</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THER</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 W</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ORDS</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a:t>
            </a:r>
            <a:endParaRPr lang="en-US" b="1"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5029200"/>
            <a:ext cx="1443525"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48350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001000" cy="1600200"/>
          </a:xfrm>
        </p:spPr>
        <p:txBody>
          <a:bodyPr>
            <a:normAutofit fontScale="40000" lnSpcReduction="20000"/>
          </a:bodyPr>
          <a:lstStyle/>
          <a:p>
            <a:pPr marL="0" indent="0">
              <a:buNone/>
            </a:pPr>
            <a:endParaRPr lang="en-US" dirty="0" smtClean="0"/>
          </a:p>
          <a:p>
            <a:pPr marL="0" indent="0">
              <a:buNone/>
            </a:pPr>
            <a:endParaRPr lang="en-US" dirty="0"/>
          </a:p>
          <a:p>
            <a:pPr marL="0" indent="0" algn="ctr">
              <a:buNone/>
            </a:pPr>
            <a:r>
              <a:rPr lang="en-US" sz="18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1 + 1 = 2</a:t>
            </a:r>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1054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896827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encrypted-tbn1.gstatic.com/images?q=tbn:ANd9GcT9ii6fucs3wRApmeFuxNvlqCxLLxtKWmi--QE_plQSCLeBU4oQ"/>
          <p:cNvPicPr>
            <a:picLocks noChangeAspect="1" noChangeArrowheads="1"/>
          </p:cNvPicPr>
          <p:nvPr/>
        </p:nvPicPr>
        <p:blipFill>
          <a:blip r:embed="rId3" cstate="print">
            <a:duotone>
              <a:schemeClr val="accent6">
                <a:shade val="45000"/>
                <a:satMod val="135000"/>
              </a:schemeClr>
              <a:prstClr val="white"/>
            </a:duotone>
            <a:lum bright="-37000" contrast="65000"/>
          </a:blip>
          <a:srcRect/>
          <a:stretch>
            <a:fillRect/>
          </a:stretch>
        </p:blipFill>
        <p:spPr bwMode="auto">
          <a:xfrm>
            <a:off x="4724400" y="2671257"/>
            <a:ext cx="2667000" cy="4186743"/>
          </a:xfrm>
          <a:prstGeom prst="rect">
            <a:avLst/>
          </a:prstGeom>
          <a:noFill/>
        </p:spPr>
      </p:pic>
      <p:sp>
        <p:nvSpPr>
          <p:cNvPr id="2" name="Title 1"/>
          <p:cNvSpPr>
            <a:spLocks noGrp="1"/>
          </p:cNvSpPr>
          <p:nvPr>
            <p:ph type="title"/>
          </p:nvPr>
        </p:nvSpPr>
        <p:spPr>
          <a:xfrm>
            <a:off x="457200" y="1524000"/>
            <a:ext cx="8229600" cy="1143000"/>
          </a:xfrm>
        </p:spPr>
        <p:txBody>
          <a:bodyPr/>
          <a:lstStyle/>
          <a:p>
            <a:r>
              <a:rPr lang="en-US" b="1" spc="300"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THIRA</a:t>
            </a:r>
            <a:endParaRPr lang="en-US" b="1" spc="300"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2849562"/>
            <a:ext cx="8229600" cy="4525963"/>
          </a:xfrm>
        </p:spPr>
        <p:txBody>
          <a:bodyPr/>
          <a:lstStyle/>
          <a:p>
            <a:r>
              <a:rPr lang="en-US" dirty="0" smtClean="0">
                <a:latin typeface="Arial" pitchFamily="34" charset="0"/>
                <a:cs typeface="Arial" pitchFamily="34" charset="0"/>
              </a:rPr>
              <a:t>What is it?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does it do?</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How can I use it?</a:t>
            </a:r>
            <a:endParaRPr lang="en-US" dirty="0">
              <a:latin typeface="Arial" pitchFamily="34" charset="0"/>
              <a:cs typeface="Arial" pitchFamily="34"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9753" y="52578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57796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dsbox.com/thira_media/thira_steps.jpg"/>
          <p:cNvPicPr>
            <a:picLocks noChangeAspect="1" noChangeArrowheads="1"/>
          </p:cNvPicPr>
          <p:nvPr/>
        </p:nvPicPr>
        <p:blipFill>
          <a:blip r:embed="rId3" cstate="print"/>
          <a:srcRect/>
          <a:stretch>
            <a:fillRect/>
          </a:stretch>
        </p:blipFill>
        <p:spPr bwMode="auto">
          <a:xfrm>
            <a:off x="838200" y="5029200"/>
            <a:ext cx="7667625" cy="1828800"/>
          </a:xfrm>
          <a:prstGeom prst="rect">
            <a:avLst/>
          </a:prstGeom>
          <a:noFill/>
        </p:spPr>
      </p:pic>
      <p:sp>
        <p:nvSpPr>
          <p:cNvPr id="2" name="Title 1"/>
          <p:cNvSpPr>
            <a:spLocks noGrp="1"/>
          </p:cNvSpPr>
          <p:nvPr>
            <p:ph type="title"/>
          </p:nvPr>
        </p:nvSpPr>
        <p:spPr>
          <a:xfrm>
            <a:off x="457200" y="1447800"/>
            <a:ext cx="8229600" cy="1143000"/>
          </a:xfrm>
        </p:spPr>
        <p:txBody>
          <a:bodyPr/>
          <a:lstStyle/>
          <a:p>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C</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OMPONENTS</a:t>
            </a:r>
            <a:endParaRPr lang="en-US" b="1"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2332037"/>
            <a:ext cx="8229600" cy="2697163"/>
          </a:xfrm>
        </p:spPr>
        <p:txBody>
          <a:bodyPr/>
          <a:lstStyle/>
          <a:p>
            <a:r>
              <a:rPr lang="en-US" sz="2800" dirty="0" smtClean="0">
                <a:latin typeface="Arial" pitchFamily="34" charset="0"/>
                <a:cs typeface="Arial" pitchFamily="34" charset="0"/>
              </a:rPr>
              <a:t>Core Capabilities and Desired Outcomes</a:t>
            </a:r>
          </a:p>
          <a:p>
            <a:r>
              <a:rPr lang="en-US" sz="2800" dirty="0" smtClean="0">
                <a:latin typeface="Arial" pitchFamily="34" charset="0"/>
                <a:cs typeface="Arial" pitchFamily="34" charset="0"/>
              </a:rPr>
              <a:t>Threats and Hazards</a:t>
            </a:r>
          </a:p>
          <a:p>
            <a:r>
              <a:rPr lang="en-US" sz="2800" dirty="0" smtClean="0">
                <a:latin typeface="Arial" pitchFamily="34" charset="0"/>
                <a:cs typeface="Arial" pitchFamily="34" charset="0"/>
              </a:rPr>
              <a:t>Estimated Impacts</a:t>
            </a:r>
          </a:p>
          <a:p>
            <a:r>
              <a:rPr lang="en-US" sz="2800" dirty="0" smtClean="0">
                <a:latin typeface="Arial" pitchFamily="34" charset="0"/>
                <a:cs typeface="Arial" pitchFamily="34" charset="0"/>
              </a:rPr>
              <a:t>Capability Targets </a:t>
            </a:r>
          </a:p>
          <a:p>
            <a:r>
              <a:rPr lang="en-US" sz="2800" dirty="0" smtClean="0">
                <a:latin typeface="Arial" pitchFamily="34" charset="0"/>
                <a:cs typeface="Arial" pitchFamily="34" charset="0"/>
              </a:rPr>
              <a:t>Apply Results</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33638743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8434"/>
                                        </p:tgtEl>
                                        <p:attrNameLst>
                                          <p:attrName>style.visibility</p:attrName>
                                        </p:attrNameLst>
                                      </p:cBhvr>
                                      <p:to>
                                        <p:strVal val="visible"/>
                                      </p:to>
                                    </p:set>
                                    <p:anim calcmode="lin" valueType="num">
                                      <p:cBhvr additive="base">
                                        <p:cTn id="27" dur="2000" fill="hold"/>
                                        <p:tgtEl>
                                          <p:spTgt spid="18434"/>
                                        </p:tgtEl>
                                        <p:attrNameLst>
                                          <p:attrName>ppt_x</p:attrName>
                                        </p:attrNameLst>
                                      </p:cBhvr>
                                      <p:tavLst>
                                        <p:tav tm="0">
                                          <p:val>
                                            <p:strVal val="#ppt_x"/>
                                          </p:val>
                                        </p:tav>
                                        <p:tav tm="100000">
                                          <p:val>
                                            <p:strVal val="#ppt_x"/>
                                          </p:val>
                                        </p:tav>
                                      </p:tavLst>
                                    </p:anim>
                                    <p:anim calcmode="lin" valueType="num">
                                      <p:cBhvr additive="base">
                                        <p:cTn id="28" dur="2000" fill="hold"/>
                                        <p:tgtEl>
                                          <p:spTgt spid="184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Autofit/>
          </a:bodyPr>
          <a:lstStyle/>
          <a:p>
            <a:pPr marL="342900" lvl="0" indent="-342900">
              <a:spcBef>
                <a:spcPct val="20000"/>
              </a:spcBef>
            </a:pPr>
            <a:r>
              <a:rPr lang="en-US" sz="3600" b="1" dirty="0" smtClean="0">
                <a:solidFill>
                  <a:srgbClr val="FE9802"/>
                </a:solidFill>
                <a:effectLst>
                  <a:outerShdw blurRad="38100" dist="38100" dir="2700000" algn="tl">
                    <a:srgbClr val="000000">
                      <a:alpha val="43137"/>
                    </a:srgbClr>
                  </a:outerShdw>
                </a:effectLst>
                <a:ea typeface="+mn-ea"/>
                <a:cs typeface="+mn-cs"/>
              </a:rPr>
              <a:t>C</a:t>
            </a:r>
            <a:r>
              <a:rPr lang="en-US" sz="3200" b="1" dirty="0" smtClean="0">
                <a:solidFill>
                  <a:srgbClr val="FE9802"/>
                </a:solidFill>
                <a:effectLst>
                  <a:outerShdw blurRad="38100" dist="38100" dir="2700000" algn="tl">
                    <a:srgbClr val="000000">
                      <a:alpha val="43137"/>
                    </a:srgbClr>
                  </a:outerShdw>
                </a:effectLst>
                <a:ea typeface="+mn-ea"/>
                <a:cs typeface="+mn-cs"/>
              </a:rPr>
              <a:t>ORE </a:t>
            </a:r>
            <a:r>
              <a:rPr lang="en-US" sz="3600" b="1" dirty="0" smtClean="0">
                <a:solidFill>
                  <a:srgbClr val="FE9802"/>
                </a:solidFill>
                <a:effectLst>
                  <a:outerShdw blurRad="38100" dist="38100" dir="2700000" algn="tl">
                    <a:srgbClr val="000000">
                      <a:alpha val="43137"/>
                    </a:srgbClr>
                  </a:outerShdw>
                </a:effectLst>
                <a:ea typeface="+mn-ea"/>
                <a:cs typeface="+mn-cs"/>
              </a:rPr>
              <a:t>C</a:t>
            </a:r>
            <a:r>
              <a:rPr lang="en-US" sz="3200" b="1" dirty="0" smtClean="0">
                <a:solidFill>
                  <a:srgbClr val="FE9802"/>
                </a:solidFill>
                <a:effectLst>
                  <a:outerShdw blurRad="38100" dist="38100" dir="2700000" algn="tl">
                    <a:srgbClr val="000000">
                      <a:alpha val="43137"/>
                    </a:srgbClr>
                  </a:outerShdw>
                </a:effectLst>
                <a:ea typeface="+mn-ea"/>
                <a:cs typeface="+mn-cs"/>
              </a:rPr>
              <a:t>APABILITIES</a:t>
            </a:r>
            <a:endParaRPr lang="en-US" sz="3600" b="1" dirty="0">
              <a:solidFill>
                <a:srgbClr val="FE9802"/>
              </a:solidFill>
              <a:effectLst>
                <a:outerShdw blurRad="38100" dist="38100" dir="2700000" algn="tl">
                  <a:srgbClr val="000000">
                    <a:alpha val="43137"/>
                  </a:srgbClr>
                </a:outerShdw>
              </a:effectLst>
              <a:ea typeface="+mn-ea"/>
              <a:cs typeface="+mn-cs"/>
            </a:endParaRPr>
          </a:p>
        </p:txBody>
      </p:sp>
      <p:pic>
        <p:nvPicPr>
          <p:cNvPr id="9" name="Content Placeholder 8" descr="cpg_201_thira_guide_final_040312.pdf - Adobe Reader"/>
          <p:cNvPicPr>
            <a:picLocks noGrp="1" noChangeAspect="1"/>
          </p:cNvPicPr>
          <p:nvPr>
            <p:ph idx="1"/>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8837" t="8848" r="3954" b="6167"/>
          <a:stretch/>
        </p:blipFill>
        <p:spPr>
          <a:xfrm>
            <a:off x="1828800" y="2362200"/>
            <a:ext cx="5562600" cy="4114800"/>
          </a:xfrm>
          <a:solidFill>
            <a:schemeClr val="bg1"/>
          </a:solidFill>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51816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89047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Autofit/>
          </a:bodyPr>
          <a:lstStyle/>
          <a:p>
            <a:pPr marL="342900" lvl="0" indent="-342900">
              <a:spcBef>
                <a:spcPct val="20000"/>
              </a:spcBef>
            </a:pPr>
            <a:r>
              <a:rPr lang="en-US" sz="3600" b="1" dirty="0" smtClean="0">
                <a:solidFill>
                  <a:srgbClr val="FE9802"/>
                </a:solidFill>
                <a:effectLst>
                  <a:outerShdw blurRad="38100" dist="38100" dir="2700000" algn="tl">
                    <a:srgbClr val="000000">
                      <a:alpha val="43137"/>
                    </a:srgbClr>
                  </a:outerShdw>
                </a:effectLst>
                <a:ea typeface="+mn-ea"/>
                <a:cs typeface="+mn-cs"/>
              </a:rPr>
              <a:t>C</a:t>
            </a:r>
            <a:r>
              <a:rPr lang="en-US" sz="3200" b="1" dirty="0" smtClean="0">
                <a:solidFill>
                  <a:srgbClr val="FE9802"/>
                </a:solidFill>
                <a:effectLst>
                  <a:outerShdw blurRad="38100" dist="38100" dir="2700000" algn="tl">
                    <a:srgbClr val="000000">
                      <a:alpha val="43137"/>
                    </a:srgbClr>
                  </a:outerShdw>
                </a:effectLst>
                <a:ea typeface="+mn-ea"/>
                <a:cs typeface="+mn-cs"/>
              </a:rPr>
              <a:t>ORE </a:t>
            </a:r>
            <a:r>
              <a:rPr lang="en-US" sz="3600" b="1" dirty="0" smtClean="0">
                <a:solidFill>
                  <a:srgbClr val="FE9802"/>
                </a:solidFill>
                <a:effectLst>
                  <a:outerShdw blurRad="38100" dist="38100" dir="2700000" algn="tl">
                    <a:srgbClr val="000000">
                      <a:alpha val="43137"/>
                    </a:srgbClr>
                  </a:outerShdw>
                </a:effectLst>
                <a:ea typeface="+mn-ea"/>
                <a:cs typeface="+mn-cs"/>
              </a:rPr>
              <a:t>C</a:t>
            </a:r>
            <a:r>
              <a:rPr lang="en-US" sz="3200" b="1" dirty="0" smtClean="0">
                <a:solidFill>
                  <a:srgbClr val="FE9802"/>
                </a:solidFill>
                <a:effectLst>
                  <a:outerShdw blurRad="38100" dist="38100" dir="2700000" algn="tl">
                    <a:srgbClr val="000000">
                      <a:alpha val="43137"/>
                    </a:srgbClr>
                  </a:outerShdw>
                </a:effectLst>
                <a:ea typeface="+mn-ea"/>
                <a:cs typeface="+mn-cs"/>
              </a:rPr>
              <a:t>APABILITIES</a:t>
            </a:r>
            <a:endParaRPr lang="en-US" sz="3600" b="1" dirty="0">
              <a:solidFill>
                <a:srgbClr val="FE9802"/>
              </a:solidFill>
              <a:effectLst>
                <a:outerShdw blurRad="38100" dist="38100" dir="2700000" algn="tl">
                  <a:srgbClr val="000000">
                    <a:alpha val="43137"/>
                  </a:srgbClr>
                </a:outerShdw>
              </a:effectLst>
              <a:ea typeface="+mn-ea"/>
              <a:cs typeface="+mn-cs"/>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5181600"/>
            <a:ext cx="14446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1905000" y="3429000"/>
            <a:ext cx="4953000" cy="3810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 Capabilities</a:t>
            </a:r>
            <a:endParaRPr lang="en-US" dirty="0"/>
          </a:p>
        </p:txBody>
      </p:sp>
      <p:sp>
        <p:nvSpPr>
          <p:cNvPr id="16" name="Freeform 15"/>
          <p:cNvSpPr/>
          <p:nvPr/>
        </p:nvSpPr>
        <p:spPr>
          <a:xfrm>
            <a:off x="847725" y="3686175"/>
            <a:ext cx="7334250" cy="1581766"/>
          </a:xfrm>
          <a:custGeom>
            <a:avLst/>
            <a:gdLst>
              <a:gd name="connsiteX0" fmla="*/ 0 w 7334250"/>
              <a:gd name="connsiteY0" fmla="*/ 0 h 1581766"/>
              <a:gd name="connsiteX1" fmla="*/ 209550 w 7334250"/>
              <a:gd name="connsiteY1" fmla="*/ 9525 h 1581766"/>
              <a:gd name="connsiteX2" fmla="*/ 247650 w 7334250"/>
              <a:gd name="connsiteY2" fmla="*/ 19050 h 1581766"/>
              <a:gd name="connsiteX3" fmla="*/ 361950 w 7334250"/>
              <a:gd name="connsiteY3" fmla="*/ 28575 h 1581766"/>
              <a:gd name="connsiteX4" fmla="*/ 857250 w 7334250"/>
              <a:gd name="connsiteY4" fmla="*/ 38100 h 1581766"/>
              <a:gd name="connsiteX5" fmla="*/ 914400 w 7334250"/>
              <a:gd name="connsiteY5" fmla="*/ 47625 h 1581766"/>
              <a:gd name="connsiteX6" fmla="*/ 1019175 w 7334250"/>
              <a:gd name="connsiteY6" fmla="*/ 57150 h 1581766"/>
              <a:gd name="connsiteX7" fmla="*/ 1047750 w 7334250"/>
              <a:gd name="connsiteY7" fmla="*/ 76200 h 1581766"/>
              <a:gd name="connsiteX8" fmla="*/ 1143000 w 7334250"/>
              <a:gd name="connsiteY8" fmla="*/ 104775 h 1581766"/>
              <a:gd name="connsiteX9" fmla="*/ 1171575 w 7334250"/>
              <a:gd name="connsiteY9" fmla="*/ 133350 h 1581766"/>
              <a:gd name="connsiteX10" fmla="*/ 1200150 w 7334250"/>
              <a:gd name="connsiteY10" fmla="*/ 152400 h 1581766"/>
              <a:gd name="connsiteX11" fmla="*/ 1238250 w 7334250"/>
              <a:gd name="connsiteY11" fmla="*/ 200025 h 1581766"/>
              <a:gd name="connsiteX12" fmla="*/ 1257300 w 7334250"/>
              <a:gd name="connsiteY12" fmla="*/ 228600 h 1581766"/>
              <a:gd name="connsiteX13" fmla="*/ 1285875 w 7334250"/>
              <a:gd name="connsiteY13" fmla="*/ 285750 h 1581766"/>
              <a:gd name="connsiteX14" fmla="*/ 1314450 w 7334250"/>
              <a:gd name="connsiteY14" fmla="*/ 304800 h 1581766"/>
              <a:gd name="connsiteX15" fmla="*/ 1343025 w 7334250"/>
              <a:gd name="connsiteY15" fmla="*/ 361950 h 1581766"/>
              <a:gd name="connsiteX16" fmla="*/ 1400175 w 7334250"/>
              <a:gd name="connsiteY16" fmla="*/ 419100 h 1581766"/>
              <a:gd name="connsiteX17" fmla="*/ 1419225 w 7334250"/>
              <a:gd name="connsiteY17" fmla="*/ 447675 h 1581766"/>
              <a:gd name="connsiteX18" fmla="*/ 1457325 w 7334250"/>
              <a:gd name="connsiteY18" fmla="*/ 466725 h 1581766"/>
              <a:gd name="connsiteX19" fmla="*/ 1485900 w 7334250"/>
              <a:gd name="connsiteY19" fmla="*/ 495300 h 1581766"/>
              <a:gd name="connsiteX20" fmla="*/ 1543050 w 7334250"/>
              <a:gd name="connsiteY20" fmla="*/ 523875 h 1581766"/>
              <a:gd name="connsiteX21" fmla="*/ 1571625 w 7334250"/>
              <a:gd name="connsiteY21" fmla="*/ 552450 h 1581766"/>
              <a:gd name="connsiteX22" fmla="*/ 1628775 w 7334250"/>
              <a:gd name="connsiteY22" fmla="*/ 590550 h 1581766"/>
              <a:gd name="connsiteX23" fmla="*/ 1666875 w 7334250"/>
              <a:gd name="connsiteY23" fmla="*/ 619125 h 1581766"/>
              <a:gd name="connsiteX24" fmla="*/ 1704975 w 7334250"/>
              <a:gd name="connsiteY24" fmla="*/ 628650 h 1581766"/>
              <a:gd name="connsiteX25" fmla="*/ 1724025 w 7334250"/>
              <a:gd name="connsiteY25" fmla="*/ 657225 h 1581766"/>
              <a:gd name="connsiteX26" fmla="*/ 1752600 w 7334250"/>
              <a:gd name="connsiteY26" fmla="*/ 666750 h 1581766"/>
              <a:gd name="connsiteX27" fmla="*/ 1781175 w 7334250"/>
              <a:gd name="connsiteY27" fmla="*/ 685800 h 1581766"/>
              <a:gd name="connsiteX28" fmla="*/ 1838325 w 7334250"/>
              <a:gd name="connsiteY28" fmla="*/ 733425 h 1581766"/>
              <a:gd name="connsiteX29" fmla="*/ 1866900 w 7334250"/>
              <a:gd name="connsiteY29" fmla="*/ 742950 h 1581766"/>
              <a:gd name="connsiteX30" fmla="*/ 1924050 w 7334250"/>
              <a:gd name="connsiteY30" fmla="*/ 781050 h 1581766"/>
              <a:gd name="connsiteX31" fmla="*/ 1981200 w 7334250"/>
              <a:gd name="connsiteY31" fmla="*/ 800100 h 1581766"/>
              <a:gd name="connsiteX32" fmla="*/ 2009775 w 7334250"/>
              <a:gd name="connsiteY32" fmla="*/ 809625 h 1581766"/>
              <a:gd name="connsiteX33" fmla="*/ 2066925 w 7334250"/>
              <a:gd name="connsiteY33" fmla="*/ 838200 h 1581766"/>
              <a:gd name="connsiteX34" fmla="*/ 2095500 w 7334250"/>
              <a:gd name="connsiteY34" fmla="*/ 857250 h 1581766"/>
              <a:gd name="connsiteX35" fmla="*/ 2124075 w 7334250"/>
              <a:gd name="connsiteY35" fmla="*/ 866775 h 1581766"/>
              <a:gd name="connsiteX36" fmla="*/ 2152650 w 7334250"/>
              <a:gd name="connsiteY36" fmla="*/ 885825 h 1581766"/>
              <a:gd name="connsiteX37" fmla="*/ 2209800 w 7334250"/>
              <a:gd name="connsiteY37" fmla="*/ 904875 h 1581766"/>
              <a:gd name="connsiteX38" fmla="*/ 2295525 w 7334250"/>
              <a:gd name="connsiteY38" fmla="*/ 962025 h 1581766"/>
              <a:gd name="connsiteX39" fmla="*/ 2324100 w 7334250"/>
              <a:gd name="connsiteY39" fmla="*/ 981075 h 1581766"/>
              <a:gd name="connsiteX40" fmla="*/ 2381250 w 7334250"/>
              <a:gd name="connsiteY40" fmla="*/ 1000125 h 1581766"/>
              <a:gd name="connsiteX41" fmla="*/ 2409825 w 7334250"/>
              <a:gd name="connsiteY41" fmla="*/ 1019175 h 1581766"/>
              <a:gd name="connsiteX42" fmla="*/ 2466975 w 7334250"/>
              <a:gd name="connsiteY42" fmla="*/ 1038225 h 1581766"/>
              <a:gd name="connsiteX43" fmla="*/ 2524125 w 7334250"/>
              <a:gd name="connsiteY43" fmla="*/ 1076325 h 1581766"/>
              <a:gd name="connsiteX44" fmla="*/ 2581275 w 7334250"/>
              <a:gd name="connsiteY44" fmla="*/ 1095375 h 1581766"/>
              <a:gd name="connsiteX45" fmla="*/ 2638425 w 7334250"/>
              <a:gd name="connsiteY45" fmla="*/ 1123950 h 1581766"/>
              <a:gd name="connsiteX46" fmla="*/ 2667000 w 7334250"/>
              <a:gd name="connsiteY46" fmla="*/ 1143000 h 1581766"/>
              <a:gd name="connsiteX47" fmla="*/ 2724150 w 7334250"/>
              <a:gd name="connsiteY47" fmla="*/ 1162050 h 1581766"/>
              <a:gd name="connsiteX48" fmla="*/ 2790825 w 7334250"/>
              <a:gd name="connsiteY48" fmla="*/ 1181100 h 1581766"/>
              <a:gd name="connsiteX49" fmla="*/ 2819400 w 7334250"/>
              <a:gd name="connsiteY49" fmla="*/ 1200150 h 1581766"/>
              <a:gd name="connsiteX50" fmla="*/ 2847975 w 7334250"/>
              <a:gd name="connsiteY50" fmla="*/ 1209675 h 1581766"/>
              <a:gd name="connsiteX51" fmla="*/ 2933700 w 7334250"/>
              <a:gd name="connsiteY51" fmla="*/ 1276350 h 1581766"/>
              <a:gd name="connsiteX52" fmla="*/ 3000375 w 7334250"/>
              <a:gd name="connsiteY52" fmla="*/ 1333500 h 1581766"/>
              <a:gd name="connsiteX53" fmla="*/ 3038475 w 7334250"/>
              <a:gd name="connsiteY53" fmla="*/ 1371600 h 1581766"/>
              <a:gd name="connsiteX54" fmla="*/ 3095625 w 7334250"/>
              <a:gd name="connsiteY54" fmla="*/ 1409700 h 1581766"/>
              <a:gd name="connsiteX55" fmla="*/ 3133725 w 7334250"/>
              <a:gd name="connsiteY55" fmla="*/ 1447800 h 1581766"/>
              <a:gd name="connsiteX56" fmla="*/ 3152775 w 7334250"/>
              <a:gd name="connsiteY56" fmla="*/ 1476375 h 1581766"/>
              <a:gd name="connsiteX57" fmla="*/ 3209925 w 7334250"/>
              <a:gd name="connsiteY57" fmla="*/ 1504950 h 1581766"/>
              <a:gd name="connsiteX58" fmla="*/ 3276600 w 7334250"/>
              <a:gd name="connsiteY58" fmla="*/ 1543050 h 1581766"/>
              <a:gd name="connsiteX59" fmla="*/ 3362325 w 7334250"/>
              <a:gd name="connsiteY59" fmla="*/ 1562100 h 1581766"/>
              <a:gd name="connsiteX60" fmla="*/ 3400425 w 7334250"/>
              <a:gd name="connsiteY60" fmla="*/ 1581150 h 1581766"/>
              <a:gd name="connsiteX61" fmla="*/ 3609975 w 7334250"/>
              <a:gd name="connsiteY61" fmla="*/ 1571625 h 1581766"/>
              <a:gd name="connsiteX62" fmla="*/ 3695700 w 7334250"/>
              <a:gd name="connsiteY62" fmla="*/ 1524000 h 1581766"/>
              <a:gd name="connsiteX63" fmla="*/ 3752850 w 7334250"/>
              <a:gd name="connsiteY63" fmla="*/ 1485900 h 1581766"/>
              <a:gd name="connsiteX64" fmla="*/ 3781425 w 7334250"/>
              <a:gd name="connsiteY64" fmla="*/ 1466850 h 1581766"/>
              <a:gd name="connsiteX65" fmla="*/ 3838575 w 7334250"/>
              <a:gd name="connsiteY65" fmla="*/ 1447800 h 1581766"/>
              <a:gd name="connsiteX66" fmla="*/ 3895725 w 7334250"/>
              <a:gd name="connsiteY66" fmla="*/ 1419225 h 1581766"/>
              <a:gd name="connsiteX67" fmla="*/ 3933825 w 7334250"/>
              <a:gd name="connsiteY67" fmla="*/ 1400175 h 1581766"/>
              <a:gd name="connsiteX68" fmla="*/ 3971925 w 7334250"/>
              <a:gd name="connsiteY68" fmla="*/ 1390650 h 1581766"/>
              <a:gd name="connsiteX69" fmla="*/ 4076700 w 7334250"/>
              <a:gd name="connsiteY69" fmla="*/ 1362075 h 1581766"/>
              <a:gd name="connsiteX70" fmla="*/ 4114800 w 7334250"/>
              <a:gd name="connsiteY70" fmla="*/ 1343025 h 1581766"/>
              <a:gd name="connsiteX71" fmla="*/ 4162425 w 7334250"/>
              <a:gd name="connsiteY71" fmla="*/ 1333500 h 1581766"/>
              <a:gd name="connsiteX72" fmla="*/ 4219575 w 7334250"/>
              <a:gd name="connsiteY72" fmla="*/ 1295400 h 1581766"/>
              <a:gd name="connsiteX73" fmla="*/ 4257675 w 7334250"/>
              <a:gd name="connsiteY73" fmla="*/ 1238250 h 1581766"/>
              <a:gd name="connsiteX74" fmla="*/ 4276725 w 7334250"/>
              <a:gd name="connsiteY74" fmla="*/ 1209675 h 1581766"/>
              <a:gd name="connsiteX75" fmla="*/ 4305300 w 7334250"/>
              <a:gd name="connsiteY75" fmla="*/ 1190625 h 1581766"/>
              <a:gd name="connsiteX76" fmla="*/ 4333875 w 7334250"/>
              <a:gd name="connsiteY76" fmla="*/ 1162050 h 1581766"/>
              <a:gd name="connsiteX77" fmla="*/ 4362450 w 7334250"/>
              <a:gd name="connsiteY77" fmla="*/ 1152525 h 1581766"/>
              <a:gd name="connsiteX78" fmla="*/ 4419600 w 7334250"/>
              <a:gd name="connsiteY78" fmla="*/ 1114425 h 1581766"/>
              <a:gd name="connsiteX79" fmla="*/ 4448175 w 7334250"/>
              <a:gd name="connsiteY79" fmla="*/ 1104900 h 1581766"/>
              <a:gd name="connsiteX80" fmla="*/ 4505325 w 7334250"/>
              <a:gd name="connsiteY80" fmla="*/ 1066800 h 1581766"/>
              <a:gd name="connsiteX81" fmla="*/ 4533900 w 7334250"/>
              <a:gd name="connsiteY81" fmla="*/ 1047750 h 1581766"/>
              <a:gd name="connsiteX82" fmla="*/ 4562475 w 7334250"/>
              <a:gd name="connsiteY82" fmla="*/ 1028700 h 1581766"/>
              <a:gd name="connsiteX83" fmla="*/ 4619625 w 7334250"/>
              <a:gd name="connsiteY83" fmla="*/ 1000125 h 1581766"/>
              <a:gd name="connsiteX84" fmla="*/ 4648200 w 7334250"/>
              <a:gd name="connsiteY84" fmla="*/ 990600 h 1581766"/>
              <a:gd name="connsiteX85" fmla="*/ 4676775 w 7334250"/>
              <a:gd name="connsiteY85" fmla="*/ 971550 h 1581766"/>
              <a:gd name="connsiteX86" fmla="*/ 4733925 w 7334250"/>
              <a:gd name="connsiteY86" fmla="*/ 952500 h 1581766"/>
              <a:gd name="connsiteX87" fmla="*/ 4791075 w 7334250"/>
              <a:gd name="connsiteY87" fmla="*/ 923925 h 1581766"/>
              <a:gd name="connsiteX88" fmla="*/ 4819650 w 7334250"/>
              <a:gd name="connsiteY88" fmla="*/ 904875 h 1581766"/>
              <a:gd name="connsiteX89" fmla="*/ 4876800 w 7334250"/>
              <a:gd name="connsiteY89" fmla="*/ 819150 h 1581766"/>
              <a:gd name="connsiteX90" fmla="*/ 4895850 w 7334250"/>
              <a:gd name="connsiteY90" fmla="*/ 790575 h 1581766"/>
              <a:gd name="connsiteX91" fmla="*/ 4933950 w 7334250"/>
              <a:gd name="connsiteY91" fmla="*/ 723900 h 1581766"/>
              <a:gd name="connsiteX92" fmla="*/ 4991100 w 7334250"/>
              <a:gd name="connsiteY92" fmla="*/ 666750 h 1581766"/>
              <a:gd name="connsiteX93" fmla="*/ 5010150 w 7334250"/>
              <a:gd name="connsiteY93" fmla="*/ 638175 h 1581766"/>
              <a:gd name="connsiteX94" fmla="*/ 5067300 w 7334250"/>
              <a:gd name="connsiteY94" fmla="*/ 600075 h 1581766"/>
              <a:gd name="connsiteX95" fmla="*/ 5095875 w 7334250"/>
              <a:gd name="connsiteY95" fmla="*/ 571500 h 1581766"/>
              <a:gd name="connsiteX96" fmla="*/ 5124450 w 7334250"/>
              <a:gd name="connsiteY96" fmla="*/ 561975 h 1581766"/>
              <a:gd name="connsiteX97" fmla="*/ 5153025 w 7334250"/>
              <a:gd name="connsiteY97" fmla="*/ 542925 h 1581766"/>
              <a:gd name="connsiteX98" fmla="*/ 5191125 w 7334250"/>
              <a:gd name="connsiteY98" fmla="*/ 523875 h 1581766"/>
              <a:gd name="connsiteX99" fmla="*/ 5248275 w 7334250"/>
              <a:gd name="connsiteY99" fmla="*/ 504825 h 1581766"/>
              <a:gd name="connsiteX100" fmla="*/ 5276850 w 7334250"/>
              <a:gd name="connsiteY100" fmla="*/ 485775 h 1581766"/>
              <a:gd name="connsiteX101" fmla="*/ 5353050 w 7334250"/>
              <a:gd name="connsiteY101" fmla="*/ 466725 h 1581766"/>
              <a:gd name="connsiteX102" fmla="*/ 5410200 w 7334250"/>
              <a:gd name="connsiteY102" fmla="*/ 447675 h 1581766"/>
              <a:gd name="connsiteX103" fmla="*/ 5438775 w 7334250"/>
              <a:gd name="connsiteY103" fmla="*/ 438150 h 1581766"/>
              <a:gd name="connsiteX104" fmla="*/ 5457825 w 7334250"/>
              <a:gd name="connsiteY104" fmla="*/ 409575 h 1581766"/>
              <a:gd name="connsiteX105" fmla="*/ 5486400 w 7334250"/>
              <a:gd name="connsiteY105" fmla="*/ 400050 h 1581766"/>
              <a:gd name="connsiteX106" fmla="*/ 5543550 w 7334250"/>
              <a:gd name="connsiteY106" fmla="*/ 371475 h 1581766"/>
              <a:gd name="connsiteX107" fmla="*/ 5600700 w 7334250"/>
              <a:gd name="connsiteY107" fmla="*/ 314325 h 1581766"/>
              <a:gd name="connsiteX108" fmla="*/ 5686425 w 7334250"/>
              <a:gd name="connsiteY108" fmla="*/ 257175 h 1581766"/>
              <a:gd name="connsiteX109" fmla="*/ 5743575 w 7334250"/>
              <a:gd name="connsiteY109" fmla="*/ 228600 h 1581766"/>
              <a:gd name="connsiteX110" fmla="*/ 6057900 w 7334250"/>
              <a:gd name="connsiteY110" fmla="*/ 200025 h 1581766"/>
              <a:gd name="connsiteX111" fmla="*/ 6115050 w 7334250"/>
              <a:gd name="connsiteY111" fmla="*/ 190500 h 1581766"/>
              <a:gd name="connsiteX112" fmla="*/ 6172200 w 7334250"/>
              <a:gd name="connsiteY112" fmla="*/ 171450 h 1581766"/>
              <a:gd name="connsiteX113" fmla="*/ 6296025 w 7334250"/>
              <a:gd name="connsiteY113" fmla="*/ 142875 h 1581766"/>
              <a:gd name="connsiteX114" fmla="*/ 6467475 w 7334250"/>
              <a:gd name="connsiteY114" fmla="*/ 133350 h 1581766"/>
              <a:gd name="connsiteX115" fmla="*/ 6591300 w 7334250"/>
              <a:gd name="connsiteY115" fmla="*/ 123825 h 1581766"/>
              <a:gd name="connsiteX116" fmla="*/ 7086600 w 7334250"/>
              <a:gd name="connsiteY116" fmla="*/ 114300 h 1581766"/>
              <a:gd name="connsiteX117" fmla="*/ 7124700 w 7334250"/>
              <a:gd name="connsiteY117" fmla="*/ 104775 h 1581766"/>
              <a:gd name="connsiteX118" fmla="*/ 7153275 w 7334250"/>
              <a:gd name="connsiteY118" fmla="*/ 95250 h 1581766"/>
              <a:gd name="connsiteX119" fmla="*/ 7229475 w 7334250"/>
              <a:gd name="connsiteY119" fmla="*/ 76200 h 1581766"/>
              <a:gd name="connsiteX120" fmla="*/ 7258050 w 7334250"/>
              <a:gd name="connsiteY120" fmla="*/ 66675 h 1581766"/>
              <a:gd name="connsiteX121" fmla="*/ 7334250 w 7334250"/>
              <a:gd name="connsiteY121" fmla="*/ 57150 h 1581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7334250" h="1581766">
                <a:moveTo>
                  <a:pt x="0" y="0"/>
                </a:moveTo>
                <a:cubicBezTo>
                  <a:pt x="69850" y="3175"/>
                  <a:pt x="139834" y="4162"/>
                  <a:pt x="209550" y="9525"/>
                </a:cubicBezTo>
                <a:cubicBezTo>
                  <a:pt x="222602" y="10529"/>
                  <a:pt x="234660" y="17426"/>
                  <a:pt x="247650" y="19050"/>
                </a:cubicBezTo>
                <a:cubicBezTo>
                  <a:pt x="285587" y="23792"/>
                  <a:pt x="323737" y="27381"/>
                  <a:pt x="361950" y="28575"/>
                </a:cubicBezTo>
                <a:cubicBezTo>
                  <a:pt x="527000" y="33733"/>
                  <a:pt x="692150" y="34925"/>
                  <a:pt x="857250" y="38100"/>
                </a:cubicBezTo>
                <a:cubicBezTo>
                  <a:pt x="876300" y="41275"/>
                  <a:pt x="895220" y="45368"/>
                  <a:pt x="914400" y="47625"/>
                </a:cubicBezTo>
                <a:cubicBezTo>
                  <a:pt x="949229" y="51723"/>
                  <a:pt x="984884" y="49802"/>
                  <a:pt x="1019175" y="57150"/>
                </a:cubicBezTo>
                <a:cubicBezTo>
                  <a:pt x="1030369" y="59549"/>
                  <a:pt x="1037289" y="71551"/>
                  <a:pt x="1047750" y="76200"/>
                </a:cubicBezTo>
                <a:cubicBezTo>
                  <a:pt x="1077565" y="89451"/>
                  <a:pt x="1111335" y="96859"/>
                  <a:pt x="1143000" y="104775"/>
                </a:cubicBezTo>
                <a:cubicBezTo>
                  <a:pt x="1152525" y="114300"/>
                  <a:pt x="1161227" y="124726"/>
                  <a:pt x="1171575" y="133350"/>
                </a:cubicBezTo>
                <a:cubicBezTo>
                  <a:pt x="1180369" y="140679"/>
                  <a:pt x="1192999" y="143461"/>
                  <a:pt x="1200150" y="152400"/>
                </a:cubicBezTo>
                <a:cubicBezTo>
                  <a:pt x="1252730" y="218125"/>
                  <a:pt x="1156358" y="145430"/>
                  <a:pt x="1238250" y="200025"/>
                </a:cubicBezTo>
                <a:cubicBezTo>
                  <a:pt x="1244600" y="209550"/>
                  <a:pt x="1252180" y="218361"/>
                  <a:pt x="1257300" y="228600"/>
                </a:cubicBezTo>
                <a:cubicBezTo>
                  <a:pt x="1272794" y="259588"/>
                  <a:pt x="1258578" y="258453"/>
                  <a:pt x="1285875" y="285750"/>
                </a:cubicBezTo>
                <a:cubicBezTo>
                  <a:pt x="1293970" y="293845"/>
                  <a:pt x="1304925" y="298450"/>
                  <a:pt x="1314450" y="304800"/>
                </a:cubicBezTo>
                <a:cubicBezTo>
                  <a:pt x="1323277" y="331280"/>
                  <a:pt x="1323330" y="339793"/>
                  <a:pt x="1343025" y="361950"/>
                </a:cubicBezTo>
                <a:cubicBezTo>
                  <a:pt x="1360923" y="382086"/>
                  <a:pt x="1385231" y="396684"/>
                  <a:pt x="1400175" y="419100"/>
                </a:cubicBezTo>
                <a:cubicBezTo>
                  <a:pt x="1406525" y="428625"/>
                  <a:pt x="1410431" y="440346"/>
                  <a:pt x="1419225" y="447675"/>
                </a:cubicBezTo>
                <a:cubicBezTo>
                  <a:pt x="1430133" y="456765"/>
                  <a:pt x="1445771" y="458472"/>
                  <a:pt x="1457325" y="466725"/>
                </a:cubicBezTo>
                <a:cubicBezTo>
                  <a:pt x="1468286" y="474555"/>
                  <a:pt x="1474692" y="487828"/>
                  <a:pt x="1485900" y="495300"/>
                </a:cubicBezTo>
                <a:cubicBezTo>
                  <a:pt x="1571817" y="552578"/>
                  <a:pt x="1453124" y="448937"/>
                  <a:pt x="1543050" y="523875"/>
                </a:cubicBezTo>
                <a:cubicBezTo>
                  <a:pt x="1553398" y="532499"/>
                  <a:pt x="1560992" y="544180"/>
                  <a:pt x="1571625" y="552450"/>
                </a:cubicBezTo>
                <a:cubicBezTo>
                  <a:pt x="1589697" y="566506"/>
                  <a:pt x="1610459" y="576813"/>
                  <a:pt x="1628775" y="590550"/>
                </a:cubicBezTo>
                <a:cubicBezTo>
                  <a:pt x="1641475" y="600075"/>
                  <a:pt x="1652676" y="612025"/>
                  <a:pt x="1666875" y="619125"/>
                </a:cubicBezTo>
                <a:cubicBezTo>
                  <a:pt x="1678584" y="624979"/>
                  <a:pt x="1692275" y="625475"/>
                  <a:pt x="1704975" y="628650"/>
                </a:cubicBezTo>
                <a:cubicBezTo>
                  <a:pt x="1711325" y="638175"/>
                  <a:pt x="1715086" y="650074"/>
                  <a:pt x="1724025" y="657225"/>
                </a:cubicBezTo>
                <a:cubicBezTo>
                  <a:pt x="1731865" y="663497"/>
                  <a:pt x="1743620" y="662260"/>
                  <a:pt x="1752600" y="666750"/>
                </a:cubicBezTo>
                <a:cubicBezTo>
                  <a:pt x="1762839" y="671870"/>
                  <a:pt x="1772381" y="678471"/>
                  <a:pt x="1781175" y="685800"/>
                </a:cubicBezTo>
                <a:cubicBezTo>
                  <a:pt x="1812773" y="712132"/>
                  <a:pt x="1802852" y="715688"/>
                  <a:pt x="1838325" y="733425"/>
                </a:cubicBezTo>
                <a:cubicBezTo>
                  <a:pt x="1847305" y="737915"/>
                  <a:pt x="1858123" y="738074"/>
                  <a:pt x="1866900" y="742950"/>
                </a:cubicBezTo>
                <a:cubicBezTo>
                  <a:pt x="1886914" y="754069"/>
                  <a:pt x="1902330" y="773810"/>
                  <a:pt x="1924050" y="781050"/>
                </a:cubicBezTo>
                <a:lnTo>
                  <a:pt x="1981200" y="800100"/>
                </a:lnTo>
                <a:cubicBezTo>
                  <a:pt x="1990725" y="803275"/>
                  <a:pt x="2001421" y="804056"/>
                  <a:pt x="2009775" y="809625"/>
                </a:cubicBezTo>
                <a:cubicBezTo>
                  <a:pt x="2091667" y="864220"/>
                  <a:pt x="1988055" y="798765"/>
                  <a:pt x="2066925" y="838200"/>
                </a:cubicBezTo>
                <a:cubicBezTo>
                  <a:pt x="2077164" y="843320"/>
                  <a:pt x="2085261" y="852130"/>
                  <a:pt x="2095500" y="857250"/>
                </a:cubicBezTo>
                <a:cubicBezTo>
                  <a:pt x="2104480" y="861740"/>
                  <a:pt x="2115095" y="862285"/>
                  <a:pt x="2124075" y="866775"/>
                </a:cubicBezTo>
                <a:cubicBezTo>
                  <a:pt x="2134314" y="871895"/>
                  <a:pt x="2142189" y="881176"/>
                  <a:pt x="2152650" y="885825"/>
                </a:cubicBezTo>
                <a:cubicBezTo>
                  <a:pt x="2171000" y="893980"/>
                  <a:pt x="2193092" y="893736"/>
                  <a:pt x="2209800" y="904875"/>
                </a:cubicBezTo>
                <a:lnTo>
                  <a:pt x="2295525" y="962025"/>
                </a:lnTo>
                <a:cubicBezTo>
                  <a:pt x="2305050" y="968375"/>
                  <a:pt x="2313240" y="977455"/>
                  <a:pt x="2324100" y="981075"/>
                </a:cubicBezTo>
                <a:cubicBezTo>
                  <a:pt x="2343150" y="987425"/>
                  <a:pt x="2364542" y="988986"/>
                  <a:pt x="2381250" y="1000125"/>
                </a:cubicBezTo>
                <a:cubicBezTo>
                  <a:pt x="2390775" y="1006475"/>
                  <a:pt x="2399364" y="1014526"/>
                  <a:pt x="2409825" y="1019175"/>
                </a:cubicBezTo>
                <a:cubicBezTo>
                  <a:pt x="2428175" y="1027330"/>
                  <a:pt x="2450267" y="1027086"/>
                  <a:pt x="2466975" y="1038225"/>
                </a:cubicBezTo>
                <a:cubicBezTo>
                  <a:pt x="2486025" y="1050925"/>
                  <a:pt x="2502405" y="1069085"/>
                  <a:pt x="2524125" y="1076325"/>
                </a:cubicBezTo>
                <a:cubicBezTo>
                  <a:pt x="2543175" y="1082675"/>
                  <a:pt x="2564567" y="1084236"/>
                  <a:pt x="2581275" y="1095375"/>
                </a:cubicBezTo>
                <a:cubicBezTo>
                  <a:pt x="2663167" y="1149970"/>
                  <a:pt x="2559555" y="1084515"/>
                  <a:pt x="2638425" y="1123950"/>
                </a:cubicBezTo>
                <a:cubicBezTo>
                  <a:pt x="2648664" y="1129070"/>
                  <a:pt x="2656539" y="1138351"/>
                  <a:pt x="2667000" y="1143000"/>
                </a:cubicBezTo>
                <a:cubicBezTo>
                  <a:pt x="2685350" y="1151155"/>
                  <a:pt x="2705100" y="1155700"/>
                  <a:pt x="2724150" y="1162050"/>
                </a:cubicBezTo>
                <a:cubicBezTo>
                  <a:pt x="2765144" y="1175715"/>
                  <a:pt x="2742985" y="1169140"/>
                  <a:pt x="2790825" y="1181100"/>
                </a:cubicBezTo>
                <a:cubicBezTo>
                  <a:pt x="2800350" y="1187450"/>
                  <a:pt x="2809161" y="1195030"/>
                  <a:pt x="2819400" y="1200150"/>
                </a:cubicBezTo>
                <a:cubicBezTo>
                  <a:pt x="2828380" y="1204640"/>
                  <a:pt x="2839198" y="1204799"/>
                  <a:pt x="2847975" y="1209675"/>
                </a:cubicBezTo>
                <a:cubicBezTo>
                  <a:pt x="2927189" y="1253683"/>
                  <a:pt x="2882549" y="1232506"/>
                  <a:pt x="2933700" y="1276350"/>
                </a:cubicBezTo>
                <a:cubicBezTo>
                  <a:pt x="3019234" y="1349664"/>
                  <a:pt x="2929470" y="1262595"/>
                  <a:pt x="3000375" y="1333500"/>
                </a:cubicBezTo>
                <a:cubicBezTo>
                  <a:pt x="3016539" y="1381991"/>
                  <a:pt x="2996911" y="1348509"/>
                  <a:pt x="3038475" y="1371600"/>
                </a:cubicBezTo>
                <a:cubicBezTo>
                  <a:pt x="3058489" y="1382719"/>
                  <a:pt x="3095625" y="1409700"/>
                  <a:pt x="3095625" y="1409700"/>
                </a:cubicBezTo>
                <a:cubicBezTo>
                  <a:pt x="3116407" y="1472045"/>
                  <a:pt x="3087543" y="1410855"/>
                  <a:pt x="3133725" y="1447800"/>
                </a:cubicBezTo>
                <a:cubicBezTo>
                  <a:pt x="3142664" y="1454951"/>
                  <a:pt x="3144680" y="1468280"/>
                  <a:pt x="3152775" y="1476375"/>
                </a:cubicBezTo>
                <a:cubicBezTo>
                  <a:pt x="3180072" y="1503672"/>
                  <a:pt x="3178937" y="1489456"/>
                  <a:pt x="3209925" y="1504950"/>
                </a:cubicBezTo>
                <a:cubicBezTo>
                  <a:pt x="3305584" y="1552779"/>
                  <a:pt x="3159708" y="1492953"/>
                  <a:pt x="3276600" y="1543050"/>
                </a:cubicBezTo>
                <a:cubicBezTo>
                  <a:pt x="3306443" y="1555840"/>
                  <a:pt x="3328074" y="1556392"/>
                  <a:pt x="3362325" y="1562100"/>
                </a:cubicBezTo>
                <a:cubicBezTo>
                  <a:pt x="3375025" y="1568450"/>
                  <a:pt x="3386236" y="1580604"/>
                  <a:pt x="3400425" y="1581150"/>
                </a:cubicBezTo>
                <a:cubicBezTo>
                  <a:pt x="3470295" y="1583837"/>
                  <a:pt x="3540276" y="1577201"/>
                  <a:pt x="3609975" y="1571625"/>
                </a:cubicBezTo>
                <a:cubicBezTo>
                  <a:pt x="3638552" y="1569339"/>
                  <a:pt x="3679722" y="1534652"/>
                  <a:pt x="3695700" y="1524000"/>
                </a:cubicBezTo>
                <a:lnTo>
                  <a:pt x="3752850" y="1485900"/>
                </a:lnTo>
                <a:cubicBezTo>
                  <a:pt x="3762375" y="1479550"/>
                  <a:pt x="3770565" y="1470470"/>
                  <a:pt x="3781425" y="1466850"/>
                </a:cubicBezTo>
                <a:cubicBezTo>
                  <a:pt x="3800475" y="1460500"/>
                  <a:pt x="3821867" y="1458939"/>
                  <a:pt x="3838575" y="1447800"/>
                </a:cubicBezTo>
                <a:cubicBezTo>
                  <a:pt x="3893489" y="1411191"/>
                  <a:pt x="3840516" y="1442886"/>
                  <a:pt x="3895725" y="1419225"/>
                </a:cubicBezTo>
                <a:cubicBezTo>
                  <a:pt x="3908776" y="1413632"/>
                  <a:pt x="3920530" y="1405161"/>
                  <a:pt x="3933825" y="1400175"/>
                </a:cubicBezTo>
                <a:cubicBezTo>
                  <a:pt x="3946082" y="1395578"/>
                  <a:pt x="3959506" y="1394790"/>
                  <a:pt x="3971925" y="1390650"/>
                </a:cubicBezTo>
                <a:cubicBezTo>
                  <a:pt x="4063704" y="1360057"/>
                  <a:pt x="3973065" y="1379347"/>
                  <a:pt x="4076700" y="1362075"/>
                </a:cubicBezTo>
                <a:cubicBezTo>
                  <a:pt x="4089400" y="1355725"/>
                  <a:pt x="4101330" y="1347515"/>
                  <a:pt x="4114800" y="1343025"/>
                </a:cubicBezTo>
                <a:cubicBezTo>
                  <a:pt x="4130159" y="1337905"/>
                  <a:pt x="4147687" y="1340199"/>
                  <a:pt x="4162425" y="1333500"/>
                </a:cubicBezTo>
                <a:cubicBezTo>
                  <a:pt x="4183268" y="1324026"/>
                  <a:pt x="4219575" y="1295400"/>
                  <a:pt x="4219575" y="1295400"/>
                </a:cubicBezTo>
                <a:lnTo>
                  <a:pt x="4257675" y="1238250"/>
                </a:lnTo>
                <a:cubicBezTo>
                  <a:pt x="4264025" y="1228725"/>
                  <a:pt x="4267200" y="1216025"/>
                  <a:pt x="4276725" y="1209675"/>
                </a:cubicBezTo>
                <a:cubicBezTo>
                  <a:pt x="4286250" y="1203325"/>
                  <a:pt x="4296506" y="1197954"/>
                  <a:pt x="4305300" y="1190625"/>
                </a:cubicBezTo>
                <a:cubicBezTo>
                  <a:pt x="4315648" y="1182001"/>
                  <a:pt x="4322667" y="1169522"/>
                  <a:pt x="4333875" y="1162050"/>
                </a:cubicBezTo>
                <a:cubicBezTo>
                  <a:pt x="4342229" y="1156481"/>
                  <a:pt x="4353673" y="1157401"/>
                  <a:pt x="4362450" y="1152525"/>
                </a:cubicBezTo>
                <a:cubicBezTo>
                  <a:pt x="4382464" y="1141406"/>
                  <a:pt x="4397880" y="1121665"/>
                  <a:pt x="4419600" y="1114425"/>
                </a:cubicBezTo>
                <a:cubicBezTo>
                  <a:pt x="4429125" y="1111250"/>
                  <a:pt x="4439398" y="1109776"/>
                  <a:pt x="4448175" y="1104900"/>
                </a:cubicBezTo>
                <a:cubicBezTo>
                  <a:pt x="4468189" y="1093781"/>
                  <a:pt x="4486275" y="1079500"/>
                  <a:pt x="4505325" y="1066800"/>
                </a:cubicBezTo>
                <a:lnTo>
                  <a:pt x="4533900" y="1047750"/>
                </a:lnTo>
                <a:cubicBezTo>
                  <a:pt x="4543425" y="1041400"/>
                  <a:pt x="4551615" y="1032320"/>
                  <a:pt x="4562475" y="1028700"/>
                </a:cubicBezTo>
                <a:cubicBezTo>
                  <a:pt x="4634299" y="1004759"/>
                  <a:pt x="4545767" y="1037054"/>
                  <a:pt x="4619625" y="1000125"/>
                </a:cubicBezTo>
                <a:cubicBezTo>
                  <a:pt x="4628605" y="995635"/>
                  <a:pt x="4639220" y="995090"/>
                  <a:pt x="4648200" y="990600"/>
                </a:cubicBezTo>
                <a:cubicBezTo>
                  <a:pt x="4658439" y="985480"/>
                  <a:pt x="4666314" y="976199"/>
                  <a:pt x="4676775" y="971550"/>
                </a:cubicBezTo>
                <a:cubicBezTo>
                  <a:pt x="4695125" y="963395"/>
                  <a:pt x="4717217" y="963639"/>
                  <a:pt x="4733925" y="952500"/>
                </a:cubicBezTo>
                <a:cubicBezTo>
                  <a:pt x="4815817" y="897905"/>
                  <a:pt x="4712205" y="963360"/>
                  <a:pt x="4791075" y="923925"/>
                </a:cubicBezTo>
                <a:cubicBezTo>
                  <a:pt x="4801314" y="918805"/>
                  <a:pt x="4810125" y="911225"/>
                  <a:pt x="4819650" y="904875"/>
                </a:cubicBezTo>
                <a:lnTo>
                  <a:pt x="4876800" y="819150"/>
                </a:lnTo>
                <a:cubicBezTo>
                  <a:pt x="4883150" y="809625"/>
                  <a:pt x="4890730" y="800814"/>
                  <a:pt x="4895850" y="790575"/>
                </a:cubicBezTo>
                <a:cubicBezTo>
                  <a:pt x="4905706" y="770863"/>
                  <a:pt x="4918564" y="741210"/>
                  <a:pt x="4933950" y="723900"/>
                </a:cubicBezTo>
                <a:cubicBezTo>
                  <a:pt x="4951848" y="703764"/>
                  <a:pt x="4976156" y="689166"/>
                  <a:pt x="4991100" y="666750"/>
                </a:cubicBezTo>
                <a:cubicBezTo>
                  <a:pt x="4997450" y="657225"/>
                  <a:pt x="5001535" y="645713"/>
                  <a:pt x="5010150" y="638175"/>
                </a:cubicBezTo>
                <a:cubicBezTo>
                  <a:pt x="5027380" y="623098"/>
                  <a:pt x="5051111" y="616264"/>
                  <a:pt x="5067300" y="600075"/>
                </a:cubicBezTo>
                <a:cubicBezTo>
                  <a:pt x="5076825" y="590550"/>
                  <a:pt x="5084667" y="578972"/>
                  <a:pt x="5095875" y="571500"/>
                </a:cubicBezTo>
                <a:cubicBezTo>
                  <a:pt x="5104229" y="565931"/>
                  <a:pt x="5115470" y="566465"/>
                  <a:pt x="5124450" y="561975"/>
                </a:cubicBezTo>
                <a:cubicBezTo>
                  <a:pt x="5134689" y="556855"/>
                  <a:pt x="5143086" y="548605"/>
                  <a:pt x="5153025" y="542925"/>
                </a:cubicBezTo>
                <a:cubicBezTo>
                  <a:pt x="5165353" y="535880"/>
                  <a:pt x="5177942" y="529148"/>
                  <a:pt x="5191125" y="523875"/>
                </a:cubicBezTo>
                <a:cubicBezTo>
                  <a:pt x="5209769" y="516417"/>
                  <a:pt x="5231567" y="515964"/>
                  <a:pt x="5248275" y="504825"/>
                </a:cubicBezTo>
                <a:cubicBezTo>
                  <a:pt x="5257800" y="498475"/>
                  <a:pt x="5266611" y="490895"/>
                  <a:pt x="5276850" y="485775"/>
                </a:cubicBezTo>
                <a:cubicBezTo>
                  <a:pt x="5299971" y="474215"/>
                  <a:pt x="5329139" y="473246"/>
                  <a:pt x="5353050" y="466725"/>
                </a:cubicBezTo>
                <a:cubicBezTo>
                  <a:pt x="5372423" y="461441"/>
                  <a:pt x="5391150" y="454025"/>
                  <a:pt x="5410200" y="447675"/>
                </a:cubicBezTo>
                <a:lnTo>
                  <a:pt x="5438775" y="438150"/>
                </a:lnTo>
                <a:cubicBezTo>
                  <a:pt x="5445125" y="428625"/>
                  <a:pt x="5448886" y="416726"/>
                  <a:pt x="5457825" y="409575"/>
                </a:cubicBezTo>
                <a:cubicBezTo>
                  <a:pt x="5465665" y="403303"/>
                  <a:pt x="5477420" y="404540"/>
                  <a:pt x="5486400" y="400050"/>
                </a:cubicBezTo>
                <a:cubicBezTo>
                  <a:pt x="5560258" y="363121"/>
                  <a:pt x="5471726" y="395416"/>
                  <a:pt x="5543550" y="371475"/>
                </a:cubicBezTo>
                <a:cubicBezTo>
                  <a:pt x="5562600" y="352425"/>
                  <a:pt x="5578284" y="329269"/>
                  <a:pt x="5600700" y="314325"/>
                </a:cubicBezTo>
                <a:lnTo>
                  <a:pt x="5686425" y="257175"/>
                </a:lnTo>
                <a:cubicBezTo>
                  <a:pt x="5705177" y="244673"/>
                  <a:pt x="5720082" y="231117"/>
                  <a:pt x="5743575" y="228600"/>
                </a:cubicBezTo>
                <a:cubicBezTo>
                  <a:pt x="5966166" y="204751"/>
                  <a:pt x="5915882" y="220313"/>
                  <a:pt x="6057900" y="200025"/>
                </a:cubicBezTo>
                <a:cubicBezTo>
                  <a:pt x="6077019" y="197294"/>
                  <a:pt x="6096314" y="195184"/>
                  <a:pt x="6115050" y="190500"/>
                </a:cubicBezTo>
                <a:cubicBezTo>
                  <a:pt x="6134531" y="185630"/>
                  <a:pt x="6152719" y="176320"/>
                  <a:pt x="6172200" y="171450"/>
                </a:cubicBezTo>
                <a:cubicBezTo>
                  <a:pt x="6181919" y="169020"/>
                  <a:pt x="6273547" y="144830"/>
                  <a:pt x="6296025" y="142875"/>
                </a:cubicBezTo>
                <a:cubicBezTo>
                  <a:pt x="6353048" y="137916"/>
                  <a:pt x="6410356" y="137035"/>
                  <a:pt x="6467475" y="133350"/>
                </a:cubicBezTo>
                <a:cubicBezTo>
                  <a:pt x="6508786" y="130685"/>
                  <a:pt x="6549923" y="125098"/>
                  <a:pt x="6591300" y="123825"/>
                </a:cubicBezTo>
                <a:cubicBezTo>
                  <a:pt x="6756352" y="118746"/>
                  <a:pt x="6921500" y="117475"/>
                  <a:pt x="7086600" y="114300"/>
                </a:cubicBezTo>
                <a:cubicBezTo>
                  <a:pt x="7099300" y="111125"/>
                  <a:pt x="7112113" y="108371"/>
                  <a:pt x="7124700" y="104775"/>
                </a:cubicBezTo>
                <a:cubicBezTo>
                  <a:pt x="7134354" y="102017"/>
                  <a:pt x="7143589" y="97892"/>
                  <a:pt x="7153275" y="95250"/>
                </a:cubicBezTo>
                <a:cubicBezTo>
                  <a:pt x="7178534" y="88361"/>
                  <a:pt x="7204637" y="84479"/>
                  <a:pt x="7229475" y="76200"/>
                </a:cubicBezTo>
                <a:cubicBezTo>
                  <a:pt x="7239000" y="73025"/>
                  <a:pt x="7248249" y="68853"/>
                  <a:pt x="7258050" y="66675"/>
                </a:cubicBezTo>
                <a:cubicBezTo>
                  <a:pt x="7305610" y="56106"/>
                  <a:pt x="7301100" y="57150"/>
                  <a:pt x="7334250" y="57150"/>
                </a:cubicBezTo>
              </a:path>
            </a:pathLst>
          </a:cu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23510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D</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ESIRED</a:t>
            </a:r>
            <a:r>
              <a:rPr lang="en-US"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 O</a:t>
            </a:r>
            <a:r>
              <a:rPr lang="en-US" sz="4000" b="1" dirty="0" smtClean="0">
                <a:solidFill>
                  <a:srgbClr val="FE9802"/>
                </a:solidFill>
                <a:effectLst>
                  <a:outerShdw blurRad="38100" dist="38100" dir="2700000" algn="tl">
                    <a:srgbClr val="000000">
                      <a:alpha val="43137"/>
                    </a:srgbClr>
                  </a:outerShdw>
                </a:effectLst>
                <a:latin typeface="Arial" pitchFamily="34" charset="0"/>
                <a:cs typeface="Arial" pitchFamily="34" charset="0"/>
              </a:rPr>
              <a:t>UTCOMES</a:t>
            </a:r>
            <a:endParaRPr lang="en-US" b="1" dirty="0">
              <a:solidFill>
                <a:srgbClr val="FE9802"/>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Content Placeholder 2"/>
          <p:cNvSpPr>
            <a:spLocks noGrp="1"/>
          </p:cNvSpPr>
          <p:nvPr>
            <p:ph idx="1"/>
          </p:nvPr>
        </p:nvSpPr>
        <p:spPr>
          <a:xfrm>
            <a:off x="457200" y="2590800"/>
            <a:ext cx="8229600" cy="4525963"/>
          </a:xfrm>
        </p:spPr>
        <p:txBody>
          <a:bodyPr/>
          <a:lstStyle/>
          <a:p>
            <a:r>
              <a:rPr lang="en-US" dirty="0" err="1" smtClean="0"/>
              <a:t>Endstate</a:t>
            </a:r>
            <a:r>
              <a:rPr lang="en-US" dirty="0" smtClean="0"/>
              <a:t> of the Core Capability</a:t>
            </a:r>
          </a:p>
          <a:p>
            <a:r>
              <a:rPr lang="en-US" dirty="0" smtClean="0"/>
              <a:t>What is it you want to accomplish?</a:t>
            </a:r>
          </a:p>
          <a:p>
            <a:r>
              <a:rPr lang="en-US" dirty="0" smtClean="0"/>
              <a:t>Simple or complex</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8077</TotalTime>
  <Words>656</Words>
  <Application>Microsoft Office PowerPoint</Application>
  <PresentationFormat>On-screen Show (4:3)</PresentationFormat>
  <Paragraphs>106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THIRA</vt:lpstr>
      <vt:lpstr>IN OTHER WORDS:</vt:lpstr>
      <vt:lpstr>PowerPoint Presentation</vt:lpstr>
      <vt:lpstr>THIRA</vt:lpstr>
      <vt:lpstr>COMPONENTS</vt:lpstr>
      <vt:lpstr>CORE CAPABILITIES</vt:lpstr>
      <vt:lpstr>CORE CAPABILITIES</vt:lpstr>
      <vt:lpstr>DESIRED OUTCOMES</vt:lpstr>
      <vt:lpstr>DESIRED OUTCOMES</vt:lpstr>
      <vt:lpstr>THREATS AND HAZARDS</vt:lpstr>
      <vt:lpstr>ESTIMATED IMPACTS</vt:lpstr>
      <vt:lpstr>ESTIMATED IMPACTS</vt:lpstr>
      <vt:lpstr>CAPABILITY TARGETS</vt:lpstr>
      <vt:lpstr>THIRA</vt:lpstr>
      <vt:lpstr>THIRA</vt:lpstr>
      <vt:lpstr>THIRA</vt:lpstr>
      <vt:lpstr>THIRA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THIRA</dc:title>
  <dc:creator>Scott Van Keuren</dc:creator>
  <cp:lastModifiedBy>Wyatt, Sean</cp:lastModifiedBy>
  <cp:revision>43</cp:revision>
  <cp:lastPrinted>2013-02-15T19:43:13Z</cp:lastPrinted>
  <dcterms:created xsi:type="dcterms:W3CDTF">2013-02-08T17:06:43Z</dcterms:created>
  <dcterms:modified xsi:type="dcterms:W3CDTF">2013-02-18T14:50:26Z</dcterms:modified>
</cp:coreProperties>
</file>