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45" r:id="rId2"/>
    <p:sldId id="344" r:id="rId3"/>
    <p:sldId id="323" r:id="rId4"/>
    <p:sldId id="328" r:id="rId5"/>
    <p:sldId id="347" r:id="rId6"/>
    <p:sldId id="330" r:id="rId7"/>
    <p:sldId id="331" r:id="rId8"/>
    <p:sldId id="332" r:id="rId9"/>
    <p:sldId id="346" r:id="rId10"/>
    <p:sldId id="303" r:id="rId11"/>
    <p:sldId id="304" r:id="rId12"/>
    <p:sldId id="305" r:id="rId13"/>
    <p:sldId id="306" r:id="rId14"/>
    <p:sldId id="307" r:id="rId15"/>
    <p:sldId id="312" r:id="rId16"/>
    <p:sldId id="313" r:id="rId17"/>
    <p:sldId id="314" r:id="rId18"/>
    <p:sldId id="316" r:id="rId19"/>
    <p:sldId id="319" r:id="rId20"/>
    <p:sldId id="318" r:id="rId21"/>
    <p:sldId id="317" r:id="rId22"/>
    <p:sldId id="308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  <p:sldId id="34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6129" autoAdjust="0"/>
  </p:normalViewPr>
  <p:slideViewPr>
    <p:cSldViewPr>
      <p:cViewPr varScale="1">
        <p:scale>
          <a:sx n="61" d="100"/>
          <a:sy n="61" d="100"/>
        </p:scale>
        <p:origin x="3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EF707-4905-4CFE-A6FF-340DC181E05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EFF23F-DA34-49D7-9D13-DC195C590048}">
      <dgm:prSet phldrT="[Text]"/>
      <dgm:spPr/>
      <dgm:t>
        <a:bodyPr/>
        <a:lstStyle/>
        <a:p>
          <a:r>
            <a:rPr lang="en-US" dirty="0" smtClean="0"/>
            <a:t>No Risk Factors</a:t>
          </a:r>
          <a:endParaRPr lang="en-US" dirty="0"/>
        </a:p>
      </dgm:t>
    </dgm:pt>
    <dgm:pt modelId="{90442652-AF51-4B8A-83CC-529E72882A38}" type="parTrans" cxnId="{5D2915F7-F009-448D-B526-3FC028E784E7}">
      <dgm:prSet/>
      <dgm:spPr/>
      <dgm:t>
        <a:bodyPr/>
        <a:lstStyle/>
        <a:p>
          <a:endParaRPr lang="en-US"/>
        </a:p>
      </dgm:t>
    </dgm:pt>
    <dgm:pt modelId="{A2419181-2B93-4A8E-AF50-39EDCEFCE2F2}" type="sibTrans" cxnId="{5D2915F7-F009-448D-B526-3FC028E784E7}">
      <dgm:prSet/>
      <dgm:spPr/>
      <dgm:t>
        <a:bodyPr/>
        <a:lstStyle/>
        <a:p>
          <a:endParaRPr lang="en-US"/>
        </a:p>
      </dgm:t>
    </dgm:pt>
    <dgm:pt modelId="{8B33DA04-978C-43D1-815A-4487D36BB4E3}">
      <dgm:prSet phldrT="[Text]" custT="1"/>
      <dgm:spPr/>
      <dgm:t>
        <a:bodyPr/>
        <a:lstStyle/>
        <a:p>
          <a:r>
            <a:rPr lang="en-US" sz="2800" dirty="0" smtClean="0"/>
            <a:t>Proceed with normal patient care and transport</a:t>
          </a:r>
          <a:endParaRPr lang="en-US" sz="2800" dirty="0"/>
        </a:p>
      </dgm:t>
    </dgm:pt>
    <dgm:pt modelId="{820466FE-9DFD-4312-B41E-FADD8829D626}" type="parTrans" cxnId="{A022A247-8037-4394-9B04-78FF8D3D4E14}">
      <dgm:prSet/>
      <dgm:spPr/>
      <dgm:t>
        <a:bodyPr/>
        <a:lstStyle/>
        <a:p>
          <a:endParaRPr lang="en-US"/>
        </a:p>
      </dgm:t>
    </dgm:pt>
    <dgm:pt modelId="{D9A40082-69B3-45DC-9220-9876D646FBE8}" type="sibTrans" cxnId="{A022A247-8037-4394-9B04-78FF8D3D4E14}">
      <dgm:prSet/>
      <dgm:spPr/>
      <dgm:t>
        <a:bodyPr/>
        <a:lstStyle/>
        <a:p>
          <a:endParaRPr lang="en-US"/>
        </a:p>
      </dgm:t>
    </dgm:pt>
    <dgm:pt modelId="{D9A1A74C-EDC0-4BAE-B697-6AEF9321ADF0}">
      <dgm:prSet phldrT="[Text]"/>
      <dgm:spPr/>
      <dgm:t>
        <a:bodyPr/>
        <a:lstStyle/>
        <a:p>
          <a:r>
            <a:rPr lang="en-US" dirty="0" smtClean="0"/>
            <a:t>Suspected Ebola</a:t>
          </a:r>
          <a:endParaRPr lang="en-US" dirty="0"/>
        </a:p>
      </dgm:t>
    </dgm:pt>
    <dgm:pt modelId="{E152E9FE-5189-4E2E-BA12-D167DF62AB9D}" type="parTrans" cxnId="{5126C75D-C77D-42A7-9F61-642A4036D591}">
      <dgm:prSet/>
      <dgm:spPr/>
      <dgm:t>
        <a:bodyPr/>
        <a:lstStyle/>
        <a:p>
          <a:endParaRPr lang="en-US"/>
        </a:p>
      </dgm:t>
    </dgm:pt>
    <dgm:pt modelId="{7F2EABEE-5D41-4D84-95AB-556B74603F69}" type="sibTrans" cxnId="{5126C75D-C77D-42A7-9F61-642A4036D591}">
      <dgm:prSet/>
      <dgm:spPr/>
      <dgm:t>
        <a:bodyPr/>
        <a:lstStyle/>
        <a:p>
          <a:endParaRPr lang="en-US"/>
        </a:p>
      </dgm:t>
    </dgm:pt>
    <dgm:pt modelId="{BDF9CB89-5C32-4FCE-A048-E2CB5D16283C}">
      <dgm:prSet phldrT="[Text]" custT="1"/>
      <dgm:spPr/>
      <dgm:t>
        <a:bodyPr/>
        <a:lstStyle/>
        <a:p>
          <a:r>
            <a:rPr lang="en-US" sz="2000" dirty="0" smtClean="0"/>
            <a:t>Ensure all personnel are using proper PPE </a:t>
          </a:r>
          <a:endParaRPr lang="en-US" sz="2000" dirty="0"/>
        </a:p>
      </dgm:t>
    </dgm:pt>
    <dgm:pt modelId="{5989A2E7-C816-4DBA-A58C-3D95F5DC893D}" type="parTrans" cxnId="{F47FBA21-D61A-483E-9ADA-7DF7BCD7A9C5}">
      <dgm:prSet/>
      <dgm:spPr/>
      <dgm:t>
        <a:bodyPr/>
        <a:lstStyle/>
        <a:p>
          <a:endParaRPr lang="en-US"/>
        </a:p>
      </dgm:t>
    </dgm:pt>
    <dgm:pt modelId="{6F87D2B5-0645-48B1-9A63-D0FB8DBF80A5}" type="sibTrans" cxnId="{F47FBA21-D61A-483E-9ADA-7DF7BCD7A9C5}">
      <dgm:prSet/>
      <dgm:spPr/>
      <dgm:t>
        <a:bodyPr/>
        <a:lstStyle/>
        <a:p>
          <a:endParaRPr lang="en-US"/>
        </a:p>
      </dgm:t>
    </dgm:pt>
    <dgm:pt modelId="{5EC7CC41-BC76-438A-948C-583A26661116}">
      <dgm:prSet phldrT="[Text]" custT="1"/>
      <dgm:spPr/>
      <dgm:t>
        <a:bodyPr/>
        <a:lstStyle/>
        <a:p>
          <a:r>
            <a:rPr lang="en-US" sz="2000" dirty="0" smtClean="0"/>
            <a:t>Notify receiving hospital prior to arrival of suspected case</a:t>
          </a:r>
          <a:endParaRPr lang="en-US" sz="2000" dirty="0"/>
        </a:p>
      </dgm:t>
    </dgm:pt>
    <dgm:pt modelId="{50312F8C-C543-4E42-BF0F-2A93ABEBEB29}" type="parTrans" cxnId="{3E98D457-C7BD-4C8A-B1C5-31246F0B274E}">
      <dgm:prSet/>
      <dgm:spPr/>
      <dgm:t>
        <a:bodyPr/>
        <a:lstStyle/>
        <a:p>
          <a:endParaRPr lang="en-US"/>
        </a:p>
      </dgm:t>
    </dgm:pt>
    <dgm:pt modelId="{256AE374-32CF-449D-BD8C-C7604AC897F7}" type="sibTrans" cxnId="{3E98D457-C7BD-4C8A-B1C5-31246F0B274E}">
      <dgm:prSet/>
      <dgm:spPr/>
      <dgm:t>
        <a:bodyPr/>
        <a:lstStyle/>
        <a:p>
          <a:endParaRPr lang="en-US"/>
        </a:p>
      </dgm:t>
    </dgm:pt>
    <dgm:pt modelId="{F3EA93E5-7C50-42C1-A560-6E57F8E5D70B}">
      <dgm:prSet phldrT="[Text]" custT="1"/>
      <dgm:spPr/>
      <dgm:t>
        <a:bodyPr/>
        <a:lstStyle/>
        <a:p>
          <a:endParaRPr lang="en-US" sz="2000" dirty="0"/>
        </a:p>
      </dgm:t>
    </dgm:pt>
    <dgm:pt modelId="{75E42F9A-A4DC-4337-BD0C-8297A962CE73}" type="parTrans" cxnId="{9A7E45E5-22D8-4EED-B474-C743D25234A0}">
      <dgm:prSet/>
      <dgm:spPr/>
      <dgm:t>
        <a:bodyPr/>
        <a:lstStyle/>
        <a:p>
          <a:endParaRPr lang="en-US"/>
        </a:p>
      </dgm:t>
    </dgm:pt>
    <dgm:pt modelId="{1C59DC39-5D97-4D44-922A-8AB0B4911F27}" type="sibTrans" cxnId="{9A7E45E5-22D8-4EED-B474-C743D25234A0}">
      <dgm:prSet/>
      <dgm:spPr/>
      <dgm:t>
        <a:bodyPr/>
        <a:lstStyle/>
        <a:p>
          <a:endParaRPr lang="en-US"/>
        </a:p>
      </dgm:t>
    </dgm:pt>
    <dgm:pt modelId="{EBA0C731-572B-4275-8C91-82936DC214B2}">
      <dgm:prSet phldrT="[Text]" custT="1"/>
      <dgm:spPr/>
      <dgm:t>
        <a:bodyPr/>
        <a:lstStyle/>
        <a:p>
          <a:r>
            <a:rPr lang="en-US" sz="2000" dirty="0" smtClean="0"/>
            <a:t>Call the Louisiana Office of Public Health 24 hour hotline </a:t>
          </a:r>
          <a:r>
            <a:rPr lang="en-US" sz="2000" u="sng" dirty="0" smtClean="0"/>
            <a:t>immediately</a:t>
          </a:r>
          <a:endParaRPr lang="en-US" sz="2000" u="sng" dirty="0"/>
        </a:p>
      </dgm:t>
    </dgm:pt>
    <dgm:pt modelId="{2EDBD0DD-1FCA-4281-BF2C-F00E2049CDCA}" type="parTrans" cxnId="{A683A8CA-1C5E-4443-A001-6728701B471F}">
      <dgm:prSet/>
      <dgm:spPr/>
      <dgm:t>
        <a:bodyPr/>
        <a:lstStyle/>
        <a:p>
          <a:endParaRPr lang="en-US"/>
        </a:p>
      </dgm:t>
    </dgm:pt>
    <dgm:pt modelId="{522FA7E9-E47B-45D7-9302-39C1CB291065}" type="sibTrans" cxnId="{A683A8CA-1C5E-4443-A001-6728701B471F}">
      <dgm:prSet/>
      <dgm:spPr/>
      <dgm:t>
        <a:bodyPr/>
        <a:lstStyle/>
        <a:p>
          <a:endParaRPr lang="en-US"/>
        </a:p>
      </dgm:t>
    </dgm:pt>
    <dgm:pt modelId="{C51C7071-ABBC-4D6F-AD8D-3EBF9095F9D0}">
      <dgm:prSet phldrT="[Text]" custT="1"/>
      <dgm:spPr/>
      <dgm:t>
        <a:bodyPr/>
        <a:lstStyle/>
        <a:p>
          <a:r>
            <a:rPr lang="en-US" sz="2000" b="0" i="0" dirty="0" smtClean="0"/>
            <a:t>Limit activities, especially during transport, that can increase the risk of exposure to infectious material</a:t>
          </a:r>
          <a:endParaRPr lang="en-US" sz="2000" dirty="0"/>
        </a:p>
      </dgm:t>
    </dgm:pt>
    <dgm:pt modelId="{C42B22D5-B826-4BC1-982B-218D3E9815CC}" type="parTrans" cxnId="{7758FED8-2140-4A0C-A346-2668C99463E3}">
      <dgm:prSet/>
      <dgm:spPr/>
      <dgm:t>
        <a:bodyPr/>
        <a:lstStyle/>
        <a:p>
          <a:endParaRPr lang="en-US"/>
        </a:p>
      </dgm:t>
    </dgm:pt>
    <dgm:pt modelId="{9DEEC981-EC31-4EA4-9E9D-A410D7002767}" type="sibTrans" cxnId="{7758FED8-2140-4A0C-A346-2668C99463E3}">
      <dgm:prSet/>
      <dgm:spPr/>
      <dgm:t>
        <a:bodyPr/>
        <a:lstStyle/>
        <a:p>
          <a:endParaRPr lang="en-US"/>
        </a:p>
      </dgm:t>
    </dgm:pt>
    <dgm:pt modelId="{D08C472C-5025-40E9-9F16-C97524EBAE96}" type="pres">
      <dgm:prSet presAssocID="{ADDEF707-4905-4CFE-A6FF-340DC181E0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40EFAF-134F-4A00-85A5-1A6AC6AF7839}" type="pres">
      <dgm:prSet presAssocID="{19EFF23F-DA34-49D7-9D13-DC195C590048}" presName="linNode" presStyleCnt="0"/>
      <dgm:spPr/>
    </dgm:pt>
    <dgm:pt modelId="{3D29034E-DF22-4F83-BB33-E8B9A90BED69}" type="pres">
      <dgm:prSet presAssocID="{19EFF23F-DA34-49D7-9D13-DC195C590048}" presName="parentShp" presStyleLbl="node1" presStyleIdx="0" presStyleCnt="2" custScaleX="62162" custScaleY="49661" custLinFactNeighborX="-10417" custLinFactNeighborY="-50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26843-E37B-46F9-BA95-B486252FABAC}" type="pres">
      <dgm:prSet presAssocID="{19EFF23F-DA34-49D7-9D13-DC195C590048}" presName="childShp" presStyleLbl="bgAccFollowNode1" presStyleIdx="0" presStyleCnt="2" custScaleX="121021" custScaleY="46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35DCB-714F-4335-8D49-9C38F98679F8}" type="pres">
      <dgm:prSet presAssocID="{A2419181-2B93-4A8E-AF50-39EDCEFCE2F2}" presName="spacing" presStyleCnt="0"/>
      <dgm:spPr/>
    </dgm:pt>
    <dgm:pt modelId="{C3744919-57FE-4C87-B4A1-A2F2F659030A}" type="pres">
      <dgm:prSet presAssocID="{D9A1A74C-EDC0-4BAE-B697-6AEF9321ADF0}" presName="linNode" presStyleCnt="0"/>
      <dgm:spPr/>
    </dgm:pt>
    <dgm:pt modelId="{EC1593DB-E085-498E-B455-65D3376EE81A}" type="pres">
      <dgm:prSet presAssocID="{D9A1A74C-EDC0-4BAE-B697-6AEF9321ADF0}" presName="parentShp" presStyleLbl="node1" presStyleIdx="1" presStyleCnt="2" custScaleX="57658" custLinFactNeighborX="-11111" custLinFactNeighborY="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31496-AC65-424F-9A64-5320780542AB}" type="pres">
      <dgm:prSet presAssocID="{D9A1A74C-EDC0-4BAE-B697-6AEF9321ADF0}" presName="childShp" presStyleLbl="bgAccFollowNode1" presStyleIdx="1" presStyleCnt="2" custScaleX="118018" custScaleY="117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2BC44-8591-4CEA-A6CF-74DA3323C044}" type="presOf" srcId="{EBA0C731-572B-4275-8C91-82936DC214B2}" destId="{FE331496-AC65-424F-9A64-5320780542AB}" srcOrd="0" destOrd="2" presId="urn:microsoft.com/office/officeart/2005/8/layout/vList6"/>
    <dgm:cxn modelId="{A683A8CA-1C5E-4443-A001-6728701B471F}" srcId="{D9A1A74C-EDC0-4BAE-B697-6AEF9321ADF0}" destId="{EBA0C731-572B-4275-8C91-82936DC214B2}" srcOrd="2" destOrd="0" parTransId="{2EDBD0DD-1FCA-4281-BF2C-F00E2049CDCA}" sibTransId="{522FA7E9-E47B-45D7-9302-39C1CB291065}"/>
    <dgm:cxn modelId="{9A7E45E5-22D8-4EED-B474-C743D25234A0}" srcId="{D9A1A74C-EDC0-4BAE-B697-6AEF9321ADF0}" destId="{F3EA93E5-7C50-42C1-A560-6E57F8E5D70B}" srcOrd="4" destOrd="0" parTransId="{75E42F9A-A4DC-4337-BD0C-8297A962CE73}" sibTransId="{1C59DC39-5D97-4D44-922A-8AB0B4911F27}"/>
    <dgm:cxn modelId="{83E56681-07F8-48B0-B97B-2AE2A6B7F29A}" type="presOf" srcId="{F3EA93E5-7C50-42C1-A560-6E57F8E5D70B}" destId="{FE331496-AC65-424F-9A64-5320780542AB}" srcOrd="0" destOrd="4" presId="urn:microsoft.com/office/officeart/2005/8/layout/vList6"/>
    <dgm:cxn modelId="{7758FED8-2140-4A0C-A346-2668C99463E3}" srcId="{D9A1A74C-EDC0-4BAE-B697-6AEF9321ADF0}" destId="{C51C7071-ABBC-4D6F-AD8D-3EBF9095F9D0}" srcOrd="1" destOrd="0" parTransId="{C42B22D5-B826-4BC1-982B-218D3E9815CC}" sibTransId="{9DEEC981-EC31-4EA4-9E9D-A410D7002767}"/>
    <dgm:cxn modelId="{5D2915F7-F009-448D-B526-3FC028E784E7}" srcId="{ADDEF707-4905-4CFE-A6FF-340DC181E052}" destId="{19EFF23F-DA34-49D7-9D13-DC195C590048}" srcOrd="0" destOrd="0" parTransId="{90442652-AF51-4B8A-83CC-529E72882A38}" sibTransId="{A2419181-2B93-4A8E-AF50-39EDCEFCE2F2}"/>
    <dgm:cxn modelId="{2E534A99-F85F-45BB-A13F-42062AF813B9}" type="presOf" srcId="{ADDEF707-4905-4CFE-A6FF-340DC181E052}" destId="{D08C472C-5025-40E9-9F16-C97524EBAE96}" srcOrd="0" destOrd="0" presId="urn:microsoft.com/office/officeart/2005/8/layout/vList6"/>
    <dgm:cxn modelId="{5126C75D-C77D-42A7-9F61-642A4036D591}" srcId="{ADDEF707-4905-4CFE-A6FF-340DC181E052}" destId="{D9A1A74C-EDC0-4BAE-B697-6AEF9321ADF0}" srcOrd="1" destOrd="0" parTransId="{E152E9FE-5189-4E2E-BA12-D167DF62AB9D}" sibTransId="{7F2EABEE-5D41-4D84-95AB-556B74603F69}"/>
    <dgm:cxn modelId="{A022A247-8037-4394-9B04-78FF8D3D4E14}" srcId="{19EFF23F-DA34-49D7-9D13-DC195C590048}" destId="{8B33DA04-978C-43D1-815A-4487D36BB4E3}" srcOrd="0" destOrd="0" parTransId="{820466FE-9DFD-4312-B41E-FADD8829D626}" sibTransId="{D9A40082-69B3-45DC-9220-9876D646FBE8}"/>
    <dgm:cxn modelId="{F47FBA21-D61A-483E-9ADA-7DF7BCD7A9C5}" srcId="{D9A1A74C-EDC0-4BAE-B697-6AEF9321ADF0}" destId="{BDF9CB89-5C32-4FCE-A048-E2CB5D16283C}" srcOrd="0" destOrd="0" parTransId="{5989A2E7-C816-4DBA-A58C-3D95F5DC893D}" sibTransId="{6F87D2B5-0645-48B1-9A63-D0FB8DBF80A5}"/>
    <dgm:cxn modelId="{E06DED86-E931-488C-9F55-907047F0EDF6}" type="presOf" srcId="{BDF9CB89-5C32-4FCE-A048-E2CB5D16283C}" destId="{FE331496-AC65-424F-9A64-5320780542AB}" srcOrd="0" destOrd="0" presId="urn:microsoft.com/office/officeart/2005/8/layout/vList6"/>
    <dgm:cxn modelId="{FE95219B-BA75-4D6C-8B80-A367E8773F68}" type="presOf" srcId="{C51C7071-ABBC-4D6F-AD8D-3EBF9095F9D0}" destId="{FE331496-AC65-424F-9A64-5320780542AB}" srcOrd="0" destOrd="1" presId="urn:microsoft.com/office/officeart/2005/8/layout/vList6"/>
    <dgm:cxn modelId="{64A067B5-8017-476B-9195-CF5A424D63AC}" type="presOf" srcId="{D9A1A74C-EDC0-4BAE-B697-6AEF9321ADF0}" destId="{EC1593DB-E085-498E-B455-65D3376EE81A}" srcOrd="0" destOrd="0" presId="urn:microsoft.com/office/officeart/2005/8/layout/vList6"/>
    <dgm:cxn modelId="{3E98D457-C7BD-4C8A-B1C5-31246F0B274E}" srcId="{D9A1A74C-EDC0-4BAE-B697-6AEF9321ADF0}" destId="{5EC7CC41-BC76-438A-948C-583A26661116}" srcOrd="3" destOrd="0" parTransId="{50312F8C-C543-4E42-BF0F-2A93ABEBEB29}" sibTransId="{256AE374-32CF-449D-BD8C-C7604AC897F7}"/>
    <dgm:cxn modelId="{99002D3E-D8AE-43DB-AE76-861B2E1059D1}" type="presOf" srcId="{5EC7CC41-BC76-438A-948C-583A26661116}" destId="{FE331496-AC65-424F-9A64-5320780542AB}" srcOrd="0" destOrd="3" presId="urn:microsoft.com/office/officeart/2005/8/layout/vList6"/>
    <dgm:cxn modelId="{46321058-EC3F-4F49-AD6D-1ED3EFF5D4CC}" type="presOf" srcId="{8B33DA04-978C-43D1-815A-4487D36BB4E3}" destId="{A8A26843-E37B-46F9-BA95-B486252FABAC}" srcOrd="0" destOrd="0" presId="urn:microsoft.com/office/officeart/2005/8/layout/vList6"/>
    <dgm:cxn modelId="{0D931DAE-15B3-4E29-B349-E8613CC7311E}" type="presOf" srcId="{19EFF23F-DA34-49D7-9D13-DC195C590048}" destId="{3D29034E-DF22-4F83-BB33-E8B9A90BED69}" srcOrd="0" destOrd="0" presId="urn:microsoft.com/office/officeart/2005/8/layout/vList6"/>
    <dgm:cxn modelId="{69DC90BA-85A2-4A42-8A42-CF51A84140DE}" type="presParOf" srcId="{D08C472C-5025-40E9-9F16-C97524EBAE96}" destId="{E040EFAF-134F-4A00-85A5-1A6AC6AF7839}" srcOrd="0" destOrd="0" presId="urn:microsoft.com/office/officeart/2005/8/layout/vList6"/>
    <dgm:cxn modelId="{79A6384A-3B3D-4CD6-8C2C-897962EB533C}" type="presParOf" srcId="{E040EFAF-134F-4A00-85A5-1A6AC6AF7839}" destId="{3D29034E-DF22-4F83-BB33-E8B9A90BED69}" srcOrd="0" destOrd="0" presId="urn:microsoft.com/office/officeart/2005/8/layout/vList6"/>
    <dgm:cxn modelId="{33E8BA81-BBFC-449E-B74D-524E6731F5D7}" type="presParOf" srcId="{E040EFAF-134F-4A00-85A5-1A6AC6AF7839}" destId="{A8A26843-E37B-46F9-BA95-B486252FABAC}" srcOrd="1" destOrd="0" presId="urn:microsoft.com/office/officeart/2005/8/layout/vList6"/>
    <dgm:cxn modelId="{EAC9EE81-F79A-4615-8873-47CE470DCFF7}" type="presParOf" srcId="{D08C472C-5025-40E9-9F16-C97524EBAE96}" destId="{48C35DCB-714F-4335-8D49-9C38F98679F8}" srcOrd="1" destOrd="0" presId="urn:microsoft.com/office/officeart/2005/8/layout/vList6"/>
    <dgm:cxn modelId="{121DB60D-0EAA-4AEB-B670-04CD25947032}" type="presParOf" srcId="{D08C472C-5025-40E9-9F16-C97524EBAE96}" destId="{C3744919-57FE-4C87-B4A1-A2F2F659030A}" srcOrd="2" destOrd="0" presId="urn:microsoft.com/office/officeart/2005/8/layout/vList6"/>
    <dgm:cxn modelId="{5D9FCD68-39DC-4ECD-98E4-6341760DFDAF}" type="presParOf" srcId="{C3744919-57FE-4C87-B4A1-A2F2F659030A}" destId="{EC1593DB-E085-498E-B455-65D3376EE81A}" srcOrd="0" destOrd="0" presId="urn:microsoft.com/office/officeart/2005/8/layout/vList6"/>
    <dgm:cxn modelId="{F450DB68-DC14-46DB-AB4C-ADD9CB4823C9}" type="presParOf" srcId="{C3744919-57FE-4C87-B4A1-A2F2F659030A}" destId="{FE331496-AC65-424F-9A64-532078054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A164A-2F82-4531-95EB-899CA29F7023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BC286-6DB5-4286-B35D-CBFC253CD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59D8-2654-43E5-A77A-F3759A70A36C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AB35-DA36-43BC-A045-AE9421B8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74D69-3E01-4816-9F22-B696B4A15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74D69-3E01-4816-9F22-B696B4A15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981200"/>
            <a:ext cx="30480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94000"/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7" name="Picture 2" descr="\\dhh-reg02-san01\UserFolders\clynch\My Documents\DHH Logo\DHH_LogoStack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45611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43200" y="3344863"/>
            <a:ext cx="64008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1981200"/>
            <a:ext cx="60960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541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743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48400" y="6370638"/>
            <a:ext cx="2895600" cy="365125"/>
          </a:xfrm>
        </p:spPr>
        <p:txBody>
          <a:bodyPr/>
          <a:lstStyle>
            <a:lvl1pPr algn="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81400" y="1295400"/>
            <a:ext cx="55626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94000"/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 dirty="0">
                <a:solidFill>
                  <a:prstClr val="white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 dirty="0">
                <a:solidFill>
                  <a:prstClr val="white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F73AEB-C37E-466F-871E-9C2A67E5B6C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 dirty="0">
                <a:solidFill>
                  <a:prstClr val="white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76200"/>
            <a:ext cx="54213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37B123FB-8234-436D-B925-06A848B8C7F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28B1DBC6-7C8A-4216-AE55-3FC4DE44CE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6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hf/ebola/pdf/ems-checklist-ebola-preparedness.pdf" TargetMode="External"/><Relationship Id="rId2" Type="http://schemas.openxmlformats.org/officeDocument/2006/relationships/hyperlink" Target="http://www.cdc.gov/vhf/ebola/hcp/interim-guidance-emergency-medical-services-systems-911-public-safety-answering-points-management-patients-known-suspected-united-stat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vhf/ebola/pdf/ems-911-patients-with-possible-ebola.pdf" TargetMode="External"/><Relationship Id="rId4" Type="http://schemas.openxmlformats.org/officeDocument/2006/relationships/hyperlink" Target="http://www.cdc.gov/vhf/ebola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h.state.la.us/index.cfm/page/1974" TargetMode="External"/><Relationship Id="rId2" Type="http://schemas.openxmlformats.org/officeDocument/2006/relationships/hyperlink" Target="http://www.cdc.gov/vhf/ebola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dc.gov/vhf/ebola/outbreaks/2014-west-africa/distribution-map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imWemett@aol.co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381000"/>
            <a:ext cx="367284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7338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Ebola Virus Disease (EVD) Update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Influenza Preparedness</a:t>
            </a:r>
          </a:p>
          <a:p>
            <a:pPr algn="ctr"/>
            <a:endParaRPr lang="en-US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Jimmy Guidry, MD - DHH</a:t>
            </a:r>
          </a:p>
          <a:p>
            <a:pPr algn="ctr"/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January 20, 2015</a:t>
            </a:r>
          </a:p>
        </p:txBody>
      </p:sp>
    </p:spTree>
    <p:extLst>
      <p:ext uri="{BB962C8B-B14F-4D97-AF65-F5344CB8AC3E}">
        <p14:creationId xmlns:p14="http://schemas.microsoft.com/office/powerpoint/2010/main" val="5968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EVD Transmission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virus that causes Ebola is not airborne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Ebola is spread by close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contact with an infected person.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Ebola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spread through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direct contact with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body fluids (such as saliva, sweat, semen, stool or urine) of an infected person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contact with objects that have been contaminated with the blood or other body fluids of an infected person. 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EVD Symptoms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incubation period ranges from 2 to 21 days (most commonly 8-10 days)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symptoms include sudden fever, chills, and muscle aches.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Nausea, vomiting, chest pain, sore throat, abdominal pain, and diarrhea may follow.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become increasingly severe mental confusion, bleeding inside and outside the body, shock, and multi-organ failure.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EVD Case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Definition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8188325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Person Under Investigation (PUI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 criteria, which includes fever and additional symptoms such as severe headache, muscle pain, vomiting, diarrhea, abdominal pain, or unexplained hemorrhage;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Epidemiologic risk factors within the incubation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blood or other body fluids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remains of a patient known to have or suspected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have EVD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Residence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travel in an area where EVD transmission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active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Direct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handling of bats, rodents, or primates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disease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endemic areas.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EVD Treatment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Standard treatment for Ebola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limited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supportive therapy.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currently licensed antivirals or vaccines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Experimental trials: </a:t>
            </a: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ZMapp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Brincidofovir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Doctors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Without Borders says a clinical trial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rincidofovir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under way at one of its Ebola treatment facilities in Liberia, with initial results expected in February.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Favipiravir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Trials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drug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avipiravir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are under way at two treatment centers in Guinea, with initial results expected in late March. (Sources: AP, Reuters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Vaccine - Johnson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&amp; Johnson has started clinical trials of a candidate Ebola vaccine, making it the third to enter this stage of testing. (Source: Reuters)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1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Legal Definitions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Quarantine (confinement):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non-symptomatic;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person exposed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disease; confined for the duration of the incubation period which is 21 days for Ebola, with close monitoring.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Isolation: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symptomatic with the disease;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in isolated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setting usually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medical setting (hospital).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0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Recommendations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Medical First Responders,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Firefighters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Enforcement Personnel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Address scene safety: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9-1-1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call takers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dispatch advise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the patient is suspected of having Ebola, put on appropriate PPE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Gloves, Gown, Eye protection, Facemask)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entering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scene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patient separated from other persons as much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Assessment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783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symptoms and risk factors of Ebola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Fever (CDC no longer clarifying minimum temperature as of January 2, 2015 guidance),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symptoms such as severe headache, muscle pain, vomiting, diarrhea, abdominal pain, or unexplained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hemorrhage.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patient has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symptoms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Ebola, then ask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 factors within the past 3 weeks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Contact with blood or body fluids of a patient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have or suspected to have Ebola;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Residence/travel to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an Ebola outbreak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handling of bats or nonhuman primates from disease-endemic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Patient Transport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1237831"/>
              </p:ext>
            </p:extLst>
          </p:nvPr>
        </p:nvGraphicFramePr>
        <p:xfrm>
          <a:off x="381000" y="1600200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30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24-Hour Hotline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discuss a possible exposure, request laboratory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testing, 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report a suspected case, contact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Louisiana Office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Public Health immediately 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504-568-8313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4:30 p.m. weekdays and weekends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800-256-2748.</a:t>
            </a:r>
          </a:p>
        </p:txBody>
      </p:sp>
    </p:spTree>
    <p:extLst>
      <p:ext uri="{BB962C8B-B14F-4D97-AF65-F5344CB8AC3E}">
        <p14:creationId xmlns:p14="http://schemas.microsoft.com/office/powerpoint/2010/main" val="30978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Agenda Topics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Ebola Status Update: What has changed in West Africa that impacts EVD planning for 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Responder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 Season Update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9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EMS Protocol Modification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EMS Medical Protocols should be modified by the agency medical director to include the following: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EMS Practitioner suspects the patient has 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bola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(by using the CDC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criteria detailed on previous slides):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ensure proper PPE is utilized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contact the OPH hotline immediately, prior to transport if possible, at 800-256-2748 for guidance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9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EVD Additional Resources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CDC Guidance For Pre-Hospital Responders: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www.cdc.gov/vhf/ebola/hcp/interim-guidance-emergency-medical-services-systems-911-public-safety-answering-points-management-patients-known-suspected-united-states.html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EMS Checklist For Ebola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://www.cdc.gov/vhf/ebola/pdf/ems-checklist-ebola-preparedness.pdf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http://www.cdc.gov/vhf/ebola/index.html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Algorithm for EMS and 911 Public Safety Answering Points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www.cdc.gov/vhf/ebola/pdf/ems-911-patients-with-possible-ebola.pdf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9378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EVD Additional Resources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CDC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http://www.cdc.gov/vhf/ebola/index.html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DHH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http://www.dhh.state.la.us/index.cfm/page/1974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Questions or Training Assistance: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Bureau of Emergency Medical Services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225-925-7200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BEMS@LA.GOV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32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Seasonal Influenza (Flu)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352674"/>
            <a:ext cx="5715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Influenza Updates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Influenza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across most of the country with flu illnesses,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hospitalizations,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deaths elevated.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Influenza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now widespread in 42 states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Most(&gt;90%) of the virus is H3N2, which is a serious form of influenza.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Influenza spreads every year, but the timing, severity, and length of the season usually varies from one season to another.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Influenza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92202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Influenza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Louisiana has seen widespread influenza activity since December 1, 2014.</a:t>
            </a:r>
          </a:p>
          <a:p>
            <a:r>
              <a:rPr lang="en-US" dirty="0" smtClean="0"/>
              <a:t>There has been &gt;350,000 flu cases and &gt;3,500 influenza hospital visits in Louisiana.</a:t>
            </a:r>
          </a:p>
          <a:p>
            <a:r>
              <a:rPr lang="en-US" dirty="0"/>
              <a:t>7% of doctor/hospital visits are due to flu-like symptoms.</a:t>
            </a:r>
          </a:p>
          <a:p>
            <a:r>
              <a:rPr lang="en-US" dirty="0" smtClean="0"/>
              <a:t>Several flu outbreaks in </a:t>
            </a:r>
            <a:r>
              <a:rPr lang="en-US" dirty="0"/>
              <a:t>n</a:t>
            </a:r>
            <a:r>
              <a:rPr lang="en-US" dirty="0" smtClean="0"/>
              <a:t>ursing homes have required strict control measures.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Louisiana’s Fight the Flu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State has been involved in an extensive communication campaign encouraging the flu vaccine and healthy habits that protect against the flu.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0"/>
            <a:ext cx="40386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2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Influenza Vaccine Update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influenza vaccine is the best protection against the flu.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circulating H3N2 has “drifted” since the vaccine was produced; making the vaccine less effective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ineffective.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flu vaccine is readily available from your healthcare provider or local community pharmacy.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84784"/>
            <a:ext cx="4051056" cy="228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4784"/>
            <a:ext cx="4362450" cy="228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Influenza Antivirals Update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267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Antivirals are recommended for anyone with high-risk conditions.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Antivirals do not “cure” the flu, but shorten the duration and severity of the illness.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Studies show antivirals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 best when started within 48 hours of symptom onset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0100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tribution map showing districts and cities reporting suspect cases of Ebo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1169"/>
            <a:ext cx="6676539" cy="3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Status of Ebola Outbreak in West Africa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844" y="1447800"/>
            <a:ext cx="8382000" cy="106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western region of Sierra Leone is experiencing intense Ebola transmission. 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case rates have declined in Liberia and the country plans to reopen schools in February 2015.</a:t>
            </a:r>
          </a:p>
        </p:txBody>
      </p:sp>
    </p:spTree>
    <p:extLst>
      <p:ext uri="{BB962C8B-B14F-4D97-AF65-F5344CB8AC3E}">
        <p14:creationId xmlns:p14="http://schemas.microsoft.com/office/powerpoint/2010/main" val="15677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Continuity of Operations (COOP)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COOP ensures to provision of essential services during emergency situations.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severe influenza season can reduce your staff by 20-30% for several weeks.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Basic services, such as law enforcement, emergency response, utilities, transportation, and healthcare could be disrupted.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COOP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Ensure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your COOP plan is updated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accurate, to ensure delivery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essential services that your community relies 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04" y="4191000"/>
            <a:ext cx="66675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79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Impact on Screening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Travelers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Mandatory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screenings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will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remain in place for travelers from Liberia, Guinea, and Sierra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Leone.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Effective January 6, 2015 mandatory airport entry screening for people entering the United States from Mali was discontinued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LA actively monitoring?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1828800"/>
            <a:ext cx="85026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Returning Soldiers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Health Organization is investigating reported cases of Ebola in Mosul in ISIS militants.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U.S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soldiers returning to the United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States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West Africa will undergo 21-day monitoring periods on designated U.S.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bases in Washington, Texas, North Carolina, and Virginia.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Ebola Virus Disease Updates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14478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Several aid organizations continue to advise their returning volunteers to avoid flying through JFK and Newark airports due to strict mandatory quarantine policies in New York and New Jersey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5911"/>
            <a:ext cx="685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Ebola Virus Disease Update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14329"/>
            <a:ext cx="4572000" cy="5030745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sudden increase in demand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personal protective equipment (PPE),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U.S. supply chain is experiencing delays in filling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orders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some of the PPE recommended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CDC in October 2014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Available Resource: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ViralProtec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Local LA provider with PAPRs and PPE</a:t>
            </a:r>
          </a:p>
          <a:p>
            <a:pPr marL="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JimWemett@aol.com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585-967-1111</a:t>
            </a:r>
          </a:p>
          <a:p>
            <a:pPr marL="0" lv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20" y="1600199"/>
            <a:ext cx="4270302" cy="44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381000"/>
            <a:ext cx="367284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7467" y="41148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Responder Update</a:t>
            </a:r>
            <a:endParaRPr lang="en-US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DH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1378</Words>
  <Application>Microsoft Office PowerPoint</Application>
  <PresentationFormat>On-screen Show (4:3)</PresentationFormat>
  <Paragraphs>152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New DHH Theme</vt:lpstr>
      <vt:lpstr>PowerPoint Presentation</vt:lpstr>
      <vt:lpstr>Agenda Topics</vt:lpstr>
      <vt:lpstr>Status of Ebola Outbreak in West Africa</vt:lpstr>
      <vt:lpstr>Impact on Screening for International Travelers </vt:lpstr>
      <vt:lpstr>What is LA actively monitoring?</vt:lpstr>
      <vt:lpstr>Returning Soldiers</vt:lpstr>
      <vt:lpstr>Ebola Virus Disease Updates</vt:lpstr>
      <vt:lpstr>Ebola Virus Disease Update</vt:lpstr>
      <vt:lpstr>PowerPoint Presentation</vt:lpstr>
      <vt:lpstr>EVD Transmission</vt:lpstr>
      <vt:lpstr>EVD Symptoms </vt:lpstr>
      <vt:lpstr>EVD Case Definition </vt:lpstr>
      <vt:lpstr>EVD Treatment</vt:lpstr>
      <vt:lpstr>Legal Definitions</vt:lpstr>
      <vt:lpstr>Recommendations for EMS, Medical First Responders, Firefighters and  Law Enforcement Personnel </vt:lpstr>
      <vt:lpstr>Patient Assessment</vt:lpstr>
      <vt:lpstr>Patient Assessment (Con’t)</vt:lpstr>
      <vt:lpstr>Patient Transport</vt:lpstr>
      <vt:lpstr>24-Hour Hotline</vt:lpstr>
      <vt:lpstr>EMS Protocol Modification</vt:lpstr>
      <vt:lpstr>EVD Additional Resources</vt:lpstr>
      <vt:lpstr>EVD Additional Resources</vt:lpstr>
      <vt:lpstr>Seasonal Influenza (Flu) UPDATE</vt:lpstr>
      <vt:lpstr>National Influenza Updates </vt:lpstr>
      <vt:lpstr>National Influenza Update</vt:lpstr>
      <vt:lpstr>Louisiana Influenza Update</vt:lpstr>
      <vt:lpstr>Louisiana’s Fight the Flu</vt:lpstr>
      <vt:lpstr>Influenza Vaccine Update</vt:lpstr>
      <vt:lpstr>Influenza Antivirals Update</vt:lpstr>
      <vt:lpstr> Continuity of Operations (COOP)</vt:lpstr>
      <vt:lpstr>Importance of COOP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Ray</dc:creator>
  <cp:lastModifiedBy>Gohsep</cp:lastModifiedBy>
  <cp:revision>140</cp:revision>
  <cp:lastPrinted>2014-03-13T16:18:25Z</cp:lastPrinted>
  <dcterms:created xsi:type="dcterms:W3CDTF">2013-04-22T14:50:23Z</dcterms:created>
  <dcterms:modified xsi:type="dcterms:W3CDTF">2015-01-20T14:02:32Z</dcterms:modified>
</cp:coreProperties>
</file>