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53" r:id="rId1"/>
  </p:sldMasterIdLst>
  <p:notesMasterIdLst>
    <p:notesMasterId r:id="rId8"/>
  </p:notesMasterIdLst>
  <p:handoutMasterIdLst>
    <p:handoutMasterId r:id="rId9"/>
  </p:handoutMasterIdLst>
  <p:sldIdLst>
    <p:sldId id="256" r:id="rId2"/>
    <p:sldId id="279" r:id="rId3"/>
    <p:sldId id="288" r:id="rId4"/>
    <p:sldId id="289" r:id="rId5"/>
    <p:sldId id="285" r:id="rId6"/>
    <p:sldId id="287" r:id="rId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8863" autoAdjust="0"/>
  </p:normalViewPr>
  <p:slideViewPr>
    <p:cSldViewPr>
      <p:cViewPr varScale="1">
        <p:scale>
          <a:sx n="57" d="100"/>
          <a:sy n="57" d="100"/>
        </p:scale>
        <p:origin x="-1746" y="-96"/>
      </p:cViewPr>
      <p:guideLst>
        <p:guide orient="horz" pos="2160"/>
        <p:guide pos="2880"/>
      </p:guideLst>
    </p:cSldViewPr>
  </p:slideViewPr>
  <p:outlineViewPr>
    <p:cViewPr>
      <p:scale>
        <a:sx n="33" d="100"/>
        <a:sy n="33" d="100"/>
      </p:scale>
      <p:origin x="0" y="157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2B8EC2D9-0450-4A59-9AA6-0FA4DEB619BA}" type="datetimeFigureOut">
              <a:rPr lang="en-US"/>
              <a:pPr>
                <a:defRPr/>
              </a:pPr>
              <a:t>6/13/2016</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CAAD7DED-4809-492E-ACB4-12E1059A9C5A}" type="slidenum">
              <a:rPr lang="en-US"/>
              <a:pPr>
                <a:defRPr/>
              </a:pPr>
              <a:t>‹#›</a:t>
            </a:fld>
            <a:endParaRPr lang="en-US"/>
          </a:p>
        </p:txBody>
      </p:sp>
    </p:spTree>
    <p:extLst>
      <p:ext uri="{BB962C8B-B14F-4D97-AF65-F5344CB8AC3E}">
        <p14:creationId xmlns:p14="http://schemas.microsoft.com/office/powerpoint/2010/main" val="3933290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5F29923-4D5E-48B8-A7EC-7D57F88F9CD6}" type="slidenum">
              <a:rPr lang="en-US"/>
              <a:pPr>
                <a:defRPr/>
              </a:pPr>
              <a:t>‹#›</a:t>
            </a:fld>
            <a:endParaRPr lang="en-US"/>
          </a:p>
        </p:txBody>
      </p:sp>
    </p:spTree>
    <p:extLst>
      <p:ext uri="{BB962C8B-B14F-4D97-AF65-F5344CB8AC3E}">
        <p14:creationId xmlns:p14="http://schemas.microsoft.com/office/powerpoint/2010/main" val="825301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144A287-9380-4DC6-A6C8-4B6AC0B8DD2F}" type="slidenum">
              <a:rPr lang="en-US" altLang="en-US" smtClean="0"/>
              <a:pPr eaLnBrk="1" hangingPunct="1"/>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A7FCC4-B4D8-4D28-951F-7D540EED619C}"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5ABEBFA-5D67-4BB5-88E4-C151C2882C2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74EB1D-654A-4EF4-91A6-F37C88F39D26}"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81200"/>
            <a:ext cx="8229600" cy="3886200"/>
          </a:xfrm>
        </p:spPr>
        <p:txBody>
          <a:bodyPr>
            <a:normAutofit/>
          </a:bodyPr>
          <a:lstStyle/>
          <a:p>
            <a:pPr lvl="0"/>
            <a:endParaRPr lang="en-US" noProof="0"/>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pPr>
              <a:defRPr/>
            </a:pPr>
            <a:fld id="{C025F272-72FF-45D5-B85C-273EE705017A}" type="slidenum">
              <a:rPr lang="en-US"/>
              <a:pPr>
                <a:defRPr/>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pPr>
              <a:defRPr/>
            </a:pPr>
            <a:endParaRPr lang="en-US"/>
          </a:p>
        </p:txBody>
      </p:sp>
    </p:spTree>
    <p:extLst>
      <p:ext uri="{BB962C8B-B14F-4D97-AF65-F5344CB8AC3E}">
        <p14:creationId xmlns:p14="http://schemas.microsoft.com/office/powerpoint/2010/main" val="2057588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555B4E-1F31-48C0-9EC6-83776207B91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713B7D-C1D3-4FA2-A503-310CDC749D06}"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0CF5C-5F97-449E-AAD6-235B2A9BB2B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CFA1609-BB42-4845-B3E0-CC6033829631}"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E630082-2AE0-45AA-80F5-DD61622996E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0B6CAE8-1D05-408C-92FF-7A5AB66A60C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D885DFF-1B1B-49B6-B1EE-4A91D9E22777}" type="slidenum">
              <a:rPr lang="en-US" smtClean="0"/>
              <a:pPr>
                <a:defRPr/>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BA187E46-7592-4056-AB6B-77A0A7606D84}"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9100397C-0D9A-4940-967B-DEB12244B8C6}" type="slidenum">
              <a:rPr lang="en-US" smtClean="0"/>
              <a:pPr>
                <a:defRPr/>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54" r:id="rId1"/>
    <p:sldLayoutId id="214748425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 id="2147484265"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4018" y="307191"/>
            <a:ext cx="7924800" cy="1219199"/>
          </a:xfrm>
        </p:spPr>
        <p:txBody>
          <a:bodyPr/>
          <a:lstStyle/>
          <a:p>
            <a:pPr eaLnBrk="1" fontAlgn="auto" hangingPunct="1">
              <a:spcAft>
                <a:spcPts val="0"/>
              </a:spcAft>
              <a:defRPr/>
            </a:pP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2800" dirty="0" smtClean="0">
                <a:latin typeface="Arial Black" panose="020B0A04020102020204" pitchFamily="34" charset="0"/>
                <a:cs typeface="Arial" panose="020B0604020202020204" pitchFamily="34" charset="0"/>
              </a:rPr>
              <a:t>Louisiana Voluntary Organizations</a:t>
            </a:r>
            <a:br>
              <a:rPr lang="en-US" sz="2800" dirty="0" smtClean="0">
                <a:latin typeface="Arial Black" panose="020B0A04020102020204" pitchFamily="34" charset="0"/>
                <a:cs typeface="Arial" panose="020B0604020202020204" pitchFamily="34" charset="0"/>
              </a:rPr>
            </a:br>
            <a:r>
              <a:rPr lang="en-US" sz="2800" dirty="0" smtClean="0">
                <a:latin typeface="Arial Black" panose="020B0A04020102020204" pitchFamily="34" charset="0"/>
                <a:cs typeface="Arial" panose="020B0604020202020204" pitchFamily="34" charset="0"/>
              </a:rPr>
              <a:t>Active in Disaster (VOAD)</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8147" y="307191"/>
            <a:ext cx="1358994" cy="1521609"/>
          </a:xfrm>
          <a:prstGeom prst="rect">
            <a:avLst/>
          </a:prstGeom>
        </p:spPr>
      </p:pic>
      <p:sp>
        <p:nvSpPr>
          <p:cNvPr id="5" name="TextBox 4"/>
          <p:cNvSpPr txBox="1"/>
          <p:nvPr/>
        </p:nvSpPr>
        <p:spPr>
          <a:xfrm>
            <a:off x="457200" y="1970891"/>
            <a:ext cx="8001000" cy="3970318"/>
          </a:xfrm>
          <a:prstGeom prst="rect">
            <a:avLst/>
          </a:prstGeom>
          <a:noFill/>
        </p:spPr>
        <p:txBody>
          <a:bodyPr wrap="square" rtlCol="0">
            <a:spAutoFit/>
          </a:bodyPr>
          <a:lstStyle/>
          <a:p>
            <a:r>
              <a:rPr lang="en-US" dirty="0"/>
              <a:t>The mission of Louisiana Voluntary Organizations Active in </a:t>
            </a:r>
            <a:r>
              <a:rPr lang="en-US" dirty="0" smtClean="0"/>
              <a:t>Disaster </a:t>
            </a:r>
            <a:r>
              <a:rPr lang="en-US" dirty="0"/>
              <a:t>(Louisiana VOAD) is to enhance the effectiveness of service providers and stakeholders who help communities prepare for, respond to, and recover from disasters, with the overall purpose of lessening the impact of disasters on Louisianans. </a:t>
            </a:r>
            <a:endParaRPr lang="en-US" dirty="0" smtClean="0"/>
          </a:p>
          <a:p>
            <a:endParaRPr lang="en-US" dirty="0" smtClean="0"/>
          </a:p>
          <a:p>
            <a:r>
              <a:rPr lang="en-US" dirty="0" smtClean="0"/>
              <a:t>Louisiana </a:t>
            </a:r>
            <a:r>
              <a:rPr lang="en-US" dirty="0"/>
              <a:t>VOAD accomplishes its mission by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serving </a:t>
            </a:r>
            <a:r>
              <a:rPr lang="en-US" dirty="0"/>
              <a:t>as a forum for the sharing of knowledge and </a:t>
            </a:r>
            <a:r>
              <a:rPr lang="en-US" dirty="0" smtClean="0"/>
              <a:t>resources</a:t>
            </a:r>
          </a:p>
          <a:p>
            <a:pPr marL="285750" indent="-285750">
              <a:buFont typeface="Arial" panose="020B0604020202020204" pitchFamily="34" charset="0"/>
              <a:buChar char="•"/>
            </a:pPr>
            <a:r>
              <a:rPr lang="en-US" dirty="0" smtClean="0"/>
              <a:t>raising </a:t>
            </a:r>
            <a:r>
              <a:rPr lang="en-US" dirty="0"/>
              <a:t>awareness among providers &amp; stakeholders about best practices in providing services throughout the disaster cycle </a:t>
            </a:r>
            <a:endParaRPr lang="en-US" dirty="0" smtClean="0"/>
          </a:p>
          <a:p>
            <a:pPr marL="285750" indent="-285750">
              <a:buFont typeface="Arial" panose="020B0604020202020204" pitchFamily="34" charset="0"/>
              <a:buChar char="•"/>
            </a:pPr>
            <a:r>
              <a:rPr lang="en-US" dirty="0" smtClean="0"/>
              <a:t>advocating </a:t>
            </a:r>
            <a:r>
              <a:rPr lang="en-US" dirty="0"/>
              <a:t>for sound public policies that support its mission and purpose </a:t>
            </a:r>
            <a:endParaRPr lang="en-US" dirty="0" smtClean="0"/>
          </a:p>
          <a:p>
            <a:pPr marL="285750" indent="-285750">
              <a:buFont typeface="Arial" panose="020B0604020202020204" pitchFamily="34" charset="0"/>
              <a:buChar char="•"/>
            </a:pPr>
            <a:r>
              <a:rPr lang="en-US" dirty="0" smtClean="0"/>
              <a:t>sponsoring </a:t>
            </a:r>
            <a:r>
              <a:rPr lang="en-US" dirty="0"/>
              <a:t>activities that strengthen local coalitions </a:t>
            </a:r>
            <a:endParaRPr lang="en-US" dirty="0" smtClean="0"/>
          </a:p>
          <a:p>
            <a:pPr marL="285750" indent="-285750">
              <a:buFont typeface="Arial" panose="020B0604020202020204" pitchFamily="34" charset="0"/>
              <a:buChar char="•"/>
            </a:pPr>
            <a:r>
              <a:rPr lang="en-US" dirty="0" smtClean="0"/>
              <a:t>serving </a:t>
            </a:r>
            <a:r>
              <a:rPr lang="en-US" dirty="0"/>
              <a:t>a coordinating role in statewide response and recovery efforts</a:t>
            </a:r>
          </a:p>
        </p:txBody>
      </p:sp>
      <p:sp>
        <p:nvSpPr>
          <p:cNvPr id="6" name="TextBox 5"/>
          <p:cNvSpPr txBox="1"/>
          <p:nvPr/>
        </p:nvSpPr>
        <p:spPr>
          <a:xfrm>
            <a:off x="304800" y="6115562"/>
            <a:ext cx="7620000" cy="369332"/>
          </a:xfrm>
          <a:prstGeom prst="rect">
            <a:avLst/>
          </a:prstGeom>
          <a:noFill/>
        </p:spPr>
        <p:txBody>
          <a:bodyPr wrap="square" rtlCol="0">
            <a:spAutoFit/>
          </a:bodyPr>
          <a:lstStyle/>
          <a:p>
            <a:pPr algn="ctr"/>
            <a:r>
              <a:rPr lang="en-US" b="1" dirty="0" smtClean="0"/>
              <a:t>Cooperation | Communication | Coordination | Collaboration</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1371600"/>
          </a:xfrm>
        </p:spPr>
        <p:txBody>
          <a:bodyPr/>
          <a:lstStyle/>
          <a:p>
            <a:pPr>
              <a:defRPr/>
            </a:pPr>
            <a:r>
              <a:rPr lang="en-US" sz="3600" dirty="0" smtClean="0"/>
              <a:t>Donations Management	</a:t>
            </a:r>
            <a:endParaRPr lang="en-US" sz="3600" dirty="0"/>
          </a:p>
        </p:txBody>
      </p:sp>
      <p:sp>
        <p:nvSpPr>
          <p:cNvPr id="12291" name="Rectangle 3"/>
          <p:cNvSpPr>
            <a:spLocks noChangeArrowheads="1"/>
          </p:cNvSpPr>
          <p:nvPr/>
        </p:nvSpPr>
        <p:spPr bwMode="auto">
          <a:xfrm>
            <a:off x="685800" y="2057400"/>
            <a:ext cx="7010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400" dirty="0" smtClean="0"/>
              <a:t>Louisiana VOAD is tasked to assist in the coordination of solicited and unsolicited donations during an activation of the State EOC. Rules to abide by:</a:t>
            </a:r>
          </a:p>
          <a:p>
            <a:pPr eaLnBrk="1" hangingPunct="1"/>
            <a:endParaRPr lang="en-US" altLang="en-US" sz="2400" dirty="0"/>
          </a:p>
          <a:p>
            <a:pPr marL="342900" indent="-342900" eaLnBrk="1" hangingPunct="1">
              <a:buFont typeface="Arial" panose="020B0604020202020204" pitchFamily="34" charset="0"/>
              <a:buChar char="•"/>
            </a:pPr>
            <a:r>
              <a:rPr lang="en-US" altLang="en-US" sz="2400" dirty="0" smtClean="0"/>
              <a:t>Cash rules</a:t>
            </a:r>
          </a:p>
          <a:p>
            <a:pPr marL="342900" indent="-342900" eaLnBrk="1" hangingPunct="1">
              <a:buFont typeface="Arial" panose="020B0604020202020204" pitchFamily="34" charset="0"/>
              <a:buChar char="•"/>
            </a:pPr>
            <a:r>
              <a:rPr lang="en-US" altLang="en-US" sz="2400" dirty="0" smtClean="0"/>
              <a:t>Used clothing is rarely useful</a:t>
            </a:r>
          </a:p>
          <a:p>
            <a:pPr marL="342900" indent="-342900" eaLnBrk="1" hangingPunct="1">
              <a:buFont typeface="Arial" panose="020B0604020202020204" pitchFamily="34" charset="0"/>
              <a:buChar char="•"/>
            </a:pPr>
            <a:r>
              <a:rPr lang="en-US" altLang="en-US" sz="2400" dirty="0" smtClean="0"/>
              <a:t>Confirm what is needed before taking action</a:t>
            </a:r>
          </a:p>
          <a:p>
            <a:pPr marL="342900" indent="-342900" eaLnBrk="1" hangingPunct="1">
              <a:buFont typeface="Arial" panose="020B0604020202020204" pitchFamily="34" charset="0"/>
              <a:buChar char="•"/>
            </a:pPr>
            <a:r>
              <a:rPr lang="en-US" altLang="en-US" sz="2400" dirty="0" smtClean="0"/>
              <a:t>Donate through a trusted organization</a:t>
            </a:r>
          </a:p>
          <a:p>
            <a:pPr marL="342900" indent="-342900" eaLnBrk="1" hangingPunct="1">
              <a:buFont typeface="Arial" panose="020B0604020202020204" pitchFamily="34" charset="0"/>
              <a:buChar char="•"/>
            </a:pPr>
            <a:r>
              <a:rPr lang="en-US" altLang="en-US" sz="2400" dirty="0" smtClean="0"/>
              <a:t>Make sure logistics are covered</a:t>
            </a:r>
          </a:p>
          <a:p>
            <a:pPr marL="342900" indent="-342900" eaLnBrk="1" hangingPunct="1">
              <a:buFont typeface="Arial" panose="020B0604020202020204" pitchFamily="34" charset="0"/>
              <a:buChar char="•"/>
            </a:pPr>
            <a:endParaRPr lang="en-US" altLang="en-US" sz="2400" dirty="0" smtClean="0"/>
          </a:p>
          <a:p>
            <a:pPr marL="342900" indent="-342900" eaLnBrk="1" hangingPunct="1">
              <a:buFont typeface="Arial" panose="020B0604020202020204" pitchFamily="34" charset="0"/>
              <a:buChar char="•"/>
            </a:pPr>
            <a:endParaRPr lang="en-US" altLang="en-US" sz="2400" dirty="0" smtClean="0"/>
          </a:p>
          <a:p>
            <a:pPr marL="342900" indent="-342900" eaLnBrk="1" hangingPunct="1">
              <a:buFont typeface="Arial" panose="020B0604020202020204" pitchFamily="34" charset="0"/>
              <a:buChar char="•"/>
            </a:pPr>
            <a:endParaRPr lang="en-US"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Unsolicited Donations Can Actually </a:t>
            </a:r>
            <a:br>
              <a:rPr lang="en-US" sz="3600" dirty="0" smtClean="0"/>
            </a:br>
            <a:r>
              <a:rPr lang="en-US" sz="3600" dirty="0" smtClean="0"/>
              <a:t>Cost Money and Valuable Time</a:t>
            </a:r>
            <a:r>
              <a:rPr lang="en-US" sz="3200" dirty="0" smtClean="0"/>
              <a:t>	</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2600"/>
            <a:ext cx="7154091"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1051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Solicited Donations and a Management Plan Assist in Recovery Efforts</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6647561" cy="4973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67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Businesses Can Engage</a:t>
            </a:r>
            <a:endParaRPr lang="en-US" sz="3200" dirty="0"/>
          </a:p>
        </p:txBody>
      </p:sp>
      <p:sp>
        <p:nvSpPr>
          <p:cNvPr id="5" name="TextBox 4"/>
          <p:cNvSpPr txBox="1"/>
          <p:nvPr/>
        </p:nvSpPr>
        <p:spPr>
          <a:xfrm>
            <a:off x="533400" y="1600200"/>
            <a:ext cx="7620000" cy="4801314"/>
          </a:xfrm>
          <a:prstGeom prst="rect">
            <a:avLst/>
          </a:prstGeom>
          <a:noFill/>
        </p:spPr>
        <p:txBody>
          <a:bodyPr wrap="square" rtlCol="0">
            <a:spAutoFit/>
          </a:bodyPr>
          <a:lstStyle/>
          <a:p>
            <a:r>
              <a:rPr lang="en-US" sz="2400" dirty="0" smtClean="0"/>
              <a:t>Businesses can provide a wide range of needed products and services during emergency and recovery operations.  These donations may be tax deductible and promote corporate social responsibility.  </a:t>
            </a:r>
          </a:p>
          <a:p>
            <a:endParaRPr lang="en-US" sz="2400" dirty="0"/>
          </a:p>
          <a:p>
            <a:pPr marL="285750" indent="-285750">
              <a:buFont typeface="Arial" panose="020B0604020202020204" pitchFamily="34" charset="0"/>
              <a:buChar char="•"/>
            </a:pPr>
            <a:r>
              <a:rPr lang="en-US" sz="2400" dirty="0" smtClean="0"/>
              <a:t>Financial contributions can be used to purchase needed goods and supplies</a:t>
            </a:r>
          </a:p>
          <a:p>
            <a:pPr marL="285750" indent="-285750">
              <a:buFont typeface="Arial" panose="020B0604020202020204" pitchFamily="34" charset="0"/>
              <a:buChar char="•"/>
            </a:pPr>
            <a:r>
              <a:rPr lang="en-US" sz="2400" dirty="0" smtClean="0"/>
              <a:t>Corporate volunteers</a:t>
            </a:r>
          </a:p>
          <a:p>
            <a:pPr marL="285750" indent="-285750">
              <a:buFont typeface="Arial" panose="020B0604020202020204" pitchFamily="34" charset="0"/>
              <a:buChar char="•"/>
            </a:pPr>
            <a:r>
              <a:rPr lang="en-US" sz="2400" dirty="0" smtClean="0"/>
              <a:t>Donate requested products and services like bottled water, cleaning and medical supplies, building materials, loaned equipment, and donated transportation or warehouse space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03282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2209800"/>
            <a:ext cx="7620000" cy="4038600"/>
          </a:xfrm>
        </p:spPr>
        <p:txBody>
          <a:bodyPr/>
          <a:lstStyle/>
          <a:p>
            <a:pPr marL="114300" indent="0">
              <a:buNone/>
            </a:pPr>
            <a:r>
              <a:rPr lang="en-US" b="1" dirty="0" smtClean="0"/>
              <a:t>Contact Info:</a:t>
            </a:r>
          </a:p>
          <a:p>
            <a:pPr marL="114300" indent="0">
              <a:buNone/>
            </a:pPr>
            <a:endParaRPr lang="en-US" dirty="0"/>
          </a:p>
          <a:p>
            <a:pPr marL="114300" indent="0">
              <a:buNone/>
            </a:pPr>
            <a:r>
              <a:rPr lang="en-US" dirty="0" smtClean="0"/>
              <a:t>Jessica Vermilyea</a:t>
            </a:r>
          </a:p>
          <a:p>
            <a:pPr marL="114300" indent="0">
              <a:buNone/>
            </a:pPr>
            <a:r>
              <a:rPr lang="en-US" dirty="0" smtClean="0"/>
              <a:t>Louisiana </a:t>
            </a:r>
            <a:r>
              <a:rPr lang="en-US" dirty="0"/>
              <a:t>VOAD Manager </a:t>
            </a:r>
            <a:r>
              <a:rPr lang="en-US" dirty="0" smtClean="0"/>
              <a:t>Consultant</a:t>
            </a:r>
          </a:p>
          <a:p>
            <a:pPr marL="114300" indent="0">
              <a:buNone/>
            </a:pPr>
            <a:r>
              <a:rPr lang="en-US" dirty="0" smtClean="0"/>
              <a:t>Director</a:t>
            </a:r>
            <a:r>
              <a:rPr lang="en-US" dirty="0"/>
              <a:t>, Upbring Disaster </a:t>
            </a:r>
            <a:r>
              <a:rPr lang="en-US" dirty="0" smtClean="0"/>
              <a:t>Response</a:t>
            </a:r>
          </a:p>
          <a:p>
            <a:pPr marL="114300" indent="0">
              <a:buNone/>
            </a:pPr>
            <a:r>
              <a:rPr lang="en-US" dirty="0"/>
              <a:t/>
            </a:r>
            <a:br>
              <a:rPr lang="en-US" dirty="0"/>
            </a:br>
            <a:r>
              <a:rPr lang="en-US" dirty="0"/>
              <a:t>504.376.9121 mobile </a:t>
            </a:r>
            <a:endParaRPr lang="en-US" dirty="0" smtClean="0"/>
          </a:p>
          <a:p>
            <a:pPr marL="114300" indent="0">
              <a:buNone/>
            </a:pPr>
            <a:r>
              <a:rPr lang="en-US" dirty="0" smtClean="0"/>
              <a:t>vermilyea.jessica@gmail.com</a:t>
            </a:r>
            <a:r>
              <a:rPr lang="en-US" dirty="0"/>
              <a:t> </a:t>
            </a:r>
            <a:endParaRPr lang="en-US" dirty="0" smtClean="0"/>
          </a:p>
          <a:p>
            <a:pPr marL="114300" indent="0">
              <a:buNone/>
            </a:pPr>
            <a:r>
              <a:rPr lang="en-US" dirty="0" smtClean="0"/>
              <a:t>www.lavoad.org</a:t>
            </a:r>
            <a:r>
              <a:rPr lang="en-US" dirty="0"/>
              <a:t> | www.upbring.org</a:t>
            </a:r>
          </a:p>
          <a:p>
            <a:endParaRPr lang="en-US" dirty="0"/>
          </a:p>
        </p:txBody>
      </p:sp>
    </p:spTree>
    <p:extLst>
      <p:ext uri="{BB962C8B-B14F-4D97-AF65-F5344CB8AC3E}">
        <p14:creationId xmlns:p14="http://schemas.microsoft.com/office/powerpoint/2010/main" val="3111874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1DB39B6E899F42A5990755329EF8DC" ma:contentTypeVersion="" ma:contentTypeDescription="Create a new document." ma:contentTypeScope="" ma:versionID="a53686bfffb6aab43b2d02f10b1dd91d">
  <xsd:schema xmlns:xsd="http://www.w3.org/2001/XMLSchema" xmlns:xs="http://www.w3.org/2001/XMLSchema" xmlns:p="http://schemas.microsoft.com/office/2006/metadata/properties" xmlns:ns2="94b7c982-6ab7-4416-a477-2601a55c9820" targetNamespace="http://schemas.microsoft.com/office/2006/metadata/properties" ma:root="true" ma:fieldsID="dcbc9662474ffd4eefacabe39f7311c8" ns2:_="">
    <xsd:import namespace="94b7c982-6ab7-4416-a477-2601a55c9820"/>
    <xsd:element name="properties">
      <xsd:complexType>
        <xsd:sequence>
          <xsd:element name="documentManagement">
            <xsd:complexType>
              <xsd:all>
                <xsd:element ref="ns2:Division"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b7c982-6ab7-4416-a477-2601a55c9820" elementFormDefault="qualified">
    <xsd:import namespace="http://schemas.microsoft.com/office/2006/documentManagement/types"/>
    <xsd:import namespace="http://schemas.microsoft.com/office/infopath/2007/PartnerControls"/>
    <xsd:element name="Division" ma:index="8" nillable="true" ma:displayName="Division" ma:format="Dropdown" ma:internalName="Division">
      <xsd:simpleType>
        <xsd:restriction base="dms:Choice">
          <xsd:enumeration value="Executive"/>
          <xsd:enumeration value="Disaster Recovery"/>
          <xsd:enumeration value="Preparedness, Response &amp; Interoperability"/>
          <xsd:enumeration value="Grants &amp; Administration"/>
        </xsd:restriction>
      </xsd:simpleType>
    </xsd:element>
    <xsd:element name="Section" ma:index="9" nillable="true" ma:displayName="Section" ma:format="Dropdown" ma:internalName="Section">
      <xsd:simpleType>
        <xsd:restriction base="dms:Choice">
          <xsd:enumeration value="Executive Office"/>
          <xsd:enumeration value="Preparedness"/>
          <xsd:enumeration value="PRI Operations"/>
          <xsd:enumeration value="Sub Recipient Monitoring"/>
          <xsd:enumeration value="Facility Management"/>
          <xsd:enumeration value="G &amp; A Management"/>
          <xsd:enumeration value="DR Process Services"/>
          <xsd:enumeration value="DR Management"/>
          <xsd:enumeration value="DR Public Assistance Grants"/>
          <xsd:enumeration value="DR Public Assistance Closeout"/>
          <xsd:enumeration value="DR Public Assistance Technical Services"/>
          <xsd:enumeration value="DR Public Assistance SALs"/>
          <xsd:enumeration value="DR Hazard Mitigation Grants"/>
          <xsd:enumeration value="DR Hazard Mitigation SALs"/>
          <xsd:enumeration value="Homeland Security Grants"/>
          <xsd:enumeration value="Recovery Grants Administr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ection xmlns="94b7c982-6ab7-4416-a477-2601a55c9820" xsi:nil="true"/>
    <Division xmlns="94b7c982-6ab7-4416-a477-2601a55c9820" xsi:nil="true"/>
  </documentManagement>
</p:properties>
</file>

<file path=customXml/itemProps1.xml><?xml version="1.0" encoding="utf-8"?>
<ds:datastoreItem xmlns:ds="http://schemas.openxmlformats.org/officeDocument/2006/customXml" ds:itemID="{FA748E97-407F-49FE-97CE-24154705A867}"/>
</file>

<file path=customXml/itemProps2.xml><?xml version="1.0" encoding="utf-8"?>
<ds:datastoreItem xmlns:ds="http://schemas.openxmlformats.org/officeDocument/2006/customXml" ds:itemID="{333403B1-DE60-4A92-990A-1333A45EA14F}"/>
</file>

<file path=customXml/itemProps3.xml><?xml version="1.0" encoding="utf-8"?>
<ds:datastoreItem xmlns:ds="http://schemas.openxmlformats.org/officeDocument/2006/customXml" ds:itemID="{834EABA3-C4D7-4FC1-B002-195C92F2CF07}"/>
</file>

<file path=docProps/app.xml><?xml version="1.0" encoding="utf-8"?>
<Properties xmlns="http://schemas.openxmlformats.org/officeDocument/2006/extended-properties" xmlns:vt="http://schemas.openxmlformats.org/officeDocument/2006/docPropsVTypes">
  <Template/>
  <TotalTime>1782</TotalTime>
  <Words>273</Words>
  <Application>Microsoft Office PowerPoint</Application>
  <PresentationFormat>On-screen Show (4:3)</PresentationFormat>
  <Paragraphs>38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      Louisiana Voluntary Organizations Active in Disaster (VOAD)</vt:lpstr>
      <vt:lpstr>Donations Management </vt:lpstr>
      <vt:lpstr>Unsolicited Donations Can Actually  Cost Money and Valuable Time </vt:lpstr>
      <vt:lpstr>Solicited Donations and a Management Plan Assist in Recovery Efforts</vt:lpstr>
      <vt:lpstr>How Businesses Can Engage</vt:lpstr>
      <vt:lpstr>Questions?</vt:lpstr>
    </vt:vector>
  </TitlesOfParts>
  <Company>CCANO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Disaster</dc:title>
  <dc:creator>CDAquin</dc:creator>
  <cp:lastModifiedBy>Jessica Vermilyea</cp:lastModifiedBy>
  <cp:revision>124</cp:revision>
  <dcterms:created xsi:type="dcterms:W3CDTF">2010-02-19T16:51:29Z</dcterms:created>
  <dcterms:modified xsi:type="dcterms:W3CDTF">2016-06-14T01:00:44Z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0x0101003F1DB39B6E899F42A5990755329EF8DC</vt:lpwstr>
  </property>
</Properties>
</file>