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301" r:id="rId2"/>
    <p:sldId id="318" r:id="rId3"/>
    <p:sldId id="319" r:id="rId4"/>
    <p:sldId id="357" r:id="rId5"/>
    <p:sldId id="358" r:id="rId6"/>
    <p:sldId id="325" r:id="rId7"/>
    <p:sldId id="321" r:id="rId8"/>
    <p:sldId id="317" r:id="rId9"/>
    <p:sldId id="312" r:id="rId10"/>
    <p:sldId id="330" r:id="rId11"/>
    <p:sldId id="346" r:id="rId12"/>
    <p:sldId id="354" r:id="rId13"/>
    <p:sldId id="347" r:id="rId14"/>
    <p:sldId id="345" r:id="rId15"/>
    <p:sldId id="349" r:id="rId16"/>
    <p:sldId id="350" r:id="rId17"/>
    <p:sldId id="355" r:id="rId18"/>
    <p:sldId id="356" r:id="rId19"/>
    <p:sldId id="351" r:id="rId20"/>
    <p:sldId id="353" r:id="rId21"/>
    <p:sldId id="331" r:id="rId22"/>
    <p:sldId id="313" r:id="rId23"/>
    <p:sldId id="340" r:id="rId24"/>
    <p:sldId id="326" r:id="rId25"/>
    <p:sldId id="334" r:id="rId26"/>
    <p:sldId id="335" r:id="rId27"/>
    <p:sldId id="336" r:id="rId28"/>
    <p:sldId id="333" r:id="rId29"/>
    <p:sldId id="342" r:id="rId30"/>
    <p:sldId id="343" r:id="rId31"/>
    <p:sldId id="344" r:id="rId32"/>
    <p:sldId id="337" r:id="rId33"/>
    <p:sldId id="324" r:id="rId34"/>
    <p:sldId id="327" r:id="rId35"/>
    <p:sldId id="328" r:id="rId36"/>
    <p:sldId id="329" r:id="rId37"/>
    <p:sldId id="338" r:id="rId38"/>
    <p:sldId id="315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64F47F32-D2F1-46AC-B7A3-9E32B60B810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8FEBA599-B316-41A7-AAC6-620DCAC35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5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9586472A-BD3D-42CC-8B30-3CCA655EF29D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3A648819-6FFD-4C39-88DF-02864672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8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8819-6FFD-4C39-88DF-02864672CF6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132FAF-BFD9-4310-AE8C-6173BE3181B2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152DCF8-2B69-4383-8AEE-F05F26DEE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26" Type="http://schemas.openxmlformats.org/officeDocument/2006/relationships/image" Target="../media/image26.jpg"/><Relationship Id="rId3" Type="http://schemas.openxmlformats.org/officeDocument/2006/relationships/image" Target="../media/image4.jp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openxmlformats.org/officeDocument/2006/relationships/image" Target="../media/image3.gif"/><Relationship Id="rId15" Type="http://schemas.openxmlformats.org/officeDocument/2006/relationships/image" Target="../media/image15.jp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10" Type="http://schemas.openxmlformats.org/officeDocument/2006/relationships/image" Target="../media/image10.jpg"/><Relationship Id="rId19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Stephens@la.g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5800" y="1600200"/>
            <a:ext cx="77724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#SMEM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en-US" sz="3200" noProof="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ocial</a:t>
            </a:r>
            <a:r>
              <a:rPr lang="en-US" sz="3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Media and Emergency Managers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1905000" y="5562600"/>
            <a:ext cx="68580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Christina Stephens</a:t>
            </a: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2013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GOHSEP Directors Conference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" y="5295900"/>
            <a:ext cx="1428750" cy="1257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78636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5800" y="1600200"/>
            <a:ext cx="77724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PRACTICES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Integrating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#SMEM into response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14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Social Media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Great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836" y="18288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Quick and easy to use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Public can amplify your message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People share information with responders</a:t>
            </a:r>
          </a:p>
        </p:txBody>
      </p:sp>
    </p:spTree>
    <p:extLst>
      <p:ext uri="{BB962C8B-B14F-4D97-AF65-F5344CB8AC3E}">
        <p14:creationId xmlns:p14="http://schemas.microsoft.com/office/powerpoint/2010/main" val="107466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Social Media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Bad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836" y="18288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Quick and easy to use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Public can amplify your message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People share information with responders</a:t>
            </a:r>
          </a:p>
        </p:txBody>
      </p:sp>
    </p:spTree>
    <p:extLst>
      <p:ext uri="{BB962C8B-B14F-4D97-AF65-F5344CB8AC3E}">
        <p14:creationId xmlns:p14="http://schemas.microsoft.com/office/powerpoint/2010/main" val="863337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Responsibility for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SocMe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836" y="18288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Social Media should fall under ESF-15 – Public Affairs with a PIO monitoring and responding;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If there is no PIO, then delegate responsibility to someone you would trust to speak on behalf of the agency. </a:t>
            </a:r>
          </a:p>
        </p:txBody>
      </p:sp>
    </p:spTree>
    <p:extLst>
      <p:ext uri="{BB962C8B-B14F-4D97-AF65-F5344CB8AC3E}">
        <p14:creationId xmlns:p14="http://schemas.microsoft.com/office/powerpoint/2010/main" val="107466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Responsibility for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SocMe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836" y="19812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Don’t try to reinvent the wheel: use existing messaging from press releases and talking points.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Make sure what is being said on social media matches what is being said elsewhere.</a:t>
            </a:r>
          </a:p>
        </p:txBody>
      </p:sp>
    </p:spTree>
    <p:extLst>
      <p:ext uri="{BB962C8B-B14F-4D97-AF65-F5344CB8AC3E}">
        <p14:creationId xmlns:p14="http://schemas.microsoft.com/office/powerpoint/2010/main" val="194511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Media Content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836" y="19812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Rule of thumb: Only post information from official sources.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Do not speculate.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Quash rumors by monitoring “chatter” on sites.</a:t>
            </a:r>
          </a:p>
        </p:txBody>
      </p:sp>
    </p:spTree>
    <p:extLst>
      <p:ext uri="{BB962C8B-B14F-4D97-AF65-F5344CB8AC3E}">
        <p14:creationId xmlns:p14="http://schemas.microsoft.com/office/powerpoint/2010/main" val="277782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Media Content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836" y="19812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Spend time helping people, acknowledge those with complaints, avoid “trolls.”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Posts with pictures/graphics are more likely to be shared on Facebook. </a:t>
            </a:r>
          </a:p>
        </p:txBody>
      </p:sp>
    </p:spTree>
    <p:extLst>
      <p:ext uri="{BB962C8B-B14F-4D97-AF65-F5344CB8AC3E}">
        <p14:creationId xmlns:p14="http://schemas.microsoft.com/office/powerpoint/2010/main" val="2988898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Monitoring / Mining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836" y="17526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Social media is a two-way street. You push information to the public and they share information back.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Designate search terms on Twitter (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hashtags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 to monitor public messages.</a:t>
            </a:r>
          </a:p>
        </p:txBody>
      </p:sp>
    </p:spTree>
    <p:extLst>
      <p:ext uri="{BB962C8B-B14F-4D97-AF65-F5344CB8AC3E}">
        <p14:creationId xmlns:p14="http://schemas.microsoft.com/office/powerpoint/2010/main" val="392402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Location of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SocMe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Manager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836" y="19812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Some social media monitoring can be done off-site.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Ultimate authority should rest with someone who is embedded at the EOC most of the time to get “ground truth.”</a:t>
            </a:r>
          </a:p>
        </p:txBody>
      </p:sp>
    </p:spTree>
    <p:extLst>
      <p:ext uri="{BB962C8B-B14F-4D97-AF65-F5344CB8AC3E}">
        <p14:creationId xmlns:p14="http://schemas.microsoft.com/office/powerpoint/2010/main" val="3895815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Smartphone Quick Tips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8288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Don’t just save phone numbers in your contacts, bookmark URLs in your smartphone browser.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Purchase an extra smartphone battery or cell phone car charger to keep charged during power outages.</a:t>
            </a:r>
          </a:p>
        </p:txBody>
      </p:sp>
    </p:spTree>
    <p:extLst>
      <p:ext uri="{BB962C8B-B14F-4D97-AF65-F5344CB8AC3E}">
        <p14:creationId xmlns:p14="http://schemas.microsoft.com/office/powerpoint/2010/main" val="3865040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Media 101</a:t>
            </a: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724085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The term “social media” typically refers to any Internet-based service that allows users to share information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1588868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Smartphone Quick Tips</a:t>
            </a: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8288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Cell phone users can get updates from Twitter without creating an account using “Fast Follow,” which allows you to sign up to have tweets texted to a phone. Text messaging rates will apply.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 fast follow: Text follow [username] to 40404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 example, if you text “follow GOHSEP” to 40404, you will be text subscribed to all Twitter updates from GOHSEP.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Can cancel these alerts by texting “STOP” to 40404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62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78636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5800" y="1600200"/>
            <a:ext cx="77724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EXAMPLES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#SMEM in action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7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 Resources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647885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Louisiana Emergency Info Websites: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Gohsep.la.gov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Getagameplan.org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Emergency.louisiana.gov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GOHSEP also has an app for Apple iPhones, which can be downloaded at getagameplan.org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GOHSEP on Social Media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836" y="19812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You can “like” GOHSEP on Facebook at facebook.com/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gohsep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and you can follow @GOHSEP on Twitter.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GOHSEP is also on YouTube and Flickr.</a:t>
            </a:r>
          </a:p>
        </p:txBody>
      </p:sp>
    </p:spTree>
    <p:extLst>
      <p:ext uri="{BB962C8B-B14F-4D97-AF65-F5344CB8AC3E}">
        <p14:creationId xmlns:p14="http://schemas.microsoft.com/office/powerpoint/2010/main" val="1123426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Hurricane Isaac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584811"/>
            <a:ext cx="914399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Warning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people on Facebook before Isaac made landfall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95525"/>
            <a:ext cx="65436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51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Hurricane Isaac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4" t="10368" r="28513" b="50069"/>
          <a:stretch>
            <a:fillRect/>
          </a:stretch>
        </p:blipFill>
        <p:spPr bwMode="auto">
          <a:xfrm>
            <a:off x="457200" y="2971800"/>
            <a:ext cx="39116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68" y="2209800"/>
            <a:ext cx="4241800" cy="61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600200"/>
            <a:ext cx="914399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“Covering” Governor Jindal’s press conferences on Twitter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43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Hurricane Isaac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508611"/>
            <a:ext cx="914399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Answering questions from the public on Twitter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2181225"/>
            <a:ext cx="4881563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5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Hurricane Isaac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" y="1973282"/>
            <a:ext cx="333432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September 1, when a lock on the Pearl River was in danger of failing because of flooding, GOHSEP used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Facebook to answer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questions from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residents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who did not know if they should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evacuate.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6207" r="34956" b="2751"/>
          <a:stretch/>
        </p:blipFill>
        <p:spPr bwMode="auto">
          <a:xfrm>
            <a:off x="4046869" y="1149697"/>
            <a:ext cx="4563731" cy="5936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793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 Examples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48692"/>
            <a:ext cx="5715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1255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Assumption Parish: Bayou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Corne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Sinkhole</a:t>
            </a:r>
          </a:p>
        </p:txBody>
      </p:sp>
    </p:spTree>
    <p:extLst>
      <p:ext uri="{BB962C8B-B14F-4D97-AF65-F5344CB8AC3E}">
        <p14:creationId xmlns:p14="http://schemas.microsoft.com/office/powerpoint/2010/main" val="3538573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 Examples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8875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Assumption Parish: Bayou </a:t>
            </a:r>
            <a:r>
              <a:rPr lang="en-US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Corne</a:t>
            </a: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Sinkhole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9" b="13393"/>
          <a:stretch/>
        </p:blipFill>
        <p:spPr bwMode="auto">
          <a:xfrm>
            <a:off x="3429000" y="2248349"/>
            <a:ext cx="5257800" cy="400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5" y="2629350"/>
            <a:ext cx="2393899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7899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90800"/>
            <a:ext cx="1371600" cy="751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76" y="5809038"/>
            <a:ext cx="965952" cy="9659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Media 101</a:t>
            </a: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00400"/>
            <a:ext cx="152400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18111" r="6223" b="18643"/>
          <a:stretch/>
        </p:blipFill>
        <p:spPr>
          <a:xfrm>
            <a:off x="677372" y="1524000"/>
            <a:ext cx="4047028" cy="1087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2" y="3272617"/>
            <a:ext cx="2743200" cy="764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30977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4" b="33178"/>
          <a:stretch/>
        </p:blipFill>
        <p:spPr>
          <a:xfrm>
            <a:off x="4800600" y="2453797"/>
            <a:ext cx="2466975" cy="822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19" y="1511708"/>
            <a:ext cx="640080" cy="704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30765"/>
            <a:ext cx="1828800" cy="1369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223177"/>
            <a:ext cx="1371600" cy="5106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0" b="24253"/>
          <a:stretch/>
        </p:blipFill>
        <p:spPr>
          <a:xfrm>
            <a:off x="1981200" y="4590138"/>
            <a:ext cx="2286000" cy="6676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46320"/>
            <a:ext cx="2123192" cy="6400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76" y="5358854"/>
            <a:ext cx="2011680" cy="508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04293"/>
            <a:ext cx="914400" cy="2714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29" y="4004304"/>
            <a:ext cx="1270871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20834" r="9250" b="28293"/>
          <a:stretch/>
        </p:blipFill>
        <p:spPr>
          <a:xfrm>
            <a:off x="3392336" y="3962400"/>
            <a:ext cx="1408264" cy="5233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74" y="1360954"/>
            <a:ext cx="1371600" cy="16801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8" b="16369"/>
          <a:stretch/>
        </p:blipFill>
        <p:spPr>
          <a:xfrm>
            <a:off x="319027" y="5674479"/>
            <a:ext cx="2357859" cy="10972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05734"/>
            <a:ext cx="1613321" cy="10022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2" y="4094572"/>
            <a:ext cx="1097280" cy="10972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88" y="2752890"/>
            <a:ext cx="1828800" cy="5550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94" y="4419600"/>
            <a:ext cx="1581606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8" b="13330"/>
          <a:stretch/>
        </p:blipFill>
        <p:spPr>
          <a:xfrm>
            <a:off x="4962525" y="5824569"/>
            <a:ext cx="3486150" cy="88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7" y="5252870"/>
            <a:ext cx="1828800" cy="4900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68" y="5960283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61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 Examples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4852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City of New Orleans: NOLA Ready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r="15714" b="26637"/>
          <a:stretch/>
        </p:blipFill>
        <p:spPr bwMode="auto">
          <a:xfrm>
            <a:off x="990600" y="2119393"/>
            <a:ext cx="7315200" cy="4205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99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 Examples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City of New Orleans: NOLA Ready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t="10676" r="28691" b="9115"/>
          <a:stretch/>
        </p:blipFill>
        <p:spPr bwMode="auto">
          <a:xfrm>
            <a:off x="5192768" y="2061865"/>
            <a:ext cx="311303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5" t="47619" r="16786" b="23214"/>
          <a:stretch/>
        </p:blipFill>
        <p:spPr bwMode="auto">
          <a:xfrm>
            <a:off x="713014" y="3128665"/>
            <a:ext cx="4163786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99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78636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5800" y="1600200"/>
            <a:ext cx="77724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MEDIA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#SMEM vs. #Traditional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85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Bridging to Traditional Media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9812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itchFamily="34" charset="0"/>
                <a:cs typeface="Arial" pitchFamily="34" charset="0"/>
              </a:rPr>
              <a:t>Social media should 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enhance </a:t>
            </a:r>
            <a:endParaRPr lang="en-US" sz="4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200" dirty="0" smtClean="0">
                <a:latin typeface="Arial" pitchFamily="34" charset="0"/>
                <a:cs typeface="Arial" pitchFamily="34" charset="0"/>
              </a:rPr>
              <a:t>— not replace —                   your relationships with traditional media outlets like radio and television stations and newspapers.</a:t>
            </a:r>
          </a:p>
        </p:txBody>
      </p:sp>
    </p:spTree>
    <p:extLst>
      <p:ext uri="{BB962C8B-B14F-4D97-AF65-F5344CB8AC3E}">
        <p14:creationId xmlns:p14="http://schemas.microsoft.com/office/powerpoint/2010/main" val="345433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Bridging to Traditional Media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6764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Media outlets and reporters will “follow” government agencies to get information in real time.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Reporters also will share your information with their followers, amplifying your page and message.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08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Bridging to Traditional Media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752600"/>
            <a:ext cx="7620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Most reporters are active on social media and use it to promote their stories or report facts immediately.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Media outlets are not afraid to “break” news on social media outlets like Twitter and Facebook. 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7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Bridging to Traditional Media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724085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Free social media services can also allow media to “self select” which areas they want to cover.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This allows you to reach members of the media without having a PIO interact with them and to track who is covering you.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7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Bridging to Traditional Media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0" y="1981200"/>
            <a:ext cx="3581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Reporters use social media to give themselves legitimacy and to validate that they are on the scene.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7" t="35677" r="16131" b="5245"/>
          <a:stretch/>
        </p:blipFill>
        <p:spPr bwMode="auto">
          <a:xfrm>
            <a:off x="609600" y="1679476"/>
            <a:ext cx="3925787" cy="4264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7" t="32478" r="17023" b="47879"/>
          <a:stretch/>
        </p:blipFill>
        <p:spPr bwMode="auto">
          <a:xfrm>
            <a:off x="3505200" y="4536819"/>
            <a:ext cx="5196114" cy="1915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53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5800" y="1295400"/>
            <a:ext cx="7772400" cy="3886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QUESTIONS NOW?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QUESTIONS LATER: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  <a:hlinkClick r:id="rId3"/>
              </a:rPr>
              <a:t>Christina.Stephens@la.gov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@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CEStephens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SocMe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Market share</a:t>
            </a: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8" b="13330"/>
          <a:stretch/>
        </p:blipFill>
        <p:spPr>
          <a:xfrm>
            <a:off x="2701077" y="1524000"/>
            <a:ext cx="3608734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25908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than a billion monthly active users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worldwide as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December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2012;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618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million daily active users on average in December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2012;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Two-thirds of online adults say they use Facebook;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Women are more likely than men to be Facebook users.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6096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Pew Internet &amp; American Life Project / Facebook.com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06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3152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SocMe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Market share</a:t>
            </a: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18111" r="6223" b="18643"/>
          <a:stretch/>
        </p:blipFill>
        <p:spPr>
          <a:xfrm>
            <a:off x="2786802" y="1485900"/>
            <a:ext cx="3401904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25908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 are more than 200 million active Twitter users and they send more than 340 million tweets per day;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16 percent of Internet users use Twitter;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People younger than 50 are most likely to use Twitter;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Those 18-29 years old are most likely to Twitter;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People who live in cities or urban areas are more likely to be on Twitter.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096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Pew Internet &amp; American Life Project / Twitter.com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 Usage in America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8288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As of November 2012, 81 percent of all Americans 18 years of age and older use the Internet.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most recent statistics for American teens (ages 12 to 17) shows that as of July 2011,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95 percent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used the Internet and 77 percent owned a cell phone.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60960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Pew Internet &amp; American Life Project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32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 Usage in America</a:t>
            </a: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828800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As of August 2012, 69 percent of online adults use social networking sites.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67 percent of online adults say they use Facebook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16 percent of online adults say they use Twitter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60960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Pew Internet &amp; American Life Project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67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Mobile Internet Usage </a:t>
            </a: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2087701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2012 was the tipping point for smartphone usage in America, where more people are buying smartphones when compared to traditional cellular phones.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60960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Pew Internet &amp; American Life Project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8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76400" y="990600"/>
            <a:ext cx="7467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73152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Mobile Internet Usage 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OSHEP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42875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696283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Almost half of all adult Americans (45 percent) own a smartphone and 66 percent of Americans aged 18 to 29 have smartphones.</a:t>
            </a: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In total, 55 percent of adult cell phone users use their smartphones to access the Internet and 17 percent use their phones as their main tool to access the Internet.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60960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Source: Pew Internet &amp; American Life Project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1176</TotalTime>
  <Words>1144</Words>
  <Application>Microsoft Office PowerPoint</Application>
  <PresentationFormat>On-screen Show (4:3)</PresentationFormat>
  <Paragraphs>181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Median</vt:lpstr>
      <vt:lpstr>PowerPoint Presentation</vt:lpstr>
      <vt:lpstr>Social Media 101</vt:lpstr>
      <vt:lpstr>Social Media 101</vt:lpstr>
      <vt:lpstr>SocMe Market share</vt:lpstr>
      <vt:lpstr>SocMe Market share</vt:lpstr>
      <vt:lpstr>Internet Usage in America</vt:lpstr>
      <vt:lpstr>Internet Usage in America</vt:lpstr>
      <vt:lpstr>Mobile Internet Usage </vt:lpstr>
      <vt:lpstr>Mobile Internet Usage </vt:lpstr>
      <vt:lpstr>PowerPoint Presentation</vt:lpstr>
      <vt:lpstr>Why Social Media is Great</vt:lpstr>
      <vt:lpstr>Why Social Media is Bad</vt:lpstr>
      <vt:lpstr>Responsibility for SocMe</vt:lpstr>
      <vt:lpstr>Responsibility for SocMe</vt:lpstr>
      <vt:lpstr>Social Media Content</vt:lpstr>
      <vt:lpstr>Social Media Content</vt:lpstr>
      <vt:lpstr>Monitoring / Mining</vt:lpstr>
      <vt:lpstr>Location of SocMe Manager</vt:lpstr>
      <vt:lpstr>Smartphone Quick Tips</vt:lpstr>
      <vt:lpstr>Smartphone Quick Tips</vt:lpstr>
      <vt:lpstr>PowerPoint Presentation</vt:lpstr>
      <vt:lpstr>State Resources</vt:lpstr>
      <vt:lpstr>GOHSEP on Social Media</vt:lpstr>
      <vt:lpstr>Hurricane Isaac</vt:lpstr>
      <vt:lpstr>Hurricane Isaac</vt:lpstr>
      <vt:lpstr>Hurricane Isaac</vt:lpstr>
      <vt:lpstr>Hurricane Isaac</vt:lpstr>
      <vt:lpstr>Local Examples</vt:lpstr>
      <vt:lpstr>Local Examples</vt:lpstr>
      <vt:lpstr>Local Examples</vt:lpstr>
      <vt:lpstr>Local Examples</vt:lpstr>
      <vt:lpstr>PowerPoint Presentation</vt:lpstr>
      <vt:lpstr>Bridging to Traditional Media</vt:lpstr>
      <vt:lpstr>Bridging to Traditional Media</vt:lpstr>
      <vt:lpstr>Bridging to Traditional Media</vt:lpstr>
      <vt:lpstr>Bridging to Traditional Media</vt:lpstr>
      <vt:lpstr>Bridging to Traditional Media</vt:lpstr>
      <vt:lpstr>PowerPoint Presentation</vt:lpstr>
    </vt:vector>
  </TitlesOfParts>
  <Company>State of Louisiana Division of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 Stephens</dc:creator>
  <cp:lastModifiedBy>Wyatt, Sean</cp:lastModifiedBy>
  <cp:revision>107</cp:revision>
  <cp:lastPrinted>2013-02-15T23:47:34Z</cp:lastPrinted>
  <dcterms:created xsi:type="dcterms:W3CDTF">2009-10-20T20:58:01Z</dcterms:created>
  <dcterms:modified xsi:type="dcterms:W3CDTF">2013-02-18T14:39:34Z</dcterms:modified>
</cp:coreProperties>
</file>