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5" r:id="rId2"/>
    <p:sldMasterId id="2147483672" r:id="rId3"/>
    <p:sldMasterId id="2147483679" r:id="rId4"/>
    <p:sldMasterId id="2147483686" r:id="rId5"/>
    <p:sldMasterId id="2147483693" r:id="rId6"/>
  </p:sldMasterIdLst>
  <p:notesMasterIdLst>
    <p:notesMasterId r:id="rId9"/>
  </p:notesMasterIdLst>
  <p:handoutMasterIdLst>
    <p:handoutMasterId r:id="rId10"/>
  </p:handoutMasterIdLst>
  <p:sldIdLst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2">
          <p15:clr>
            <a:srgbClr val="A4A3A4"/>
          </p15:clr>
        </p15:guide>
        <p15:guide id="2" pos="54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202"/>
    <a:srgbClr val="E00202"/>
    <a:srgbClr val="595959"/>
    <a:srgbClr val="17519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12" autoAdjust="0"/>
    <p:restoredTop sz="99590" autoAdjust="0"/>
  </p:normalViewPr>
  <p:slideViewPr>
    <p:cSldViewPr snapToGrid="0" snapToObjects="1">
      <p:cViewPr varScale="1">
        <p:scale>
          <a:sx n="43" d="100"/>
          <a:sy n="43" d="100"/>
        </p:scale>
        <p:origin x="810" y="42"/>
      </p:cViewPr>
      <p:guideLst>
        <p:guide orient="horz" pos="1862"/>
        <p:guide pos="54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28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AABDD-CF06-FF4C-A727-86EB22DF8F2F}" type="datetime1">
              <a:rPr lang="en-US" smtClean="0"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9BDC4-B93F-2646-B57E-3F819966A793}" type="datetime1">
              <a:rPr lang="en-US" smtClean="0"/>
              <a:t>8/5/2016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2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6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8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29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36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4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85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27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97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36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31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68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4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800000"/>
                </a:solidFill>
              </a:rPr>
              <a:t>Prepare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gohseplogo_distr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613400" y="6090170"/>
            <a:ext cx="353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baseline="0" dirty="0" smtClean="0">
                <a:solidFill>
                  <a:srgbClr val="595959"/>
                </a:solidFill>
              </a:rPr>
              <a:t>START WITH </a:t>
            </a:r>
            <a:r>
              <a:rPr lang="en-US" sz="2000" b="1" baseline="0" dirty="0" smtClean="0">
                <a:solidFill>
                  <a:srgbClr val="800000"/>
                </a:solidFill>
              </a:rPr>
              <a:t>PREPAREDNESS.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underline.ai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27223" r="47340" b="65555"/>
          <a:stretch/>
        </p:blipFill>
        <p:spPr>
          <a:xfrm>
            <a:off x="6951134" y="6371242"/>
            <a:ext cx="2180166" cy="2200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Clr>
          <a:srgbClr val="595959"/>
        </a:buClr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Clr>
          <a:srgbClr val="595959"/>
        </a:buClr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</a:t>
            </a:r>
            <a:r>
              <a:rPr lang="en-US" sz="1200" b="1" dirty="0" smtClean="0">
                <a:solidFill>
                  <a:srgbClr val="800000"/>
                </a:solidFill>
              </a:rPr>
              <a:t>Prevent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gohseplogo_distr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156200" y="6162375"/>
            <a:ext cx="412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595959"/>
                </a:solidFill>
              </a:rPr>
              <a:t>SECURITY STARTS WITH</a:t>
            </a:r>
            <a:r>
              <a:rPr lang="en-US" sz="1800" b="1" baseline="0" dirty="0" smtClean="0">
                <a:solidFill>
                  <a:srgbClr val="595959"/>
                </a:solidFill>
              </a:rPr>
              <a:t> </a:t>
            </a:r>
            <a:r>
              <a:rPr lang="en-US" sz="1800" b="1" baseline="0" dirty="0" smtClean="0">
                <a:solidFill>
                  <a:srgbClr val="800000"/>
                </a:solidFill>
              </a:rPr>
              <a:t>INTELLIGENCE</a:t>
            </a:r>
            <a:r>
              <a:rPr lang="en-US" sz="1800" b="1" baseline="0" dirty="0" smtClean="0">
                <a:solidFill>
                  <a:srgbClr val="595959"/>
                </a:solidFill>
              </a:rPr>
              <a:t>.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underline.ai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27223" r="47340" b="65555"/>
          <a:stretch/>
        </p:blipFill>
        <p:spPr>
          <a:xfrm>
            <a:off x="7493000" y="6416924"/>
            <a:ext cx="1549400" cy="1616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</a:t>
            </a:r>
            <a:r>
              <a:rPr lang="en-US" sz="1200" b="1" dirty="0" smtClean="0">
                <a:solidFill>
                  <a:srgbClr val="800000"/>
                </a:solidFill>
              </a:rPr>
              <a:t>Respond</a:t>
            </a:r>
            <a:r>
              <a:rPr lang="en-US" sz="1200" b="1" baseline="0" dirty="0" smtClean="0">
                <a:solidFill>
                  <a:srgbClr val="800000"/>
                </a:solidFill>
              </a:rPr>
              <a:t> 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Recover 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gohseplogo_distr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91400" y="5840582"/>
            <a:ext cx="165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800000"/>
                </a:solidFill>
              </a:rPr>
              <a:t>RESPONSE.</a:t>
            </a:r>
          </a:p>
          <a:p>
            <a:pPr algn="l"/>
            <a:r>
              <a:rPr lang="en-US" sz="2000" b="1" dirty="0" smtClean="0">
                <a:solidFill>
                  <a:srgbClr val="595959"/>
                </a:solidFill>
              </a:rPr>
              <a:t>TEAMWORK!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underline.ai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27223" r="47340" b="65555"/>
          <a:stretch/>
        </p:blipFill>
        <p:spPr>
          <a:xfrm>
            <a:off x="7410450" y="6423274"/>
            <a:ext cx="1562673" cy="1680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Mitigate</a:t>
            </a:r>
            <a:endParaRPr lang="en-US" sz="1200" b="1" dirty="0">
              <a:solidFill>
                <a:srgbClr val="800000"/>
              </a:solidFill>
            </a:endParaRPr>
          </a:p>
        </p:txBody>
      </p:sp>
      <p:pic>
        <p:nvPicPr>
          <p:cNvPr id="7" name="Picture 6" descr="gohseplogo_distr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  <p:pic>
        <p:nvPicPr>
          <p:cNvPr id="4" name="Picture 3" descr="Educate to Mitigate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11" y="5959389"/>
            <a:ext cx="1012262" cy="5651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595959"/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rgbClr val="595959"/>
                </a:solidFill>
              </a:rPr>
              <a:t> + Recover + Mitigate</a:t>
            </a:r>
            <a:endParaRPr lang="en-US" sz="1200" b="1" dirty="0">
              <a:solidFill>
                <a:srgbClr val="595959"/>
              </a:solidFill>
            </a:endParaRPr>
          </a:p>
        </p:txBody>
      </p:sp>
      <p:pic>
        <p:nvPicPr>
          <p:cNvPr id="7" name="Picture 6" descr="gohseplogo_distr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5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595959"/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rgbClr val="595959"/>
                </a:solidFill>
              </a:rPr>
              <a:t> + Recover + Mitigate</a:t>
            </a:r>
            <a:endParaRPr lang="en-US" sz="1200" b="1" dirty="0">
              <a:solidFill>
                <a:srgbClr val="59595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235730"/>
            <a:ext cx="2705100" cy="5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4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Policies and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Conflicts of Interest</a:t>
            </a:r>
          </a:p>
          <a:p>
            <a:r>
              <a:rPr lang="en-US" dirty="0" smtClean="0"/>
              <a:t>Avoid Acquisition of Duplicative Items</a:t>
            </a:r>
          </a:p>
          <a:p>
            <a:r>
              <a:rPr lang="en-US" dirty="0" smtClean="0"/>
              <a:t>Granting Awards to Responsible Contractors</a:t>
            </a:r>
          </a:p>
          <a:p>
            <a:r>
              <a:rPr lang="en-US" dirty="0" smtClean="0"/>
              <a:t>Maintaining Records of History of Procurement</a:t>
            </a:r>
          </a:p>
          <a:p>
            <a:r>
              <a:rPr lang="en-US" dirty="0" smtClean="0"/>
              <a:t>Use of T &amp; M Contracts</a:t>
            </a:r>
          </a:p>
          <a:p>
            <a:r>
              <a:rPr lang="en-US" dirty="0" smtClean="0"/>
              <a:t>Selection Procedures</a:t>
            </a:r>
          </a:p>
          <a:p>
            <a:r>
              <a:rPr lang="en-US" dirty="0" smtClean="0"/>
              <a:t>Methods for Conducting Technical Evaluations</a:t>
            </a:r>
          </a:p>
          <a:p>
            <a:r>
              <a:rPr lang="en-US" dirty="0" smtClean="0"/>
              <a:t>Utilizing Small Business, Woman Owned Firms</a:t>
            </a:r>
          </a:p>
          <a:p>
            <a:r>
              <a:rPr lang="en-US" dirty="0" smtClean="0"/>
              <a:t>Procurement of Recovered Materials</a:t>
            </a:r>
          </a:p>
          <a:p>
            <a:r>
              <a:rPr lang="en-US" dirty="0" smtClean="0"/>
              <a:t>Project Admin, Oversight and Monitoring</a:t>
            </a:r>
          </a:p>
          <a:p>
            <a:r>
              <a:rPr lang="en-US" dirty="0" smtClean="0"/>
              <a:t>Policy for Sealed Bids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advTm="13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Pre-event contracts</a:t>
            </a:r>
          </a:p>
          <a:p>
            <a:r>
              <a:rPr lang="en-US" dirty="0" smtClean="0"/>
              <a:t>Maintain a qualified vendor list(s)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7794"/>
      </p:ext>
    </p:extLst>
  </p:cSld>
  <p:clrMapOvr>
    <a:masterClrMapping/>
  </p:clrMapOvr>
  <p:transition advTm="13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4402</TotalTime>
  <Words>69</Words>
  <Application>Microsoft Office PowerPoint</Application>
  <PresentationFormat>On-screen Show (4:3)</PresentationFormat>
  <Paragraphs>17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Courier New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Required Policies and Samples</vt:lpstr>
      <vt:lpstr>Other Topics</vt:lpstr>
    </vt:vector>
  </TitlesOfParts>
  <Company>Sides &amp;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Gallo, Joseph</cp:lastModifiedBy>
  <cp:revision>292</cp:revision>
  <cp:lastPrinted>2013-03-27T16:24:10Z</cp:lastPrinted>
  <dcterms:created xsi:type="dcterms:W3CDTF">2013-04-02T20:42:59Z</dcterms:created>
  <dcterms:modified xsi:type="dcterms:W3CDTF">2016-08-05T14:49:24Z</dcterms:modified>
</cp:coreProperties>
</file>