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7" r:id="rId4"/>
  </p:sldMasterIdLst>
  <p:notesMasterIdLst>
    <p:notesMasterId r:id="rId19"/>
  </p:notesMasterIdLst>
  <p:handoutMasterIdLst>
    <p:handoutMasterId r:id="rId20"/>
  </p:handoutMasterIdLst>
  <p:sldIdLst>
    <p:sldId id="588" r:id="rId5"/>
    <p:sldId id="296" r:id="rId6"/>
    <p:sldId id="297" r:id="rId7"/>
    <p:sldId id="615" r:id="rId8"/>
    <p:sldId id="605" r:id="rId9"/>
    <p:sldId id="639" r:id="rId10"/>
    <p:sldId id="628" r:id="rId11"/>
    <p:sldId id="641" r:id="rId12"/>
    <p:sldId id="613" r:id="rId13"/>
    <p:sldId id="648" r:id="rId14"/>
    <p:sldId id="647" r:id="rId15"/>
    <p:sldId id="645" r:id="rId16"/>
    <p:sldId id="649" r:id="rId17"/>
    <p:sldId id="640" r:id="rId18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wiles" initials="d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36600"/>
    <a:srgbClr val="669900"/>
    <a:srgbClr val="006600"/>
    <a:srgbClr val="003366"/>
    <a:srgbClr val="FFFFCC"/>
    <a:srgbClr val="000000"/>
    <a:srgbClr val="3333FF"/>
    <a:srgbClr val="660033"/>
    <a:srgbClr val="577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426" autoAdjust="0"/>
    <p:restoredTop sz="93629" autoAdjust="0"/>
  </p:normalViewPr>
  <p:slideViewPr>
    <p:cSldViewPr>
      <p:cViewPr>
        <p:scale>
          <a:sx n="66" d="100"/>
          <a:sy n="66" d="100"/>
        </p:scale>
        <p:origin x="-2934" y="-1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3" d="100"/>
          <a:sy n="33" d="100"/>
        </p:scale>
        <p:origin x="-1824" y="-7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%20Chafitz\AppData\Local\Microsoft\Windows\Temporary%20Internet%20Files\Content.Outlook\0JE69RBH\National%20SPR%20Data%2020140129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%20Chafitz\Desktop\Final%20Products\DAT\National%20SPR%20Data%2020140129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Capability Ratings</a:t>
            </a:r>
          </a:p>
        </c:rich>
      </c:tx>
      <c:layout>
        <c:manualLayout>
          <c:xMode val="edge"/>
          <c:yMode val="edge"/>
          <c:x val="0.35298540286912822"/>
          <c:y val="2.3613033119337455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7"/>
          <c:order val="0"/>
          <c:tx>
            <c:strRef>
              <c:f>'[National SPR Data 20140129.xlsm]Mission Area Analysis'!$GC$3</c:f>
              <c:strCache>
                <c:ptCount val="1"/>
                <c:pt idx="0">
                  <c:v>% 4 and 5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'[National SPR Data 20140129.xlsm]Mission Area Analysis'!$FU$4:$FU$9</c:f>
              <c:strCache>
                <c:ptCount val="6"/>
                <c:pt idx="0">
                  <c:v>Recovery</c:v>
                </c:pt>
                <c:pt idx="1">
                  <c:v>Response</c:v>
                </c:pt>
                <c:pt idx="2">
                  <c:v>Mitigation</c:v>
                </c:pt>
                <c:pt idx="3">
                  <c:v>Protection</c:v>
                </c:pt>
                <c:pt idx="4">
                  <c:v>Prevention</c:v>
                </c:pt>
                <c:pt idx="5">
                  <c:v>Common</c:v>
                </c:pt>
              </c:strCache>
            </c:strRef>
          </c:cat>
          <c:val>
            <c:numRef>
              <c:f>'[National SPR Data 20140129.xlsm]Mission Area Analysis'!$GC$4:$GC$9</c:f>
              <c:numCache>
                <c:formatCode>0%</c:formatCode>
                <c:ptCount val="6"/>
                <c:pt idx="0">
                  <c:v>0.30468150422102841</c:v>
                </c:pt>
                <c:pt idx="1">
                  <c:v>0.47295514511873349</c:v>
                </c:pt>
                <c:pt idx="2">
                  <c:v>0.39707419017763845</c:v>
                </c:pt>
                <c:pt idx="3">
                  <c:v>0.35975892443208157</c:v>
                </c:pt>
                <c:pt idx="4">
                  <c:v>0.44179651695692024</c:v>
                </c:pt>
                <c:pt idx="5">
                  <c:v>0.57546012269938651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69856"/>
        <c:axId val="84171392"/>
      </c:barChart>
      <c:catAx>
        <c:axId val="84169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rgbClr val="868686"/>
            </a:solidFill>
          </a:ln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4171392"/>
        <c:crosses val="autoZero"/>
        <c:auto val="1"/>
        <c:lblAlgn val="ctr"/>
        <c:lblOffset val="100"/>
        <c:noMultiLvlLbl val="0"/>
      </c:catAx>
      <c:valAx>
        <c:axId val="84171392"/>
        <c:scaling>
          <c:orientation val="minMax"/>
          <c:max val="1"/>
          <c:min val="0"/>
        </c:scaling>
        <c:delete val="0"/>
        <c:axPos val="b"/>
        <c:majorGridlines>
          <c:spPr>
            <a:ln>
              <a:solidFill>
                <a:schemeClr val="bg2">
                  <a:lumMod val="90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Percentage of 4 or 5 Ratings on 5-point Scale</a:t>
                </a:r>
              </a:p>
            </c:rich>
          </c:tx>
          <c:layout>
            <c:manualLayout>
              <c:xMode val="edge"/>
              <c:yMode val="edge"/>
              <c:x val="0.2467775723752747"/>
              <c:y val="0.92747425541917783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spPr>
          <a:ln>
            <a:solidFill>
              <a:srgbClr val="868686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4169856"/>
        <c:crosses val="autoZero"/>
        <c:crossBetween val="between"/>
        <c:majorUnit val="0.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Area Rating Analysis by POETE</a:t>
            </a:r>
          </a:p>
        </c:rich>
      </c:tx>
      <c:layout>
        <c:manualLayout>
          <c:xMode val="edge"/>
          <c:yMode val="edge"/>
          <c:x val="0.33300236052306192"/>
          <c:y val="8.503096045885377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691077514527892"/>
          <c:y val="0.16698543586979436"/>
          <c:w val="0.53125851059469242"/>
          <c:h val="0.67700580087502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'Mission Area Analysis'!$IQ$4</c:f>
              <c:strCache>
                <c:ptCount val="1"/>
                <c:pt idx="0">
                  <c:v>Common</c:v>
                </c:pt>
              </c:strCache>
            </c:strRef>
          </c:tx>
          <c:invertIfNegative val="0"/>
          <c:cat>
            <c:strRef>
              <c:f>'Mission Area Analysis'!$IR$3:$IV$3</c:f>
              <c:strCache>
                <c:ptCount val="5"/>
                <c:pt idx="0">
                  <c:v>Planning</c:v>
                </c:pt>
                <c:pt idx="1">
                  <c:v>Organization</c:v>
                </c:pt>
                <c:pt idx="2">
                  <c:v>Equipment</c:v>
                </c:pt>
                <c:pt idx="3">
                  <c:v>Training</c:v>
                </c:pt>
                <c:pt idx="4">
                  <c:v>Exercises</c:v>
                </c:pt>
              </c:strCache>
            </c:strRef>
          </c:cat>
          <c:val>
            <c:numRef>
              <c:f>'Mission Area Analysis'!$IR$4:$IV$4</c:f>
              <c:numCache>
                <c:formatCode>0%</c:formatCode>
                <c:ptCount val="5"/>
                <c:pt idx="0">
                  <c:v>0.49404761904761907</c:v>
                </c:pt>
                <c:pt idx="1">
                  <c:v>0.67272727272727273</c:v>
                </c:pt>
                <c:pt idx="2">
                  <c:v>0.62416107382550334</c:v>
                </c:pt>
                <c:pt idx="3">
                  <c:v>0.53293413173652693</c:v>
                </c:pt>
                <c:pt idx="4">
                  <c:v>0.56024096385542166</c:v>
                </c:pt>
              </c:numCache>
            </c:numRef>
          </c:val>
        </c:ser>
        <c:ser>
          <c:idx val="1"/>
          <c:order val="1"/>
          <c:tx>
            <c:strRef>
              <c:f>'Mission Area Analysis'!$IQ$5</c:f>
              <c:strCache>
                <c:ptCount val="1"/>
                <c:pt idx="0">
                  <c:v>Prevention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AA4643"/>
              </a:solidFill>
            </c:spPr>
          </c:dPt>
          <c:cat>
            <c:strRef>
              <c:f>'Mission Area Analysis'!$IR$3:$IV$3</c:f>
              <c:strCache>
                <c:ptCount val="5"/>
                <c:pt idx="0">
                  <c:v>Planning</c:v>
                </c:pt>
                <c:pt idx="1">
                  <c:v>Organization</c:v>
                </c:pt>
                <c:pt idx="2">
                  <c:v>Equipment</c:v>
                </c:pt>
                <c:pt idx="3">
                  <c:v>Training</c:v>
                </c:pt>
                <c:pt idx="4">
                  <c:v>Exercises</c:v>
                </c:pt>
              </c:strCache>
            </c:strRef>
          </c:cat>
          <c:val>
            <c:numRef>
              <c:f>'Mission Area Analysis'!$IR$5:$IV$5</c:f>
              <c:numCache>
                <c:formatCode>0%</c:formatCode>
                <c:ptCount val="5"/>
                <c:pt idx="0">
                  <c:v>0.40182648401826482</c:v>
                </c:pt>
                <c:pt idx="1">
                  <c:v>0.53703703703703709</c:v>
                </c:pt>
                <c:pt idx="2">
                  <c:v>0.52073732718894006</c:v>
                </c:pt>
                <c:pt idx="3">
                  <c:v>0.47488584474885842</c:v>
                </c:pt>
                <c:pt idx="4">
                  <c:v>0.35909090909090907</c:v>
                </c:pt>
              </c:numCache>
            </c:numRef>
          </c:val>
        </c:ser>
        <c:ser>
          <c:idx val="2"/>
          <c:order val="2"/>
          <c:tx>
            <c:strRef>
              <c:f>'Mission Area Analysis'!$IQ$6</c:f>
              <c:strCache>
                <c:ptCount val="1"/>
                <c:pt idx="0">
                  <c:v>Protection</c:v>
                </c:pt>
              </c:strCache>
            </c:strRef>
          </c:tx>
          <c:invertIfNegative val="0"/>
          <c:cat>
            <c:strRef>
              <c:f>'Mission Area Analysis'!$IR$3:$IV$3</c:f>
              <c:strCache>
                <c:ptCount val="5"/>
                <c:pt idx="0">
                  <c:v>Planning</c:v>
                </c:pt>
                <c:pt idx="1">
                  <c:v>Organization</c:v>
                </c:pt>
                <c:pt idx="2">
                  <c:v>Equipment</c:v>
                </c:pt>
                <c:pt idx="3">
                  <c:v>Training</c:v>
                </c:pt>
                <c:pt idx="4">
                  <c:v>Exercises</c:v>
                </c:pt>
              </c:strCache>
            </c:strRef>
          </c:cat>
          <c:val>
            <c:numRef>
              <c:f>'Mission Area Analysis'!$IR$6:$IV$6</c:f>
              <c:numCache>
                <c:formatCode>0%</c:formatCode>
                <c:ptCount val="5"/>
                <c:pt idx="0">
                  <c:v>0.34537246049661402</c:v>
                </c:pt>
                <c:pt idx="1">
                  <c:v>0.51843317972350234</c:v>
                </c:pt>
                <c:pt idx="2">
                  <c:v>0.472289156626506</c:v>
                </c:pt>
                <c:pt idx="3">
                  <c:v>0.44090909090909092</c:v>
                </c:pt>
                <c:pt idx="4">
                  <c:v>0.35764705882352943</c:v>
                </c:pt>
              </c:numCache>
            </c:numRef>
          </c:val>
        </c:ser>
        <c:ser>
          <c:idx val="3"/>
          <c:order val="3"/>
          <c:tx>
            <c:strRef>
              <c:f>'Mission Area Analysis'!$IQ$7</c:f>
              <c:strCache>
                <c:ptCount val="1"/>
                <c:pt idx="0">
                  <c:v>Mitigation</c:v>
                </c:pt>
              </c:strCache>
            </c:strRef>
          </c:tx>
          <c:invertIfNegative val="0"/>
          <c:cat>
            <c:strRef>
              <c:f>'Mission Area Analysis'!$IR$3:$IV$3</c:f>
              <c:strCache>
                <c:ptCount val="5"/>
                <c:pt idx="0">
                  <c:v>Planning</c:v>
                </c:pt>
                <c:pt idx="1">
                  <c:v>Organization</c:v>
                </c:pt>
                <c:pt idx="2">
                  <c:v>Equipment</c:v>
                </c:pt>
                <c:pt idx="3">
                  <c:v>Training</c:v>
                </c:pt>
                <c:pt idx="4">
                  <c:v>Exercises</c:v>
                </c:pt>
              </c:strCache>
            </c:strRef>
          </c:cat>
          <c:val>
            <c:numRef>
              <c:f>'Mission Area Analysis'!$IR$7:$IV$7</c:f>
              <c:numCache>
                <c:formatCode>0%</c:formatCode>
                <c:ptCount val="5"/>
                <c:pt idx="0">
                  <c:v>0.51569506726457404</c:v>
                </c:pt>
                <c:pt idx="1">
                  <c:v>0.60829493087557607</c:v>
                </c:pt>
                <c:pt idx="2">
                  <c:v>0.38848920863309355</c:v>
                </c:pt>
                <c:pt idx="3">
                  <c:v>0.34562211981566821</c:v>
                </c:pt>
                <c:pt idx="4">
                  <c:v>0.30434782608695654</c:v>
                </c:pt>
              </c:numCache>
            </c:numRef>
          </c:val>
        </c:ser>
        <c:ser>
          <c:idx val="4"/>
          <c:order val="4"/>
          <c:tx>
            <c:strRef>
              <c:f>'Mission Area Analysis'!$IQ$8</c:f>
              <c:strCache>
                <c:ptCount val="1"/>
                <c:pt idx="0">
                  <c:v>Response</c:v>
                </c:pt>
              </c:strCache>
            </c:strRef>
          </c:tx>
          <c:invertIfNegative val="0"/>
          <c:cat>
            <c:strRef>
              <c:f>'Mission Area Analysis'!$IR$3:$IV$3</c:f>
              <c:strCache>
                <c:ptCount val="5"/>
                <c:pt idx="0">
                  <c:v>Planning</c:v>
                </c:pt>
                <c:pt idx="1">
                  <c:v>Organization</c:v>
                </c:pt>
                <c:pt idx="2">
                  <c:v>Equipment</c:v>
                </c:pt>
                <c:pt idx="3">
                  <c:v>Training</c:v>
                </c:pt>
                <c:pt idx="4">
                  <c:v>Exercises</c:v>
                </c:pt>
              </c:strCache>
            </c:strRef>
          </c:cat>
          <c:val>
            <c:numRef>
              <c:f>'Mission Area Analysis'!$IR$8:$IV$8</c:f>
              <c:numCache>
                <c:formatCode>0%</c:formatCode>
                <c:ptCount val="5"/>
                <c:pt idx="0">
                  <c:v>0.47402597402597402</c:v>
                </c:pt>
                <c:pt idx="1">
                  <c:v>0.54620462046204621</c:v>
                </c:pt>
                <c:pt idx="2">
                  <c:v>0.47966101694915253</c:v>
                </c:pt>
                <c:pt idx="3">
                  <c:v>0.46091205211726383</c:v>
                </c:pt>
                <c:pt idx="4">
                  <c:v>0.44389438943894388</c:v>
                </c:pt>
              </c:numCache>
            </c:numRef>
          </c:val>
        </c:ser>
        <c:ser>
          <c:idx val="5"/>
          <c:order val="5"/>
          <c:tx>
            <c:strRef>
              <c:f>'Mission Area Analysis'!$IQ$9</c:f>
              <c:strCache>
                <c:ptCount val="1"/>
                <c:pt idx="0">
                  <c:v>Recovery</c:v>
                </c:pt>
              </c:strCache>
            </c:strRef>
          </c:tx>
          <c:invertIfNegative val="0"/>
          <c:cat>
            <c:strRef>
              <c:f>'Mission Area Analysis'!$IR$3:$IV$3</c:f>
              <c:strCache>
                <c:ptCount val="5"/>
                <c:pt idx="0">
                  <c:v>Planning</c:v>
                </c:pt>
                <c:pt idx="1">
                  <c:v>Organization</c:v>
                </c:pt>
                <c:pt idx="2">
                  <c:v>Equipment</c:v>
                </c:pt>
                <c:pt idx="3">
                  <c:v>Training</c:v>
                </c:pt>
                <c:pt idx="4">
                  <c:v>Exercises</c:v>
                </c:pt>
              </c:strCache>
            </c:strRef>
          </c:cat>
          <c:val>
            <c:numRef>
              <c:f>'Mission Area Analysis'!$IR$9:$IV$9</c:f>
              <c:numCache>
                <c:formatCode>0%</c:formatCode>
                <c:ptCount val="5"/>
                <c:pt idx="0">
                  <c:v>0.25806451612903225</c:v>
                </c:pt>
                <c:pt idx="1">
                  <c:v>0.3978102189781022</c:v>
                </c:pt>
                <c:pt idx="2">
                  <c:v>0.33953488372093021</c:v>
                </c:pt>
                <c:pt idx="3">
                  <c:v>0.27941176470588236</c:v>
                </c:pt>
                <c:pt idx="4">
                  <c:v>0.25475285171102663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239872"/>
        <c:axId val="84241408"/>
      </c:barChart>
      <c:catAx>
        <c:axId val="8423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rgbClr val="868686"/>
            </a:solidFill>
          </a:ln>
        </c:spPr>
        <c:txPr>
          <a:bodyPr/>
          <a:lstStyle/>
          <a:p>
            <a:pP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4241408"/>
        <c:crosses val="autoZero"/>
        <c:auto val="1"/>
        <c:lblAlgn val="ctr"/>
        <c:lblOffset val="100"/>
        <c:noMultiLvlLbl val="0"/>
      </c:catAx>
      <c:valAx>
        <c:axId val="8424140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2">
                  <a:lumMod val="90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Percentage of 4 or 5 Ratings on a 5-point Scale</a:t>
                </a:r>
              </a:p>
            </c:rich>
          </c:tx>
          <c:layout>
            <c:manualLayout>
              <c:xMode val="edge"/>
              <c:yMode val="edge"/>
              <c:x val="3.5260716844986086E-2"/>
              <c:y val="0.42117774644733946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spPr>
          <a:ln>
            <a:solidFill>
              <a:srgbClr val="868686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4239872"/>
        <c:crosses val="autoZero"/>
        <c:crossBetween val="between"/>
        <c:majorUnit val="0.2"/>
        <c:minorUnit val="5.000000000000001E-2"/>
      </c:valAx>
    </c:plotArea>
    <c:legend>
      <c:legendPos val="r"/>
      <c:layout>
        <c:manualLayout>
          <c:xMode val="edge"/>
          <c:yMode val="edge"/>
          <c:x val="0.84440577157570129"/>
          <c:y val="0.33361834197994794"/>
          <c:w val="0.13124028772642568"/>
          <c:h val="0.50693518625177403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9C5F5205-3D14-4759-B141-26B5F79F0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86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49787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05" y="4416428"/>
            <a:ext cx="5504204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298EDF-5935-43E3-96A7-964E7186D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42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6768" indent="-226768" defTabSz="907072">
              <a:spcAft>
                <a:spcPts val="595"/>
              </a:spcAft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A590D-C6F7-4621-8783-5745A67B59E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8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6768" indent="-226768" defTabSz="907072">
              <a:spcAft>
                <a:spcPts val="595"/>
              </a:spcAft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A590D-C6F7-4621-8783-5745A67B59E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4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8B872-EA31-49BD-9BB7-8E3EAF3E745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1/13/2015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4F8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Visual 1.</a:t>
            </a:r>
            <a:fld id="{167A036F-738C-4416-983E-5B04119587A4}" type="slidenum">
              <a:rPr lang="en-US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E2FA5-8BBD-48DC-AD05-8F6F56B5DAD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1/13/2015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0" i="0" baseline="0">
                <a:solidFill>
                  <a:srgbClr val="F4F8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Visual 1.</a:t>
            </a:r>
            <a:fld id="{167A036F-738C-4416-983E-5B04119587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E84E9-3708-40B0-BDD4-655ACE3C200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1/13/2015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0" i="0" baseline="0">
                <a:solidFill>
                  <a:srgbClr val="F4F8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Visual 1.</a:t>
            </a:r>
            <a:fld id="{167A036F-738C-4416-983E-5B04119587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8229600" cy="4646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F6C37-954A-4EDA-9CD8-B79C032B8CA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1/13/2015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0" i="0" baseline="0">
                <a:solidFill>
                  <a:srgbClr val="F4F8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Visual 1.</a:t>
            </a:r>
            <a:fld id="{167A036F-738C-4416-983E-5B04119587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DC463-8186-4047-A51B-EA5A44D39E1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1/13/2015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4AED5-46F1-454B-B7A8-03A47BFE411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1/13/2015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4F8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Visual 1.</a:t>
            </a:r>
            <a:fld id="{167A036F-738C-4416-983E-5B04119587A4}" type="slidenum">
              <a:rPr lang="en-US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8388"/>
            <a:ext cx="4038600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8388"/>
            <a:ext cx="4038600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E379B-CA67-4FF9-9090-010C6903DD4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1/13/2015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4F8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Visual 1.</a:t>
            </a:r>
            <a:fld id="{167A036F-738C-4416-983E-5B04119587A4}" type="slidenum">
              <a:rPr lang="en-US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3955F-B633-46BF-A473-43DF0EF1571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1/13/2015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4F8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Visual 1.</a:t>
            </a:r>
            <a:fld id="{167A036F-738C-4416-983E-5B04119587A4}" type="slidenum">
              <a:rPr lang="en-US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814E8-C70E-465D-96F2-267C7E89B0E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1/13/2015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4F8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Visual 1.</a:t>
            </a:r>
            <a:fld id="{167A036F-738C-4416-983E-5B04119587A4}" type="slidenum">
              <a:rPr lang="en-US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B61C3-7423-4551-BD75-74FD0A04566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1/13/2015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Visual 1.</a:t>
            </a:r>
            <a:fld id="{39BEE0A1-21C7-45F8-91DE-2FA0295A02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327E-22AE-40F3-9BD4-5E5C41C115B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1/13/2015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0" i="0" baseline="0">
                <a:solidFill>
                  <a:srgbClr val="F4F8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Visual 1.</a:t>
            </a:r>
            <a:fld id="{167A036F-738C-4416-983E-5B04119587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B9363-4EC0-4149-8F04-C4473948E78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1/13/2015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0" i="0" baseline="0">
                <a:solidFill>
                  <a:srgbClr val="F4F8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Visual 1.</a:t>
            </a:r>
            <a:fld id="{167A036F-738C-4416-983E-5B04119587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EMA Visual Template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F7949E-FC39-447F-9B4F-A92E1216EA94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1/13/2015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0" i="0" baseline="0">
                <a:solidFill>
                  <a:srgbClr val="F4F8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Visual 1.</a:t>
            </a:r>
            <a:fld id="{167A036F-738C-4416-983E-5B04119587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401638" algn="l"/>
        </a:tabLst>
        <a:defRPr sz="2800" b="1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1">
          <a:solidFill>
            <a:srgbClr val="000066"/>
          </a:solidFill>
          <a:latin typeface="+mn-lt"/>
          <a:cs typeface="+mn-cs"/>
        </a:defRPr>
      </a:lvl2pPr>
      <a:lvl3pPr marL="9144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1">
          <a:solidFill>
            <a:srgbClr val="000066"/>
          </a:solidFill>
          <a:latin typeface="+mn-lt"/>
          <a:cs typeface="+mn-cs"/>
        </a:defRPr>
      </a:lvl3pPr>
      <a:lvl4pPr marL="13716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1">
          <a:solidFill>
            <a:srgbClr val="000066"/>
          </a:solidFill>
          <a:latin typeface="+mn-lt"/>
          <a:cs typeface="+mn-cs"/>
        </a:defRPr>
      </a:lvl4pPr>
      <a:lvl5pPr marL="21748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8077200" cy="1752600"/>
          </a:xfrm>
        </p:spPr>
        <p:txBody>
          <a:bodyPr/>
          <a:lstStyle/>
          <a:p>
            <a:pPr algn="ctr"/>
            <a:r>
              <a:rPr lang="en-US" sz="1600" dirty="0"/>
              <a:t>http://www.fema.gov/pdf/recoveryframework/ndrf.pdf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480" t="25514" r="32379" b="5764"/>
          <a:stretch>
            <a:fillRect/>
          </a:stretch>
        </p:blipFill>
        <p:spPr bwMode="auto">
          <a:xfrm rot="20789927">
            <a:off x="1049571" y="1594741"/>
            <a:ext cx="2734293" cy="343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115846" cy="305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6890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52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934" y="73559"/>
            <a:ext cx="8229600" cy="91440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>
                <a:solidFill>
                  <a:srgbClr val="1F497D"/>
                </a:solidFill>
              </a:rPr>
              <a:t>Aggregate Data: Recovery Mission Area</a:t>
            </a:r>
            <a:endParaRPr lang="en-US" sz="3200" dirty="0">
              <a:solidFill>
                <a:srgbClr val="1F497D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19100" y="1108364"/>
            <a:ext cx="8229600" cy="564078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States and territories generally reported having low capability levels in the </a:t>
            </a:r>
            <a:r>
              <a:rPr lang="en-US" sz="1800" dirty="0"/>
              <a:t>R</a:t>
            </a:r>
            <a:r>
              <a:rPr lang="en-US" sz="1800" dirty="0" smtClean="0"/>
              <a:t>ecovery-specific core capabilities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773636"/>
              </p:ext>
            </p:extLst>
          </p:nvPr>
        </p:nvGraphicFramePr>
        <p:xfrm>
          <a:off x="838200" y="1905000"/>
          <a:ext cx="7634514" cy="376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31115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934" y="73559"/>
            <a:ext cx="8229600" cy="914400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rgbClr val="1F497D"/>
                </a:solidFill>
              </a:rPr>
              <a:t>Aggregate Data: Recovery Mission Area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4078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Moreover, States and territories reported lower capability levels in Recovery than every other mission area across all POETE elements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19903"/>
              </p:ext>
            </p:extLst>
          </p:nvPr>
        </p:nvGraphicFramePr>
        <p:xfrm>
          <a:off x="457200" y="1371600"/>
          <a:ext cx="7953322" cy="460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02365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Resilience &amp; Sustainability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3352800"/>
            <a:ext cx="91440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914400"/>
            <a:ext cx="912948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2029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Comments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3538786" cy="31242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91000"/>
            <a:ext cx="1505859" cy="147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5181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wayne.rickard@fema.dhs.gov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38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Continuum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1757"/>
          <a:stretch>
            <a:fillRect/>
          </a:stretch>
        </p:blipFill>
        <p:spPr bwMode="auto">
          <a:xfrm>
            <a:off x="0" y="1371600"/>
            <a:ext cx="946482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NDRF Core Principles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0" dirty="0" smtClean="0">
                <a:solidFill>
                  <a:schemeClr val="tx1"/>
                </a:solidFill>
              </a:rPr>
              <a:t>Individual and Family Empowerment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Leadership and Local Primacy</a:t>
            </a:r>
          </a:p>
          <a:p>
            <a:pPr lvl="0"/>
            <a:r>
              <a:rPr lang="en-US" b="0" dirty="0" smtClean="0">
                <a:solidFill>
                  <a:schemeClr val="tx1"/>
                </a:solidFill>
              </a:rPr>
              <a:t>Pre-Disaster Recovery Planning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Partnerships and Inclusiveness</a:t>
            </a:r>
          </a:p>
          <a:p>
            <a:pPr lvl="0"/>
            <a:r>
              <a:rPr lang="en-US" b="0" dirty="0" smtClean="0">
                <a:solidFill>
                  <a:schemeClr val="tx1"/>
                </a:solidFill>
              </a:rPr>
              <a:t>Public Information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Unity of Effort</a:t>
            </a:r>
          </a:p>
          <a:p>
            <a:r>
              <a:rPr lang="en-US" b="0" dirty="0">
                <a:solidFill>
                  <a:schemeClr val="tx1"/>
                </a:solidFill>
              </a:rPr>
              <a:t>Timeliness and Flexibility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Resilience and Sustainability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Psychological and Emotional Recovery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Interagency Coordination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3538786" cy="31242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91000"/>
            <a:ext cx="1505859" cy="147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8269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Support Functions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66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Community Planning and Capacity Building 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Economic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Health </a:t>
            </a:r>
            <a:r>
              <a:rPr lang="en-US" dirty="0">
                <a:solidFill>
                  <a:schemeClr val="tx2"/>
                </a:solidFill>
              </a:rPr>
              <a:t>and Social </a:t>
            </a:r>
            <a:r>
              <a:rPr lang="en-US" dirty="0" smtClean="0">
                <a:solidFill>
                  <a:schemeClr val="tx2"/>
                </a:solidFill>
              </a:rPr>
              <a:t>Services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Housing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Infrastructure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Natural </a:t>
            </a:r>
            <a:r>
              <a:rPr lang="en-US" dirty="0">
                <a:solidFill>
                  <a:schemeClr val="tx2"/>
                </a:solidFill>
              </a:rPr>
              <a:t>and Cultural </a:t>
            </a:r>
            <a:r>
              <a:rPr lang="en-US" dirty="0" smtClean="0">
                <a:solidFill>
                  <a:schemeClr val="tx2"/>
                </a:solidFill>
              </a:rPr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939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Support 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453">
            <a:off x="4760326" y="1531917"/>
            <a:ext cx="3200400" cy="4141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8279">
            <a:off x="1611850" y="1356710"/>
            <a:ext cx="3200400" cy="41416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18015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Federal Recovery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8388"/>
            <a:ext cx="8534400" cy="4646612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Promote inclusiveness</a:t>
            </a:r>
          </a:p>
          <a:p>
            <a:pPr lvl="0"/>
            <a:r>
              <a:rPr lang="en-US" b="0" dirty="0" smtClean="0">
                <a:solidFill>
                  <a:schemeClr val="tx1"/>
                </a:solidFill>
              </a:rPr>
              <a:t>Advise on community managed (pre-) recovery efforts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Support </a:t>
            </a:r>
            <a:r>
              <a:rPr lang="en-US" b="0" dirty="0">
                <a:solidFill>
                  <a:schemeClr val="tx1"/>
                </a:solidFill>
              </a:rPr>
              <a:t>capacity-building</a:t>
            </a:r>
          </a:p>
          <a:p>
            <a:pPr lvl="0"/>
            <a:r>
              <a:rPr lang="en-US" b="0" dirty="0" smtClean="0">
                <a:solidFill>
                  <a:schemeClr val="tx1"/>
                </a:solidFill>
              </a:rPr>
              <a:t>Incorporate </a:t>
            </a:r>
            <a:r>
              <a:rPr lang="en-US" b="0" dirty="0">
                <a:solidFill>
                  <a:schemeClr val="tx1"/>
                </a:solidFill>
              </a:rPr>
              <a:t>mitigation, sustainability, and resilience-building measures</a:t>
            </a:r>
          </a:p>
          <a:p>
            <a:pPr lvl="0"/>
            <a:r>
              <a:rPr lang="en-US" b="0" dirty="0" smtClean="0">
                <a:solidFill>
                  <a:schemeClr val="tx1"/>
                </a:solidFill>
              </a:rPr>
              <a:t>Assist in coordination with federal/regional and private sector stakeholders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828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0906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Continuum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1757"/>
          <a:stretch>
            <a:fillRect/>
          </a:stretch>
        </p:blipFill>
        <p:spPr bwMode="auto">
          <a:xfrm>
            <a:off x="0" y="1371600"/>
            <a:ext cx="946482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>
            <a:off x="266700" y="3581400"/>
            <a:ext cx="1485900" cy="228600"/>
          </a:xfrm>
          <a:prstGeom prst="rect">
            <a:avLst/>
          </a:prstGeom>
          <a:solidFill>
            <a:srgbClr val="33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133600" y="2714171"/>
            <a:ext cx="6473371" cy="1291772"/>
          </a:xfrm>
          <a:custGeom>
            <a:avLst/>
            <a:gdLst>
              <a:gd name="connsiteX0" fmla="*/ 0 w 6473371"/>
              <a:gd name="connsiteY0" fmla="*/ 1291772 h 1291772"/>
              <a:gd name="connsiteX1" fmla="*/ 72571 w 6473371"/>
              <a:gd name="connsiteY1" fmla="*/ 1277258 h 1291772"/>
              <a:gd name="connsiteX2" fmla="*/ 174171 w 6473371"/>
              <a:gd name="connsiteY2" fmla="*/ 1262743 h 1291772"/>
              <a:gd name="connsiteX3" fmla="*/ 290286 w 6473371"/>
              <a:gd name="connsiteY3" fmla="*/ 1233715 h 1291772"/>
              <a:gd name="connsiteX4" fmla="*/ 609600 w 6473371"/>
              <a:gd name="connsiteY4" fmla="*/ 1219200 h 1291772"/>
              <a:gd name="connsiteX5" fmla="*/ 667657 w 6473371"/>
              <a:gd name="connsiteY5" fmla="*/ 1204686 h 1291772"/>
              <a:gd name="connsiteX6" fmla="*/ 754743 w 6473371"/>
              <a:gd name="connsiteY6" fmla="*/ 1175658 h 1291772"/>
              <a:gd name="connsiteX7" fmla="*/ 798286 w 6473371"/>
              <a:gd name="connsiteY7" fmla="*/ 1146629 h 1291772"/>
              <a:gd name="connsiteX8" fmla="*/ 899886 w 6473371"/>
              <a:gd name="connsiteY8" fmla="*/ 1117600 h 1291772"/>
              <a:gd name="connsiteX9" fmla="*/ 943429 w 6473371"/>
              <a:gd name="connsiteY9" fmla="*/ 1103086 h 1291772"/>
              <a:gd name="connsiteX10" fmla="*/ 1001486 w 6473371"/>
              <a:gd name="connsiteY10" fmla="*/ 1088572 h 1291772"/>
              <a:gd name="connsiteX11" fmla="*/ 1045029 w 6473371"/>
              <a:gd name="connsiteY11" fmla="*/ 1074058 h 1291772"/>
              <a:gd name="connsiteX12" fmla="*/ 1117600 w 6473371"/>
              <a:gd name="connsiteY12" fmla="*/ 1059543 h 1291772"/>
              <a:gd name="connsiteX13" fmla="*/ 1161143 w 6473371"/>
              <a:gd name="connsiteY13" fmla="*/ 1030515 h 1291772"/>
              <a:gd name="connsiteX14" fmla="*/ 1277257 w 6473371"/>
              <a:gd name="connsiteY14" fmla="*/ 1001486 h 1291772"/>
              <a:gd name="connsiteX15" fmla="*/ 1364343 w 6473371"/>
              <a:gd name="connsiteY15" fmla="*/ 972458 h 1291772"/>
              <a:gd name="connsiteX16" fmla="*/ 1407886 w 6473371"/>
              <a:gd name="connsiteY16" fmla="*/ 957943 h 1291772"/>
              <a:gd name="connsiteX17" fmla="*/ 1553029 w 6473371"/>
              <a:gd name="connsiteY17" fmla="*/ 914400 h 1291772"/>
              <a:gd name="connsiteX18" fmla="*/ 1669143 w 6473371"/>
              <a:gd name="connsiteY18" fmla="*/ 870858 h 1291772"/>
              <a:gd name="connsiteX19" fmla="*/ 1843314 w 6473371"/>
              <a:gd name="connsiteY19" fmla="*/ 856343 h 1291772"/>
              <a:gd name="connsiteX20" fmla="*/ 1944914 w 6473371"/>
              <a:gd name="connsiteY20" fmla="*/ 798286 h 1291772"/>
              <a:gd name="connsiteX21" fmla="*/ 2032000 w 6473371"/>
              <a:gd name="connsiteY21" fmla="*/ 769258 h 1291772"/>
              <a:gd name="connsiteX22" fmla="*/ 2075543 w 6473371"/>
              <a:gd name="connsiteY22" fmla="*/ 754743 h 1291772"/>
              <a:gd name="connsiteX23" fmla="*/ 2162629 w 6473371"/>
              <a:gd name="connsiteY23" fmla="*/ 711200 h 1291772"/>
              <a:gd name="connsiteX24" fmla="*/ 2220686 w 6473371"/>
              <a:gd name="connsiteY24" fmla="*/ 667658 h 1291772"/>
              <a:gd name="connsiteX25" fmla="*/ 2278743 w 6473371"/>
              <a:gd name="connsiteY25" fmla="*/ 638629 h 1291772"/>
              <a:gd name="connsiteX26" fmla="*/ 2322286 w 6473371"/>
              <a:gd name="connsiteY26" fmla="*/ 595086 h 1291772"/>
              <a:gd name="connsiteX27" fmla="*/ 2423886 w 6473371"/>
              <a:gd name="connsiteY27" fmla="*/ 522515 h 1291772"/>
              <a:gd name="connsiteX28" fmla="*/ 2612571 w 6473371"/>
              <a:gd name="connsiteY28" fmla="*/ 493486 h 1291772"/>
              <a:gd name="connsiteX29" fmla="*/ 2670629 w 6473371"/>
              <a:gd name="connsiteY29" fmla="*/ 464458 h 1291772"/>
              <a:gd name="connsiteX30" fmla="*/ 2743200 w 6473371"/>
              <a:gd name="connsiteY30" fmla="*/ 435429 h 1291772"/>
              <a:gd name="connsiteX31" fmla="*/ 2786743 w 6473371"/>
              <a:gd name="connsiteY31" fmla="*/ 406400 h 1291772"/>
              <a:gd name="connsiteX32" fmla="*/ 2844800 w 6473371"/>
              <a:gd name="connsiteY32" fmla="*/ 377372 h 1291772"/>
              <a:gd name="connsiteX33" fmla="*/ 3004457 w 6473371"/>
              <a:gd name="connsiteY33" fmla="*/ 319315 h 1291772"/>
              <a:gd name="connsiteX34" fmla="*/ 3091543 w 6473371"/>
              <a:gd name="connsiteY34" fmla="*/ 304800 h 1291772"/>
              <a:gd name="connsiteX35" fmla="*/ 3164114 w 6473371"/>
              <a:gd name="connsiteY35" fmla="*/ 261258 h 1291772"/>
              <a:gd name="connsiteX36" fmla="*/ 3309257 w 6473371"/>
              <a:gd name="connsiteY36" fmla="*/ 217715 h 1291772"/>
              <a:gd name="connsiteX37" fmla="*/ 3410857 w 6473371"/>
              <a:gd name="connsiteY37" fmla="*/ 174172 h 1291772"/>
              <a:gd name="connsiteX38" fmla="*/ 3497943 w 6473371"/>
              <a:gd name="connsiteY38" fmla="*/ 145143 h 1291772"/>
              <a:gd name="connsiteX39" fmla="*/ 3643086 w 6473371"/>
              <a:gd name="connsiteY39" fmla="*/ 116115 h 1291772"/>
              <a:gd name="connsiteX40" fmla="*/ 3715657 w 6473371"/>
              <a:gd name="connsiteY40" fmla="*/ 101600 h 1291772"/>
              <a:gd name="connsiteX41" fmla="*/ 3918857 w 6473371"/>
              <a:gd name="connsiteY41" fmla="*/ 87086 h 1291772"/>
              <a:gd name="connsiteX42" fmla="*/ 3962400 w 6473371"/>
              <a:gd name="connsiteY42" fmla="*/ 72572 h 1291772"/>
              <a:gd name="connsiteX43" fmla="*/ 4426857 w 6473371"/>
              <a:gd name="connsiteY43" fmla="*/ 43543 h 1291772"/>
              <a:gd name="connsiteX44" fmla="*/ 4905829 w 6473371"/>
              <a:gd name="connsiteY44" fmla="*/ 14515 h 1291772"/>
              <a:gd name="connsiteX45" fmla="*/ 5152571 w 6473371"/>
              <a:gd name="connsiteY45" fmla="*/ 0 h 1291772"/>
              <a:gd name="connsiteX46" fmla="*/ 5297714 w 6473371"/>
              <a:gd name="connsiteY46" fmla="*/ 14515 h 1291772"/>
              <a:gd name="connsiteX47" fmla="*/ 5617029 w 6473371"/>
              <a:gd name="connsiteY47" fmla="*/ 43543 h 1291772"/>
              <a:gd name="connsiteX48" fmla="*/ 5762171 w 6473371"/>
              <a:gd name="connsiteY48" fmla="*/ 29029 h 1291772"/>
              <a:gd name="connsiteX49" fmla="*/ 5907314 w 6473371"/>
              <a:gd name="connsiteY49" fmla="*/ 43543 h 1291772"/>
              <a:gd name="connsiteX50" fmla="*/ 5950857 w 6473371"/>
              <a:gd name="connsiteY50" fmla="*/ 58058 h 1291772"/>
              <a:gd name="connsiteX51" fmla="*/ 6096000 w 6473371"/>
              <a:gd name="connsiteY51" fmla="*/ 72572 h 1291772"/>
              <a:gd name="connsiteX52" fmla="*/ 6139543 w 6473371"/>
              <a:gd name="connsiteY52" fmla="*/ 87086 h 1291772"/>
              <a:gd name="connsiteX53" fmla="*/ 6183086 w 6473371"/>
              <a:gd name="connsiteY53" fmla="*/ 116115 h 1291772"/>
              <a:gd name="connsiteX54" fmla="*/ 6313714 w 6473371"/>
              <a:gd name="connsiteY54" fmla="*/ 130629 h 1291772"/>
              <a:gd name="connsiteX55" fmla="*/ 6473371 w 6473371"/>
              <a:gd name="connsiteY55" fmla="*/ 159658 h 12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473371" h="1291772">
                <a:moveTo>
                  <a:pt x="0" y="1291772"/>
                </a:moveTo>
                <a:cubicBezTo>
                  <a:pt x="24190" y="1286934"/>
                  <a:pt x="48237" y="1281314"/>
                  <a:pt x="72571" y="1277258"/>
                </a:cubicBezTo>
                <a:cubicBezTo>
                  <a:pt x="106316" y="1271634"/>
                  <a:pt x="140625" y="1269452"/>
                  <a:pt x="174171" y="1262743"/>
                </a:cubicBezTo>
                <a:cubicBezTo>
                  <a:pt x="257689" y="1246039"/>
                  <a:pt x="175992" y="1242181"/>
                  <a:pt x="290286" y="1233715"/>
                </a:cubicBezTo>
                <a:cubicBezTo>
                  <a:pt x="396543" y="1225844"/>
                  <a:pt x="503162" y="1224038"/>
                  <a:pt x="609600" y="1219200"/>
                </a:cubicBezTo>
                <a:cubicBezTo>
                  <a:pt x="628952" y="1214362"/>
                  <a:pt x="648550" y="1210418"/>
                  <a:pt x="667657" y="1204686"/>
                </a:cubicBezTo>
                <a:cubicBezTo>
                  <a:pt x="696965" y="1195894"/>
                  <a:pt x="754743" y="1175658"/>
                  <a:pt x="754743" y="1175658"/>
                </a:cubicBezTo>
                <a:cubicBezTo>
                  <a:pt x="769257" y="1165982"/>
                  <a:pt x="782684" y="1154430"/>
                  <a:pt x="798286" y="1146629"/>
                </a:cubicBezTo>
                <a:cubicBezTo>
                  <a:pt x="821481" y="1135032"/>
                  <a:pt x="878191" y="1123799"/>
                  <a:pt x="899886" y="1117600"/>
                </a:cubicBezTo>
                <a:cubicBezTo>
                  <a:pt x="914597" y="1113397"/>
                  <a:pt x="928718" y="1107289"/>
                  <a:pt x="943429" y="1103086"/>
                </a:cubicBezTo>
                <a:cubicBezTo>
                  <a:pt x="962609" y="1097606"/>
                  <a:pt x="982306" y="1094052"/>
                  <a:pt x="1001486" y="1088572"/>
                </a:cubicBezTo>
                <a:cubicBezTo>
                  <a:pt x="1016197" y="1084369"/>
                  <a:pt x="1030186" y="1077769"/>
                  <a:pt x="1045029" y="1074058"/>
                </a:cubicBezTo>
                <a:cubicBezTo>
                  <a:pt x="1068962" y="1068075"/>
                  <a:pt x="1093410" y="1064381"/>
                  <a:pt x="1117600" y="1059543"/>
                </a:cubicBezTo>
                <a:cubicBezTo>
                  <a:pt x="1132114" y="1049867"/>
                  <a:pt x="1145541" y="1038316"/>
                  <a:pt x="1161143" y="1030515"/>
                </a:cubicBezTo>
                <a:cubicBezTo>
                  <a:pt x="1196380" y="1012897"/>
                  <a:pt x="1240813" y="1011425"/>
                  <a:pt x="1277257" y="1001486"/>
                </a:cubicBezTo>
                <a:cubicBezTo>
                  <a:pt x="1306778" y="993435"/>
                  <a:pt x="1335314" y="982134"/>
                  <a:pt x="1364343" y="972458"/>
                </a:cubicBezTo>
                <a:cubicBezTo>
                  <a:pt x="1378857" y="967620"/>
                  <a:pt x="1393043" y="961654"/>
                  <a:pt x="1407886" y="957943"/>
                </a:cubicBezTo>
                <a:cubicBezTo>
                  <a:pt x="1472597" y="941766"/>
                  <a:pt x="1482347" y="940905"/>
                  <a:pt x="1553029" y="914400"/>
                </a:cubicBezTo>
                <a:cubicBezTo>
                  <a:pt x="1591734" y="899886"/>
                  <a:pt x="1628609" y="878965"/>
                  <a:pt x="1669143" y="870858"/>
                </a:cubicBezTo>
                <a:cubicBezTo>
                  <a:pt x="1726270" y="859433"/>
                  <a:pt x="1785257" y="861181"/>
                  <a:pt x="1843314" y="856343"/>
                </a:cubicBezTo>
                <a:cubicBezTo>
                  <a:pt x="1976496" y="811950"/>
                  <a:pt x="1769172" y="886156"/>
                  <a:pt x="1944914" y="798286"/>
                </a:cubicBezTo>
                <a:cubicBezTo>
                  <a:pt x="1972282" y="784602"/>
                  <a:pt x="2002971" y="778934"/>
                  <a:pt x="2032000" y="769258"/>
                </a:cubicBezTo>
                <a:cubicBezTo>
                  <a:pt x="2046514" y="764420"/>
                  <a:pt x="2062813" y="763230"/>
                  <a:pt x="2075543" y="754743"/>
                </a:cubicBezTo>
                <a:cubicBezTo>
                  <a:pt x="2131816" y="717228"/>
                  <a:pt x="2102537" y="731231"/>
                  <a:pt x="2162629" y="711200"/>
                </a:cubicBezTo>
                <a:cubicBezTo>
                  <a:pt x="2181981" y="696686"/>
                  <a:pt x="2200173" y="680479"/>
                  <a:pt x="2220686" y="667658"/>
                </a:cubicBezTo>
                <a:cubicBezTo>
                  <a:pt x="2239034" y="656191"/>
                  <a:pt x="2261137" y="651205"/>
                  <a:pt x="2278743" y="638629"/>
                </a:cubicBezTo>
                <a:cubicBezTo>
                  <a:pt x="2295446" y="626698"/>
                  <a:pt x="2306701" y="608444"/>
                  <a:pt x="2322286" y="595086"/>
                </a:cubicBezTo>
                <a:cubicBezTo>
                  <a:pt x="2327246" y="590835"/>
                  <a:pt x="2408567" y="529080"/>
                  <a:pt x="2423886" y="522515"/>
                </a:cubicBezTo>
                <a:cubicBezTo>
                  <a:pt x="2467885" y="503658"/>
                  <a:pt x="2586338" y="496401"/>
                  <a:pt x="2612571" y="493486"/>
                </a:cubicBezTo>
                <a:cubicBezTo>
                  <a:pt x="2631924" y="483810"/>
                  <a:pt x="2650857" y="473245"/>
                  <a:pt x="2670629" y="464458"/>
                </a:cubicBezTo>
                <a:cubicBezTo>
                  <a:pt x="2694437" y="453877"/>
                  <a:pt x="2719897" y="447081"/>
                  <a:pt x="2743200" y="435429"/>
                </a:cubicBezTo>
                <a:cubicBezTo>
                  <a:pt x="2758802" y="427628"/>
                  <a:pt x="2771597" y="415055"/>
                  <a:pt x="2786743" y="406400"/>
                </a:cubicBezTo>
                <a:cubicBezTo>
                  <a:pt x="2805529" y="395665"/>
                  <a:pt x="2825028" y="386159"/>
                  <a:pt x="2844800" y="377372"/>
                </a:cubicBezTo>
                <a:cubicBezTo>
                  <a:pt x="2872513" y="365055"/>
                  <a:pt x="2978704" y="323607"/>
                  <a:pt x="3004457" y="319315"/>
                </a:cubicBezTo>
                <a:lnTo>
                  <a:pt x="3091543" y="304800"/>
                </a:lnTo>
                <a:cubicBezTo>
                  <a:pt x="3115733" y="290286"/>
                  <a:pt x="3138432" y="272932"/>
                  <a:pt x="3164114" y="261258"/>
                </a:cubicBezTo>
                <a:cubicBezTo>
                  <a:pt x="3207307" y="241625"/>
                  <a:pt x="3262466" y="229413"/>
                  <a:pt x="3309257" y="217715"/>
                </a:cubicBezTo>
                <a:cubicBezTo>
                  <a:pt x="3378340" y="171659"/>
                  <a:pt x="3325651" y="199734"/>
                  <a:pt x="3410857" y="174172"/>
                </a:cubicBezTo>
                <a:cubicBezTo>
                  <a:pt x="3440165" y="165379"/>
                  <a:pt x="3468258" y="152564"/>
                  <a:pt x="3497943" y="145143"/>
                </a:cubicBezTo>
                <a:cubicBezTo>
                  <a:pt x="3600641" y="119469"/>
                  <a:pt x="3512586" y="139843"/>
                  <a:pt x="3643086" y="116115"/>
                </a:cubicBezTo>
                <a:cubicBezTo>
                  <a:pt x="3667358" y="111702"/>
                  <a:pt x="3691123" y="104183"/>
                  <a:pt x="3715657" y="101600"/>
                </a:cubicBezTo>
                <a:cubicBezTo>
                  <a:pt x="3783190" y="94491"/>
                  <a:pt x="3851124" y="91924"/>
                  <a:pt x="3918857" y="87086"/>
                </a:cubicBezTo>
                <a:cubicBezTo>
                  <a:pt x="3933371" y="82248"/>
                  <a:pt x="3947689" y="76775"/>
                  <a:pt x="3962400" y="72572"/>
                </a:cubicBezTo>
                <a:cubicBezTo>
                  <a:pt x="4124883" y="26149"/>
                  <a:pt x="4184541" y="52198"/>
                  <a:pt x="4426857" y="43543"/>
                </a:cubicBezTo>
                <a:cubicBezTo>
                  <a:pt x="4649471" y="6442"/>
                  <a:pt x="4455271" y="34995"/>
                  <a:pt x="4905829" y="14515"/>
                </a:cubicBezTo>
                <a:cubicBezTo>
                  <a:pt x="4988134" y="10774"/>
                  <a:pt x="5070324" y="4838"/>
                  <a:pt x="5152571" y="0"/>
                </a:cubicBezTo>
                <a:cubicBezTo>
                  <a:pt x="5200952" y="4838"/>
                  <a:pt x="5249207" y="11170"/>
                  <a:pt x="5297714" y="14515"/>
                </a:cubicBezTo>
                <a:cubicBezTo>
                  <a:pt x="5606750" y="35828"/>
                  <a:pt x="5483169" y="-1076"/>
                  <a:pt x="5617029" y="43543"/>
                </a:cubicBezTo>
                <a:cubicBezTo>
                  <a:pt x="5665410" y="38705"/>
                  <a:pt x="5713549" y="29029"/>
                  <a:pt x="5762171" y="29029"/>
                </a:cubicBezTo>
                <a:cubicBezTo>
                  <a:pt x="5810793" y="29029"/>
                  <a:pt x="5859257" y="36150"/>
                  <a:pt x="5907314" y="43543"/>
                </a:cubicBezTo>
                <a:cubicBezTo>
                  <a:pt x="5922436" y="45869"/>
                  <a:pt x="5935735" y="55732"/>
                  <a:pt x="5950857" y="58058"/>
                </a:cubicBezTo>
                <a:cubicBezTo>
                  <a:pt x="5998914" y="65451"/>
                  <a:pt x="6047619" y="67734"/>
                  <a:pt x="6096000" y="72572"/>
                </a:cubicBezTo>
                <a:cubicBezTo>
                  <a:pt x="6110514" y="77410"/>
                  <a:pt x="6125859" y="80244"/>
                  <a:pt x="6139543" y="87086"/>
                </a:cubicBezTo>
                <a:cubicBezTo>
                  <a:pt x="6155145" y="94887"/>
                  <a:pt x="6166163" y="111884"/>
                  <a:pt x="6183086" y="116115"/>
                </a:cubicBezTo>
                <a:cubicBezTo>
                  <a:pt x="6225589" y="126741"/>
                  <a:pt x="6270171" y="125791"/>
                  <a:pt x="6313714" y="130629"/>
                </a:cubicBezTo>
                <a:cubicBezTo>
                  <a:pt x="6389461" y="181128"/>
                  <a:pt x="6339813" y="159658"/>
                  <a:pt x="6473371" y="159658"/>
                </a:cubicBezTo>
              </a:path>
            </a:pathLst>
          </a:custGeom>
          <a:noFill/>
          <a:ln w="25400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Up Arrow 11"/>
          <p:cNvSpPr/>
          <p:nvPr/>
        </p:nvSpPr>
        <p:spPr bwMode="auto">
          <a:xfrm>
            <a:off x="6477000" y="2714171"/>
            <a:ext cx="228600" cy="333829"/>
          </a:xfrm>
          <a:prstGeom prst="upArrow">
            <a:avLst/>
          </a:prstGeom>
          <a:solidFill>
            <a:srgbClr val="33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38100" y="3581400"/>
            <a:ext cx="228600" cy="424543"/>
          </a:xfrm>
          <a:prstGeom prst="upArrow">
            <a:avLst/>
          </a:prstGeom>
          <a:solidFill>
            <a:srgbClr val="33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2117271" y="3465285"/>
            <a:ext cx="228600" cy="424543"/>
          </a:xfrm>
          <a:prstGeom prst="downArrow">
            <a:avLst/>
          </a:prstGeom>
          <a:solidFill>
            <a:srgbClr val="33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858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4FC5B62A0A6540BC69590066D9C413" ma:contentTypeVersion="3" ma:contentTypeDescription="Create a new document." ma:contentTypeScope="" ma:versionID="7b954f4a0f7d300da4e839e9cfe45919">
  <xsd:schema xmlns:xsd="http://www.w3.org/2001/XMLSchema" xmlns:p="http://schemas.microsoft.com/office/2006/metadata/properties" xmlns:ns2="c49cd46f-8aed-4f55-9aba-04cf1be79812" targetNamespace="http://schemas.microsoft.com/office/2006/metadata/properties" ma:root="true" ma:fieldsID="f3d5770eebce625d3de42161f36be8c4" ns2:_="">
    <xsd:import namespace="c49cd46f-8aed-4f55-9aba-04cf1be79812"/>
    <xsd:element name="properties">
      <xsd:complexType>
        <xsd:sequence>
          <xsd:element name="documentManagement">
            <xsd:complexType>
              <xsd:all>
                <xsd:element ref="ns2:Associated_x0020_Task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49cd46f-8aed-4f55-9aba-04cf1be79812" elementFormDefault="qualified">
    <xsd:import namespace="http://schemas.microsoft.com/office/2006/documentManagement/types"/>
    <xsd:element name="Associated_x0020_Task" ma:index="8" nillable="true" ma:displayName="Associated Task" ma:list="{df7de340-0595-4b60-a135-3ea445fa5e19}" ma:internalName="Associated_x0020_Task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Associated_x0020_Task xmlns="c49cd46f-8aed-4f55-9aba-04cf1be79812" xsi:nil="true"/>
  </documentManagement>
</p:properties>
</file>

<file path=customXml/itemProps1.xml><?xml version="1.0" encoding="utf-8"?>
<ds:datastoreItem xmlns:ds="http://schemas.openxmlformats.org/officeDocument/2006/customXml" ds:itemID="{5974D9C3-8D2E-4AD4-BF6B-ED6B4D8EC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9cd46f-8aed-4f55-9aba-04cf1be7981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BD16FF3-34D3-445B-B583-2F1B175E8C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7E47A2-2BCD-4920-9EA8-D153D961BF79}">
  <ds:schemaRefs>
    <ds:schemaRef ds:uri="http://purl.org/dc/dcmitype/"/>
    <ds:schemaRef ds:uri="http://schemas.microsoft.com/office/2006/documentManagement/types"/>
    <ds:schemaRef ds:uri="c49cd46f-8aed-4f55-9aba-04cf1be79812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7492</TotalTime>
  <Words>181</Words>
  <Application>Microsoft Office PowerPoint</Application>
  <PresentationFormat>On-screen Show (4:3)</PresentationFormat>
  <Paragraphs>62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1_Default Design</vt:lpstr>
      <vt:lpstr>http://www.fema.gov/pdf/recoveryframework/ndrf.pdf</vt:lpstr>
      <vt:lpstr>Recovery Continuum</vt:lpstr>
      <vt:lpstr>NDRF Core Principles </vt:lpstr>
      <vt:lpstr>Interagency Coordination</vt:lpstr>
      <vt:lpstr>Recovery Support Functions</vt:lpstr>
      <vt:lpstr>Recovery Support Functions</vt:lpstr>
      <vt:lpstr>Types of Federal Recovery Support</vt:lpstr>
      <vt:lpstr>PowerPoint Presentation</vt:lpstr>
      <vt:lpstr>Recovery Continuum</vt:lpstr>
      <vt:lpstr>PowerPoint Presentation</vt:lpstr>
      <vt:lpstr>Aggregate Data: Recovery Mission Area</vt:lpstr>
      <vt:lpstr>Aggregate Data: Recovery Mission Area</vt:lpstr>
      <vt:lpstr>Resilience &amp; Sustainability</vt:lpstr>
      <vt:lpstr>Questions &amp; Comments</vt:lpstr>
    </vt:vector>
  </TitlesOfParts>
  <Company>FEMA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E083 CRA Specialist</dc:title>
  <dc:creator>FEMA</dc:creator>
  <cp:lastModifiedBy>Rickard, Wayne</cp:lastModifiedBy>
  <cp:revision>250</cp:revision>
  <cp:lastPrinted>2014-08-20T12:55:25Z</cp:lastPrinted>
  <dcterms:created xsi:type="dcterms:W3CDTF">2009-09-30T15:50:38Z</dcterms:created>
  <dcterms:modified xsi:type="dcterms:W3CDTF">2015-01-13T16:20:40Z</dcterms:modified>
</cp:coreProperties>
</file>