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3" r:id="rId5"/>
    <p:sldMasterId id="2147483655" r:id="rId6"/>
    <p:sldMasterId id="2147483657" r:id="rId7"/>
  </p:sldMasterIdLst>
  <p:notesMasterIdLst>
    <p:notesMasterId r:id="rId20"/>
  </p:notesMasterIdLst>
  <p:handoutMasterIdLst>
    <p:handoutMasterId r:id="rId21"/>
  </p:handoutMasterIdLst>
  <p:sldIdLst>
    <p:sldId id="587" r:id="rId8"/>
    <p:sldId id="492" r:id="rId9"/>
    <p:sldId id="586" r:id="rId10"/>
    <p:sldId id="491" r:id="rId11"/>
    <p:sldId id="589" r:id="rId12"/>
    <p:sldId id="590" r:id="rId13"/>
    <p:sldId id="585" r:id="rId14"/>
    <p:sldId id="582" r:id="rId15"/>
    <p:sldId id="583" r:id="rId16"/>
    <p:sldId id="584" r:id="rId17"/>
    <p:sldId id="448" r:id="rId18"/>
    <p:sldId id="588" r:id="rId19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1" userDrawn="1">
          <p15:clr>
            <a:srgbClr val="A4A3A4"/>
          </p15:clr>
        </p15:guide>
        <p15:guide id="2" pos="221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375E"/>
    <a:srgbClr val="0DFF01"/>
    <a:srgbClr val="F9ED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584" autoAdjust="0"/>
    <p:restoredTop sz="85087" autoAdjust="0"/>
  </p:normalViewPr>
  <p:slideViewPr>
    <p:cSldViewPr>
      <p:cViewPr varScale="1">
        <p:scale>
          <a:sx n="79" d="100"/>
          <a:sy n="79" d="100"/>
        </p:scale>
        <p:origin x="25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1926" y="-84"/>
      </p:cViewPr>
      <p:guideLst>
        <p:guide orient="horz" pos="2931"/>
        <p:guide pos="221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1967" cy="466913"/>
          </a:xfrm>
          <a:prstGeom prst="rect">
            <a:avLst/>
          </a:prstGeom>
        </p:spPr>
        <p:txBody>
          <a:bodyPr vert="horz" lIns="93287" tIns="46643" rIns="93287" bIns="4664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4" y="0"/>
            <a:ext cx="3041967" cy="466913"/>
          </a:xfrm>
          <a:prstGeom prst="rect">
            <a:avLst/>
          </a:prstGeom>
        </p:spPr>
        <p:txBody>
          <a:bodyPr vert="horz" lIns="93287" tIns="46643" rIns="93287" bIns="46643" rtlCol="0"/>
          <a:lstStyle>
            <a:lvl1pPr algn="r">
              <a:defRPr sz="1200"/>
            </a:lvl1pPr>
          </a:lstStyle>
          <a:p>
            <a:fld id="{91AE05F4-D63A-41F5-9942-A21BEFAC731A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9015"/>
            <a:ext cx="3041967" cy="466912"/>
          </a:xfrm>
          <a:prstGeom prst="rect">
            <a:avLst/>
          </a:prstGeom>
        </p:spPr>
        <p:txBody>
          <a:bodyPr vert="horz" lIns="93287" tIns="46643" rIns="93287" bIns="4664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4" y="8839015"/>
            <a:ext cx="3041967" cy="466912"/>
          </a:xfrm>
          <a:prstGeom prst="rect">
            <a:avLst/>
          </a:prstGeom>
        </p:spPr>
        <p:txBody>
          <a:bodyPr vert="horz" lIns="93287" tIns="46643" rIns="93287" bIns="46643" rtlCol="0" anchor="b"/>
          <a:lstStyle>
            <a:lvl1pPr algn="r">
              <a:defRPr sz="1200"/>
            </a:lvl1pPr>
          </a:lstStyle>
          <a:p>
            <a:fld id="{7E752D03-4838-4B36-8AEF-F2C8296D7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326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1967" cy="465296"/>
          </a:xfrm>
          <a:prstGeom prst="rect">
            <a:avLst/>
          </a:prstGeom>
        </p:spPr>
        <p:txBody>
          <a:bodyPr vert="horz" lIns="93287" tIns="46643" rIns="93287" bIns="4664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4" y="1"/>
            <a:ext cx="3041967" cy="465296"/>
          </a:xfrm>
          <a:prstGeom prst="rect">
            <a:avLst/>
          </a:prstGeom>
        </p:spPr>
        <p:txBody>
          <a:bodyPr vert="horz" lIns="93287" tIns="46643" rIns="93287" bIns="46643" rtlCol="0"/>
          <a:lstStyle>
            <a:lvl1pPr algn="r">
              <a:defRPr sz="1200"/>
            </a:lvl1pPr>
          </a:lstStyle>
          <a:p>
            <a:fld id="{69D21FB5-35E6-44B4-ACA8-60F49BF306D2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3" rIns="93287" bIns="4664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87" tIns="46643" rIns="93287" bIns="4664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9014"/>
            <a:ext cx="3041967" cy="465296"/>
          </a:xfrm>
          <a:prstGeom prst="rect">
            <a:avLst/>
          </a:prstGeom>
        </p:spPr>
        <p:txBody>
          <a:bodyPr vert="horz" lIns="93287" tIns="46643" rIns="93287" bIns="4664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4" y="8839014"/>
            <a:ext cx="3041967" cy="465296"/>
          </a:xfrm>
          <a:prstGeom prst="rect">
            <a:avLst/>
          </a:prstGeom>
        </p:spPr>
        <p:txBody>
          <a:bodyPr vert="horz" lIns="93287" tIns="46643" rIns="93287" bIns="46643" rtlCol="0" anchor="b"/>
          <a:lstStyle>
            <a:lvl1pPr algn="r">
              <a:defRPr sz="1200"/>
            </a:lvl1pPr>
          </a:lstStyle>
          <a:p>
            <a:fld id="{C1FCB00A-E1E5-42D0-BA06-B54383AEB6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449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given</a:t>
            </a:r>
            <a:r>
              <a:rPr lang="en-US" baseline="0" dirty="0" smtClean="0"/>
              <a:t> human factors built this image of interoperability, how do we ensure a different and sustained path forward.  Interoperability is so much more than just our ability to communicate via LWIN/ Radio.   What does your ESF 2 of tomorrow look like?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CB00A-E1E5-42D0-BA06-B54383AEB6E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5644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CB00A-E1E5-42D0-BA06-B54383AEB6E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038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http://GOHSEP.la.gov/SIEC</a:t>
            </a:r>
          </a:p>
          <a:p>
            <a:r>
              <a:rPr lang="en-US" dirty="0" smtClean="0"/>
              <a:t>Members are located there as well as way to contact them.  Be sure to coordinate with</a:t>
            </a:r>
            <a:r>
              <a:rPr lang="en-US" baseline="0" dirty="0" smtClean="0"/>
              <a:t> your RICs (Regional Interoperability Committees and/or your Regional representative on the SIEC.  They can provide and bring your questions to the SIEC meeting.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CB00A-E1E5-42D0-BA06-B54383AEB6E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614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CB00A-E1E5-42D0-BA06-B54383AEB6E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713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AE7BC2-4F13-4189-A3F1-ECB622C0ABA1}" type="slidenum">
              <a:rPr lang="en-US"/>
              <a:pPr/>
              <a:t>5</a:t>
            </a:fld>
            <a:endParaRPr 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1625" cy="3084513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more</a:t>
            </a:r>
            <a:r>
              <a:rPr lang="en-US" baseline="0" dirty="0" smtClean="0"/>
              <a:t> information on Strategic Goals and Initiatives of SIEC regarding Interoperable Radio Communications, go to:</a:t>
            </a:r>
          </a:p>
          <a:p>
            <a:r>
              <a:rPr lang="en-US" dirty="0" smtClean="0"/>
              <a:t>http://gohsep.la.gov/SIEC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727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 Ways to</a:t>
            </a:r>
            <a:r>
              <a:rPr lang="en-US" baseline="0" dirty="0" smtClean="0"/>
              <a:t> request Statewide Interop </a:t>
            </a:r>
            <a:r>
              <a:rPr lang="en-US" baseline="0" dirty="0" err="1" smtClean="0"/>
              <a:t>talkgroups</a:t>
            </a:r>
            <a:r>
              <a:rPr lang="en-US" baseline="0" dirty="0" smtClean="0"/>
              <a:t>:</a:t>
            </a:r>
          </a:p>
          <a:p>
            <a:r>
              <a:rPr lang="en-US" baseline="0" dirty="0" smtClean="0"/>
              <a:t>1. </a:t>
            </a:r>
            <a:r>
              <a:rPr lang="en-US" baseline="0" dirty="0" err="1" smtClean="0"/>
              <a:t>WebEOC</a:t>
            </a:r>
            <a:r>
              <a:rPr lang="en-US" baseline="0" dirty="0" smtClean="0"/>
              <a:t>, 2. Written (Email/Fax ICS 205), 3. Verbal (Time sensitive ONLY) Contact ESF-2</a:t>
            </a:r>
            <a:endParaRPr lang="en-US" dirty="0" smtClean="0"/>
          </a:p>
          <a:p>
            <a:r>
              <a:rPr lang="en-US" dirty="0" smtClean="0"/>
              <a:t>SIEC Policy 007 – Network</a:t>
            </a:r>
            <a:r>
              <a:rPr lang="en-US" baseline="0" dirty="0" smtClean="0"/>
              <a:t> Coordination Policy</a:t>
            </a:r>
          </a:p>
          <a:p>
            <a:r>
              <a:rPr lang="en-US" baseline="0" dirty="0" smtClean="0"/>
              <a:t>http://GOHSEP.la.gov/SIEC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CB00A-E1E5-42D0-BA06-B54383AEB6E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850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CB00A-E1E5-42D0-BA06-B54383AEB6E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494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Human Factor can fix our issue too!</a:t>
            </a:r>
          </a:p>
          <a:p>
            <a:r>
              <a:rPr lang="en-US" baseline="0" dirty="0" smtClean="0"/>
              <a:t>MITIGATE –An Incident Radio Communications Plan (ICS 205) would solve some of this.  Individual </a:t>
            </a:r>
            <a:r>
              <a:rPr lang="en-US" baseline="0" dirty="0" err="1" smtClean="0"/>
              <a:t>talkgroup</a:t>
            </a:r>
            <a:r>
              <a:rPr lang="en-US" baseline="0" dirty="0" smtClean="0"/>
              <a:t> capacity is very </a:t>
            </a:r>
            <a:r>
              <a:rPr lang="en-US" baseline="0" dirty="0" err="1" smtClean="0"/>
              <a:t>robost</a:t>
            </a:r>
            <a:r>
              <a:rPr lang="en-US" baseline="0" dirty="0" smtClean="0"/>
              <a:t>, channels on each tower, limited.  But better planning, communications and training will allow us to realize the benefits of the LWIN and Interoperable program, through pre-planning and incident coordinated planning.</a:t>
            </a:r>
          </a:p>
          <a:p>
            <a:r>
              <a:rPr lang="en-US" baseline="0" dirty="0" smtClean="0"/>
              <a:t>Training, …next slide.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CB00A-E1E5-42D0-BA06-B54383AEB6E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5720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CB00A-E1E5-42D0-BA06-B54383AEB6E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6568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Regional 205’s created</a:t>
            </a:r>
          </a:p>
          <a:p>
            <a:r>
              <a:rPr lang="en-US" dirty="0" smtClean="0"/>
              <a:t>Parish</a:t>
            </a:r>
            <a:r>
              <a:rPr lang="en-US" baseline="0" dirty="0" smtClean="0"/>
              <a:t> Roll Call on determined </a:t>
            </a:r>
            <a:r>
              <a:rPr lang="en-US" baseline="0" dirty="0" err="1" smtClean="0"/>
              <a:t>talkgroup</a:t>
            </a:r>
            <a:endParaRPr lang="en-US" baseline="0" dirty="0" smtClean="0"/>
          </a:p>
          <a:p>
            <a:r>
              <a:rPr lang="en-US" baseline="0" dirty="0" smtClean="0"/>
              <a:t>Situation Reports:  </a:t>
            </a:r>
            <a:r>
              <a:rPr lang="en-US" baseline="0" dirty="0" err="1" smtClean="0"/>
              <a:t>SitReps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WebEOC</a:t>
            </a:r>
            <a:r>
              <a:rPr lang="en-US" baseline="0" dirty="0" smtClean="0"/>
              <a:t>, GIS Data</a:t>
            </a:r>
          </a:p>
          <a:p>
            <a:r>
              <a:rPr lang="en-US" baseline="0" dirty="0" smtClean="0"/>
              <a:t>Dispatch:  Monitoring *</a:t>
            </a:r>
            <a:r>
              <a:rPr lang="en-US" baseline="0" dirty="0" err="1" smtClean="0"/>
              <a:t>Reg</a:t>
            </a:r>
            <a:r>
              <a:rPr lang="en-US" baseline="0" dirty="0" smtClean="0"/>
              <a:t> # </a:t>
            </a:r>
            <a:r>
              <a:rPr lang="en-US" baseline="0" dirty="0" err="1" smtClean="0"/>
              <a:t>CoordTalk</a:t>
            </a:r>
            <a:r>
              <a:rPr lang="en-US" baseline="0" dirty="0" smtClean="0"/>
              <a:t>?</a:t>
            </a:r>
          </a:p>
          <a:p>
            <a:r>
              <a:rPr lang="en-US" baseline="0" dirty="0" smtClean="0"/>
              <a:t>Submit After Action~ Communications</a:t>
            </a:r>
          </a:p>
          <a:p>
            <a:r>
              <a:rPr lang="en-US" baseline="0" dirty="0" smtClean="0"/>
              <a:t>Exercise not finalized, any suggestions? 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CB00A-E1E5-42D0-BA06-B54383AEB6E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265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3716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81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Lucida Sans Unicode" panose="020B060203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latin typeface="Lucida Sans Unicode" panose="020B0602030504020204" pitchFamily="34" charset="0"/>
              </a:rPr>
              <a:t>GOHSEP New Directors Orientation September 13</a:t>
            </a:r>
            <a:r>
              <a:rPr lang="en-US" baseline="30000" dirty="0" smtClean="0">
                <a:latin typeface="Lucida Sans Unicode" panose="020B0602030504020204" pitchFamily="34" charset="0"/>
              </a:rPr>
              <a:t>th</a:t>
            </a:r>
            <a:r>
              <a:rPr lang="en-US" dirty="0" smtClean="0">
                <a:latin typeface="Lucida Sans Unicode" panose="020B0602030504020204" pitchFamily="34" charset="0"/>
              </a:rPr>
              <a:t> 2016 </a:t>
            </a:r>
            <a:endParaRPr lang="en-US" dirty="0">
              <a:latin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728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7065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7065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9E482B1-BCC7-489B-AD18-8C1E634768D8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4453AAD-2DF4-4005-BD6A-3437B20A0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046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361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05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56200" y="190500"/>
            <a:ext cx="3670300" cy="703590"/>
          </a:xfrm>
          <a:prstGeom prst="rect">
            <a:avLst/>
          </a:prstGeom>
        </p:spPr>
        <p:txBody>
          <a:bodyPr/>
          <a:lstStyle/>
          <a:p>
            <a:fld id="{A1FCC955-EDC8-C641-B7EE-09FB459102F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18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156200" y="190500"/>
            <a:ext cx="3670300" cy="703590"/>
          </a:xfrm>
          <a:prstGeom prst="rect">
            <a:avLst/>
          </a:prstGeom>
        </p:spPr>
        <p:txBody>
          <a:bodyPr/>
          <a:lstStyle/>
          <a:p>
            <a:pPr defTabSz="457200"/>
            <a:fld id="{A1FCC955-EDC8-C641-B7EE-09FB459102F8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67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8" r="8308" b="81600"/>
          <a:stretch/>
        </p:blipFill>
        <p:spPr bwMode="auto">
          <a:xfrm>
            <a:off x="1" y="0"/>
            <a:ext cx="9144000" cy="1261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1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5" r="8385" b="80800"/>
          <a:stretch/>
        </p:blipFill>
        <p:spPr bwMode="auto">
          <a:xfrm>
            <a:off x="0" y="-27384"/>
            <a:ext cx="9144000" cy="1318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788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3400" kern="1200">
          <a:solidFill>
            <a:srgbClr val="1C4372"/>
          </a:solidFill>
          <a:latin typeface="+mj-lt"/>
          <a:ea typeface="+mj-ea"/>
          <a:cs typeface="+mj-cs"/>
        </a:defRPr>
      </a:lvl1pPr>
    </p:titleStyle>
    <p:bodyStyle>
      <a:lvl1pPr marL="233363" indent="-233363" algn="l" defTabSz="914400" rtl="0" eaLnBrk="1" latinLnBrk="0" hangingPunct="1">
        <a:spcBef>
          <a:spcPct val="20000"/>
        </a:spcBef>
        <a:buClr>
          <a:srgbClr val="214F87"/>
        </a:buClr>
        <a:buSzPct val="90000"/>
        <a:buFont typeface="Wingdings" panose="05000000000000000000" pitchFamily="2" charset="2"/>
        <a:buChar char="§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69913" indent="-233363" algn="l" defTabSz="914400" rtl="0" eaLnBrk="1" latinLnBrk="0" hangingPunct="1">
        <a:spcBef>
          <a:spcPct val="20000"/>
        </a:spcBef>
        <a:buClr>
          <a:srgbClr val="FFC000"/>
        </a:buClr>
        <a:buSzPct val="56000"/>
        <a:buFont typeface="Arial" panose="020B0604020202020204" pitchFamily="34" charset="0"/>
        <a:buChar char="►"/>
        <a:defRPr sz="2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4075" indent="-233363" algn="l" defTabSz="914400" rtl="0" eaLnBrk="1" latinLnBrk="0" hangingPunct="1">
        <a:spcBef>
          <a:spcPct val="20000"/>
        </a:spcBef>
        <a:buClr>
          <a:schemeClr val="accent1">
            <a:lumMod val="75000"/>
          </a:schemeClr>
        </a:buClr>
        <a:buSzPct val="109000"/>
        <a:buFont typeface="Calibri" panose="020F0502020204030204" pitchFamily="34" charset="0"/>
        <a:buChar char="+"/>
        <a:tabLst>
          <a:tab pos="284163" algn="l"/>
        </a:tabLst>
        <a:defRPr sz="2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47763" indent="-231775" algn="l" defTabSz="914400" rtl="0" eaLnBrk="1" latinLnBrk="0" hangingPunct="1">
        <a:spcBef>
          <a:spcPct val="20000"/>
        </a:spcBef>
        <a:buClr>
          <a:srgbClr val="FFC000"/>
        </a:buClr>
        <a:buFont typeface="Arial" panose="020B0604020202020204" pitchFamily="34" charset="0"/>
        <a:buChar char="»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35100" indent="-228600" algn="l" defTabSz="914400" rtl="0" eaLnBrk="1" latinLnBrk="0" hangingPunct="1">
        <a:spcBef>
          <a:spcPct val="20000"/>
        </a:spcBef>
        <a:buClr>
          <a:srgbClr val="245794"/>
        </a:buClr>
        <a:buSzPct val="88000"/>
        <a:buFont typeface="Arial" panose="020B0604020202020204" pitchFamily="34" charset="0"/>
        <a:buChar char="Ⱶ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8" r="8308" b="81207"/>
          <a:stretch/>
        </p:blipFill>
        <p:spPr bwMode="auto">
          <a:xfrm>
            <a:off x="-465" y="0"/>
            <a:ext cx="9144465" cy="1288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6765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3400" kern="1200">
          <a:solidFill>
            <a:srgbClr val="1C4372"/>
          </a:solidFill>
          <a:latin typeface="+mj-lt"/>
          <a:ea typeface="+mj-ea"/>
          <a:cs typeface="+mj-cs"/>
        </a:defRPr>
      </a:lvl1pPr>
    </p:titleStyle>
    <p:bodyStyle>
      <a:lvl1pPr marL="233363" indent="-233363" algn="l" defTabSz="914400" rtl="0" eaLnBrk="1" latinLnBrk="0" hangingPunct="1">
        <a:spcBef>
          <a:spcPct val="20000"/>
        </a:spcBef>
        <a:buClr>
          <a:srgbClr val="214F87"/>
        </a:buClr>
        <a:buSzPct val="90000"/>
        <a:buFont typeface="Wingdings" panose="05000000000000000000" pitchFamily="2" charset="2"/>
        <a:buChar char="§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69913" indent="-233363" algn="l" defTabSz="914400" rtl="0" eaLnBrk="1" latinLnBrk="0" hangingPunct="1">
        <a:spcBef>
          <a:spcPct val="20000"/>
        </a:spcBef>
        <a:buClr>
          <a:srgbClr val="FFC000"/>
        </a:buClr>
        <a:buSzPct val="56000"/>
        <a:buFont typeface="Arial" panose="020B0604020202020204" pitchFamily="34" charset="0"/>
        <a:buChar char="►"/>
        <a:defRPr sz="2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4075" indent="-233363" algn="l" defTabSz="914400" rtl="0" eaLnBrk="1" latinLnBrk="0" hangingPunct="1">
        <a:spcBef>
          <a:spcPct val="20000"/>
        </a:spcBef>
        <a:buClr>
          <a:schemeClr val="accent1">
            <a:lumMod val="75000"/>
          </a:schemeClr>
        </a:buClr>
        <a:buSzPct val="109000"/>
        <a:buFont typeface="Calibri" panose="020F0502020204030204" pitchFamily="34" charset="0"/>
        <a:buChar char="+"/>
        <a:tabLst>
          <a:tab pos="284163" algn="l"/>
        </a:tabLst>
        <a:defRPr sz="2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47763" indent="-231775" algn="l" defTabSz="914400" rtl="0" eaLnBrk="1" latinLnBrk="0" hangingPunct="1">
        <a:spcBef>
          <a:spcPct val="20000"/>
        </a:spcBef>
        <a:buClr>
          <a:srgbClr val="FFC000"/>
        </a:buClr>
        <a:buFont typeface="Arial" panose="020B0604020202020204" pitchFamily="34" charset="0"/>
        <a:buChar char="»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35100" indent="-228600" algn="l" defTabSz="914400" rtl="0" eaLnBrk="1" latinLnBrk="0" hangingPunct="1">
        <a:spcBef>
          <a:spcPct val="20000"/>
        </a:spcBef>
        <a:buClr>
          <a:srgbClr val="245794"/>
        </a:buClr>
        <a:buSzPct val="88000"/>
        <a:buFont typeface="Arial" panose="020B0604020202020204" pitchFamily="34" charset="0"/>
        <a:buChar char="Ⱶ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6856" y="1376772"/>
            <a:ext cx="8229600" cy="638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540" y="2132856"/>
            <a:ext cx="8229600" cy="424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8" r="8308" b="81600"/>
          <a:stretch/>
        </p:blipFill>
        <p:spPr bwMode="auto">
          <a:xfrm>
            <a:off x="1" y="0"/>
            <a:ext cx="9144000" cy="1261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4374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3400" kern="1200">
          <a:solidFill>
            <a:srgbClr val="1C4372"/>
          </a:solidFill>
          <a:latin typeface="+mj-lt"/>
          <a:ea typeface="+mj-ea"/>
          <a:cs typeface="+mj-cs"/>
        </a:defRPr>
      </a:lvl1pPr>
    </p:titleStyle>
    <p:bodyStyle>
      <a:lvl1pPr marL="233363" indent="-233363" algn="l" defTabSz="914400" rtl="0" eaLnBrk="1" latinLnBrk="0" hangingPunct="1">
        <a:spcBef>
          <a:spcPct val="20000"/>
        </a:spcBef>
        <a:buClr>
          <a:srgbClr val="214F87"/>
        </a:buClr>
        <a:buSzPct val="90000"/>
        <a:buFont typeface="Wingdings" panose="05000000000000000000" pitchFamily="2" charset="2"/>
        <a:buChar char="§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69913" indent="-233363" algn="l" defTabSz="914400" rtl="0" eaLnBrk="1" latinLnBrk="0" hangingPunct="1">
        <a:spcBef>
          <a:spcPct val="20000"/>
        </a:spcBef>
        <a:buClr>
          <a:srgbClr val="FFC000"/>
        </a:buClr>
        <a:buSzPct val="56000"/>
        <a:buFont typeface="Arial" panose="020B0604020202020204" pitchFamily="34" charset="0"/>
        <a:buChar char="►"/>
        <a:defRPr sz="2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4075" indent="-233363" algn="l" defTabSz="914400" rtl="0" eaLnBrk="1" latinLnBrk="0" hangingPunct="1">
        <a:spcBef>
          <a:spcPct val="20000"/>
        </a:spcBef>
        <a:buClr>
          <a:schemeClr val="accent1">
            <a:lumMod val="75000"/>
          </a:schemeClr>
        </a:buClr>
        <a:buSzPct val="109000"/>
        <a:buFont typeface="Calibri" panose="020F0502020204030204" pitchFamily="34" charset="0"/>
        <a:buChar char="+"/>
        <a:tabLst>
          <a:tab pos="284163" algn="l"/>
        </a:tabLst>
        <a:defRPr sz="2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47763" indent="-231775" algn="l" defTabSz="914400" rtl="0" eaLnBrk="1" latinLnBrk="0" hangingPunct="1">
        <a:spcBef>
          <a:spcPct val="20000"/>
        </a:spcBef>
        <a:buClr>
          <a:srgbClr val="FFC000"/>
        </a:buClr>
        <a:buFont typeface="Arial" panose="020B0604020202020204" pitchFamily="34" charset="0"/>
        <a:buChar char="»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35100" indent="-228600" algn="l" defTabSz="914400" rtl="0" eaLnBrk="1" latinLnBrk="0" hangingPunct="1">
        <a:spcBef>
          <a:spcPct val="20000"/>
        </a:spcBef>
        <a:buClr>
          <a:srgbClr val="245794"/>
        </a:buClr>
        <a:buSzPct val="88000"/>
        <a:buFont typeface="Arial" panose="020B0604020202020204" pitchFamily="34" charset="0"/>
        <a:buChar char="Ⱶ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travis.johnson@la.gov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Word_Document1.docx"/><Relationship Id="rId5" Type="http://schemas.openxmlformats.org/officeDocument/2006/relationships/image" Target="../media/image10.jp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/>
          <p:cNvSpPr/>
          <p:nvPr/>
        </p:nvSpPr>
        <p:spPr>
          <a:xfrm rot="5400000" flipH="1">
            <a:off x="5465105" y="3538683"/>
            <a:ext cx="681030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cap="small" dirty="0">
                <a:solidFill>
                  <a:prstClr val="white"/>
                </a:solidFill>
              </a:rPr>
              <a:t>E. </a:t>
            </a:r>
            <a:r>
              <a:rPr lang="en-US" sz="900" cap="small" dirty="0" smtClean="0">
                <a:solidFill>
                  <a:prstClr val="white"/>
                </a:solidFill>
              </a:rPr>
              <a:t>Carroll W. Carroll Tensas Jackson  Sabine Winn Natchitoches Grant LaSalle Vernon Rapides  Avoyelles  Catahoula Terrebonne </a:t>
            </a:r>
            <a:r>
              <a:rPr lang="en-US" sz="900" cap="small" dirty="0" err="1" smtClean="0">
                <a:solidFill>
                  <a:prstClr val="white"/>
                </a:solidFill>
              </a:rPr>
              <a:t>LaFourche</a:t>
            </a:r>
            <a:endParaRPr lang="en-US" sz="900" dirty="0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1" r="7894"/>
          <a:stretch/>
        </p:blipFill>
        <p:spPr bwMode="auto">
          <a:xfrm>
            <a:off x="0" y="1"/>
            <a:ext cx="9143999" cy="6829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237929" y="2971800"/>
            <a:ext cx="8632329" cy="2423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9300"/>
              </a:lnSpc>
            </a:pPr>
            <a:r>
              <a:rPr lang="en-US" sz="7200" b="1" cap="small" spc="-34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LWIN + Interoperability Program</a:t>
            </a:r>
            <a:endParaRPr lang="en-US" sz="7200" b="1" cap="small" spc="-34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17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66700" y="1134255"/>
            <a:ext cx="8610600" cy="9264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r">
              <a:spcBef>
                <a:spcPct val="0"/>
              </a:spcBef>
              <a:buNone/>
              <a:defRPr sz="4000" b="1">
                <a:solidFill>
                  <a:srgbClr val="1C437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State Exercise - </a:t>
            </a:r>
            <a:r>
              <a:rPr lang="en-US" i="1" dirty="0" smtClean="0">
                <a:latin typeface="Calibri" panose="020F0502020204030204" pitchFamily="34" charset="0"/>
              </a:rPr>
              <a:t>Communications</a:t>
            </a:r>
            <a:r>
              <a:rPr lang="en-US" i="1" dirty="0" smtClean="0"/>
              <a:t> </a:t>
            </a:r>
            <a:endParaRPr lang="en-US" i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271019"/>
            <a:ext cx="8229600" cy="39773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4400" b="0" kern="1200">
                <a:solidFill>
                  <a:srgbClr val="17375E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marR="0" lvl="0" indent="-457200" algn="l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Regional 205’s</a:t>
            </a:r>
            <a:endParaRPr kumimoji="0" lang="en-US" sz="320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Parish LWIN Roll Call</a:t>
            </a:r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: Regional Coordinators</a:t>
            </a:r>
          </a:p>
          <a:p>
            <a:pPr marL="457200" marR="0" lvl="0" indent="-457200" algn="l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Regional LWIN Roll Call and </a:t>
            </a:r>
            <a:r>
              <a:rPr lang="en-US" sz="32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SitReps</a:t>
            </a:r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: GOHSEP</a:t>
            </a:r>
          </a:p>
          <a:p>
            <a:pPr marL="457200" marR="0" lvl="0" indent="-457200" algn="l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Situation Reports </a:t>
            </a:r>
            <a:r>
              <a:rPr kumimoji="0" lang="en-US" sz="32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</a:p>
          <a:p>
            <a:pPr marL="457200" marR="0" lvl="0" indent="-457200" algn="l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Suggestions?</a:t>
            </a:r>
            <a:endParaRPr kumimoji="0" lang="en-US" sz="3200" b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457200" marR="0" lvl="0" indent="-457200" algn="l" defTabSz="4572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/>
            </a:pPr>
            <a:endParaRPr lang="en-US" sz="16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3" descr="bann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"/>
            <a:ext cx="9144000" cy="76528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765289"/>
            <a:ext cx="9144000" cy="5301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</p:spPr>
        <p:txBody>
          <a:bodyPr rot="10800000"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878204"/>
            <a:ext cx="9144000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68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3276600"/>
            <a:ext cx="8610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Ami </a:t>
            </a:r>
            <a:r>
              <a:rPr 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Clouatre</a:t>
            </a:r>
            <a:r>
              <a:rPr 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Johnson</a:t>
            </a:r>
            <a:r>
              <a:rPr lang="en-US" sz="3200" i="1" dirty="0">
                <a:solidFill>
                  <a:srgbClr val="1F497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1F497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/>
            </a:r>
            <a:br>
              <a:rPr lang="en-US" sz="3200" dirty="0">
                <a:solidFill>
                  <a:srgbClr val="1F497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Interoperability Program Manager</a:t>
            </a:r>
            <a:endParaRPr lang="en-US" sz="32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Governor's Office of Homeland Security</a:t>
            </a:r>
            <a:endParaRPr lang="en-US" sz="32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and Emergency Preparedness</a:t>
            </a:r>
            <a:endParaRPr lang="en-US" sz="32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(225) 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461-6932 - cell</a:t>
            </a:r>
            <a:r>
              <a:rPr lang="en-US" sz="3200" dirty="0" smtClean="0">
                <a:solidFill>
                  <a:srgbClr val="1A1A1A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1A1A1A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|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</a:t>
            </a:r>
            <a:r>
              <a:rPr lang="en-US" sz="3200" u="sng" dirty="0" smtClean="0">
                <a:solidFill>
                  <a:srgbClr val="0000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Ami.Johnson</a:t>
            </a:r>
            <a:r>
              <a:rPr lang="en-US" sz="3200" u="sng" dirty="0" smtClean="0">
                <a:solidFill>
                  <a:srgbClr val="0000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hlinkClick r:id="rId3"/>
              </a:rPr>
              <a:t>@la.gov</a:t>
            </a:r>
            <a:r>
              <a:rPr lang="en-US" sz="3200" dirty="0" smtClean="0">
                <a:solidFill>
                  <a:srgbClr val="1F497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endParaRPr lang="en-US" sz="32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anose="020B0602030504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1524000"/>
            <a:ext cx="8610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r">
              <a:spcBef>
                <a:spcPct val="0"/>
              </a:spcBef>
              <a:buNone/>
              <a:defRPr sz="2700" b="1">
                <a:solidFill>
                  <a:srgbClr val="1C437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dirty="0"/>
              <a:t>Statewide Point of </a:t>
            </a:r>
            <a:r>
              <a:rPr lang="en-US" sz="4000" dirty="0" smtClean="0"/>
              <a:t>Contact</a:t>
            </a:r>
          </a:p>
          <a:p>
            <a:r>
              <a:rPr lang="en-US" sz="4000" dirty="0" smtClean="0"/>
              <a:t>for </a:t>
            </a:r>
            <a:r>
              <a:rPr lang="en-US" sz="4000" dirty="0"/>
              <a:t>Interoperability</a:t>
            </a:r>
          </a:p>
        </p:txBody>
      </p:sp>
      <p:pic>
        <p:nvPicPr>
          <p:cNvPr id="6" name="Picture 5" descr="bann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"/>
            <a:ext cx="9144000" cy="76528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765289"/>
            <a:ext cx="9144000" cy="5301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</p:spPr>
        <p:txBody>
          <a:bodyPr rot="10800000"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878204"/>
            <a:ext cx="9144000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14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/>
          <p:cNvSpPr/>
          <p:nvPr/>
        </p:nvSpPr>
        <p:spPr>
          <a:xfrm rot="5400000" flipH="1">
            <a:off x="5465105" y="3538683"/>
            <a:ext cx="681030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cap="small" dirty="0">
                <a:solidFill>
                  <a:prstClr val="white"/>
                </a:solidFill>
              </a:rPr>
              <a:t>E. </a:t>
            </a:r>
            <a:r>
              <a:rPr lang="en-US" sz="900" cap="small" dirty="0" smtClean="0">
                <a:solidFill>
                  <a:prstClr val="white"/>
                </a:solidFill>
              </a:rPr>
              <a:t>Carroll W. Carroll Tensas Jackson  Sabine Winn Natchitoches Grant LaSalle Vernon Rapides  Avoyelles  Catahoula Terrebonne </a:t>
            </a:r>
            <a:r>
              <a:rPr lang="en-US" sz="900" cap="small" dirty="0" err="1" smtClean="0">
                <a:solidFill>
                  <a:prstClr val="white"/>
                </a:solidFill>
              </a:rPr>
              <a:t>LaFourche</a:t>
            </a:r>
            <a:endParaRPr lang="en-US" sz="900" dirty="0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1" r="7894"/>
          <a:stretch/>
        </p:blipFill>
        <p:spPr bwMode="auto">
          <a:xfrm>
            <a:off x="0" y="1"/>
            <a:ext cx="9143999" cy="6829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238209" y="3512975"/>
            <a:ext cx="8632329" cy="1311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9300"/>
              </a:lnSpc>
            </a:pPr>
            <a:r>
              <a:rPr lang="en-US" sz="9600" b="1" cap="small" spc="-34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Questions?</a:t>
            </a:r>
            <a:endParaRPr lang="en-US" sz="8000" b="1" cap="small" spc="-34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07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0500" y="981902"/>
            <a:ext cx="8763000" cy="1012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1C437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INTEROPERABILITY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4" name="Picture 6" descr="Image resu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52600"/>
            <a:ext cx="6781800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bann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"/>
            <a:ext cx="9144000" cy="76528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765289"/>
            <a:ext cx="9144000" cy="5301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</p:spPr>
        <p:txBody>
          <a:bodyPr rot="10800000"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878204"/>
            <a:ext cx="9144000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06188" y="5785418"/>
            <a:ext cx="8785412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06188" y="4545307"/>
            <a:ext cx="8785412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06188" y="3495742"/>
            <a:ext cx="8785412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06188" y="2438400"/>
            <a:ext cx="8785412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84412" y="2819400"/>
            <a:ext cx="8153400" cy="22896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4400" b="0" kern="1200">
                <a:solidFill>
                  <a:srgbClr val="17375E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algn="l" defTabSz="4572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Pct val="80000"/>
              <a:tabLst/>
              <a:defRPr/>
            </a:pPr>
            <a:endParaRPr kumimoji="0" lang="en-US" sz="3000" b="1" u="none" strike="noStrike" kern="1200" cap="none" spc="0" normalizeH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Bodoni MT Condensed" panose="02070606080606020203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06188" y="1073765"/>
            <a:ext cx="8785412" cy="682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r">
              <a:spcBef>
                <a:spcPct val="0"/>
              </a:spcBef>
              <a:buNone/>
              <a:defRPr sz="4500" b="1">
                <a:solidFill>
                  <a:srgbClr val="1C437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700" dirty="0" smtClean="0"/>
              <a:t>Statewide </a:t>
            </a:r>
            <a:r>
              <a:rPr lang="en-US" sz="2700" dirty="0"/>
              <a:t>Interoperability Executive </a:t>
            </a:r>
            <a:r>
              <a:rPr lang="en-US" sz="2700" dirty="0" smtClean="0"/>
              <a:t>Subcommittee  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167610"/>
              </p:ext>
            </p:extLst>
          </p:nvPr>
        </p:nvGraphicFramePr>
        <p:xfrm>
          <a:off x="282388" y="1828800"/>
          <a:ext cx="8633012" cy="50139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3200400"/>
                <a:gridCol w="5432612"/>
              </a:tblGrid>
              <a:tr h="533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Region 1 Representative</a:t>
                      </a:r>
                      <a:endParaRPr lang="en-US" sz="2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1767" marR="5176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Jeb Tate, Jefferson Parish Emergency Management</a:t>
                      </a:r>
                    </a:p>
                  </a:txBody>
                  <a:tcPr marL="51767" marR="5176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Region 2 Representative</a:t>
                      </a:r>
                      <a:endParaRPr lang="en-US" sz="2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1767" marR="5176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Billie </a:t>
                      </a:r>
                      <a:r>
                        <a:rPr lang="en-US" sz="2100" b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Giroir</a:t>
                      </a:r>
                      <a:r>
                        <a:rPr lang="en-US" sz="21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West Feliciana Parish Sheriff’s Office</a:t>
                      </a:r>
                    </a:p>
                  </a:txBody>
                  <a:tcPr marL="51767" marR="5176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Region 3 Representative</a:t>
                      </a:r>
                      <a:endParaRPr lang="en-US" sz="2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1767" marR="5176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Conrad </a:t>
                      </a:r>
                      <a:r>
                        <a:rPr lang="en-US" sz="21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Baker, St </a:t>
                      </a:r>
                      <a:r>
                        <a:rPr lang="en-US" sz="2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John Sheriff’s </a:t>
                      </a:r>
                      <a:r>
                        <a:rPr lang="en-US" sz="21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Office</a:t>
                      </a:r>
                      <a:endParaRPr lang="en-US" sz="2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67" marR="5176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Region 4 Representative</a:t>
                      </a:r>
                      <a:endParaRPr lang="en-US" sz="2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1767" marR="5176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Stacey </a:t>
                      </a:r>
                      <a:r>
                        <a:rPr lang="en-US" sz="21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Blanchard, St. Martin</a:t>
                      </a:r>
                      <a:r>
                        <a:rPr lang="en-US" sz="21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Sheriff’s Office</a:t>
                      </a:r>
                      <a:endParaRPr lang="en-US" sz="2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67" marR="5176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Region 5 Representative</a:t>
                      </a:r>
                      <a:endParaRPr lang="en-US" sz="2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1767" marR="5176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Richard </a:t>
                      </a:r>
                      <a:r>
                        <a:rPr lang="en-US" sz="21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McGuire, Calcasieu 911</a:t>
                      </a:r>
                      <a:endParaRPr lang="en-US" sz="2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67" marR="5176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Region 6 Representative</a:t>
                      </a:r>
                      <a:endParaRPr lang="en-US" sz="2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1767" marR="5176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Sonya </a:t>
                      </a:r>
                      <a:r>
                        <a:rPr lang="en-US" sz="21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Wiley-Gremillion, Rapides 911/OHSEP</a:t>
                      </a:r>
                      <a:endParaRPr lang="en-US" sz="2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67" marR="5176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Region 7 Representative</a:t>
                      </a:r>
                      <a:endParaRPr lang="en-US" sz="2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1767" marR="5176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Major Doyle </a:t>
                      </a:r>
                      <a:r>
                        <a:rPr lang="en-US" sz="21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Dempsey, Bossier Parish Sheriff’s Office</a:t>
                      </a:r>
                      <a:endParaRPr lang="en-US" sz="2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67" marR="5176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Region 8 Representative</a:t>
                      </a:r>
                      <a:endParaRPr lang="en-US" sz="2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1767" marR="5176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Sean </a:t>
                      </a:r>
                      <a:r>
                        <a:rPr lang="en-US" sz="21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Christian, Ouachita</a:t>
                      </a:r>
                      <a:r>
                        <a:rPr lang="en-US" sz="21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1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OHSEP</a:t>
                      </a:r>
                      <a:endParaRPr lang="en-US" sz="2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67" marR="5176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Region 9 Representative</a:t>
                      </a:r>
                      <a:endParaRPr lang="en-US" sz="2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1767" marR="5176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Robert </a:t>
                      </a:r>
                      <a:r>
                        <a:rPr lang="en-US" sz="21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Seal, St.</a:t>
                      </a:r>
                      <a:r>
                        <a:rPr lang="en-US" sz="21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Tammany Parish Sheriff’s Office</a:t>
                      </a:r>
                      <a:endParaRPr lang="en-US" sz="2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67" marR="5176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6" name="Picture 5" descr="bann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"/>
            <a:ext cx="9144000" cy="76528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765289"/>
            <a:ext cx="9144000" cy="5301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</p:spPr>
        <p:txBody>
          <a:bodyPr rot="10800000"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878204"/>
            <a:ext cx="9144000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>
            <a:off x="0" y="1755889"/>
            <a:ext cx="9144000" cy="0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</p:spPr>
        <p:txBody>
          <a:bodyPr rot="1080000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51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99017"/>
            <a:ext cx="5374105" cy="4267200"/>
          </a:xfrm>
          <a:prstGeom prst="rect">
            <a:avLst/>
          </a:prstGeom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5105400" y="2362200"/>
            <a:ext cx="4114800" cy="441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68325" indent="-342900" algn="l" defTabSz="914400" rtl="0" eaLnBrk="1" latinLnBrk="0" hangingPunct="1">
              <a:spcBef>
                <a:spcPct val="20000"/>
              </a:spcBef>
              <a:buClr>
                <a:srgbClr val="595959"/>
              </a:buClr>
              <a:buFont typeface="Arial"/>
              <a:buChar char="•"/>
              <a:defRPr lang="en-US" sz="2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23938" indent="-285750" algn="l" defTabSz="914400" rtl="0" eaLnBrk="1" latinLnBrk="0" hangingPunct="1">
              <a:spcBef>
                <a:spcPct val="20000"/>
              </a:spcBef>
              <a:buClr>
                <a:srgbClr val="595959"/>
              </a:buClr>
              <a:buFont typeface="Arial"/>
              <a:buChar char="–"/>
              <a:defRPr lang="en-US" sz="2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68425" indent="-228600" algn="l" defTabSz="914400" rtl="0" eaLnBrk="1" latinLnBrk="0" hangingPunct="1">
              <a:spcBef>
                <a:spcPct val="20000"/>
              </a:spcBef>
              <a:buClr>
                <a:srgbClr val="595959"/>
              </a:buClr>
              <a:buFont typeface="Courier New"/>
              <a:buChar char="o"/>
              <a:defRPr lang="en-US" sz="2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5625" indent="-228600" algn="l" defTabSz="914400" rtl="0" eaLnBrk="1" latinLnBrk="0" hangingPunct="1">
              <a:spcBef>
                <a:spcPct val="20000"/>
              </a:spcBef>
              <a:buClr>
                <a:srgbClr val="595959"/>
              </a:buClr>
              <a:buFont typeface="Arial"/>
              <a:buChar char="–"/>
              <a:defRPr lang="en-US" sz="2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81238" indent="-228600" algn="l" defTabSz="914400" rtl="0" eaLnBrk="1" latinLnBrk="0" hangingPunct="1">
              <a:spcBef>
                <a:spcPct val="20000"/>
              </a:spcBef>
              <a:buClr>
                <a:srgbClr val="595959"/>
              </a:buClr>
              <a:buFont typeface="Arial"/>
              <a:buChar char="»"/>
              <a:defRPr lang="en-US" sz="2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b="1" dirty="0">
                <a:solidFill>
                  <a:srgbClr val="C00000"/>
                </a:solidFill>
              </a:rPr>
              <a:t>135 </a:t>
            </a:r>
            <a:r>
              <a:rPr lang="en-US" sz="2100" dirty="0"/>
              <a:t>tower sites </a:t>
            </a:r>
          </a:p>
          <a:p>
            <a:r>
              <a:rPr lang="en-US" sz="2100" b="1" dirty="0">
                <a:solidFill>
                  <a:srgbClr val="C00000"/>
                </a:solidFill>
              </a:rPr>
              <a:t>Four (4) </a:t>
            </a:r>
            <a:r>
              <a:rPr lang="en-US" sz="2100" dirty="0"/>
              <a:t>mobile tower sites</a:t>
            </a:r>
          </a:p>
          <a:p>
            <a:r>
              <a:rPr lang="en-US" sz="2100" b="1" dirty="0">
                <a:solidFill>
                  <a:srgbClr val="C00000"/>
                </a:solidFill>
              </a:rPr>
              <a:t>Two (2) </a:t>
            </a:r>
            <a:r>
              <a:rPr lang="en-US" sz="2100" dirty="0"/>
              <a:t>mobile repeater sites</a:t>
            </a:r>
          </a:p>
          <a:p>
            <a:r>
              <a:rPr lang="en-US" sz="2100" b="1" dirty="0">
                <a:solidFill>
                  <a:srgbClr val="C00000"/>
                </a:solidFill>
              </a:rPr>
              <a:t>Four (4) </a:t>
            </a:r>
            <a:r>
              <a:rPr lang="en-US" sz="2100" dirty="0"/>
              <a:t>mobile satellite dishes </a:t>
            </a:r>
          </a:p>
          <a:p>
            <a:r>
              <a:rPr lang="en-US" sz="2100" b="1" dirty="0">
                <a:solidFill>
                  <a:srgbClr val="C00000"/>
                </a:solidFill>
              </a:rPr>
              <a:t>Six (6) </a:t>
            </a:r>
            <a:r>
              <a:rPr lang="en-US" sz="2100" dirty="0"/>
              <a:t>generators on wheels</a:t>
            </a:r>
          </a:p>
          <a:p>
            <a:r>
              <a:rPr lang="en-US" sz="2100" b="1" dirty="0">
                <a:solidFill>
                  <a:srgbClr val="C00000"/>
                </a:solidFill>
              </a:rPr>
              <a:t>Four (4) </a:t>
            </a:r>
            <a:r>
              <a:rPr lang="en-US" sz="2100" dirty="0"/>
              <a:t>masters sites</a:t>
            </a:r>
          </a:p>
          <a:p>
            <a:r>
              <a:rPr lang="en-US" sz="2100" dirty="0"/>
              <a:t>Monthly average of over </a:t>
            </a:r>
            <a:r>
              <a:rPr lang="en-US" sz="2100" b="1" dirty="0">
                <a:solidFill>
                  <a:srgbClr val="C00000"/>
                </a:solidFill>
              </a:rPr>
              <a:t>12 million </a:t>
            </a:r>
            <a:r>
              <a:rPr lang="en-US" sz="2100" dirty="0"/>
              <a:t>Push To Talks (PTTs)</a:t>
            </a:r>
          </a:p>
          <a:p>
            <a:r>
              <a:rPr lang="en-US" sz="2100" b="1" dirty="0" smtClean="0">
                <a:solidFill>
                  <a:srgbClr val="C00000"/>
                </a:solidFill>
              </a:rPr>
              <a:t>96,438 </a:t>
            </a:r>
            <a:r>
              <a:rPr lang="en-US" sz="2100" dirty="0"/>
              <a:t>user </a:t>
            </a:r>
            <a:r>
              <a:rPr lang="en-US" sz="2100" dirty="0" smtClean="0"/>
              <a:t>devices</a:t>
            </a:r>
            <a:endParaRPr lang="en-US" sz="2100" b="1" dirty="0"/>
          </a:p>
        </p:txBody>
      </p:sp>
      <p:pic>
        <p:nvPicPr>
          <p:cNvPr id="6" name="Picture 5" descr="bann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"/>
            <a:ext cx="9144000" cy="76528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765289"/>
            <a:ext cx="9144000" cy="5301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</p:spPr>
        <p:txBody>
          <a:bodyPr rot="10800000"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878204"/>
            <a:ext cx="9144000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66700" y="1066800"/>
            <a:ext cx="8610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4400" b="0" kern="1200">
                <a:solidFill>
                  <a:srgbClr val="17375E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t>LWIN T</a:t>
            </a:r>
            <a:r>
              <a:rPr kumimoji="0" lang="en-US" sz="1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t>oday  - Statewide</a:t>
            </a:r>
            <a:r>
              <a:rPr kumimoji="0" lang="en-US" sz="11200" b="1" i="0" u="none" strike="noStrike" kern="1200" cap="none" spc="0" normalizeH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t> Coverage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i="1" u="none" strike="noStrike" kern="1200" cap="none" spc="0" normalizeH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Calibri" panose="020F0502020204030204" pitchFamily="34" charset="0"/>
              </a:rPr>
              <a:t>95% Portable On-Street </a:t>
            </a:r>
            <a:r>
              <a:rPr lang="en-US" sz="7000" i="1" dirty="0" smtClean="0">
                <a:latin typeface="Calibri" panose="020F0502020204030204" pitchFamily="34" charset="0"/>
              </a:rPr>
              <a:t>+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0" i="1" dirty="0" smtClean="0">
                <a:latin typeface="Calibri" panose="020F0502020204030204" pitchFamily="34" charset="0"/>
              </a:rPr>
              <a:t>95%</a:t>
            </a:r>
            <a:r>
              <a:rPr kumimoji="0" lang="en-US" sz="7000" i="1" u="none" strike="noStrike" kern="1200" cap="none" spc="0" normalizeH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Calibri" panose="020F0502020204030204" pitchFamily="34" charset="0"/>
              </a:rPr>
              <a:t> In-Building Coverage in the (9) Metropolitan Areas of the State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Impact" panose="020B0806030902050204" pitchFamily="34" charset="0"/>
              </a:rPr>
              <a:t> 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00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765289"/>
            <a:ext cx="9144000" cy="5301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bann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"/>
            <a:ext cx="9144000" cy="765287"/>
          </a:xfrm>
          <a:prstGeom prst="rect">
            <a:avLst/>
          </a:prstGeom>
        </p:spPr>
      </p:pic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503238"/>
          </a:xfrm>
        </p:spPr>
        <p:txBody>
          <a:bodyPr>
            <a:noAutofit/>
          </a:bodyPr>
          <a:lstStyle/>
          <a:p>
            <a:r>
              <a:rPr lang="en-US" sz="3200" dirty="0" smtClean="0"/>
              <a:t>SIEC / LWIN Ongoing Projects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03775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 smtClean="0">
                <a:latin typeface="Calibri" panose="020F0502020204030204" pitchFamily="34" charset="0"/>
              </a:rPr>
              <a:t>As </a:t>
            </a:r>
            <a:r>
              <a:rPr lang="en-US" sz="2800" b="1" dirty="0" smtClean="0">
                <a:latin typeface="Calibri" panose="020F0502020204030204" pitchFamily="34" charset="0"/>
              </a:rPr>
              <a:t>funding becomes available</a:t>
            </a:r>
            <a:r>
              <a:rPr lang="en-US" sz="2800" dirty="0" smtClean="0">
                <a:latin typeface="Calibri" panose="020F0502020204030204" pitchFamily="34" charset="0"/>
              </a:rPr>
              <a:t>, the SIEC authorized the following priorities: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 smtClean="0">
                <a:latin typeface="Calibri" panose="020F0502020204030204" pitchFamily="34" charset="0"/>
              </a:rPr>
              <a:t>Addressing </a:t>
            </a:r>
            <a:r>
              <a:rPr lang="en-US" sz="26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LWIN coverage gaps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6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Increasing capacity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6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Redundant/Backup communications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>
                <a:latin typeface="Calibri" panose="020F0502020204030204" pitchFamily="34" charset="0"/>
              </a:rPr>
              <a:t>Ethernet / Fiber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Calibri" panose="020F0502020204030204" pitchFamily="34" charset="0"/>
              </a:rPr>
              <a:t>Currently reviewing options for </a:t>
            </a:r>
            <a:r>
              <a:rPr lang="en-US" sz="2000" b="1" dirty="0" smtClean="0">
                <a:latin typeface="Calibri" panose="020F0502020204030204" pitchFamily="34" charset="0"/>
              </a:rPr>
              <a:t>master sites </a:t>
            </a:r>
            <a:r>
              <a:rPr lang="en-US" sz="2000" dirty="0" smtClean="0">
                <a:latin typeface="Calibri" panose="020F0502020204030204" pitchFamily="34" charset="0"/>
              </a:rPr>
              <a:t>with OTM/vendors </a:t>
            </a:r>
          </a:p>
          <a:p>
            <a:r>
              <a:rPr lang="en-US" sz="2800" dirty="0">
                <a:latin typeface="Calibri" panose="020F0502020204030204" pitchFamily="34" charset="0"/>
              </a:rPr>
              <a:t>Upgrade of LWIN </a:t>
            </a:r>
            <a:r>
              <a:rPr lang="en-US" sz="2800" b="1" dirty="0">
                <a:latin typeface="Calibri" panose="020F0502020204030204" pitchFamily="34" charset="0"/>
              </a:rPr>
              <a:t>Software, Consoles </a:t>
            </a:r>
            <a:r>
              <a:rPr lang="en-US" sz="2800" dirty="0">
                <a:latin typeface="Calibri" panose="020F0502020204030204" pitchFamily="34" charset="0"/>
              </a:rPr>
              <a:t>and </a:t>
            </a:r>
            <a:r>
              <a:rPr lang="en-US" sz="2800" b="1" dirty="0">
                <a:latin typeface="Calibri" panose="020F0502020204030204" pitchFamily="34" charset="0"/>
              </a:rPr>
              <a:t>STR repeaters</a:t>
            </a:r>
          </a:p>
          <a:p>
            <a:pPr marL="914400" lvl="1" indent="-5143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600" b="1" dirty="0">
                <a:solidFill>
                  <a:srgbClr val="C00000"/>
                </a:solidFill>
                <a:latin typeface="Calibri" panose="020F0502020204030204" pitchFamily="34" charset="0"/>
              </a:rPr>
              <a:t>$15.8 million </a:t>
            </a:r>
            <a:r>
              <a:rPr lang="en-US" sz="2600" dirty="0">
                <a:latin typeface="Calibri" panose="020F0502020204030204" pitchFamily="34" charset="0"/>
              </a:rPr>
              <a:t>total project costs</a:t>
            </a:r>
          </a:p>
          <a:p>
            <a:pPr marL="1371600" lvl="2" indent="-514350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$</a:t>
            </a: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</a:rPr>
              <a:t>11.4 million </a:t>
            </a:r>
            <a:r>
              <a:rPr lang="en-US" dirty="0">
                <a:latin typeface="Calibri" panose="020F0502020204030204" pitchFamily="34" charset="0"/>
              </a:rPr>
              <a:t>for software and console </a:t>
            </a:r>
            <a:r>
              <a:rPr lang="en-US" dirty="0" smtClean="0">
                <a:latin typeface="Calibri" panose="020F0502020204030204" pitchFamily="34" charset="0"/>
              </a:rPr>
              <a:t>replacement and </a:t>
            </a:r>
          </a:p>
          <a:p>
            <a:pPr marL="1371600" lvl="2" indent="-514350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$1.2 million </a:t>
            </a:r>
            <a:r>
              <a:rPr lang="en-US" dirty="0" smtClean="0">
                <a:latin typeface="Calibri" panose="020F0502020204030204" pitchFamily="34" charset="0"/>
              </a:rPr>
              <a:t>for (44) repeaters to change from  </a:t>
            </a:r>
            <a:r>
              <a:rPr lang="en-US" dirty="0" err="1" smtClean="0">
                <a:latin typeface="Calibri" panose="020F0502020204030204" pitchFamily="34" charset="0"/>
              </a:rPr>
              <a:t>STRs</a:t>
            </a:r>
            <a:r>
              <a:rPr lang="en-US" dirty="0" smtClean="0">
                <a:latin typeface="Calibri" panose="020F0502020204030204" pitchFamily="34" charset="0"/>
              </a:rPr>
              <a:t> to </a:t>
            </a:r>
            <a:r>
              <a:rPr lang="en-US" dirty="0" err="1" smtClean="0">
                <a:latin typeface="Calibri" panose="020F0502020204030204" pitchFamily="34" charset="0"/>
              </a:rPr>
              <a:t>GTRs</a:t>
            </a:r>
            <a:endParaRPr lang="en-US" dirty="0">
              <a:latin typeface="Calibri" panose="020F0502020204030204" pitchFamily="34" charset="0"/>
            </a:endParaRPr>
          </a:p>
          <a:p>
            <a:pPr marL="1371600" lvl="2" indent="-514350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 b="1" dirty="0" smtClean="0">
                <a:latin typeface="Calibri" panose="020F0502020204030204" pitchFamily="34" charset="0"/>
              </a:rPr>
              <a:t>Budget Request in </a:t>
            </a:r>
            <a:r>
              <a:rPr lang="en-US" b="1" dirty="0">
                <a:latin typeface="Calibri" panose="020F0502020204030204" pitchFamily="34" charset="0"/>
              </a:rPr>
              <a:t>FY </a:t>
            </a:r>
            <a:r>
              <a:rPr lang="en-US" b="1" dirty="0" smtClean="0">
                <a:latin typeface="Calibri" panose="020F0502020204030204" pitchFamily="34" charset="0"/>
              </a:rPr>
              <a:t>18/19 for </a:t>
            </a:r>
            <a:r>
              <a:rPr lang="en-US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$3.2 </a:t>
            </a: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</a:rPr>
              <a:t>million </a:t>
            </a:r>
            <a:r>
              <a:rPr lang="en-US" dirty="0" smtClean="0">
                <a:latin typeface="Calibri" panose="020F0502020204030204" pitchFamily="34" charset="0"/>
              </a:rPr>
              <a:t>for remaining (137) </a:t>
            </a:r>
            <a:r>
              <a:rPr lang="en-US" dirty="0" err="1" smtClean="0">
                <a:latin typeface="Calibri" panose="020F0502020204030204" pitchFamily="34" charset="0"/>
              </a:rPr>
              <a:t>STRs</a:t>
            </a:r>
            <a:endParaRPr lang="en-US" dirty="0">
              <a:latin typeface="Calibri" panose="020F0502020204030204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190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Line 6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</p:spPr>
        <p:txBody>
          <a:bodyPr rot="10800000"/>
          <a:lstStyle/>
          <a:p>
            <a:endParaRPr lang="en-US"/>
          </a:p>
        </p:txBody>
      </p:sp>
      <p:sp>
        <p:nvSpPr>
          <p:cNvPr id="31" name="Line 6"/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</p:spPr>
        <p:txBody>
          <a:bodyPr rot="10800000"/>
          <a:lstStyle/>
          <a:p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762002"/>
            <a:ext cx="9144000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0" y="1487804"/>
            <a:ext cx="9144000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75663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765289"/>
            <a:ext cx="9144000" cy="5301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483848" y="765289"/>
            <a:ext cx="8382000" cy="818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dirty="0" smtClean="0">
                <a:solidFill>
                  <a:srgbClr val="17375E"/>
                </a:solidFill>
                <a:latin typeface="+mj-lt"/>
                <a:ea typeface="+mj-ea"/>
                <a:cs typeface="+mj-cs"/>
              </a:rPr>
              <a:t>Emergency Support Function (</a:t>
            </a:r>
            <a:r>
              <a:rPr lang="en-US" altLang="en-US" dirty="0" err="1" smtClean="0">
                <a:solidFill>
                  <a:srgbClr val="17375E"/>
                </a:solidFill>
                <a:latin typeface="+mj-lt"/>
                <a:ea typeface="+mj-ea"/>
                <a:cs typeface="+mj-cs"/>
              </a:rPr>
              <a:t>ESF</a:t>
            </a:r>
            <a:r>
              <a:rPr lang="en-US" altLang="en-US" dirty="0" smtClean="0">
                <a:solidFill>
                  <a:srgbClr val="17375E"/>
                </a:solidFill>
                <a:latin typeface="+mj-lt"/>
                <a:ea typeface="+mj-ea"/>
                <a:cs typeface="+mj-cs"/>
              </a:rPr>
              <a:t>) – 2 </a:t>
            </a:r>
            <a:endParaRPr lang="en-US" altLang="en-US" dirty="0">
              <a:solidFill>
                <a:srgbClr val="17375E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36096" y="6184233"/>
            <a:ext cx="3092117" cy="27939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1818969"/>
            <a:ext cx="7886700" cy="4357994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Calibri" panose="020F0502020204030204" pitchFamily="34" charset="0"/>
                <a:cs typeface="Arial" panose="020B0604020202020204" pitchFamily="34" charset="0"/>
              </a:rPr>
              <a:t>Co-lead or Primary Agencies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Governor’s Office of Homeland Security and Emergency Preparedness (GOHSEP)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Louisiana State Police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Louisiana National Guard</a:t>
            </a:r>
            <a:endParaRPr lang="en-US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Agencies request support through </a:t>
            </a:r>
            <a:r>
              <a:rPr lang="en-US" b="1" dirty="0" err="1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WebEOC</a:t>
            </a:r>
            <a:r>
              <a:rPr lang="en-US" b="1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during emergencies or disasters</a:t>
            </a:r>
            <a:endParaRPr lang="en-US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bann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"/>
            <a:ext cx="9144000" cy="765287"/>
          </a:xfrm>
          <a:prstGeom prst="rect">
            <a:avLst/>
          </a:prstGeom>
        </p:spPr>
      </p:pic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</p:spPr>
        <p:txBody>
          <a:bodyPr rot="10800000"/>
          <a:lstStyle/>
          <a:p>
            <a:endParaRPr lang="en-US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</p:spPr>
        <p:txBody>
          <a:bodyPr rot="10800000"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538216"/>
            <a:ext cx="9144000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91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3" r="14646"/>
          <a:stretch/>
        </p:blipFill>
        <p:spPr>
          <a:xfrm>
            <a:off x="5105400" y="4255741"/>
            <a:ext cx="3637547" cy="259824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2025837"/>
            <a:ext cx="8458200" cy="39939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4400" b="0" kern="1200">
                <a:solidFill>
                  <a:srgbClr val="17375E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algn="l" defTabSz="4572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Pct val="80000"/>
              <a:tabLst/>
              <a:defRPr/>
            </a:pPr>
            <a:r>
              <a:rPr kumimoji="0" lang="en-US" sz="2800" b="1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</a:rPr>
              <a:t>Unified Communications </a:t>
            </a:r>
            <a:r>
              <a:rPr kumimoji="0" lang="en-US" sz="280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should be </a:t>
            </a:r>
            <a:r>
              <a:rPr kumimoji="0" lang="en-US" sz="2800" b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thorough, integrated and interoperable</a:t>
            </a:r>
            <a:r>
              <a:rPr kumimoji="0" lang="en-US" sz="280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 in order to achieve a 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</a:rPr>
              <a:t>Common Operating Picture, </a:t>
            </a:r>
            <a:r>
              <a:rPr kumimoji="0" lang="en-US" sz="280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ensuring access to and exchange of mission critical information and intelligence across the OHSEP enterprise, anywhere, anytime</a:t>
            </a:r>
            <a:r>
              <a:rPr lang="en-US" sz="2800" noProof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  <a:endParaRPr kumimoji="0" lang="en-US" sz="28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062263"/>
            <a:ext cx="8610600" cy="936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1C437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Common Operating Picture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bann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"/>
            <a:ext cx="9144000" cy="76528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765289"/>
            <a:ext cx="9144000" cy="5301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</p:spPr>
        <p:txBody>
          <a:bodyPr rot="10800000"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878204"/>
            <a:ext cx="9144000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84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nn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"/>
            <a:ext cx="9144000" cy="76528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765289"/>
            <a:ext cx="9144000" cy="5301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</p:spPr>
        <p:txBody>
          <a:bodyPr rot="10800000"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878204"/>
            <a:ext cx="9144000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5"/>
          <a:stretch/>
        </p:blipFill>
        <p:spPr>
          <a:xfrm>
            <a:off x="0" y="728683"/>
            <a:ext cx="4291263" cy="2226537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6173351"/>
              </p:ext>
            </p:extLst>
          </p:nvPr>
        </p:nvGraphicFramePr>
        <p:xfrm>
          <a:off x="3200400" y="2273857"/>
          <a:ext cx="5943600" cy="45556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23" name="Document" r:id="rId6" imgW="9172998" imgH="7025970" progId="Word.Document.12">
                  <p:embed/>
                </p:oleObj>
              </mc:Choice>
              <mc:Fallback>
                <p:oleObj name="Document" r:id="rId6" imgW="9172998" imgH="702597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00400" y="2273857"/>
                        <a:ext cx="5943600" cy="4555621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883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" y="1166340"/>
            <a:ext cx="8686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r">
              <a:spcBef>
                <a:spcPct val="0"/>
              </a:spcBef>
              <a:buNone/>
              <a:defRPr sz="4500" b="1">
                <a:solidFill>
                  <a:srgbClr val="1C437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dirty="0" smtClean="0"/>
              <a:t>Training</a:t>
            </a:r>
            <a:endParaRPr lang="en-US" sz="40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060687"/>
            <a:ext cx="8153400" cy="41253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4400" b="0" kern="1200">
                <a:solidFill>
                  <a:srgbClr val="17375E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marR="0" lvl="0" indent="-342900" algn="l" defTabSz="914400" fontAlgn="auto"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itchFamily="34" charset="0"/>
              <a:buChar char="•"/>
              <a:tabLst/>
              <a:defRPr/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What are 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your 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Communication Training Needs?</a:t>
            </a:r>
          </a:p>
          <a:p>
            <a:pPr marL="971550" lvl="1" indent="-514350">
              <a:buSzPct val="80000"/>
              <a:buFont typeface="Calibri" panose="020F0502020204030204" pitchFamily="34" charset="0"/>
              <a:buChar char="–"/>
              <a:defRPr/>
            </a:pPr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Mutual Aid/ Parish Interoperability Committees (PIC)</a:t>
            </a:r>
          </a:p>
          <a:p>
            <a:pPr marL="971550" lvl="1" indent="-514350">
              <a:buSzPct val="80000"/>
              <a:buFont typeface="Calibri" panose="020F0502020204030204" pitchFamily="34" charset="0"/>
              <a:buChar char="–"/>
              <a:defRPr/>
            </a:pPr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Regional Interoperability Committee (RIC)</a:t>
            </a:r>
            <a:r>
              <a:rPr kumimoji="0" lang="en-US" sz="32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</a:p>
          <a:p>
            <a:pPr marL="971550" lvl="1" indent="-514350">
              <a:buSzPct val="80000"/>
              <a:buFont typeface="Calibri" panose="020F0502020204030204" pitchFamily="34" charset="0"/>
              <a:buChar char="–"/>
              <a:defRPr/>
            </a:pPr>
            <a:r>
              <a:rPr kumimoji="0" lang="en-US" sz="32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Agency</a:t>
            </a:r>
            <a:r>
              <a:rPr kumimoji="0" lang="en-US" sz="320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 Outreach </a:t>
            </a:r>
            <a:r>
              <a:rPr kumimoji="0" lang="en-US" sz="320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+ </a:t>
            </a:r>
            <a:r>
              <a:rPr kumimoji="0" lang="en-US" sz="320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Training</a:t>
            </a:r>
          </a:p>
          <a:p>
            <a:pPr marL="971550" lvl="1" indent="-514350">
              <a:buSzPct val="80000"/>
              <a:buFont typeface="Calibri" panose="020F0502020204030204" pitchFamily="34" charset="0"/>
              <a:buChar char="–"/>
              <a:defRPr/>
            </a:pPr>
            <a:r>
              <a:rPr lang="en-US" sz="3200" baseline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LWIN Interoperability Quick</a:t>
            </a:r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Reference</a:t>
            </a:r>
            <a:endParaRPr kumimoji="0" lang="en-US" sz="320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pic>
        <p:nvPicPr>
          <p:cNvPr id="5" name="Picture 4" descr="bann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"/>
            <a:ext cx="9144000" cy="76528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765289"/>
            <a:ext cx="9144000" cy="5301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</p:spPr>
        <p:txBody>
          <a:bodyPr rot="10800000"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878204"/>
            <a:ext cx="9144000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10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9C5296AA4CB44AAC993CF3D2FFA90A" ma:contentTypeVersion="0" ma:contentTypeDescription="Create a new document." ma:contentTypeScope="" ma:versionID="aca7f2fccd4ea3c50fbd5cd04c7b52cc">
  <xsd:schema xmlns:xsd="http://www.w3.org/2001/XMLSchema" xmlns:xs="http://www.w3.org/2001/XMLSchema" xmlns:p="http://schemas.microsoft.com/office/2006/metadata/properties" xmlns:ns2="9383fe21-241c-4b58-a6fa-ef802baabd5f" targetNamespace="http://schemas.microsoft.com/office/2006/metadata/properties" ma:root="true" ma:fieldsID="aa856dbb0ad6a99fea3cb64e1314eb2c" ns2:_="">
    <xsd:import namespace="9383fe21-241c-4b58-a6fa-ef802baabd5f"/>
    <xsd:element name="properties">
      <xsd:complexType>
        <xsd:sequence>
          <xsd:element name="documentManagement">
            <xsd:complexType>
              <xsd:all>
                <xsd:element ref="ns2:Own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83fe21-241c-4b58-a6fa-ef802baabd5f" elementFormDefault="qualified">
    <xsd:import namespace="http://schemas.microsoft.com/office/2006/documentManagement/types"/>
    <xsd:import namespace="http://schemas.microsoft.com/office/infopath/2007/PartnerControls"/>
    <xsd:element name="Owner" ma:index="8" nillable="true" ma:displayName="Owner" ma:list="UserInfo" ma:SharePointGroup="0" ma:internalName="Owner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wner xmlns="9383fe21-241c-4b58-a6fa-ef802baabd5f">
      <UserInfo>
        <DisplayName/>
        <AccountId xsi:nil="true"/>
        <AccountType/>
      </UserInfo>
    </Owner>
  </documentManagement>
</p:properties>
</file>

<file path=customXml/itemProps1.xml><?xml version="1.0" encoding="utf-8"?>
<ds:datastoreItem xmlns:ds="http://schemas.openxmlformats.org/officeDocument/2006/customXml" ds:itemID="{5980F583-7CE8-4CFA-8F69-865A090AE8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83fe21-241c-4b58-a6fa-ef802baabd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F4468B9-14F5-4432-8AAD-A2800391D3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D376E28-7A22-4351-8E12-DE6B3E180405}">
  <ds:schemaRefs>
    <ds:schemaRef ds:uri="http://schemas.microsoft.com/office/infopath/2007/PartnerControls"/>
    <ds:schemaRef ds:uri="9383fe21-241c-4b58-a6fa-ef802baabd5f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14684</TotalTime>
  <Words>689</Words>
  <Application>Microsoft Office PowerPoint</Application>
  <PresentationFormat>On-screen Show (4:3)</PresentationFormat>
  <Paragraphs>102</Paragraphs>
  <Slides>12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7" baseType="lpstr">
      <vt:lpstr>Arial</vt:lpstr>
      <vt:lpstr>Bodoni MT Condensed</vt:lpstr>
      <vt:lpstr>Book Antiqua</vt:lpstr>
      <vt:lpstr>Calibri</vt:lpstr>
      <vt:lpstr>Courier New</vt:lpstr>
      <vt:lpstr>Impact</vt:lpstr>
      <vt:lpstr>Lucida Sans</vt:lpstr>
      <vt:lpstr>Lucida Sans Unicode</vt:lpstr>
      <vt:lpstr>Times New Roman</vt:lpstr>
      <vt:lpstr>Wingdings</vt:lpstr>
      <vt:lpstr>Office Theme</vt:lpstr>
      <vt:lpstr>3_Office Theme</vt:lpstr>
      <vt:lpstr>4_Office Theme</vt:lpstr>
      <vt:lpstr>1_Office Theme</vt:lpstr>
      <vt:lpstr>Document</vt:lpstr>
      <vt:lpstr>PowerPoint Presentation</vt:lpstr>
      <vt:lpstr>PowerPoint Presentation</vt:lpstr>
      <vt:lpstr>PowerPoint Presentation</vt:lpstr>
      <vt:lpstr>PowerPoint Presentation</vt:lpstr>
      <vt:lpstr>SIEC / LWIN Ongoing Projects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Travis Johnson</dc:creator>
  <cp:lastModifiedBy>Dayries, Christina</cp:lastModifiedBy>
  <cp:revision>431</cp:revision>
  <cp:lastPrinted>2018-05-15T12:43:48Z</cp:lastPrinted>
  <dcterms:modified xsi:type="dcterms:W3CDTF">2018-05-16T13:06:13Z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0x010100CB9C5296AA4CB44AAC993CF3D2FFA90A</vt:lpwstr>
  </property>
</Properties>
</file>