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28" r:id="rId2"/>
    <p:sldId id="629" r:id="rId3"/>
    <p:sldId id="630" r:id="rId4"/>
    <p:sldId id="631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866" r:id="rId21"/>
    <p:sldId id="647" r:id="rId22"/>
    <p:sldId id="648" r:id="rId23"/>
    <p:sldId id="649" r:id="rId24"/>
    <p:sldId id="650" r:id="rId25"/>
    <p:sldId id="651" r:id="rId26"/>
    <p:sldId id="652" r:id="rId27"/>
    <p:sldId id="653" r:id="rId28"/>
    <p:sldId id="654" r:id="rId29"/>
    <p:sldId id="655" r:id="rId30"/>
    <p:sldId id="656" r:id="rId31"/>
    <p:sldId id="657" r:id="rId32"/>
    <p:sldId id="658" r:id="rId33"/>
    <p:sldId id="659" r:id="rId34"/>
    <p:sldId id="660" r:id="rId35"/>
    <p:sldId id="661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60202"/>
    <a:srgbClr val="800000"/>
    <a:srgbClr val="E00202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 autoAdjust="0"/>
    <p:restoredTop sz="93967" autoAdjust="0"/>
  </p:normalViewPr>
  <p:slideViewPr>
    <p:cSldViewPr snapToGrid="0" snapToObjects="1">
      <p:cViewPr varScale="1">
        <p:scale>
          <a:sx n="144" d="100"/>
          <a:sy n="144" d="100"/>
        </p:scale>
        <p:origin x="-704" y="-104"/>
      </p:cViewPr>
      <p:guideLst>
        <p:guide orient="horz" pos="1397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3E55-DF6E-A148-894E-66B53C820B2E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Introduction to LAHM Resource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D0BE-80D5-1A43-8A10-011D89BEBA99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Introduction to LAHM Resource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05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46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53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53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97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93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0"/>
            <a:ext cx="8229600" cy="67725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7567"/>
            <a:ext cx="8229600" cy="67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18"/>
            <a:ext cx="8229600" cy="243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670568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Educate to Mitigate-01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4361572"/>
            <a:ext cx="1099123" cy="460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9" r:id="rId7"/>
    <p:sldLayoutId id="2147483670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18000"/>
            <a:ext cx="9144000" cy="82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Introduction to LAHM</a:t>
            </a:r>
            <a:br>
              <a:rPr lang="en-US" dirty="0" smtClean="0"/>
            </a:br>
            <a:r>
              <a:rPr lang="en-US" sz="7000" dirty="0" smtClean="0">
                <a:solidFill>
                  <a:srgbClr val="0000FF"/>
                </a:solidFill>
              </a:rPr>
              <a:t>(</a:t>
            </a:r>
            <a:r>
              <a:rPr lang="en-US" sz="7000" dirty="0" err="1" smtClean="0">
                <a:solidFill>
                  <a:srgbClr val="0000FF"/>
                </a:solidFill>
              </a:rPr>
              <a:t>LouisianaHM.com</a:t>
            </a:r>
            <a:r>
              <a:rPr lang="en-US" sz="7000" dirty="0" smtClean="0">
                <a:solidFill>
                  <a:srgbClr val="0000FF"/>
                </a:solidFill>
              </a:rPr>
              <a:t>)</a:t>
            </a:r>
            <a:endParaRPr lang="en-US" sz="7000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0" y="788908"/>
            <a:ext cx="7467600" cy="822722"/>
          </a:xfrm>
        </p:spPr>
        <p:txBody>
          <a:bodyPr/>
          <a:lstStyle/>
          <a:p>
            <a:r>
              <a:rPr lang="en-US" dirty="0" smtClean="0"/>
              <a:t>Request for Assistance </a:t>
            </a:r>
            <a:r>
              <a:rPr lang="en-US" sz="2000" dirty="0" smtClean="0"/>
              <a:t>(RFA)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10</a:t>
            </a:fld>
            <a:endParaRPr lang="en-US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2" t="21394" r="21247" b="68039"/>
          <a:stretch/>
        </p:blipFill>
        <p:spPr>
          <a:xfrm>
            <a:off x="1162063" y="2145254"/>
            <a:ext cx="5910416" cy="22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13794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</a:t>
            </a:r>
            <a:br>
              <a:rPr lang="en-US" dirty="0" smtClean="0"/>
            </a:br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11</a:t>
            </a:fld>
            <a:endParaRPr lang="en-US"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336" y="524722"/>
            <a:ext cx="5691224" cy="4618778"/>
            <a:chOff x="625878" y="323018"/>
            <a:chExt cx="6886381" cy="745162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2" t="51099" r="11755" b="38334"/>
            <a:stretch/>
          </p:blipFill>
          <p:spPr>
            <a:xfrm>
              <a:off x="625878" y="323018"/>
              <a:ext cx="6873149" cy="27505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2" t="63942" r="11755" b="25491"/>
            <a:stretch/>
          </p:blipFill>
          <p:spPr>
            <a:xfrm>
              <a:off x="625878" y="2047267"/>
              <a:ext cx="6873149" cy="27505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2" t="75623" r="11755" b="15483"/>
            <a:stretch/>
          </p:blipFill>
          <p:spPr>
            <a:xfrm>
              <a:off x="625878" y="3903743"/>
              <a:ext cx="6873149" cy="23150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2" t="87482" r="11755" b="3624"/>
            <a:stretch/>
          </p:blipFill>
          <p:spPr>
            <a:xfrm>
              <a:off x="639110" y="5459574"/>
              <a:ext cx="6873149" cy="2315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1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777478"/>
            <a:ext cx="7467600" cy="5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Home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12</a:t>
            </a:fld>
            <a:endParaRPr lang="en-US"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81671"/>
            <a:ext cx="8534400" cy="36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5758" t="20315" r="78795" b="74421"/>
          <a:stretch/>
        </p:blipFill>
        <p:spPr bwMode="auto">
          <a:xfrm>
            <a:off x="1493520" y="2812002"/>
            <a:ext cx="6057758" cy="88637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8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50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a new request</a:t>
            </a:r>
            <a:endParaRPr lang="en-US" sz="2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101" b="2710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13</a:t>
            </a:fld>
            <a:endParaRPr lang="en-US"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2381" r="71069" b="70636"/>
          <a:stretch/>
        </p:blipFill>
        <p:spPr bwMode="auto">
          <a:xfrm>
            <a:off x="-218841" y="2040118"/>
            <a:ext cx="9485185" cy="9568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67" t="47943" r="69902" b="45074"/>
          <a:stretch/>
        </p:blipFill>
        <p:spPr bwMode="auto">
          <a:xfrm>
            <a:off x="-218841" y="2457258"/>
            <a:ext cx="9485185" cy="9568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67" t="77602" r="69902" b="15415"/>
          <a:stretch/>
        </p:blipFill>
        <p:spPr bwMode="auto">
          <a:xfrm>
            <a:off x="-218841" y="2812744"/>
            <a:ext cx="9485185" cy="9568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259" t="22398" r="23810" b="70619"/>
          <a:stretch/>
        </p:blipFill>
        <p:spPr bwMode="auto">
          <a:xfrm>
            <a:off x="658131" y="2034090"/>
            <a:ext cx="9485185" cy="9568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4170" t="77602" r="26899" b="15415"/>
          <a:stretch/>
        </p:blipFill>
        <p:spPr bwMode="auto">
          <a:xfrm>
            <a:off x="902537" y="2727324"/>
            <a:ext cx="9485185" cy="9568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6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4984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Appeal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14</a:t>
            </a:fld>
            <a:endParaRPr lang="en-US">
              <a:latin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8" y="1822676"/>
            <a:ext cx="9052560" cy="333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2" cstate="print"/>
          <a:srcRect t="1428" r="63381" b="84756"/>
          <a:stretch/>
        </p:blipFill>
        <p:spPr bwMode="auto">
          <a:xfrm>
            <a:off x="667314" y="2941726"/>
            <a:ext cx="8598158" cy="119357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2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225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Amendment request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15</a:t>
            </a:fld>
            <a:endParaRPr lang="en-US">
              <a:latin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8248"/>
            <a:ext cx="8229600" cy="304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2" cstate="print"/>
          <a:srcRect r="66577" b="84918"/>
          <a:stretch/>
        </p:blipFill>
        <p:spPr bwMode="auto">
          <a:xfrm>
            <a:off x="457200" y="2525864"/>
            <a:ext cx="7847696" cy="13121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1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077" y="4299381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517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Quarterly report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16</a:t>
            </a:fld>
            <a:endParaRPr lang="en-US">
              <a:latin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0829"/>
            <a:ext cx="8229600" cy="301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2" cstate="print"/>
          <a:srcRect r="70484" b="85164"/>
          <a:stretch/>
        </p:blipFill>
        <p:spPr bwMode="auto">
          <a:xfrm>
            <a:off x="348364" y="2860922"/>
            <a:ext cx="8385642" cy="1546265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00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9583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Reimbursement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17</a:t>
            </a:fld>
            <a:endParaRPr lang="en-US">
              <a:latin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3015"/>
            <a:ext cx="8229600" cy="302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2" cstate="print"/>
          <a:srcRect r="63256" b="84680"/>
          <a:stretch/>
        </p:blipFill>
        <p:spPr bwMode="auto">
          <a:xfrm>
            <a:off x="451463" y="2706282"/>
            <a:ext cx="8627496" cy="1454269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8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18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PPTs chart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24822"/>
            <a:ext cx="10058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19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PPTs chart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24822"/>
            <a:ext cx="10058400" cy="3829050"/>
          </a:xfrm>
          <a:prstGeom prst="rect">
            <a:avLst/>
          </a:prstGeom>
        </p:spPr>
      </p:pic>
      <p:pic>
        <p:nvPicPr>
          <p:cNvPr id="7" name="Picture 6" descr="PPTs charts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t="24979" r="45397" b="58847"/>
          <a:stretch/>
        </p:blipFill>
        <p:spPr>
          <a:xfrm>
            <a:off x="682320" y="2590629"/>
            <a:ext cx="8144181" cy="1460273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5581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48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63723"/>
            <a:ext cx="9099177" cy="3128122"/>
          </a:xfrm>
        </p:spPr>
        <p:txBody>
          <a:bodyPr>
            <a:normAutofit lnSpcReduction="10000"/>
          </a:bodyPr>
          <a:lstStyle/>
          <a:p>
            <a:pPr>
              <a:spcBef>
                <a:spcPts val="1400"/>
              </a:spcBef>
            </a:pPr>
            <a:r>
              <a:rPr lang="en-US" dirty="0" smtClean="0"/>
              <a:t>Provides </a:t>
            </a:r>
            <a:r>
              <a:rPr lang="en-US" b="1" dirty="0" smtClean="0">
                <a:solidFill>
                  <a:srgbClr val="800000"/>
                </a:solidFill>
              </a:rPr>
              <a:t>transparency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800000"/>
                </a:solidFill>
              </a:rPr>
              <a:t>YOU</a:t>
            </a:r>
            <a:r>
              <a:rPr lang="en-US" dirty="0" smtClean="0"/>
              <a:t>, as a </a:t>
            </a:r>
            <a:r>
              <a:rPr lang="en-US" b="1" dirty="0" err="1" smtClean="0"/>
              <a:t>Subgrantee</a:t>
            </a:r>
            <a:r>
              <a:rPr lang="en-US" dirty="0" smtClean="0"/>
              <a:t>.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Helps </a:t>
            </a:r>
            <a:r>
              <a:rPr lang="en-US" b="1" dirty="0" smtClean="0">
                <a:solidFill>
                  <a:srgbClr val="800000"/>
                </a:solidFill>
              </a:rPr>
              <a:t>expedite</a:t>
            </a:r>
            <a:r>
              <a:rPr lang="en-US" dirty="0" smtClean="0"/>
              <a:t> the process.</a:t>
            </a:r>
          </a:p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Reduces</a:t>
            </a:r>
            <a:r>
              <a:rPr lang="en-US" dirty="0" smtClean="0"/>
              <a:t> paperwork.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Reduces </a:t>
            </a:r>
            <a:r>
              <a:rPr lang="en-US" b="1" dirty="0" smtClean="0">
                <a:solidFill>
                  <a:srgbClr val="800000"/>
                </a:solidFill>
              </a:rPr>
              <a:t>redundant requests </a:t>
            </a:r>
            <a:r>
              <a:rPr lang="en-US" dirty="0" smtClean="0"/>
              <a:t>for </a:t>
            </a:r>
            <a:r>
              <a:rPr lang="en-US" b="1" dirty="0" smtClean="0"/>
              <a:t>documentation</a:t>
            </a:r>
            <a:r>
              <a:rPr lang="en-US" dirty="0" smtClean="0"/>
              <a:t>.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Makes for a more </a:t>
            </a:r>
            <a:r>
              <a:rPr lang="en-US" b="1" dirty="0" smtClean="0">
                <a:solidFill>
                  <a:srgbClr val="800000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800000"/>
                </a:solidFill>
              </a:rPr>
              <a:t>effective</a:t>
            </a:r>
            <a:r>
              <a:rPr lang="en-US" dirty="0" smtClean="0"/>
              <a:t> process.</a:t>
            </a:r>
          </a:p>
          <a:p>
            <a:pPr>
              <a:spcBef>
                <a:spcPts val="14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</a:t>
            </a:fld>
            <a:endParaRPr lang="en-US">
              <a:latin typeface="Calibri"/>
            </a:endParaRPr>
          </a:p>
        </p:txBody>
      </p:sp>
      <p:pic>
        <p:nvPicPr>
          <p:cNvPr id="6" name="Picture 5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1592" y="2257067"/>
            <a:ext cx="928941" cy="12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6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20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PPTs chart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24822"/>
            <a:ext cx="10058400" cy="3829050"/>
          </a:xfrm>
          <a:prstGeom prst="rect">
            <a:avLst/>
          </a:prstGeom>
        </p:spPr>
      </p:pic>
      <p:pic>
        <p:nvPicPr>
          <p:cNvPr id="7" name="Picture 6" descr="PPTs charts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24979" r="16253" b="58847"/>
          <a:stretch/>
        </p:blipFill>
        <p:spPr>
          <a:xfrm>
            <a:off x="682320" y="2590629"/>
            <a:ext cx="8144181" cy="1460273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4314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21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PPTs chart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24822"/>
            <a:ext cx="10058400" cy="3829050"/>
          </a:xfrm>
          <a:prstGeom prst="rect">
            <a:avLst/>
          </a:prstGeom>
        </p:spPr>
      </p:pic>
      <p:pic>
        <p:nvPicPr>
          <p:cNvPr id="7" name="Picture 6" descr="PPTs charts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50000" r="16253" b="33219"/>
          <a:stretch/>
        </p:blipFill>
        <p:spPr>
          <a:xfrm>
            <a:off x="520237" y="2481225"/>
            <a:ext cx="8144181" cy="1515081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7834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22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PPTs chart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24822"/>
            <a:ext cx="10058400" cy="3829050"/>
          </a:xfrm>
          <a:prstGeom prst="rect">
            <a:avLst/>
          </a:prstGeom>
        </p:spPr>
      </p:pic>
      <p:pic>
        <p:nvPicPr>
          <p:cNvPr id="7" name="Picture 6" descr="PPTs charts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50000" r="47865" b="33091"/>
          <a:stretch/>
        </p:blipFill>
        <p:spPr>
          <a:xfrm>
            <a:off x="504750" y="2481225"/>
            <a:ext cx="8144181" cy="1526698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8651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23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PPTs chart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24822"/>
            <a:ext cx="10058400" cy="3829050"/>
          </a:xfrm>
          <a:prstGeom prst="rect">
            <a:avLst/>
          </a:prstGeom>
        </p:spPr>
      </p:pic>
      <p:pic>
        <p:nvPicPr>
          <p:cNvPr id="7" name="Picture 6" descr="PPTs charts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75920" r="47865" b="8145"/>
          <a:stretch/>
        </p:blipFill>
        <p:spPr>
          <a:xfrm>
            <a:off x="543383" y="2604152"/>
            <a:ext cx="8144181" cy="1438623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7601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24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PPTs chart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24822"/>
            <a:ext cx="10058400" cy="3829050"/>
          </a:xfrm>
          <a:prstGeom prst="rect">
            <a:avLst/>
          </a:prstGeom>
        </p:spPr>
      </p:pic>
      <p:pic>
        <p:nvPicPr>
          <p:cNvPr id="7" name="Picture 6" descr="PPTs charts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0" t="76415" r="17206" b="8189"/>
          <a:stretch/>
        </p:blipFill>
        <p:spPr>
          <a:xfrm>
            <a:off x="1866548" y="2648714"/>
            <a:ext cx="6466419" cy="1390132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8332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117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25</a:t>
            </a:fld>
            <a:endParaRPr lang="en-US">
              <a:latin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8803"/>
            <a:ext cx="82296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2" cstate="print"/>
          <a:srcRect r="71070" b="84994"/>
          <a:stretch/>
        </p:blipFill>
        <p:spPr bwMode="auto">
          <a:xfrm>
            <a:off x="467668" y="2609243"/>
            <a:ext cx="8219132" cy="172880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43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26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14097"/>
            <a:ext cx="1005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27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14097"/>
            <a:ext cx="100584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2633" r="48258" b="60215"/>
          <a:stretch/>
        </p:blipFill>
        <p:spPr>
          <a:xfrm>
            <a:off x="494806" y="2548056"/>
            <a:ext cx="8071135" cy="1479206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2631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28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14097"/>
            <a:ext cx="100584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1" t="22633" r="15149" b="60215"/>
          <a:stretch/>
        </p:blipFill>
        <p:spPr>
          <a:xfrm>
            <a:off x="510294" y="2548056"/>
            <a:ext cx="8071135" cy="1479206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6055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29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14097"/>
            <a:ext cx="100584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0" t="49942" r="17250" b="34073"/>
          <a:stretch/>
        </p:blipFill>
        <p:spPr>
          <a:xfrm>
            <a:off x="618716" y="2520924"/>
            <a:ext cx="8071135" cy="1378548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8204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804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0287"/>
            <a:ext cx="8229600" cy="3122218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dirty="0" smtClean="0"/>
              <a:t>LAHM is an </a:t>
            </a:r>
            <a:r>
              <a:rPr lang="en-US" b="1" dirty="0" smtClean="0">
                <a:solidFill>
                  <a:srgbClr val="800000"/>
                </a:solidFill>
              </a:rPr>
              <a:t>online grants management tool</a:t>
            </a:r>
            <a:r>
              <a:rPr lang="en-US" dirty="0" smtClean="0"/>
              <a:t> for the State of Louisiana Hazard Mitigation Grant Program.  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Provides </a:t>
            </a:r>
            <a:r>
              <a:rPr lang="en-US" b="1" dirty="0" smtClean="0">
                <a:solidFill>
                  <a:srgbClr val="800000"/>
                </a:solidFill>
              </a:rPr>
              <a:t>capabilities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for managing programs exclusively online from the </a:t>
            </a:r>
            <a:r>
              <a:rPr lang="en-US" b="1" dirty="0" smtClean="0"/>
              <a:t>Request For Assistance</a:t>
            </a:r>
            <a:r>
              <a:rPr lang="en-US" dirty="0" smtClean="0"/>
              <a:t> </a:t>
            </a:r>
            <a:r>
              <a:rPr lang="en-US" sz="2000" dirty="0" smtClean="0"/>
              <a:t>(RFA) </a:t>
            </a:r>
            <a:r>
              <a:rPr lang="en-US" dirty="0" smtClean="0"/>
              <a:t>through </a:t>
            </a:r>
            <a:r>
              <a:rPr lang="en-US" b="1" dirty="0" smtClean="0"/>
              <a:t>Closeout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6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30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14097"/>
            <a:ext cx="100584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2" t="49844" r="47028" b="34074"/>
          <a:stretch/>
        </p:blipFill>
        <p:spPr>
          <a:xfrm>
            <a:off x="541274" y="2628265"/>
            <a:ext cx="8071135" cy="1386941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0282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31</a:t>
            </a:fld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96" y="1114097"/>
            <a:ext cx="100584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76251" r="55074" b="7667"/>
          <a:stretch/>
        </p:blipFill>
        <p:spPr>
          <a:xfrm>
            <a:off x="1361219" y="2628265"/>
            <a:ext cx="6613153" cy="1386941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6542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986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Closeout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32</a:t>
            </a:fld>
            <a:endParaRPr lang="en-US">
              <a:latin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98239"/>
            <a:ext cx="82296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 rotWithShape="1">
          <a:blip r:embed="rId2" cstate="print"/>
          <a:srcRect r="71266" b="84558"/>
          <a:stretch/>
        </p:blipFill>
        <p:spPr bwMode="auto">
          <a:xfrm>
            <a:off x="80385" y="2430219"/>
            <a:ext cx="8979988" cy="201218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9573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Breadcrumbs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850"/>
            <a:ext cx="7467600" cy="26266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Breadcrumbs</a:t>
            </a:r>
          </a:p>
          <a:p>
            <a:pPr lvl="1"/>
            <a:r>
              <a:rPr lang="en-US" dirty="0" smtClean="0"/>
              <a:t>Grant</a:t>
            </a:r>
          </a:p>
          <a:p>
            <a:pPr lvl="1"/>
            <a:r>
              <a:rPr lang="en-US" dirty="0" smtClean="0"/>
              <a:t>Applicant</a:t>
            </a:r>
          </a:p>
          <a:p>
            <a:pPr lvl="1"/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Project</a:t>
            </a:r>
          </a:p>
          <a:p>
            <a:r>
              <a:rPr lang="en-US" dirty="0" smtClean="0"/>
              <a:t>Title of the item </a:t>
            </a:r>
          </a:p>
          <a:p>
            <a:r>
              <a:rPr lang="en-US" dirty="0" smtClean="0"/>
              <a:t>Workflow step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33</a:t>
            </a:fld>
            <a:endParaRPr lang="en-US"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028700"/>
            <a:ext cx="8534399" cy="10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60331" b="67910"/>
          <a:stretch/>
        </p:blipFill>
        <p:spPr bwMode="auto">
          <a:xfrm>
            <a:off x="-134904" y="1359319"/>
            <a:ext cx="7257176" cy="72864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" t="40884" r="47068" b="25647"/>
          <a:stretch/>
        </p:blipFill>
        <p:spPr bwMode="auto">
          <a:xfrm>
            <a:off x="-539517" y="3018935"/>
            <a:ext cx="9683517" cy="75994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0852" r="84331" b="1752"/>
          <a:stretch/>
        </p:blipFill>
        <p:spPr bwMode="auto">
          <a:xfrm>
            <a:off x="4486614" y="3932601"/>
            <a:ext cx="2866687" cy="62205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9406" r="5989" b="67910"/>
          <a:stretch/>
        </p:blipFill>
        <p:spPr bwMode="auto">
          <a:xfrm>
            <a:off x="-329921" y="2167012"/>
            <a:ext cx="9989656" cy="72864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4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34</a:t>
            </a:fld>
            <a:endParaRPr lang="en-US">
              <a:latin typeface="Calibri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7493" y="2547121"/>
            <a:ext cx="4293307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>
                <a:solidFill>
                  <a:srgbClr val="800000"/>
                </a:solidFill>
                <a:latin typeface="Calibri" charset="0"/>
              </a:rPr>
              <a:t>Jeffrey </a:t>
            </a:r>
            <a:r>
              <a:rPr lang="en-US" sz="3200" b="1" dirty="0" err="1">
                <a:solidFill>
                  <a:srgbClr val="800000"/>
                </a:solidFill>
                <a:latin typeface="Calibri" charset="0"/>
              </a:rPr>
              <a:t>Giering</a:t>
            </a:r>
            <a:endParaRPr lang="en-US" sz="3200" b="1" dirty="0">
              <a:solidFill>
                <a:srgbClr val="8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3200" dirty="0" err="1">
                <a:solidFill>
                  <a:srgbClr val="3366FF"/>
                </a:solidFill>
                <a:latin typeface="Calibri" charset="0"/>
              </a:rPr>
              <a:t>jeffrey.giering@la.gov</a:t>
            </a:r>
            <a:endParaRPr lang="en-US" sz="3200" dirty="0">
              <a:solidFill>
                <a:srgbClr val="3366FF"/>
              </a:solidFill>
              <a:latin typeface="Calibri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2594229"/>
            <a:ext cx="43998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Casey Tingle</a:t>
            </a:r>
            <a:endParaRPr lang="en-US" sz="3200" b="1" dirty="0">
              <a:solidFill>
                <a:srgbClr val="8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3200" dirty="0" err="1">
                <a:solidFill>
                  <a:srgbClr val="3366FF"/>
                </a:solidFill>
                <a:latin typeface="Calibri" charset="0"/>
              </a:rPr>
              <a:t>c</a:t>
            </a:r>
            <a:r>
              <a:rPr lang="en-US" sz="3200" dirty="0" err="1" smtClean="0">
                <a:solidFill>
                  <a:srgbClr val="3366FF"/>
                </a:solidFill>
                <a:latin typeface="Calibri" charset="0"/>
              </a:rPr>
              <a:t>asey.tingle@la.gov</a:t>
            </a:r>
            <a:endParaRPr lang="en-US" sz="3200" dirty="0">
              <a:solidFill>
                <a:srgbClr val="3366FF"/>
              </a:solidFill>
              <a:latin typeface="Calibri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11539"/>
            <a:ext cx="1624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3713767"/>
            <a:ext cx="43998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err="1" smtClean="0">
                <a:solidFill>
                  <a:srgbClr val="800000"/>
                </a:solidFill>
                <a:latin typeface="Calibri" charset="0"/>
              </a:rPr>
              <a:t>Tenesha</a:t>
            </a: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 Wilson</a:t>
            </a:r>
            <a:endParaRPr lang="en-US" sz="3200" b="1" dirty="0">
              <a:solidFill>
                <a:srgbClr val="8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3200" dirty="0" err="1">
                <a:solidFill>
                  <a:srgbClr val="3366FF"/>
                </a:solidFill>
                <a:latin typeface="Calibri" charset="0"/>
              </a:rPr>
              <a:t>t</a:t>
            </a:r>
            <a:r>
              <a:rPr lang="en-US" sz="3200" dirty="0" err="1" smtClean="0">
                <a:solidFill>
                  <a:srgbClr val="3366FF"/>
                </a:solidFill>
                <a:latin typeface="Calibri" charset="0"/>
              </a:rPr>
              <a:t>enesha.wilson@la.gov</a:t>
            </a:r>
            <a:endParaRPr lang="en-US" sz="3200" dirty="0">
              <a:solidFill>
                <a:srgbClr val="3366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35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2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</a:t>
            </a:r>
            <a:r>
              <a:rPr lang="en-US" dirty="0"/>
              <a:t>u</a:t>
            </a:r>
            <a:r>
              <a:rPr lang="en-US" dirty="0" smtClean="0"/>
              <a:t>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847"/>
            <a:ext cx="7620000" cy="2959367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b="1" dirty="0" err="1" smtClean="0">
                <a:solidFill>
                  <a:srgbClr val="800000"/>
                </a:solidFill>
              </a:rPr>
              <a:t>Subgrantees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GOHSEP</a:t>
            </a:r>
            <a:r>
              <a:rPr lang="en-US" dirty="0" smtClean="0"/>
              <a:t> Staff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Document Review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Finance</a:t>
            </a:r>
            <a:r>
              <a:rPr lang="en-US" dirty="0" smtClean="0"/>
              <a:t> </a:t>
            </a:r>
          </a:p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FEMA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225425" indent="0">
              <a:lnSpc>
                <a:spcPct val="150000"/>
              </a:lnSpc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4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7380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295"/>
            <a:ext cx="4465320" cy="31795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Request For Assistance </a:t>
            </a:r>
            <a:r>
              <a:rPr lang="en-US" sz="2000" dirty="0" smtClean="0"/>
              <a:t>(RFA)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Application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Appeal Request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Amendment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5</a:t>
            </a:fld>
            <a:endParaRPr lang="en-US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2520" y="1927010"/>
            <a:ext cx="39928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95959"/>
                </a:solidFill>
                <a:latin typeface="Calibri"/>
              </a:rPr>
              <a:t>Quarterly </a:t>
            </a:r>
            <a:r>
              <a:rPr lang="en-US" sz="3200" dirty="0" smtClean="0">
                <a:solidFill>
                  <a:srgbClr val="595959"/>
                </a:solidFill>
                <a:latin typeface="Calibri"/>
              </a:rPr>
              <a:t>Reporting</a:t>
            </a:r>
            <a:endParaRPr lang="en-US" sz="3200" dirty="0">
              <a:solidFill>
                <a:srgbClr val="595959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95959"/>
                </a:solidFill>
                <a:latin typeface="Calibri"/>
              </a:rPr>
              <a:t>Reimbursement </a:t>
            </a:r>
            <a:r>
              <a:rPr lang="en-US" sz="3200" dirty="0">
                <a:solidFill>
                  <a:srgbClr val="595959"/>
                </a:solidFill>
                <a:latin typeface="Calibri"/>
              </a:rPr>
              <a:t>Request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95959"/>
                </a:solidFill>
                <a:latin typeface="Calibri"/>
              </a:rPr>
              <a:t>Advance </a:t>
            </a:r>
            <a:r>
              <a:rPr lang="en-US" sz="3200" dirty="0" smtClean="0">
                <a:solidFill>
                  <a:srgbClr val="595959"/>
                </a:solidFill>
                <a:latin typeface="Calibri"/>
              </a:rPr>
              <a:t>Request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95959"/>
                </a:solidFill>
                <a:latin typeface="Calibri"/>
              </a:rPr>
              <a:t>Closeout </a:t>
            </a:r>
            <a:r>
              <a:rPr lang="en-US" sz="3200" dirty="0">
                <a:solidFill>
                  <a:srgbClr val="595959"/>
                </a:solidFill>
                <a:latin typeface="Calibri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19597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6675" y="4131469"/>
            <a:ext cx="9210675" cy="1012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710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7"/>
          <a:stretch/>
        </p:blipFill>
        <p:spPr bwMode="auto">
          <a:xfrm>
            <a:off x="65529" y="1916944"/>
            <a:ext cx="9012943" cy="28154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Helvetica" pitchFamily="34" charset="0"/>
              </a:rPr>
              <a:t>HMGP </a:t>
            </a:r>
            <a:r>
              <a:rPr lang="en-US" dirty="0">
                <a:ea typeface="+mj-ea"/>
                <a:cs typeface="Helvetica" pitchFamily="34" charset="0"/>
              </a:rPr>
              <a:t>c</a:t>
            </a:r>
            <a:r>
              <a:rPr lang="en-US" dirty="0" smtClean="0">
                <a:ea typeface="+mj-ea"/>
                <a:cs typeface="Helvetica" pitchFamily="34" charset="0"/>
              </a:rPr>
              <a:t>ycle</a:t>
            </a: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353300" y="142876"/>
            <a:ext cx="1473200" cy="5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69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09E7499-C611-AD41-BDAA-6034FCB9666A}" type="slidenum">
              <a:rPr lang="en-US" sz="1200">
                <a:solidFill>
                  <a:srgbClr val="800000"/>
                </a:solidFill>
              </a:rPr>
              <a:pPr/>
              <a:t>6</a:t>
            </a:fld>
            <a:endParaRPr lang="en-US" sz="1200">
              <a:solidFill>
                <a:srgbClr val="800000"/>
              </a:solidFill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38605" r="81460" b="50236"/>
          <a:stretch/>
        </p:blipFill>
        <p:spPr bwMode="auto">
          <a:xfrm>
            <a:off x="2732261" y="1916944"/>
            <a:ext cx="2742933" cy="16860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t="36672" r="71202" b="47739"/>
          <a:stretch/>
        </p:blipFill>
        <p:spPr bwMode="auto">
          <a:xfrm>
            <a:off x="2732261" y="1624819"/>
            <a:ext cx="3393979" cy="23555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5" t="37996" r="63289" b="50917"/>
          <a:stretch/>
        </p:blipFill>
        <p:spPr bwMode="auto">
          <a:xfrm>
            <a:off x="3105811" y="1824770"/>
            <a:ext cx="2764278" cy="16753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3" t="37996" r="55041" b="49575"/>
          <a:stretch/>
        </p:blipFill>
        <p:spPr bwMode="auto">
          <a:xfrm>
            <a:off x="3105811" y="1824769"/>
            <a:ext cx="2838990" cy="18781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5" t="31501" r="39963" b="40040"/>
          <a:stretch/>
        </p:blipFill>
        <p:spPr bwMode="auto">
          <a:xfrm>
            <a:off x="3020428" y="670323"/>
            <a:ext cx="2924373" cy="43004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2" t="39751" r="10736" b="49772"/>
          <a:stretch/>
        </p:blipFill>
        <p:spPr bwMode="auto">
          <a:xfrm>
            <a:off x="3105811" y="1916943"/>
            <a:ext cx="2924373" cy="15831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7" t="39751" r="1921" b="49772"/>
          <a:stretch/>
        </p:blipFill>
        <p:spPr bwMode="auto">
          <a:xfrm>
            <a:off x="3105811" y="1916943"/>
            <a:ext cx="2924373" cy="15831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214" y="926727"/>
            <a:ext cx="4492586" cy="1785097"/>
          </a:xfrm>
        </p:spPr>
        <p:txBody>
          <a:bodyPr>
            <a:normAutofit/>
          </a:bodyPr>
          <a:lstStyle/>
          <a:p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overview </a:t>
            </a:r>
            <a:br>
              <a:rPr lang="en-US" dirty="0" smtClean="0"/>
            </a:br>
            <a:r>
              <a:rPr lang="en-US" sz="2200" dirty="0" smtClean="0"/>
              <a:t>(Continued . . . 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7</a:t>
            </a:fld>
            <a:endParaRPr lang="en-US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299">
            <a:off x="391482" y="886644"/>
            <a:ext cx="3128313" cy="38643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321" r="14712" b="67288"/>
          <a:stretch/>
        </p:blipFill>
        <p:spPr>
          <a:xfrm>
            <a:off x="2310664" y="3600874"/>
            <a:ext cx="6746537" cy="13662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9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777478"/>
            <a:ext cx="7467600" cy="5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Home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8</a:t>
            </a:fld>
            <a:endParaRPr lang="en-US">
              <a:latin typeface="Calibri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 rotWithShape="1">
          <a:blip r:embed="rId3" cstate="print"/>
          <a:srcRect l="-168" r="168"/>
          <a:stretch/>
        </p:blipFill>
        <p:spPr bwMode="auto">
          <a:xfrm>
            <a:off x="327451" y="1371600"/>
            <a:ext cx="8489098" cy="361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image001"/>
          <p:cNvPicPr>
            <a:picLocks noChangeAspect="1" noChangeArrowheads="1"/>
          </p:cNvPicPr>
          <p:nvPr/>
        </p:nvPicPr>
        <p:blipFill rotWithShape="1">
          <a:blip r:embed="rId3" cstate="print"/>
          <a:srcRect l="-168" r="46731" b="92738"/>
          <a:stretch/>
        </p:blipFill>
        <p:spPr bwMode="auto">
          <a:xfrm>
            <a:off x="-1201439" y="2766641"/>
            <a:ext cx="10696329" cy="61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0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777478"/>
            <a:ext cx="7467600" cy="5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Home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9</a:t>
            </a:fld>
            <a:endParaRPr lang="en-US">
              <a:latin typeface="Calibri"/>
            </a:endParaRPr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/>
        </p:nvPicPr>
        <p:blipFill rotWithShape="1">
          <a:blip r:embed="rId3" cstate="print"/>
          <a:srcRect b="44622"/>
          <a:stretch/>
        </p:blipFill>
        <p:spPr bwMode="auto">
          <a:xfrm>
            <a:off x="92633" y="1625167"/>
            <a:ext cx="2985040" cy="26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mage003"/>
          <p:cNvPicPr>
            <a:picLocks noChangeAspect="1" noChangeArrowheads="1"/>
          </p:cNvPicPr>
          <p:nvPr/>
        </p:nvPicPr>
        <p:blipFill rotWithShape="1">
          <a:blip r:embed="rId4" cstate="print"/>
          <a:srcRect t="46600"/>
          <a:stretch/>
        </p:blipFill>
        <p:spPr bwMode="auto">
          <a:xfrm>
            <a:off x="6195092" y="1712514"/>
            <a:ext cx="2835212" cy="25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age003"/>
          <p:cNvPicPr>
            <a:picLocks noChangeAspect="1" noChangeArrowheads="1"/>
          </p:cNvPicPr>
          <p:nvPr/>
        </p:nvPicPr>
        <p:blipFill rotWithShape="1">
          <a:blip r:embed="rId4" cstate="print"/>
          <a:srcRect b="53400"/>
          <a:stretch/>
        </p:blipFill>
        <p:spPr bwMode="auto">
          <a:xfrm>
            <a:off x="3204701" y="1851854"/>
            <a:ext cx="2835212" cy="22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age002"/>
          <p:cNvPicPr>
            <a:picLocks noChangeAspect="1" noChangeArrowheads="1"/>
          </p:cNvPicPr>
          <p:nvPr/>
        </p:nvPicPr>
        <p:blipFill rotWithShape="1">
          <a:blip r:embed="rId3" cstate="print"/>
          <a:srcRect l="4661" t="2183" r="4259" b="92059"/>
          <a:stretch/>
        </p:blipFill>
        <p:spPr bwMode="auto">
          <a:xfrm>
            <a:off x="0" y="1368787"/>
            <a:ext cx="8532600" cy="87027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2" descr="image002"/>
          <p:cNvPicPr>
            <a:picLocks noChangeAspect="1" noChangeArrowheads="1"/>
          </p:cNvPicPr>
          <p:nvPr/>
        </p:nvPicPr>
        <p:blipFill rotWithShape="1">
          <a:blip r:embed="rId3" cstate="print"/>
          <a:srcRect l="4661" t="21688" r="4259" b="72554"/>
          <a:stretch/>
        </p:blipFill>
        <p:spPr bwMode="auto">
          <a:xfrm>
            <a:off x="774188" y="1851854"/>
            <a:ext cx="8532600" cy="87027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3" descr="image003"/>
          <p:cNvPicPr>
            <a:picLocks noChangeAspect="1" noChangeArrowheads="1"/>
          </p:cNvPicPr>
          <p:nvPr/>
        </p:nvPicPr>
        <p:blipFill rotWithShape="1">
          <a:blip r:embed="rId4" cstate="print"/>
          <a:srcRect t="2233" r="2824" b="92258"/>
          <a:stretch/>
        </p:blipFill>
        <p:spPr bwMode="auto">
          <a:xfrm>
            <a:off x="-481133" y="2493055"/>
            <a:ext cx="9511437" cy="91567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3" descr="image003"/>
          <p:cNvPicPr>
            <a:picLocks noChangeAspect="1" noChangeArrowheads="1"/>
          </p:cNvPicPr>
          <p:nvPr/>
        </p:nvPicPr>
        <p:blipFill rotWithShape="1">
          <a:blip r:embed="rId4" cstate="print"/>
          <a:srcRect t="48973" r="2555" b="45174"/>
          <a:stretch/>
        </p:blipFill>
        <p:spPr bwMode="auto">
          <a:xfrm>
            <a:off x="-116474" y="3122641"/>
            <a:ext cx="9537809" cy="97284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3" descr="image003"/>
          <p:cNvPicPr>
            <a:picLocks noChangeAspect="1" noChangeArrowheads="1"/>
          </p:cNvPicPr>
          <p:nvPr/>
        </p:nvPicPr>
        <p:blipFill rotWithShape="1">
          <a:blip r:embed="rId4" cstate="print"/>
          <a:srcRect t="72474" r="2555" b="21673"/>
          <a:stretch/>
        </p:blipFill>
        <p:spPr bwMode="auto">
          <a:xfrm>
            <a:off x="-116474" y="3609063"/>
            <a:ext cx="9537809" cy="97284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2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13404</TotalTime>
  <Words>227</Words>
  <Application>Microsoft Macintosh PowerPoint</Application>
  <PresentationFormat>On-screen Show (16:9)</PresentationFormat>
  <Paragraphs>102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4_Office Theme</vt:lpstr>
      <vt:lpstr>Introduction to LAHM (LouisianaHM.com)</vt:lpstr>
      <vt:lpstr>Purpose</vt:lpstr>
      <vt:lpstr>Introduction </vt:lpstr>
      <vt:lpstr>System users</vt:lpstr>
      <vt:lpstr>System overview</vt:lpstr>
      <vt:lpstr>HMGP cycle</vt:lpstr>
      <vt:lpstr>System overview  (Continued . . . )</vt:lpstr>
      <vt:lpstr>My Home</vt:lpstr>
      <vt:lpstr>My Home</vt:lpstr>
      <vt:lpstr>Request for Assistance (RFA)</vt:lpstr>
      <vt:lpstr>Application  workflow</vt:lpstr>
      <vt:lpstr>My Home</vt:lpstr>
      <vt:lpstr>Create a new request</vt:lpstr>
      <vt:lpstr>Appeal request</vt:lpstr>
      <vt:lpstr>Amendment request </vt:lpstr>
      <vt:lpstr>Quarterly report </vt:lpstr>
      <vt:lpstr>Reimbursement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Closeout request</vt:lpstr>
      <vt:lpstr>Breadcrumbs</vt:lpstr>
      <vt:lpstr>Contact</vt:lpstr>
      <vt:lpstr>Questions?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714</cp:revision>
  <cp:lastPrinted>2014-06-24T14:15:35Z</cp:lastPrinted>
  <dcterms:created xsi:type="dcterms:W3CDTF">2014-02-10T16:12:32Z</dcterms:created>
  <dcterms:modified xsi:type="dcterms:W3CDTF">2014-07-02T15:42:28Z</dcterms:modified>
</cp:coreProperties>
</file>