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handoutMasterIdLst>
    <p:handoutMasterId r:id="rId63"/>
  </p:handoutMasterIdLst>
  <p:sldIdLst>
    <p:sldId id="335" r:id="rId2"/>
    <p:sldId id="369" r:id="rId3"/>
    <p:sldId id="370" r:id="rId4"/>
    <p:sldId id="371" r:id="rId5"/>
    <p:sldId id="372" r:id="rId6"/>
    <p:sldId id="373" r:id="rId7"/>
    <p:sldId id="374" r:id="rId8"/>
    <p:sldId id="375" r:id="rId9"/>
    <p:sldId id="376" r:id="rId10"/>
    <p:sldId id="377" r:id="rId11"/>
    <p:sldId id="378" r:id="rId12"/>
    <p:sldId id="379" r:id="rId13"/>
    <p:sldId id="380" r:id="rId14"/>
    <p:sldId id="381" r:id="rId15"/>
    <p:sldId id="382" r:id="rId16"/>
    <p:sldId id="383" r:id="rId17"/>
    <p:sldId id="384" r:id="rId18"/>
    <p:sldId id="385" r:id="rId19"/>
    <p:sldId id="386" r:id="rId20"/>
    <p:sldId id="387" r:id="rId21"/>
    <p:sldId id="388" r:id="rId22"/>
    <p:sldId id="389" r:id="rId23"/>
    <p:sldId id="390" r:id="rId24"/>
    <p:sldId id="391" r:id="rId25"/>
    <p:sldId id="392" r:id="rId26"/>
    <p:sldId id="393" r:id="rId27"/>
    <p:sldId id="394" r:id="rId28"/>
    <p:sldId id="395" r:id="rId29"/>
    <p:sldId id="396" r:id="rId30"/>
    <p:sldId id="397" r:id="rId31"/>
    <p:sldId id="398" r:id="rId32"/>
    <p:sldId id="352" r:id="rId33"/>
    <p:sldId id="366" r:id="rId34"/>
    <p:sldId id="325" r:id="rId35"/>
    <p:sldId id="326" r:id="rId36"/>
    <p:sldId id="327" r:id="rId37"/>
    <p:sldId id="328" r:id="rId38"/>
    <p:sldId id="338" r:id="rId39"/>
    <p:sldId id="360" r:id="rId40"/>
    <p:sldId id="361" r:id="rId41"/>
    <p:sldId id="362" r:id="rId42"/>
    <p:sldId id="363" r:id="rId43"/>
    <p:sldId id="353" r:id="rId44"/>
    <p:sldId id="358" r:id="rId45"/>
    <p:sldId id="359" r:id="rId46"/>
    <p:sldId id="356" r:id="rId47"/>
    <p:sldId id="354" r:id="rId48"/>
    <p:sldId id="357" r:id="rId49"/>
    <p:sldId id="364" r:id="rId50"/>
    <p:sldId id="260" r:id="rId51"/>
    <p:sldId id="264" r:id="rId52"/>
    <p:sldId id="365" r:id="rId53"/>
    <p:sldId id="271" r:id="rId54"/>
    <p:sldId id="272" r:id="rId55"/>
    <p:sldId id="277" r:id="rId56"/>
    <p:sldId id="324" r:id="rId57"/>
    <p:sldId id="355" r:id="rId58"/>
    <p:sldId id="368" r:id="rId59"/>
    <p:sldId id="367" r:id="rId60"/>
    <p:sldId id="346" r:id="rId61"/>
  </p:sldIdLst>
  <p:sldSz cx="9144000" cy="6858000" type="screen4x3"/>
  <p:notesSz cx="7086600" cy="93726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0867" autoAdjust="0"/>
    <p:restoredTop sz="73266" autoAdjust="0"/>
  </p:normalViewPr>
  <p:slideViewPr>
    <p:cSldViewPr>
      <p:cViewPr varScale="1">
        <p:scale>
          <a:sx n="80" d="100"/>
          <a:sy n="80" d="100"/>
        </p:scale>
        <p:origin x="-1062"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80" d="100"/>
        <a:sy n="180" d="100"/>
      </p:scale>
      <p:origin x="0" y="0"/>
    </p:cViewPr>
  </p:sorterViewPr>
  <p:notesViewPr>
    <p:cSldViewPr>
      <p:cViewPr>
        <p:scale>
          <a:sx n="140" d="100"/>
          <a:sy n="140" d="100"/>
        </p:scale>
        <p:origin x="-2598" y="-72"/>
      </p:cViewPr>
      <p:guideLst>
        <p:guide orient="horz" pos="2952"/>
        <p:guide pos="22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'Cargo Types'!$A$2</c:f>
              <c:strCache>
                <c:ptCount val="1"/>
                <c:pt idx="0">
                  <c:v>Dry Bulk</c:v>
                </c:pt>
              </c:strCache>
            </c:strRef>
          </c:tx>
          <c:invertIfNegative val="0"/>
          <c:cat>
            <c:strLit>
              <c:ptCount val="1"/>
              <c:pt idx="0">
                <c:v>Cargo Types</c:v>
              </c:pt>
            </c:strLit>
          </c:cat>
          <c:val>
            <c:numRef>
              <c:f>'Cargo Types'!$B$2</c:f>
              <c:numCache>
                <c:formatCode>General</c:formatCode>
                <c:ptCount val="1"/>
                <c:pt idx="0">
                  <c:v>7</c:v>
                </c:pt>
              </c:numCache>
            </c:numRef>
          </c:val>
        </c:ser>
        <c:ser>
          <c:idx val="1"/>
          <c:order val="1"/>
          <c:tx>
            <c:strRef>
              <c:f>'Cargo Types'!$A$3</c:f>
              <c:strCache>
                <c:ptCount val="1"/>
                <c:pt idx="0">
                  <c:v>Liquid and Gas</c:v>
                </c:pt>
              </c:strCache>
            </c:strRef>
          </c:tx>
          <c:invertIfNegative val="0"/>
          <c:cat>
            <c:strLit>
              <c:ptCount val="1"/>
              <c:pt idx="0">
                <c:v>Cargo Types</c:v>
              </c:pt>
            </c:strLit>
          </c:cat>
          <c:val>
            <c:numRef>
              <c:f>'Cargo Types'!$B$3</c:f>
              <c:numCache>
                <c:formatCode>General</c:formatCode>
                <c:ptCount val="1"/>
                <c:pt idx="0">
                  <c:v>26</c:v>
                </c:pt>
              </c:numCache>
            </c:numRef>
          </c:val>
        </c:ser>
        <c:ser>
          <c:idx val="2"/>
          <c:order val="2"/>
          <c:tx>
            <c:strRef>
              <c:f>'Cargo Types'!$A$4</c:f>
              <c:strCache>
                <c:ptCount val="1"/>
                <c:pt idx="0">
                  <c:v>Other Cargo Body Examples</c:v>
                </c:pt>
              </c:strCache>
            </c:strRef>
          </c:tx>
          <c:invertIfNegative val="0"/>
          <c:cat>
            <c:strLit>
              <c:ptCount val="1"/>
              <c:pt idx="0">
                <c:v>Cargo Types</c:v>
              </c:pt>
            </c:strLit>
          </c:cat>
          <c:val>
            <c:numRef>
              <c:f>'Cargo Types'!$B$4</c:f>
              <c:numCache>
                <c:formatCode>General</c:formatCode>
                <c:ptCount val="1"/>
                <c:pt idx="0">
                  <c:v>86</c:v>
                </c:pt>
              </c:numCache>
            </c:numRef>
          </c:val>
        </c:ser>
        <c:ser>
          <c:idx val="3"/>
          <c:order val="3"/>
          <c:tx>
            <c:strRef>
              <c:f>'Cargo Types'!$A$5</c:f>
              <c:strCache>
                <c:ptCount val="1"/>
                <c:pt idx="0">
                  <c:v>Possible Vaccum tanks</c:v>
                </c:pt>
              </c:strCache>
            </c:strRef>
          </c:tx>
          <c:invertIfNegative val="0"/>
          <c:cat>
            <c:strLit>
              <c:ptCount val="1"/>
              <c:pt idx="0">
                <c:v>Cargo Types</c:v>
              </c:pt>
            </c:strLit>
          </c:cat>
          <c:val>
            <c:numRef>
              <c:f>'Cargo Types'!$B$5</c:f>
              <c:numCache>
                <c:formatCode>General</c:formatCode>
                <c:ptCount val="1"/>
                <c:pt idx="0">
                  <c:v>4</c:v>
                </c:pt>
              </c:numCache>
            </c:numRef>
          </c:val>
        </c:ser>
        <c:ser>
          <c:idx val="4"/>
          <c:order val="4"/>
          <c:tx>
            <c:strRef>
              <c:f>'Cargo Types'!$A$6</c:f>
              <c:strCache>
                <c:ptCount val="1"/>
                <c:pt idx="0">
                  <c:v>Refrigerated Van/Box</c:v>
                </c:pt>
              </c:strCache>
            </c:strRef>
          </c:tx>
          <c:invertIfNegative val="0"/>
          <c:cat>
            <c:strLit>
              <c:ptCount val="1"/>
              <c:pt idx="0">
                <c:v>Cargo Types</c:v>
              </c:pt>
            </c:strLit>
          </c:cat>
          <c:val>
            <c:numRef>
              <c:f>'Cargo Types'!$B$6</c:f>
              <c:numCache>
                <c:formatCode>General</c:formatCode>
                <c:ptCount val="1"/>
                <c:pt idx="0">
                  <c:v>4</c:v>
                </c:pt>
              </c:numCache>
            </c:numRef>
          </c:val>
        </c:ser>
        <c:ser>
          <c:idx val="5"/>
          <c:order val="5"/>
          <c:tx>
            <c:strRef>
              <c:f>'Cargo Types'!$A$7</c:f>
              <c:strCache>
                <c:ptCount val="1"/>
                <c:pt idx="0">
                  <c:v>Service/Utility</c:v>
                </c:pt>
              </c:strCache>
            </c:strRef>
          </c:tx>
          <c:invertIfNegative val="0"/>
          <c:cat>
            <c:strLit>
              <c:ptCount val="1"/>
              <c:pt idx="0">
                <c:v>Cargo Types</c:v>
              </c:pt>
            </c:strLit>
          </c:cat>
          <c:val>
            <c:numRef>
              <c:f>'Cargo Types'!$B$7</c:f>
              <c:numCache>
                <c:formatCode>General</c:formatCode>
                <c:ptCount val="1"/>
                <c:pt idx="0">
                  <c:v>4</c:v>
                </c:pt>
              </c:numCache>
            </c:numRef>
          </c:val>
        </c:ser>
        <c:ser>
          <c:idx val="6"/>
          <c:order val="6"/>
          <c:tx>
            <c:strRef>
              <c:f>'Cargo Types'!$A$8</c:f>
              <c:strCache>
                <c:ptCount val="1"/>
                <c:pt idx="0">
                  <c:v>Standard Van/Box</c:v>
                </c:pt>
              </c:strCache>
            </c:strRef>
          </c:tx>
          <c:invertIfNegative val="0"/>
          <c:cat>
            <c:strLit>
              <c:ptCount val="1"/>
              <c:pt idx="0">
                <c:v>Cargo Types</c:v>
              </c:pt>
            </c:strLit>
          </c:cat>
          <c:val>
            <c:numRef>
              <c:f>'Cargo Types'!$B$8</c:f>
              <c:numCache>
                <c:formatCode>General</c:formatCode>
                <c:ptCount val="1"/>
                <c:pt idx="0">
                  <c:v>41</c:v>
                </c:pt>
              </c:numCache>
            </c:numRef>
          </c:val>
        </c:ser>
        <c:dLbls>
          <c:showLegendKey val="0"/>
          <c:showVal val="0"/>
          <c:showCatName val="0"/>
          <c:showSerName val="0"/>
          <c:showPercent val="0"/>
          <c:showBubbleSize val="0"/>
        </c:dLbls>
        <c:gapWidth val="150"/>
        <c:axId val="132851584"/>
        <c:axId val="132881024"/>
      </c:barChart>
      <c:catAx>
        <c:axId val="132851584"/>
        <c:scaling>
          <c:orientation val="minMax"/>
        </c:scaling>
        <c:delete val="0"/>
        <c:axPos val="b"/>
        <c:majorTickMark val="out"/>
        <c:minorTickMark val="none"/>
        <c:tickLblPos val="nextTo"/>
        <c:crossAx val="132881024"/>
        <c:crosses val="autoZero"/>
        <c:auto val="1"/>
        <c:lblAlgn val="ctr"/>
        <c:lblOffset val="100"/>
        <c:noMultiLvlLbl val="0"/>
      </c:catAx>
      <c:valAx>
        <c:axId val="132881024"/>
        <c:scaling>
          <c:orientation val="minMax"/>
        </c:scaling>
        <c:delete val="0"/>
        <c:axPos val="l"/>
        <c:majorGridlines/>
        <c:numFmt formatCode="General" sourceLinked="1"/>
        <c:majorTickMark val="out"/>
        <c:minorTickMark val="none"/>
        <c:tickLblPos val="nextTo"/>
        <c:crossAx val="132851584"/>
        <c:crosses val="autoZero"/>
        <c:crossBetween val="between"/>
      </c:valAx>
    </c:plotArea>
    <c:legend>
      <c:legendPos val="r"/>
      <c:layout/>
      <c:overlay val="0"/>
      <c:txPr>
        <a:bodyPr/>
        <a:lstStyle/>
        <a:p>
          <a:pPr rtl="0">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7.2182852143482065E-2"/>
          <c:y val="2.8252405949256341E-2"/>
          <c:w val="0.63441447944007001"/>
          <c:h val="0.85576771653543304"/>
        </c:manualLayout>
      </c:layout>
      <c:bar3DChart>
        <c:barDir val="col"/>
        <c:grouping val="clustered"/>
        <c:varyColors val="0"/>
        <c:ser>
          <c:idx val="0"/>
          <c:order val="0"/>
          <c:tx>
            <c:strRef>
              <c:f>'Trailer Type'!$A$2</c:f>
              <c:strCache>
                <c:ptCount val="1"/>
                <c:pt idx="0">
                  <c:v>Multiple Trailers</c:v>
                </c:pt>
              </c:strCache>
            </c:strRef>
          </c:tx>
          <c:invertIfNegative val="0"/>
          <c:cat>
            <c:strLit>
              <c:ptCount val="1"/>
              <c:pt idx="0">
                <c:v>Trailer Type</c:v>
              </c:pt>
            </c:strLit>
          </c:cat>
          <c:val>
            <c:numRef>
              <c:f>'Trailer Type'!$B$2</c:f>
              <c:numCache>
                <c:formatCode>General</c:formatCode>
                <c:ptCount val="1"/>
                <c:pt idx="0">
                  <c:v>1</c:v>
                </c:pt>
              </c:numCache>
            </c:numRef>
          </c:val>
        </c:ser>
        <c:ser>
          <c:idx val="1"/>
          <c:order val="1"/>
          <c:tx>
            <c:strRef>
              <c:f>'Trailer Type'!$A$3</c:f>
              <c:strCache>
                <c:ptCount val="1"/>
                <c:pt idx="0">
                  <c:v>Straight Truck</c:v>
                </c:pt>
              </c:strCache>
            </c:strRef>
          </c:tx>
          <c:invertIfNegative val="0"/>
          <c:cat>
            <c:strLit>
              <c:ptCount val="1"/>
              <c:pt idx="0">
                <c:v>Trailer Type</c:v>
              </c:pt>
            </c:strLit>
          </c:cat>
          <c:val>
            <c:numRef>
              <c:f>'Trailer Type'!$B$3</c:f>
              <c:numCache>
                <c:formatCode>General</c:formatCode>
                <c:ptCount val="1"/>
                <c:pt idx="0">
                  <c:v>73</c:v>
                </c:pt>
              </c:numCache>
            </c:numRef>
          </c:val>
        </c:ser>
        <c:ser>
          <c:idx val="2"/>
          <c:order val="2"/>
          <c:tx>
            <c:strRef>
              <c:f>'Trailer Type'!$A$4</c:f>
              <c:strCache>
                <c:ptCount val="1"/>
                <c:pt idx="0">
                  <c:v>Tractor-Trailer</c:v>
                </c:pt>
              </c:strCache>
            </c:strRef>
          </c:tx>
          <c:invertIfNegative val="0"/>
          <c:cat>
            <c:strLit>
              <c:ptCount val="1"/>
              <c:pt idx="0">
                <c:v>Trailer Type</c:v>
              </c:pt>
            </c:strLit>
          </c:cat>
          <c:val>
            <c:numRef>
              <c:f>'Trailer Type'!$B$4</c:f>
              <c:numCache>
                <c:formatCode>General</c:formatCode>
                <c:ptCount val="1"/>
                <c:pt idx="0">
                  <c:v>111</c:v>
                </c:pt>
              </c:numCache>
            </c:numRef>
          </c:val>
        </c:ser>
        <c:dLbls>
          <c:showLegendKey val="0"/>
          <c:showVal val="0"/>
          <c:showCatName val="0"/>
          <c:showSerName val="0"/>
          <c:showPercent val="0"/>
          <c:showBubbleSize val="0"/>
        </c:dLbls>
        <c:gapWidth val="150"/>
        <c:shape val="box"/>
        <c:axId val="141148544"/>
        <c:axId val="141150080"/>
        <c:axId val="0"/>
      </c:bar3DChart>
      <c:catAx>
        <c:axId val="141148544"/>
        <c:scaling>
          <c:orientation val="minMax"/>
        </c:scaling>
        <c:delete val="0"/>
        <c:axPos val="b"/>
        <c:majorTickMark val="out"/>
        <c:minorTickMark val="none"/>
        <c:tickLblPos val="nextTo"/>
        <c:crossAx val="141150080"/>
        <c:crosses val="autoZero"/>
        <c:auto val="1"/>
        <c:lblAlgn val="ctr"/>
        <c:lblOffset val="100"/>
        <c:noMultiLvlLbl val="0"/>
      </c:catAx>
      <c:valAx>
        <c:axId val="141150080"/>
        <c:scaling>
          <c:orientation val="minMax"/>
        </c:scaling>
        <c:delete val="0"/>
        <c:axPos val="l"/>
        <c:majorGridlines/>
        <c:numFmt formatCode="General" sourceLinked="1"/>
        <c:majorTickMark val="out"/>
        <c:minorTickMark val="none"/>
        <c:tickLblPos val="nextTo"/>
        <c:crossAx val="14114854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v>Hazmat Class</c:v>
          </c:tx>
          <c:invertIfNegative val="0"/>
          <c:cat>
            <c:strRef>
              <c:f>'Hamat Class'!$A$2:$A$7</c:f>
              <c:strCache>
                <c:ptCount val="6"/>
                <c:pt idx="0">
                  <c:v>Gases</c:v>
                </c:pt>
                <c:pt idx="1">
                  <c:v>Flammable Liquids</c:v>
                </c:pt>
                <c:pt idx="2">
                  <c:v>Toxic</c:v>
                </c:pt>
                <c:pt idx="3">
                  <c:v>Corrosive</c:v>
                </c:pt>
                <c:pt idx="4">
                  <c:v>Miscellaneous </c:v>
                </c:pt>
                <c:pt idx="5">
                  <c:v>NA</c:v>
                </c:pt>
              </c:strCache>
            </c:strRef>
          </c:cat>
          <c:val>
            <c:numRef>
              <c:f>'Hamat Class'!$B$2:$B$7</c:f>
              <c:numCache>
                <c:formatCode>General</c:formatCode>
                <c:ptCount val="6"/>
                <c:pt idx="0">
                  <c:v>2</c:v>
                </c:pt>
                <c:pt idx="1">
                  <c:v>14</c:v>
                </c:pt>
                <c:pt idx="2">
                  <c:v>1</c:v>
                </c:pt>
                <c:pt idx="3">
                  <c:v>4</c:v>
                </c:pt>
                <c:pt idx="4">
                  <c:v>1</c:v>
                </c:pt>
                <c:pt idx="5">
                  <c:v>163</c:v>
                </c:pt>
              </c:numCache>
            </c:numRef>
          </c:val>
        </c:ser>
        <c:dLbls>
          <c:showLegendKey val="0"/>
          <c:showVal val="0"/>
          <c:showCatName val="0"/>
          <c:showSerName val="0"/>
          <c:showPercent val="0"/>
          <c:showBubbleSize val="0"/>
        </c:dLbls>
        <c:gapWidth val="150"/>
        <c:axId val="153398656"/>
        <c:axId val="153690496"/>
      </c:barChart>
      <c:catAx>
        <c:axId val="153398656"/>
        <c:scaling>
          <c:orientation val="minMax"/>
        </c:scaling>
        <c:delete val="0"/>
        <c:axPos val="b"/>
        <c:majorTickMark val="out"/>
        <c:minorTickMark val="none"/>
        <c:tickLblPos val="nextTo"/>
        <c:crossAx val="153690496"/>
        <c:crosses val="autoZero"/>
        <c:auto val="1"/>
        <c:lblAlgn val="ctr"/>
        <c:lblOffset val="100"/>
        <c:noMultiLvlLbl val="0"/>
      </c:catAx>
      <c:valAx>
        <c:axId val="153690496"/>
        <c:scaling>
          <c:orientation val="minMax"/>
        </c:scaling>
        <c:delete val="0"/>
        <c:axPos val="l"/>
        <c:majorGridlines/>
        <c:numFmt formatCode="General" sourceLinked="1"/>
        <c:majorTickMark val="out"/>
        <c:minorTickMark val="none"/>
        <c:tickLblPos val="nextTo"/>
        <c:crossAx val="15339865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Number of Trucks </a:t>
            </a:r>
          </a:p>
        </c:rich>
      </c:tx>
      <c:layout>
        <c:manualLayout>
          <c:xMode val="edge"/>
          <c:yMode val="edge"/>
          <c:x val="0.22082633420822398"/>
          <c:y val="4.6296296296296294E-2"/>
        </c:manualLayout>
      </c:layout>
      <c:overlay val="0"/>
    </c:title>
    <c:autoTitleDeleted val="0"/>
    <c:plotArea>
      <c:layout/>
      <c:pieChart>
        <c:varyColors val="1"/>
        <c:ser>
          <c:idx val="0"/>
          <c:order val="0"/>
          <c:tx>
            <c:v>Time </c:v>
          </c:tx>
          <c:dLbls>
            <c:showLegendKey val="0"/>
            <c:showVal val="1"/>
            <c:showCatName val="0"/>
            <c:showSerName val="0"/>
            <c:showPercent val="0"/>
            <c:showBubbleSize val="0"/>
            <c:showLeaderLines val="1"/>
          </c:dLbls>
          <c:cat>
            <c:strRef>
              <c:f>Time!$A$2:$A$3</c:f>
              <c:strCache>
                <c:ptCount val="2"/>
                <c:pt idx="0">
                  <c:v>9:00 am - 9:45 am</c:v>
                </c:pt>
                <c:pt idx="1">
                  <c:v>9:46 am - 10:45 am</c:v>
                </c:pt>
              </c:strCache>
            </c:strRef>
          </c:cat>
          <c:val>
            <c:numRef>
              <c:f>Time!$B$2:$B$3</c:f>
              <c:numCache>
                <c:formatCode>General</c:formatCode>
                <c:ptCount val="2"/>
                <c:pt idx="0">
                  <c:v>73</c:v>
                </c:pt>
                <c:pt idx="1">
                  <c:v>112</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sz="quarter" idx="1"/>
          </p:nvPr>
        </p:nvSpPr>
        <p:spPr>
          <a:xfrm>
            <a:off x="4014100" y="0"/>
            <a:ext cx="3070860" cy="468630"/>
          </a:xfrm>
          <a:prstGeom prst="rect">
            <a:avLst/>
          </a:prstGeom>
        </p:spPr>
        <p:txBody>
          <a:bodyPr vert="horz" lIns="94046" tIns="47023" rIns="94046" bIns="47023" rtlCol="0"/>
          <a:lstStyle>
            <a:lvl1pPr algn="r">
              <a:defRPr sz="1200"/>
            </a:lvl1pPr>
          </a:lstStyle>
          <a:p>
            <a:fld id="{53A0B1BC-B68E-449B-919E-A9CFEDEC1885}" type="datetimeFigureOut">
              <a:rPr lang="en-US" smtClean="0"/>
              <a:t>1/16/2015</a:t>
            </a:fld>
            <a:endParaRPr lang="en-US"/>
          </a:p>
        </p:txBody>
      </p:sp>
      <p:sp>
        <p:nvSpPr>
          <p:cNvPr id="4" name="Footer Placeholder 3"/>
          <p:cNvSpPr>
            <a:spLocks noGrp="1"/>
          </p:cNvSpPr>
          <p:nvPr>
            <p:ph type="ftr" sz="quarter" idx="2"/>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a:p>
        </p:txBody>
      </p:sp>
      <p:sp>
        <p:nvSpPr>
          <p:cNvPr id="5" name="Slide Number Placeholder 4"/>
          <p:cNvSpPr>
            <a:spLocks noGrp="1"/>
          </p:cNvSpPr>
          <p:nvPr>
            <p:ph type="sldNum" sz="quarter" idx="3"/>
          </p:nvPr>
        </p:nvSpPr>
        <p:spPr>
          <a:xfrm>
            <a:off x="4014100" y="8902343"/>
            <a:ext cx="3070860" cy="468630"/>
          </a:xfrm>
          <a:prstGeom prst="rect">
            <a:avLst/>
          </a:prstGeom>
        </p:spPr>
        <p:txBody>
          <a:bodyPr vert="horz" lIns="94046" tIns="47023" rIns="94046" bIns="47023" rtlCol="0" anchor="b"/>
          <a:lstStyle>
            <a:lvl1pPr algn="r">
              <a:defRPr sz="1200"/>
            </a:lvl1pPr>
          </a:lstStyle>
          <a:p>
            <a:fld id="{BCFBC191-A37D-42D9-BAD8-B215187EAE26}" type="slidenum">
              <a:rPr lang="en-US" smtClean="0"/>
              <a:t>‹#›</a:t>
            </a:fld>
            <a:endParaRPr lang="en-US"/>
          </a:p>
        </p:txBody>
      </p:sp>
    </p:spTree>
    <p:extLst>
      <p:ext uri="{BB962C8B-B14F-4D97-AF65-F5344CB8AC3E}">
        <p14:creationId xmlns:p14="http://schemas.microsoft.com/office/powerpoint/2010/main" val="955765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idx="1"/>
          </p:nvPr>
        </p:nvSpPr>
        <p:spPr>
          <a:xfrm>
            <a:off x="4014100" y="0"/>
            <a:ext cx="3070860" cy="468630"/>
          </a:xfrm>
          <a:prstGeom prst="rect">
            <a:avLst/>
          </a:prstGeom>
        </p:spPr>
        <p:txBody>
          <a:bodyPr vert="horz" lIns="94046" tIns="47023" rIns="94046" bIns="47023" rtlCol="0"/>
          <a:lstStyle>
            <a:lvl1pPr algn="r">
              <a:defRPr sz="1200"/>
            </a:lvl1pPr>
          </a:lstStyle>
          <a:p>
            <a:fld id="{D4535CEB-7C15-4740-A2BE-0CDC4F750221}" type="datetimeFigureOut">
              <a:rPr lang="en-US" smtClean="0"/>
              <a:t>1/16/2015</a:t>
            </a:fld>
            <a:endParaRPr lang="en-US"/>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46" tIns="47023" rIns="94046" bIns="47023" rtlCol="0" anchor="ctr"/>
          <a:lstStyle/>
          <a:p>
            <a:endParaRPr lang="en-US"/>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46" tIns="47023" rIns="94046" bIns="470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46" tIns="47023" rIns="94046" bIns="47023" rtlCol="0" anchor="b"/>
          <a:lstStyle>
            <a:lvl1pPr algn="r">
              <a:defRPr sz="1200"/>
            </a:lvl1pPr>
          </a:lstStyle>
          <a:p>
            <a:fld id="{F9F859E1-E121-4EF9-B50B-78ADC9B206F3}" type="slidenum">
              <a:rPr lang="en-US" smtClean="0"/>
              <a:t>‹#›</a:t>
            </a:fld>
            <a:endParaRPr lang="en-US"/>
          </a:p>
        </p:txBody>
      </p:sp>
    </p:spTree>
    <p:extLst>
      <p:ext uri="{BB962C8B-B14F-4D97-AF65-F5344CB8AC3E}">
        <p14:creationId xmlns:p14="http://schemas.microsoft.com/office/powerpoint/2010/main" val="149687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a:t>
            </a:r>
            <a:r>
              <a:rPr lang="en-US" baseline="0" dirty="0" smtClean="0"/>
              <a:t> everyone.  </a:t>
            </a:r>
          </a:p>
          <a:p>
            <a:endParaRPr lang="en-US" baseline="0" dirty="0" smtClean="0"/>
          </a:p>
          <a:p>
            <a:r>
              <a:rPr lang="en-US" baseline="0" dirty="0" smtClean="0"/>
              <a:t>My name is Kelly Feet and I am the Operations Lieutenant at the Louisiana State Police’s Joint Emergency Services Training Center / HMEP grant supervisor.</a:t>
            </a:r>
          </a:p>
          <a:p>
            <a:endParaRPr lang="en-US" baseline="0" dirty="0" smtClean="0"/>
          </a:p>
          <a:p>
            <a:r>
              <a:rPr lang="en-US" baseline="0" dirty="0" smtClean="0"/>
              <a:t>I would like to start by thanking Christina for giving me a chance to present our program to you.</a:t>
            </a:r>
          </a:p>
          <a:p>
            <a:endParaRPr lang="en-US" baseline="0" dirty="0" smtClean="0"/>
          </a:p>
          <a:p>
            <a:r>
              <a:rPr lang="en-US" dirty="0" smtClean="0"/>
              <a:t>In 2008,</a:t>
            </a:r>
            <a:r>
              <a:rPr lang="en-US" baseline="0" dirty="0" smtClean="0"/>
              <a:t> I was transferred to JESTC to manage the HMEP grant and re-develop the </a:t>
            </a:r>
            <a:r>
              <a:rPr lang="en-US" baseline="0" dirty="0" err="1" smtClean="0"/>
              <a:t>HazMat</a:t>
            </a:r>
            <a:r>
              <a:rPr lang="en-US" baseline="0" dirty="0" smtClean="0"/>
              <a:t> training program.</a:t>
            </a:r>
          </a:p>
          <a:p>
            <a:endParaRPr lang="en-US" baseline="0" dirty="0" smtClean="0"/>
          </a:p>
          <a:p>
            <a:r>
              <a:rPr lang="en-US" baseline="0" dirty="0" smtClean="0"/>
              <a:t>Prior to that, I was a trainer at the LSP Training Academy where I created training programs and trained cadets, troopers, and other law enforcement officers.</a:t>
            </a:r>
          </a:p>
          <a:p>
            <a:endParaRPr lang="en-US" baseline="0" dirty="0" smtClean="0"/>
          </a:p>
          <a:p>
            <a:r>
              <a:rPr lang="en-US" baseline="0" dirty="0" smtClean="0"/>
              <a:t>When I took over the grant, I learned that there were two sides to the grant; training and planning.</a:t>
            </a:r>
          </a:p>
          <a:p>
            <a:endParaRPr lang="en-US" baseline="0" dirty="0" smtClean="0"/>
          </a:p>
          <a:p>
            <a:r>
              <a:rPr lang="en-US" baseline="0" dirty="0" smtClean="0"/>
              <a:t>The planning portion is designed to support Commodity Flow Studies, Exercises, and Emergency Planning.</a:t>
            </a:r>
          </a:p>
          <a:p>
            <a:endParaRPr lang="en-US" baseline="0" dirty="0" smtClean="0"/>
          </a:p>
          <a:p>
            <a:r>
              <a:rPr lang="en-US" baseline="0" dirty="0" smtClean="0"/>
              <a:t>I had two LEPC’s request over $60,000 each for CFS’s and Emergency Planning.  Louisiana has 64 LEPC’s.  How far can you stretch your budget when CFS’s cost $60k per LEPC.</a:t>
            </a:r>
          </a:p>
          <a:p>
            <a:endParaRPr lang="en-US" baseline="0" dirty="0" smtClean="0"/>
          </a:p>
          <a:p>
            <a:r>
              <a:rPr lang="en-US" baseline="0" dirty="0" smtClean="0"/>
              <a:t>When I saw what they received for their money, I decided to show first responders how to conduct their own studies at minimal costs.</a:t>
            </a:r>
            <a:endParaRPr lang="en-US" dirty="0"/>
          </a:p>
        </p:txBody>
      </p:sp>
      <p:sp>
        <p:nvSpPr>
          <p:cNvPr id="4" name="Slide Number Placeholder 3"/>
          <p:cNvSpPr>
            <a:spLocks noGrp="1"/>
          </p:cNvSpPr>
          <p:nvPr>
            <p:ph type="sldNum" sz="quarter" idx="10"/>
          </p:nvPr>
        </p:nvSpPr>
        <p:spPr/>
        <p:txBody>
          <a:bodyPr/>
          <a:lstStyle/>
          <a:p>
            <a:fld id="{F9F859E1-E121-4EF9-B50B-78ADC9B206F3}" type="slidenum">
              <a:rPr lang="en-US" smtClean="0"/>
              <a:t>1</a:t>
            </a:fld>
            <a:endParaRPr lang="en-US"/>
          </a:p>
        </p:txBody>
      </p:sp>
    </p:spTree>
    <p:extLst>
      <p:ext uri="{BB962C8B-B14F-4D97-AF65-F5344CB8AC3E}">
        <p14:creationId xmlns:p14="http://schemas.microsoft.com/office/powerpoint/2010/main" val="951732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Dashboard shows</a:t>
            </a:r>
            <a:r>
              <a:rPr lang="en-US" baseline="0" dirty="0" smtClean="0"/>
              <a:t> several boxes.</a:t>
            </a:r>
          </a:p>
          <a:p>
            <a:endParaRPr lang="en-US" baseline="0" dirty="0" smtClean="0"/>
          </a:p>
          <a:p>
            <a:r>
              <a:rPr lang="en-US" baseline="0" dirty="0" smtClean="0"/>
              <a:t>This view is the administrator’s view.  Normal view will not have the Edit User’s box and the User’s Activated box.</a:t>
            </a:r>
          </a:p>
          <a:p>
            <a:endParaRPr lang="en-US" dirty="0" smtClean="0"/>
          </a:p>
          <a:p>
            <a:r>
              <a:rPr lang="en-US" dirty="0" smtClean="0"/>
              <a:t>User Content </a:t>
            </a:r>
          </a:p>
          <a:p>
            <a:r>
              <a:rPr lang="en-US" dirty="0"/>
              <a:t>	</a:t>
            </a:r>
            <a:r>
              <a:rPr lang="en-US" dirty="0" smtClean="0"/>
              <a:t>My Survey -  Records and groups your surveys</a:t>
            </a:r>
          </a:p>
          <a:p>
            <a:endParaRPr lang="en-US" dirty="0" smtClean="0"/>
          </a:p>
          <a:p>
            <a:r>
              <a:rPr lang="en-US" dirty="0" smtClean="0"/>
              <a:t>Start Survey </a:t>
            </a:r>
          </a:p>
          <a:p>
            <a:r>
              <a:rPr lang="en-US" dirty="0" smtClean="0"/>
              <a:t>	Allows you to begin a new survey</a:t>
            </a:r>
          </a:p>
          <a:p>
            <a:endParaRPr lang="en-US" dirty="0" smtClean="0"/>
          </a:p>
          <a:p>
            <a:r>
              <a:rPr lang="en-US" dirty="0" smtClean="0"/>
              <a:t>Survey Information </a:t>
            </a:r>
          </a:p>
          <a:p>
            <a:r>
              <a:rPr lang="en-US" dirty="0"/>
              <a:t>	</a:t>
            </a:r>
            <a:r>
              <a:rPr lang="en-US" dirty="0" smtClean="0"/>
              <a:t>Moderators can see all surveys conducted</a:t>
            </a:r>
          </a:p>
          <a:p>
            <a:r>
              <a:rPr lang="en-US" dirty="0"/>
              <a:t>	</a:t>
            </a:r>
            <a:r>
              <a:rPr lang="en-US" dirty="0" smtClean="0"/>
              <a:t>Users will only have access to their studies</a:t>
            </a:r>
          </a:p>
          <a:p>
            <a:endParaRPr lang="en-US" dirty="0"/>
          </a:p>
          <a:p>
            <a:r>
              <a:rPr lang="en-US" dirty="0" smtClean="0"/>
              <a:t>Edit Users  </a:t>
            </a:r>
          </a:p>
          <a:p>
            <a:r>
              <a:rPr lang="en-US" dirty="0"/>
              <a:t>	</a:t>
            </a:r>
            <a:r>
              <a:rPr lang="en-US" dirty="0" smtClean="0"/>
              <a:t>Awaiting Activation - Notifies the Administrator  of pending users</a:t>
            </a:r>
          </a:p>
          <a:p>
            <a:r>
              <a:rPr lang="en-US" dirty="0"/>
              <a:t>	</a:t>
            </a:r>
            <a:r>
              <a:rPr lang="en-US" dirty="0" smtClean="0"/>
              <a:t>Users Activated – Allows the Administrator to  manage  users and 	moderators</a:t>
            </a:r>
          </a:p>
          <a:p>
            <a:endParaRPr lang="en-US" dirty="0"/>
          </a:p>
          <a:p>
            <a:r>
              <a:rPr lang="en-US" dirty="0" smtClean="0"/>
              <a:t>If you use volunteers, you can send me an e-mail to remove them once the study is over</a:t>
            </a:r>
          </a:p>
          <a:p>
            <a:endParaRPr lang="en-US" dirty="0"/>
          </a:p>
          <a:p>
            <a:r>
              <a:rPr lang="en-US" dirty="0" smtClean="0"/>
              <a:t>Tap / Click start survey when you are ready to begin</a:t>
            </a:r>
          </a:p>
          <a:p>
            <a:endParaRPr lang="en-US" dirty="0"/>
          </a:p>
          <a:p>
            <a:endParaRPr lang="en-US" dirty="0"/>
          </a:p>
        </p:txBody>
      </p:sp>
      <p:sp>
        <p:nvSpPr>
          <p:cNvPr id="4" name="Slide Number Placeholder 3"/>
          <p:cNvSpPr>
            <a:spLocks noGrp="1"/>
          </p:cNvSpPr>
          <p:nvPr>
            <p:ph type="sldNum" sz="quarter" idx="10"/>
          </p:nvPr>
        </p:nvSpPr>
        <p:spPr/>
        <p:txBody>
          <a:bodyPr/>
          <a:lstStyle/>
          <a:p>
            <a:fld id="{F9F859E1-E121-4EF9-B50B-78ADC9B206F3}" type="slidenum">
              <a:rPr lang="en-US" smtClean="0"/>
              <a:t>52</a:t>
            </a:fld>
            <a:endParaRPr lang="en-US"/>
          </a:p>
        </p:txBody>
      </p:sp>
      <p:sp>
        <p:nvSpPr>
          <p:cNvPr id="5" name="Right Arrow 4"/>
          <p:cNvSpPr/>
          <p:nvPr/>
        </p:nvSpPr>
        <p:spPr>
          <a:xfrm rot="17127556">
            <a:off x="4885055" y="2106613"/>
            <a:ext cx="781050" cy="551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4046" tIns="47023" rIns="94046" bIns="47023" rtlCol="0" anchor="ctr"/>
          <a:lstStyle/>
          <a:p>
            <a:pPr algn="ctr"/>
            <a:endParaRPr lang="en-US" dirty="0"/>
          </a:p>
        </p:txBody>
      </p:sp>
      <p:sp>
        <p:nvSpPr>
          <p:cNvPr id="6" name="Right Arrow 5"/>
          <p:cNvSpPr/>
          <p:nvPr/>
        </p:nvSpPr>
        <p:spPr>
          <a:xfrm rot="1603235">
            <a:off x="3310213" y="222049"/>
            <a:ext cx="787400" cy="546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4046" tIns="47023" rIns="94046" bIns="47023" rtlCol="0" anchor="ctr"/>
          <a:lstStyle/>
          <a:p>
            <a:pPr algn="ctr"/>
            <a:endParaRPr lang="en-US" dirty="0"/>
          </a:p>
        </p:txBody>
      </p:sp>
    </p:spTree>
    <p:extLst>
      <p:ext uri="{BB962C8B-B14F-4D97-AF65-F5344CB8AC3E}">
        <p14:creationId xmlns:p14="http://schemas.microsoft.com/office/powerpoint/2010/main" val="575607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surveys are done, the Moderator can view the completed studies in the table or map mode</a:t>
            </a:r>
          </a:p>
          <a:p>
            <a:r>
              <a:rPr lang="en-US" dirty="0"/>
              <a:t>	</a:t>
            </a:r>
            <a:r>
              <a:rPr lang="en-US" dirty="0" smtClean="0"/>
              <a:t>Map mode – posts a pin for each study that is recorded and uploaded</a:t>
            </a:r>
          </a:p>
          <a:p>
            <a:r>
              <a:rPr lang="en-US" dirty="0"/>
              <a:t>	</a:t>
            </a:r>
            <a:r>
              <a:rPr lang="en-US" dirty="0" smtClean="0"/>
              <a:t>To switch to table mode, tap / click the table button</a:t>
            </a:r>
            <a:endParaRPr lang="en-US" dirty="0"/>
          </a:p>
        </p:txBody>
      </p:sp>
      <p:sp>
        <p:nvSpPr>
          <p:cNvPr id="4" name="Slide Number Placeholder 3"/>
          <p:cNvSpPr>
            <a:spLocks noGrp="1"/>
          </p:cNvSpPr>
          <p:nvPr>
            <p:ph type="sldNum" sz="quarter" idx="10"/>
          </p:nvPr>
        </p:nvSpPr>
        <p:spPr/>
        <p:txBody>
          <a:bodyPr/>
          <a:lstStyle/>
          <a:p>
            <a:fld id="{F9F859E1-E121-4EF9-B50B-78ADC9B206F3}" type="slidenum">
              <a:rPr lang="en-US" smtClean="0"/>
              <a:t>53</a:t>
            </a:fld>
            <a:endParaRPr lang="en-US"/>
          </a:p>
        </p:txBody>
      </p:sp>
      <p:sp>
        <p:nvSpPr>
          <p:cNvPr id="5" name="Right Arrow 4"/>
          <p:cNvSpPr/>
          <p:nvPr/>
        </p:nvSpPr>
        <p:spPr>
          <a:xfrm rot="10800000">
            <a:off x="2047239" y="1679258"/>
            <a:ext cx="472440" cy="390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4046" tIns="47023" rIns="94046" bIns="47023" rtlCol="0" anchor="ctr"/>
          <a:lstStyle/>
          <a:p>
            <a:pPr algn="ctr"/>
            <a:endParaRPr lang="en-US"/>
          </a:p>
        </p:txBody>
      </p:sp>
      <p:sp>
        <p:nvSpPr>
          <p:cNvPr id="6" name="Right Arrow 5"/>
          <p:cNvSpPr/>
          <p:nvPr/>
        </p:nvSpPr>
        <p:spPr>
          <a:xfrm rot="10800000">
            <a:off x="4409440" y="3124200"/>
            <a:ext cx="472440" cy="390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4046" tIns="47023" rIns="94046" bIns="47023" rtlCol="0" anchor="ctr"/>
          <a:lstStyle/>
          <a:p>
            <a:pPr algn="ctr"/>
            <a:endParaRPr lang="en-US"/>
          </a:p>
        </p:txBody>
      </p:sp>
    </p:spTree>
    <p:extLst>
      <p:ext uri="{BB962C8B-B14F-4D97-AF65-F5344CB8AC3E}">
        <p14:creationId xmlns:p14="http://schemas.microsoft.com/office/powerpoint/2010/main" val="3596081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25" y="703263"/>
            <a:ext cx="4686300" cy="3514725"/>
          </a:xfrm>
        </p:spPr>
      </p:sp>
      <p:sp>
        <p:nvSpPr>
          <p:cNvPr id="3" name="Notes Placeholder 2"/>
          <p:cNvSpPr>
            <a:spLocks noGrp="1"/>
          </p:cNvSpPr>
          <p:nvPr>
            <p:ph type="body" idx="1"/>
          </p:nvPr>
        </p:nvSpPr>
        <p:spPr/>
        <p:txBody>
          <a:bodyPr/>
          <a:lstStyle/>
          <a:p>
            <a:r>
              <a:rPr lang="en-US" dirty="0" smtClean="0"/>
              <a:t>Moderator can view studies in a table mode</a:t>
            </a:r>
          </a:p>
          <a:p>
            <a:r>
              <a:rPr lang="en-US" dirty="0" smtClean="0"/>
              <a:t>To select a study, tap  or click on the survey name</a:t>
            </a:r>
          </a:p>
          <a:p>
            <a:endParaRPr lang="en-US" dirty="0"/>
          </a:p>
          <a:p>
            <a:r>
              <a:rPr lang="en-US" dirty="0" smtClean="0"/>
              <a:t>To return to the map mode, tap / click on the Map button</a:t>
            </a:r>
          </a:p>
          <a:p>
            <a:endParaRPr lang="en-US" dirty="0" smtClean="0"/>
          </a:p>
          <a:p>
            <a:r>
              <a:rPr lang="en-US" dirty="0" smtClean="0"/>
              <a:t>Table</a:t>
            </a:r>
            <a:r>
              <a:rPr lang="en-US" baseline="0" dirty="0" smtClean="0"/>
              <a:t> is sorted by date and time of survey</a:t>
            </a:r>
          </a:p>
          <a:p>
            <a:endParaRPr lang="en-US" baseline="0" dirty="0" smtClean="0"/>
          </a:p>
          <a:p>
            <a:r>
              <a:rPr lang="en-US" baseline="0" dirty="0" smtClean="0"/>
              <a:t>The easiest way to identify your survey is by using a specific Survey / Group Name from the first step</a:t>
            </a:r>
            <a:endParaRPr lang="en-US" dirty="0"/>
          </a:p>
        </p:txBody>
      </p:sp>
      <p:sp>
        <p:nvSpPr>
          <p:cNvPr id="4" name="Slide Number Placeholder 3"/>
          <p:cNvSpPr>
            <a:spLocks noGrp="1"/>
          </p:cNvSpPr>
          <p:nvPr>
            <p:ph type="sldNum" sz="quarter" idx="10"/>
          </p:nvPr>
        </p:nvSpPr>
        <p:spPr/>
        <p:txBody>
          <a:bodyPr/>
          <a:lstStyle/>
          <a:p>
            <a:fld id="{F9F859E1-E121-4EF9-B50B-78ADC9B206F3}" type="slidenum">
              <a:rPr lang="en-US" smtClean="0"/>
              <a:t>54</a:t>
            </a:fld>
            <a:endParaRPr lang="en-US"/>
          </a:p>
        </p:txBody>
      </p:sp>
      <p:sp>
        <p:nvSpPr>
          <p:cNvPr id="5" name="Right Arrow 4"/>
          <p:cNvSpPr/>
          <p:nvPr/>
        </p:nvSpPr>
        <p:spPr>
          <a:xfrm>
            <a:off x="787400" y="1718310"/>
            <a:ext cx="472440" cy="390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4046" tIns="47023" rIns="94046" bIns="47023" rtlCol="0" anchor="ctr"/>
          <a:lstStyle/>
          <a:p>
            <a:pPr algn="ctr"/>
            <a:endParaRPr lang="en-US"/>
          </a:p>
        </p:txBody>
      </p:sp>
    </p:spTree>
    <p:extLst>
      <p:ext uri="{BB962C8B-B14F-4D97-AF65-F5344CB8AC3E}">
        <p14:creationId xmlns:p14="http://schemas.microsoft.com/office/powerpoint/2010/main" val="2874470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send to excel, tap / click on download.</a:t>
            </a:r>
          </a:p>
          <a:p>
            <a:r>
              <a:rPr lang="en-US" dirty="0" smtClean="0"/>
              <a:t>To email, tap / click email to</a:t>
            </a:r>
          </a:p>
          <a:p>
            <a:r>
              <a:rPr lang="en-US" dirty="0" smtClean="0"/>
              <a:t>To print, tap / click print</a:t>
            </a:r>
            <a:endParaRPr lang="en-US" dirty="0"/>
          </a:p>
        </p:txBody>
      </p:sp>
      <p:sp>
        <p:nvSpPr>
          <p:cNvPr id="4" name="Slide Number Placeholder 3"/>
          <p:cNvSpPr>
            <a:spLocks noGrp="1"/>
          </p:cNvSpPr>
          <p:nvPr>
            <p:ph type="sldNum" sz="quarter" idx="10"/>
          </p:nvPr>
        </p:nvSpPr>
        <p:spPr/>
        <p:txBody>
          <a:bodyPr/>
          <a:lstStyle/>
          <a:p>
            <a:fld id="{F9F859E1-E121-4EF9-B50B-78ADC9B206F3}" type="slidenum">
              <a:rPr lang="en-US" smtClean="0"/>
              <a:t>55</a:t>
            </a:fld>
            <a:endParaRPr lang="en-US"/>
          </a:p>
        </p:txBody>
      </p:sp>
    </p:spTree>
    <p:extLst>
      <p:ext uri="{BB962C8B-B14F-4D97-AF65-F5344CB8AC3E}">
        <p14:creationId xmlns:p14="http://schemas.microsoft.com/office/powerpoint/2010/main" val="2112361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Export to excel and select</a:t>
            </a:r>
            <a:r>
              <a:rPr lang="en-US" baseline="0" dirty="0" smtClean="0"/>
              <a:t> save as excel to keep the formatting</a:t>
            </a:r>
            <a:endParaRPr lang="en-US" dirty="0"/>
          </a:p>
        </p:txBody>
      </p:sp>
      <p:sp>
        <p:nvSpPr>
          <p:cNvPr id="4" name="Slide Number Placeholder 3"/>
          <p:cNvSpPr>
            <a:spLocks noGrp="1"/>
          </p:cNvSpPr>
          <p:nvPr>
            <p:ph type="sldNum" sz="quarter" idx="10"/>
          </p:nvPr>
        </p:nvSpPr>
        <p:spPr/>
        <p:txBody>
          <a:bodyPr/>
          <a:lstStyle/>
          <a:p>
            <a:fld id="{F9F859E1-E121-4EF9-B50B-78ADC9B206F3}" type="slidenum">
              <a:rPr lang="en-US" smtClean="0"/>
              <a:t>56</a:t>
            </a:fld>
            <a:endParaRPr lang="en-US"/>
          </a:p>
        </p:txBody>
      </p:sp>
    </p:spTree>
    <p:extLst>
      <p:ext uri="{BB962C8B-B14F-4D97-AF65-F5344CB8AC3E}">
        <p14:creationId xmlns:p14="http://schemas.microsoft.com/office/powerpoint/2010/main" val="856169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then save it as an excel or number file</a:t>
            </a:r>
            <a:r>
              <a:rPr lang="en-US" baseline="0" dirty="0" smtClean="0"/>
              <a:t> and create your own charts.</a:t>
            </a:r>
          </a:p>
          <a:p>
            <a:endParaRPr lang="en-US" baseline="0" dirty="0" smtClean="0"/>
          </a:p>
          <a:p>
            <a:r>
              <a:rPr lang="en-US" baseline="0" dirty="0" smtClean="0"/>
              <a:t>This chart shows the types of containers that were recorded.</a:t>
            </a:r>
            <a:endParaRPr lang="en-US" dirty="0"/>
          </a:p>
        </p:txBody>
      </p:sp>
      <p:sp>
        <p:nvSpPr>
          <p:cNvPr id="4" name="Slide Number Placeholder 3"/>
          <p:cNvSpPr>
            <a:spLocks noGrp="1"/>
          </p:cNvSpPr>
          <p:nvPr>
            <p:ph type="sldNum" sz="quarter" idx="10"/>
          </p:nvPr>
        </p:nvSpPr>
        <p:spPr/>
        <p:txBody>
          <a:bodyPr/>
          <a:lstStyle/>
          <a:p>
            <a:fld id="{F9F859E1-E121-4EF9-B50B-78ADC9B206F3}" type="slidenum">
              <a:rPr lang="en-US" smtClean="0"/>
              <a:t>34</a:t>
            </a:fld>
            <a:endParaRPr lang="en-US"/>
          </a:p>
        </p:txBody>
      </p:sp>
    </p:spTree>
    <p:extLst>
      <p:ext uri="{BB962C8B-B14F-4D97-AF65-F5344CB8AC3E}">
        <p14:creationId xmlns:p14="http://schemas.microsoft.com/office/powerpoint/2010/main" val="354177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shows if the vehicle</a:t>
            </a:r>
            <a:r>
              <a:rPr lang="en-US" baseline="0" dirty="0" smtClean="0"/>
              <a:t> were straight trucks, single trailer, or multiple trailer.</a:t>
            </a:r>
            <a:endParaRPr lang="en-US" dirty="0"/>
          </a:p>
        </p:txBody>
      </p:sp>
      <p:sp>
        <p:nvSpPr>
          <p:cNvPr id="4" name="Slide Number Placeholder 3"/>
          <p:cNvSpPr>
            <a:spLocks noGrp="1"/>
          </p:cNvSpPr>
          <p:nvPr>
            <p:ph type="sldNum" sz="quarter" idx="10"/>
          </p:nvPr>
        </p:nvSpPr>
        <p:spPr/>
        <p:txBody>
          <a:bodyPr/>
          <a:lstStyle/>
          <a:p>
            <a:fld id="{F9F859E1-E121-4EF9-B50B-78ADC9B206F3}" type="slidenum">
              <a:rPr lang="en-US" smtClean="0"/>
              <a:t>35</a:t>
            </a:fld>
            <a:endParaRPr lang="en-US"/>
          </a:p>
        </p:txBody>
      </p:sp>
    </p:spTree>
    <p:extLst>
      <p:ext uri="{BB962C8B-B14F-4D97-AF65-F5344CB8AC3E}">
        <p14:creationId xmlns:p14="http://schemas.microsoft.com/office/powerpoint/2010/main" val="1165499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shows the different classes that passed our study.  As you can see, a large majority of</a:t>
            </a:r>
            <a:r>
              <a:rPr lang="en-US" baseline="0" dirty="0" smtClean="0"/>
              <a:t> trucks did not have placards.  This included box trucks, gravel trucks, service trucks, etc…</a:t>
            </a:r>
            <a:endParaRPr lang="en-US" dirty="0"/>
          </a:p>
        </p:txBody>
      </p:sp>
      <p:sp>
        <p:nvSpPr>
          <p:cNvPr id="4" name="Slide Number Placeholder 3"/>
          <p:cNvSpPr>
            <a:spLocks noGrp="1"/>
          </p:cNvSpPr>
          <p:nvPr>
            <p:ph type="sldNum" sz="quarter" idx="10"/>
          </p:nvPr>
        </p:nvSpPr>
        <p:spPr/>
        <p:txBody>
          <a:bodyPr/>
          <a:lstStyle/>
          <a:p>
            <a:fld id="{F9F859E1-E121-4EF9-B50B-78ADC9B206F3}" type="slidenum">
              <a:rPr lang="en-US" smtClean="0"/>
              <a:t>36</a:t>
            </a:fld>
            <a:endParaRPr lang="en-US"/>
          </a:p>
        </p:txBody>
      </p:sp>
    </p:spTree>
    <p:extLst>
      <p:ext uri="{BB962C8B-B14F-4D97-AF65-F5344CB8AC3E}">
        <p14:creationId xmlns:p14="http://schemas.microsoft.com/office/powerpoint/2010/main" val="4223926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study was only two hours</a:t>
            </a:r>
            <a:r>
              <a:rPr lang="en-US" baseline="0" dirty="0" smtClean="0"/>
              <a:t> long.  You can see how it can be useful to show you the busiest times.</a:t>
            </a:r>
            <a:endParaRPr lang="en-US" dirty="0"/>
          </a:p>
        </p:txBody>
      </p:sp>
      <p:sp>
        <p:nvSpPr>
          <p:cNvPr id="4" name="Slide Number Placeholder 3"/>
          <p:cNvSpPr>
            <a:spLocks noGrp="1"/>
          </p:cNvSpPr>
          <p:nvPr>
            <p:ph type="sldNum" sz="quarter" idx="10"/>
          </p:nvPr>
        </p:nvSpPr>
        <p:spPr/>
        <p:txBody>
          <a:bodyPr/>
          <a:lstStyle/>
          <a:p>
            <a:fld id="{F9F859E1-E121-4EF9-B50B-78ADC9B206F3}" type="slidenum">
              <a:rPr lang="en-US" smtClean="0"/>
              <a:t>37</a:t>
            </a:fld>
            <a:endParaRPr lang="en-US"/>
          </a:p>
        </p:txBody>
      </p:sp>
    </p:spTree>
    <p:extLst>
      <p:ext uri="{BB962C8B-B14F-4D97-AF65-F5344CB8AC3E}">
        <p14:creationId xmlns:p14="http://schemas.microsoft.com/office/powerpoint/2010/main" val="2852737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I collect this information?</a:t>
            </a:r>
          </a:p>
          <a:p>
            <a:endParaRPr lang="en-US" dirty="0" smtClean="0"/>
          </a:p>
          <a:p>
            <a:r>
              <a:rPr lang="en-US" dirty="0" smtClean="0"/>
              <a:t>Go</a:t>
            </a:r>
            <a:r>
              <a:rPr lang="en-US" baseline="0" dirty="0" smtClean="0"/>
              <a:t> to the </a:t>
            </a:r>
            <a:r>
              <a:rPr lang="en-US" baseline="0" dirty="0" err="1" smtClean="0"/>
              <a:t>Hazflow</a:t>
            </a:r>
            <a:r>
              <a:rPr lang="en-US" baseline="0" dirty="0" smtClean="0"/>
              <a:t> website, register / log in, and start your survey.</a:t>
            </a:r>
            <a:endParaRPr lang="en-US" dirty="0" smtClean="0"/>
          </a:p>
          <a:p>
            <a:endParaRPr lang="en-US" dirty="0" smtClean="0"/>
          </a:p>
          <a:p>
            <a:r>
              <a:rPr lang="en-US" dirty="0" smtClean="0"/>
              <a:t>Minimal kilo</a:t>
            </a:r>
            <a:r>
              <a:rPr lang="en-US" baseline="0" dirty="0" smtClean="0"/>
              <a:t> byte</a:t>
            </a:r>
            <a:r>
              <a:rPr lang="en-US" dirty="0" smtClean="0"/>
              <a:t>s of data usage</a:t>
            </a:r>
            <a:r>
              <a:rPr lang="en-US" baseline="0" dirty="0" smtClean="0"/>
              <a:t> to conduct a study.  </a:t>
            </a:r>
          </a:p>
          <a:p>
            <a:endParaRPr lang="en-US" baseline="0" dirty="0" smtClean="0"/>
          </a:p>
          <a:p>
            <a:r>
              <a:rPr lang="en-US" baseline="0" dirty="0" smtClean="0"/>
              <a:t>Uses data to set up, to send information, and to research.  Does not use data to record each vehicle.</a:t>
            </a:r>
            <a:endParaRPr lang="en-US" dirty="0"/>
          </a:p>
        </p:txBody>
      </p:sp>
      <p:sp>
        <p:nvSpPr>
          <p:cNvPr id="4" name="Slide Number Placeholder 3"/>
          <p:cNvSpPr>
            <a:spLocks noGrp="1"/>
          </p:cNvSpPr>
          <p:nvPr>
            <p:ph type="sldNum" sz="quarter" idx="10"/>
          </p:nvPr>
        </p:nvSpPr>
        <p:spPr/>
        <p:txBody>
          <a:bodyPr/>
          <a:lstStyle/>
          <a:p>
            <a:fld id="{F9F859E1-E121-4EF9-B50B-78ADC9B206F3}" type="slidenum">
              <a:rPr lang="en-US" smtClean="0"/>
              <a:t>38</a:t>
            </a:fld>
            <a:endParaRPr lang="en-US"/>
          </a:p>
        </p:txBody>
      </p:sp>
    </p:spTree>
    <p:extLst>
      <p:ext uri="{BB962C8B-B14F-4D97-AF65-F5344CB8AC3E}">
        <p14:creationId xmlns:p14="http://schemas.microsoft.com/office/powerpoint/2010/main" val="233290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859E1-E121-4EF9-B50B-78ADC9B206F3}" type="slidenum">
              <a:rPr lang="en-US" smtClean="0"/>
              <a:t>43</a:t>
            </a:fld>
            <a:endParaRPr lang="en-US"/>
          </a:p>
        </p:txBody>
      </p:sp>
    </p:spTree>
    <p:extLst>
      <p:ext uri="{BB962C8B-B14F-4D97-AF65-F5344CB8AC3E}">
        <p14:creationId xmlns:p14="http://schemas.microsoft.com/office/powerpoint/2010/main" val="2204161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Dashboard shows</a:t>
            </a:r>
            <a:r>
              <a:rPr lang="en-US" baseline="0" dirty="0" smtClean="0"/>
              <a:t> several boxes.</a:t>
            </a:r>
          </a:p>
          <a:p>
            <a:endParaRPr lang="en-US" baseline="0" dirty="0" smtClean="0"/>
          </a:p>
          <a:p>
            <a:r>
              <a:rPr lang="en-US" baseline="0" dirty="0" smtClean="0"/>
              <a:t>This view is the administrator’s view.  Normal view will not have the Edit User’s box and the User’s Activated box.</a:t>
            </a:r>
          </a:p>
          <a:p>
            <a:endParaRPr lang="en-US" dirty="0" smtClean="0"/>
          </a:p>
          <a:p>
            <a:r>
              <a:rPr lang="en-US" dirty="0" smtClean="0"/>
              <a:t>User Content </a:t>
            </a:r>
          </a:p>
          <a:p>
            <a:r>
              <a:rPr lang="en-US" dirty="0"/>
              <a:t>	</a:t>
            </a:r>
            <a:r>
              <a:rPr lang="en-US" dirty="0" smtClean="0"/>
              <a:t>My Survey -  Records and groups your surveys</a:t>
            </a:r>
          </a:p>
          <a:p>
            <a:endParaRPr lang="en-US" dirty="0" smtClean="0"/>
          </a:p>
          <a:p>
            <a:r>
              <a:rPr lang="en-US" dirty="0" smtClean="0"/>
              <a:t>Start Survey </a:t>
            </a:r>
          </a:p>
          <a:p>
            <a:r>
              <a:rPr lang="en-US" dirty="0" smtClean="0"/>
              <a:t>	Allows you to begin a new survey</a:t>
            </a:r>
          </a:p>
          <a:p>
            <a:endParaRPr lang="en-US" dirty="0" smtClean="0"/>
          </a:p>
          <a:p>
            <a:r>
              <a:rPr lang="en-US" dirty="0" smtClean="0"/>
              <a:t>Survey Information </a:t>
            </a:r>
          </a:p>
          <a:p>
            <a:r>
              <a:rPr lang="en-US" dirty="0"/>
              <a:t>	</a:t>
            </a:r>
            <a:r>
              <a:rPr lang="en-US" dirty="0" smtClean="0"/>
              <a:t>Moderators can see all surveys conducted</a:t>
            </a:r>
          </a:p>
          <a:p>
            <a:r>
              <a:rPr lang="en-US" dirty="0"/>
              <a:t>	</a:t>
            </a:r>
            <a:r>
              <a:rPr lang="en-US" dirty="0" smtClean="0"/>
              <a:t>Users will only have access to their studies</a:t>
            </a:r>
          </a:p>
          <a:p>
            <a:endParaRPr lang="en-US" dirty="0"/>
          </a:p>
          <a:p>
            <a:r>
              <a:rPr lang="en-US" dirty="0" smtClean="0"/>
              <a:t>Edit Users  </a:t>
            </a:r>
          </a:p>
          <a:p>
            <a:r>
              <a:rPr lang="en-US" dirty="0"/>
              <a:t>	</a:t>
            </a:r>
            <a:r>
              <a:rPr lang="en-US" dirty="0" smtClean="0"/>
              <a:t>Awaiting Activation - Notifies the Administrator  of pending users</a:t>
            </a:r>
          </a:p>
          <a:p>
            <a:r>
              <a:rPr lang="en-US" dirty="0"/>
              <a:t>	</a:t>
            </a:r>
            <a:r>
              <a:rPr lang="en-US" dirty="0" smtClean="0"/>
              <a:t>Users Activated – Allows the Administrator to  manage  users and 	moderators</a:t>
            </a:r>
          </a:p>
          <a:p>
            <a:endParaRPr lang="en-US" dirty="0"/>
          </a:p>
          <a:p>
            <a:r>
              <a:rPr lang="en-US" dirty="0" smtClean="0"/>
              <a:t>If you use volunteers, you can send me an e-mail to remove them once the study is over</a:t>
            </a:r>
          </a:p>
          <a:p>
            <a:endParaRPr lang="en-US" dirty="0"/>
          </a:p>
          <a:p>
            <a:r>
              <a:rPr lang="en-US" dirty="0" smtClean="0"/>
              <a:t>Tap / Click start survey when you are ready to begin</a:t>
            </a:r>
          </a:p>
          <a:p>
            <a:endParaRPr lang="en-US" dirty="0"/>
          </a:p>
          <a:p>
            <a:endParaRPr lang="en-US" dirty="0"/>
          </a:p>
        </p:txBody>
      </p:sp>
      <p:sp>
        <p:nvSpPr>
          <p:cNvPr id="4" name="Slide Number Placeholder 3"/>
          <p:cNvSpPr>
            <a:spLocks noGrp="1"/>
          </p:cNvSpPr>
          <p:nvPr>
            <p:ph type="sldNum" sz="quarter" idx="10"/>
          </p:nvPr>
        </p:nvSpPr>
        <p:spPr/>
        <p:txBody>
          <a:bodyPr/>
          <a:lstStyle/>
          <a:p>
            <a:fld id="{F9F859E1-E121-4EF9-B50B-78ADC9B206F3}" type="slidenum">
              <a:rPr lang="en-US" smtClean="0"/>
              <a:t>50</a:t>
            </a:fld>
            <a:endParaRPr lang="en-US"/>
          </a:p>
        </p:txBody>
      </p:sp>
      <p:sp>
        <p:nvSpPr>
          <p:cNvPr id="5" name="Right Arrow 4"/>
          <p:cNvSpPr/>
          <p:nvPr/>
        </p:nvSpPr>
        <p:spPr>
          <a:xfrm rot="17127556">
            <a:off x="4885055" y="2106613"/>
            <a:ext cx="781050" cy="551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4046" tIns="47023" rIns="94046" bIns="47023" rtlCol="0" anchor="ctr"/>
          <a:lstStyle/>
          <a:p>
            <a:pPr algn="ctr"/>
            <a:endParaRPr lang="en-US" dirty="0"/>
          </a:p>
        </p:txBody>
      </p:sp>
      <p:sp>
        <p:nvSpPr>
          <p:cNvPr id="6" name="Right Arrow 5"/>
          <p:cNvSpPr/>
          <p:nvPr/>
        </p:nvSpPr>
        <p:spPr>
          <a:xfrm rot="1603235">
            <a:off x="3310213" y="222049"/>
            <a:ext cx="787400" cy="546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4046" tIns="47023" rIns="94046" bIns="47023" rtlCol="0" anchor="ctr"/>
          <a:lstStyle/>
          <a:p>
            <a:pPr algn="ctr"/>
            <a:endParaRPr lang="en-US" dirty="0"/>
          </a:p>
        </p:txBody>
      </p:sp>
    </p:spTree>
    <p:extLst>
      <p:ext uri="{BB962C8B-B14F-4D97-AF65-F5344CB8AC3E}">
        <p14:creationId xmlns:p14="http://schemas.microsoft.com/office/powerpoint/2010/main" val="575607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781050"/>
            <a:ext cx="4686300" cy="3514725"/>
          </a:xfrm>
        </p:spPr>
      </p:sp>
      <p:sp>
        <p:nvSpPr>
          <p:cNvPr id="3" name="Notes Placeholder 2"/>
          <p:cNvSpPr>
            <a:spLocks noGrp="1"/>
          </p:cNvSpPr>
          <p:nvPr>
            <p:ph type="body" idx="1"/>
          </p:nvPr>
        </p:nvSpPr>
        <p:spPr/>
        <p:txBody>
          <a:bodyPr/>
          <a:lstStyle/>
          <a:p>
            <a:r>
              <a:rPr lang="en-US" dirty="0" smtClean="0"/>
              <a:t>After clicking  start survey, you will see your previous surveys and will be allowed to edit your surveys or begin a new survey.</a:t>
            </a:r>
          </a:p>
          <a:p>
            <a:endParaRPr lang="en-US" dirty="0" smtClean="0"/>
          </a:p>
          <a:p>
            <a:r>
              <a:rPr lang="en-US" baseline="0" dirty="0" smtClean="0"/>
              <a:t>You have to start the survey while you are on-line so the system can log you in.  If you lose your connection or turn off your web access, you can continue your study and sync when you get to the </a:t>
            </a:r>
            <a:r>
              <a:rPr lang="en-US" baseline="0" dirty="0" err="1" smtClean="0"/>
              <a:t>wifi</a:t>
            </a:r>
            <a:r>
              <a:rPr lang="en-US" baseline="0" dirty="0" smtClean="0"/>
              <a:t>.</a:t>
            </a:r>
          </a:p>
          <a:p>
            <a:endParaRPr lang="en-US" dirty="0"/>
          </a:p>
          <a:p>
            <a:r>
              <a:rPr lang="en-US" dirty="0" smtClean="0"/>
              <a:t>The red dots indicate studies done off line.  When you get on-line or to a </a:t>
            </a:r>
            <a:r>
              <a:rPr lang="en-US" dirty="0" err="1" smtClean="0"/>
              <a:t>wifi</a:t>
            </a:r>
            <a:r>
              <a:rPr lang="en-US" dirty="0" smtClean="0"/>
              <a:t> hot spot, you can click on sync to send your study to the website and post it on the map.</a:t>
            </a:r>
          </a:p>
          <a:p>
            <a:endParaRPr lang="en-US" dirty="0" smtClean="0"/>
          </a:p>
          <a:p>
            <a:r>
              <a:rPr lang="en-US" dirty="0" smtClean="0"/>
              <a:t>Click on New when you are ready to begin a new survey.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9F859E1-E121-4EF9-B50B-78ADC9B206F3}" type="slidenum">
              <a:rPr lang="en-US" smtClean="0"/>
              <a:t>51</a:t>
            </a:fld>
            <a:endParaRPr lang="en-US"/>
          </a:p>
        </p:txBody>
      </p:sp>
      <p:sp>
        <p:nvSpPr>
          <p:cNvPr id="5" name="Right Arrow 4"/>
          <p:cNvSpPr/>
          <p:nvPr/>
        </p:nvSpPr>
        <p:spPr>
          <a:xfrm>
            <a:off x="4645660" y="898208"/>
            <a:ext cx="629920" cy="546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4046" tIns="47023" rIns="94046" bIns="47023" rtlCol="0" anchor="ctr"/>
          <a:lstStyle/>
          <a:p>
            <a:pPr algn="ctr"/>
            <a:endParaRPr lang="en-US"/>
          </a:p>
        </p:txBody>
      </p:sp>
      <p:sp>
        <p:nvSpPr>
          <p:cNvPr id="6" name="Right Arrow 5"/>
          <p:cNvSpPr/>
          <p:nvPr/>
        </p:nvSpPr>
        <p:spPr>
          <a:xfrm>
            <a:off x="629920" y="898208"/>
            <a:ext cx="629920" cy="546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4046" tIns="47023" rIns="94046" bIns="47023" rtlCol="0" anchor="ctr"/>
          <a:lstStyle/>
          <a:p>
            <a:pPr algn="ctr"/>
            <a:endParaRPr lang="en-US"/>
          </a:p>
        </p:txBody>
      </p:sp>
    </p:spTree>
    <p:extLst>
      <p:ext uri="{BB962C8B-B14F-4D97-AF65-F5344CB8AC3E}">
        <p14:creationId xmlns:p14="http://schemas.microsoft.com/office/powerpoint/2010/main" val="65596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D9839B-0D86-4613-B3D5-0C12AECFA42D}"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B2648-CF1C-4D57-9BD5-97BD0A7A2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014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D9839B-0D86-4613-B3D5-0C12AECFA42D}"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B2648-CF1C-4D57-9BD5-97BD0A7A2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868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D9839B-0D86-4613-B3D5-0C12AECFA42D}"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B2648-CF1C-4D57-9BD5-97BD0A7A2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375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D9839B-0D86-4613-B3D5-0C12AECFA42D}" type="datetimeFigureOut">
              <a:rPr lang="en-US" smtClean="0">
                <a:solidFill>
                  <a:prstClr val="black">
                    <a:tint val="75000"/>
                  </a:prstClr>
                </a:solidFill>
              </a:rPr>
              <a:pPr/>
              <a:t>1/16/2015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www.jestc.org </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7B2648-CF1C-4D57-9BD5-97BD0A7A2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89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D9839B-0D86-4613-B3D5-0C12AECFA42D}"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B2648-CF1C-4D57-9BD5-97BD0A7A2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226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D9839B-0D86-4613-B3D5-0C12AECFA42D}"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B2648-CF1C-4D57-9BD5-97BD0A7A2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514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D9839B-0D86-4613-B3D5-0C12AECFA42D}" type="datetimeFigureOut">
              <a:rPr lang="en-US" smtClean="0">
                <a:solidFill>
                  <a:prstClr val="black">
                    <a:tint val="75000"/>
                  </a:prstClr>
                </a:solidFill>
              </a:rPr>
              <a:pPr/>
              <a:t>1/16/2015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7B2648-CF1C-4D57-9BD5-97BD0A7A2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009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D9839B-0D86-4613-B3D5-0C12AECFA42D}" type="datetimeFigureOut">
              <a:rPr lang="en-US" smtClean="0">
                <a:solidFill>
                  <a:prstClr val="black">
                    <a:tint val="75000"/>
                  </a:prstClr>
                </a:solidFill>
              </a:rPr>
              <a:pPr/>
              <a:t>1/16/2015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7B2648-CF1C-4D57-9BD5-97BD0A7A2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679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D9839B-0D86-4613-B3D5-0C12AECFA42D}" type="datetimeFigureOut">
              <a:rPr lang="en-US" smtClean="0">
                <a:solidFill>
                  <a:prstClr val="black">
                    <a:tint val="75000"/>
                  </a:prstClr>
                </a:solidFill>
              </a:rPr>
              <a:pPr/>
              <a:t>1/16/2015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7B2648-CF1C-4D57-9BD5-97BD0A7A2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698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D9839B-0D86-4613-B3D5-0C12AECFA42D}" type="datetimeFigureOut">
              <a:rPr lang="en-US" smtClean="0">
                <a:solidFill>
                  <a:prstClr val="black">
                    <a:tint val="75000"/>
                  </a:prstClr>
                </a:solidFill>
              </a:rPr>
              <a:pPr/>
              <a:t>1/16/2015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7B2648-CF1C-4D57-9BD5-97BD0A7A2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063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D9839B-0D86-4613-B3D5-0C12AECFA42D}" type="datetimeFigureOut">
              <a:rPr lang="en-US" smtClean="0">
                <a:solidFill>
                  <a:prstClr val="black">
                    <a:tint val="75000"/>
                  </a:prstClr>
                </a:solidFill>
              </a:rPr>
              <a:pPr/>
              <a:t>1/16/2015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7B2648-CF1C-4D57-9BD5-97BD0A7A2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915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D9839B-0D86-4613-B3D5-0C12AECFA42D}" type="datetimeFigureOut">
              <a:rPr lang="en-US" smtClean="0">
                <a:solidFill>
                  <a:prstClr val="black">
                    <a:tint val="75000"/>
                  </a:prstClr>
                </a:solidFill>
              </a:rPr>
              <a:pPr/>
              <a:t>1/16/2015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7B2648-CF1C-4D57-9BD5-97BD0A7A2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469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z="3200" b="1" dirty="0" smtClean="0">
                <a:latin typeface="Baskerville Old Face" panose="02020602080505020303" pitchFamily="18" charset="0"/>
              </a:rPr>
              <a:t/>
            </a:r>
            <a:br>
              <a:rPr lang="en-US" sz="3200" b="1" dirty="0" smtClean="0">
                <a:latin typeface="Baskerville Old Face" panose="02020602080505020303" pitchFamily="18" charset="0"/>
              </a:rPr>
            </a:b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D9839B-0D86-4613-B3D5-0C12AECFA42D}"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www.jestc.org </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B2648-CF1C-4D57-9BD5-97BD0A7A2D47}"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620000" y="128798"/>
            <a:ext cx="1356360" cy="1356360"/>
          </a:xfrm>
          <a:prstGeom prst="rect">
            <a:avLst/>
          </a:prstGeom>
        </p:spPr>
      </p:pic>
      <p:pic>
        <p:nvPicPr>
          <p:cNvPr id="8" name="Picture 7"/>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76200" y="151051"/>
            <a:ext cx="1551481" cy="1371600"/>
          </a:xfrm>
          <a:prstGeom prst="rect">
            <a:avLst/>
          </a:prstGeom>
        </p:spPr>
      </p:pic>
      <p:sp>
        <p:nvSpPr>
          <p:cNvPr id="10" name="TextBox 9"/>
          <p:cNvSpPr txBox="1"/>
          <p:nvPr userDrawn="1"/>
        </p:nvSpPr>
        <p:spPr>
          <a:xfrm>
            <a:off x="152400" y="1485158"/>
            <a:ext cx="8823960" cy="184666"/>
          </a:xfrm>
          <a:prstGeom prst="rect">
            <a:avLst/>
          </a:prstGeom>
          <a:solidFill>
            <a:schemeClr val="tx2">
              <a:lumMod val="75000"/>
            </a:schemeClr>
          </a:solidFill>
        </p:spPr>
        <p:txBody>
          <a:bodyPr wrap="square" rtlCol="0">
            <a:spAutoFit/>
          </a:bodyPr>
          <a:lstStyle/>
          <a:p>
            <a:endParaRPr lang="en-US" dirty="0">
              <a:solidFill>
                <a:prstClr val="black"/>
              </a:solidFill>
            </a:endParaRPr>
          </a:p>
        </p:txBody>
      </p:sp>
      <p:sp>
        <p:nvSpPr>
          <p:cNvPr id="11" name="TextBox 10"/>
          <p:cNvSpPr txBox="1"/>
          <p:nvPr userDrawn="1"/>
        </p:nvSpPr>
        <p:spPr>
          <a:xfrm>
            <a:off x="342900" y="6129713"/>
            <a:ext cx="8442960" cy="92333"/>
          </a:xfrm>
          <a:prstGeom prst="rect">
            <a:avLst/>
          </a:prstGeom>
          <a:solidFill>
            <a:srgbClr val="A47D00"/>
          </a:solidFill>
        </p:spPr>
        <p:txBody>
          <a:bodyPr wrap="square" rtlCol="0">
            <a:spAutoFit/>
          </a:bodyPr>
          <a:lstStyle/>
          <a:p>
            <a:pPr algn="ctr"/>
            <a:endParaRPr lang="en-US" dirty="0">
              <a:solidFill>
                <a:prstClr val="black"/>
              </a:solidFill>
            </a:endParaRPr>
          </a:p>
        </p:txBody>
      </p:sp>
      <p:sp>
        <p:nvSpPr>
          <p:cNvPr id="9" name="TextBox 8"/>
          <p:cNvSpPr txBox="1"/>
          <p:nvPr userDrawn="1"/>
        </p:nvSpPr>
        <p:spPr>
          <a:xfrm>
            <a:off x="1627681" y="304800"/>
            <a:ext cx="5916119" cy="1138773"/>
          </a:xfrm>
          <a:prstGeom prst="rect">
            <a:avLst/>
          </a:prstGeom>
          <a:noFill/>
        </p:spPr>
        <p:txBody>
          <a:bodyPr wrap="square" rtlCol="0">
            <a:spAutoFit/>
          </a:bodyPr>
          <a:lstStyle/>
          <a:p>
            <a:pPr algn="ctr"/>
            <a:r>
              <a:rPr lang="en-US" sz="4400" b="1" i="1" dirty="0" smtClean="0">
                <a:solidFill>
                  <a:srgbClr val="1F497D">
                    <a:lumMod val="50000"/>
                  </a:srgbClr>
                </a:solidFill>
                <a:latin typeface="Times New Roman" panose="02020603050405020304" pitchFamily="18" charset="0"/>
                <a:cs typeface="Times New Roman" panose="02020603050405020304" pitchFamily="18" charset="0"/>
              </a:rPr>
              <a:t>Louisiana State Police</a:t>
            </a:r>
          </a:p>
          <a:p>
            <a:pPr algn="ctr"/>
            <a:r>
              <a:rPr lang="en-US" sz="2400" b="1" dirty="0" smtClean="0">
                <a:solidFill>
                  <a:srgbClr val="1F497D">
                    <a:lumMod val="50000"/>
                  </a:srgbClr>
                </a:solidFill>
                <a:latin typeface="Times New Roman" panose="02020603050405020304" pitchFamily="18" charset="0"/>
                <a:cs typeface="Times New Roman" panose="02020603050405020304" pitchFamily="18" charset="0"/>
              </a:rPr>
              <a:t>Joint Emergency Services Training Center</a:t>
            </a:r>
            <a:endParaRPr lang="en-US" sz="2400" b="1" dirty="0">
              <a:solidFill>
                <a:srgbClr val="1F497D">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6713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2">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elly.feet@la.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4.jpeg"/><Relationship Id="rId5" Type="http://schemas.microsoft.com/office/2007/relationships/hdphoto" Target="../media/hdphoto6.wdp"/><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5.jpeg"/><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23.xml"/><Relationship Id="rId7" Type="http://schemas.openxmlformats.org/officeDocument/2006/relationships/slide" Target="slide16.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10.xml"/><Relationship Id="rId11" Type="http://schemas.microsoft.com/office/2007/relationships/hdphoto" Target="../media/hdphoto1.wdp"/><Relationship Id="rId5" Type="http://schemas.openxmlformats.org/officeDocument/2006/relationships/slide" Target="slide35.xml"/><Relationship Id="rId10" Type="http://schemas.openxmlformats.org/officeDocument/2006/relationships/image" Target="../media/image4.png"/><Relationship Id="rId4" Type="http://schemas.openxmlformats.org/officeDocument/2006/relationships/slide" Target="slide18.xml"/><Relationship Id="rId9" Type="http://schemas.openxmlformats.org/officeDocument/2006/relationships/slide" Target="slide29.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5.xml"/><Relationship Id="rId5" Type="http://schemas.openxmlformats.org/officeDocument/2006/relationships/image" Target="../media/image72.jpe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slide" Target="slide52.xml"/><Relationship Id="rId7" Type="http://schemas.openxmlformats.org/officeDocument/2006/relationships/slide" Target="slide50.xml"/><Relationship Id="rId2" Type="http://schemas.openxmlformats.org/officeDocument/2006/relationships/slide" Target="slide38.xml"/><Relationship Id="rId1" Type="http://schemas.openxmlformats.org/officeDocument/2006/relationships/slideLayout" Target="../slideLayouts/slideLayout2.xml"/><Relationship Id="rId6" Type="http://schemas.openxmlformats.org/officeDocument/2006/relationships/slide" Target="slide40.xml"/><Relationship Id="rId5" Type="http://schemas.openxmlformats.org/officeDocument/2006/relationships/slide" Target="slide39.xml"/><Relationship Id="rId4" Type="http://schemas.openxmlformats.org/officeDocument/2006/relationships/slide" Target="slide57.xml"/><Relationship Id="rId9" Type="http://schemas.openxmlformats.org/officeDocument/2006/relationships/image" Target="../media/image75.gif"/></Relationships>
</file>

<file path=ppt/slides/_rels/slide33.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5.gif"/><Relationship Id="rId4" Type="http://schemas.openxmlformats.org/officeDocument/2006/relationships/slide" Target="slide32.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5.gif"/><Relationship Id="rId4" Type="http://schemas.openxmlformats.org/officeDocument/2006/relationships/slide" Target="slide32.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5.gif"/><Relationship Id="rId4" Type="http://schemas.openxmlformats.org/officeDocument/2006/relationships/slide" Target="slide32.xml"/></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5.gif"/><Relationship Id="rId4" Type="http://schemas.openxmlformats.org/officeDocument/2006/relationships/slide" Target="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5.gi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slide" Target="slide32.xml"/><Relationship Id="rId5" Type="http://schemas.openxmlformats.org/officeDocument/2006/relationships/image" Target="../media/image77.png"/><Relationship Id="rId4" Type="http://schemas.openxmlformats.org/officeDocument/2006/relationships/hyperlink" Target="https://hazflow.sdmi.lsu.edu/"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hazflow.sdmi.lsu.edu/" TargetMode="External"/><Relationship Id="rId1" Type="http://schemas.openxmlformats.org/officeDocument/2006/relationships/slideLayout" Target="../slideLayouts/slideLayout5.xml"/><Relationship Id="rId6" Type="http://schemas.openxmlformats.org/officeDocument/2006/relationships/image" Target="../media/image75.gif"/><Relationship Id="rId5" Type="http://schemas.openxmlformats.org/officeDocument/2006/relationships/slide" Target="slide32.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80.png"/><Relationship Id="rId1" Type="http://schemas.openxmlformats.org/officeDocument/2006/relationships/slideLayout" Target="../slideLayouts/slideLayout5.xml"/><Relationship Id="rId4" Type="http://schemas.openxmlformats.org/officeDocument/2006/relationships/image" Target="../media/image75.gif"/></Relationships>
</file>

<file path=ppt/slides/_rels/slide4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81.png"/><Relationship Id="rId1" Type="http://schemas.openxmlformats.org/officeDocument/2006/relationships/slideLayout" Target="../slideLayouts/slideLayout5.xml"/><Relationship Id="rId4" Type="http://schemas.openxmlformats.org/officeDocument/2006/relationships/image" Target="../media/image75.gif"/></Relationships>
</file>

<file path=ppt/slides/_rels/slide42.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82.png"/><Relationship Id="rId1" Type="http://schemas.openxmlformats.org/officeDocument/2006/relationships/slideLayout" Target="../slideLayouts/slideLayout5.xml"/><Relationship Id="rId4" Type="http://schemas.openxmlformats.org/officeDocument/2006/relationships/image" Target="../media/image75.gif"/></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75.gif"/><Relationship Id="rId4" Type="http://schemas.openxmlformats.org/officeDocument/2006/relationships/slide" Target="slide32.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75.gif"/><Relationship Id="rId4" Type="http://schemas.openxmlformats.org/officeDocument/2006/relationships/slide" Target="slide32.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75.gif"/><Relationship Id="rId4" Type="http://schemas.openxmlformats.org/officeDocument/2006/relationships/slide" Target="slide32.xml"/></Relationships>
</file>

<file path=ppt/slides/_rels/slide46.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88.png"/><Relationship Id="rId1" Type="http://schemas.openxmlformats.org/officeDocument/2006/relationships/slideLayout" Target="../slideLayouts/slideLayout5.xml"/><Relationship Id="rId4" Type="http://schemas.openxmlformats.org/officeDocument/2006/relationships/image" Target="../media/image75.gif"/></Relationships>
</file>

<file path=ppt/slides/_rels/slide47.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89.png"/><Relationship Id="rId1" Type="http://schemas.openxmlformats.org/officeDocument/2006/relationships/slideLayout" Target="../slideLayouts/slideLayout5.xml"/><Relationship Id="rId4" Type="http://schemas.openxmlformats.org/officeDocument/2006/relationships/image" Target="../media/image75.gif"/></Relationships>
</file>

<file path=ppt/slides/_rels/slide48.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90.png"/><Relationship Id="rId1" Type="http://schemas.openxmlformats.org/officeDocument/2006/relationships/slideLayout" Target="../slideLayouts/slideLayout1.xml"/><Relationship Id="rId4" Type="http://schemas.openxmlformats.org/officeDocument/2006/relationships/image" Target="../media/image75.gif"/></Relationships>
</file>

<file path=ppt/slides/_rels/slide4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89.png"/><Relationship Id="rId1" Type="http://schemas.openxmlformats.org/officeDocument/2006/relationships/slideLayout" Target="../slideLayouts/slideLayout5.xml"/><Relationship Id="rId4" Type="http://schemas.openxmlformats.org/officeDocument/2006/relationships/image" Target="../media/image75.gif"/></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75.gif"/><Relationship Id="rId4" Type="http://schemas.openxmlformats.org/officeDocument/2006/relationships/slide" Target="slide32.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75.gif"/><Relationship Id="rId4" Type="http://schemas.openxmlformats.org/officeDocument/2006/relationships/slide" Target="slide32.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75.gif"/><Relationship Id="rId4" Type="http://schemas.openxmlformats.org/officeDocument/2006/relationships/slide" Target="slide32.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75.gif"/><Relationship Id="rId4" Type="http://schemas.openxmlformats.org/officeDocument/2006/relationships/slide" Target="slide32.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75.gif"/><Relationship Id="rId4" Type="http://schemas.openxmlformats.org/officeDocument/2006/relationships/slide" Target="slide32.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75.gif"/><Relationship Id="rId4" Type="http://schemas.openxmlformats.org/officeDocument/2006/relationships/slide" Target="slide32.xml"/></Relationships>
</file>

<file path=ppt/slides/_rels/slide56.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75.gif"/></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 Id="rId5" Type="http://schemas.openxmlformats.org/officeDocument/2006/relationships/image" Target="../media/image75.gif"/><Relationship Id="rId4" Type="http://schemas.openxmlformats.org/officeDocument/2006/relationships/slide" Target="slide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hyperlink" Target="mailto:Kelly.feet@la.gov" TargetMode="External"/><Relationship Id="rId1" Type="http://schemas.openxmlformats.org/officeDocument/2006/relationships/slideLayout" Target="../slideLayouts/slideLayout1.xml"/><Relationship Id="rId4" Type="http://schemas.openxmlformats.org/officeDocument/2006/relationships/image" Target="../media/image75.gi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2438400"/>
            <a:ext cx="7086600" cy="2971800"/>
          </a:xfrm>
        </p:spPr>
        <p:txBody>
          <a:bodyPr>
            <a:normAutofit/>
          </a:bodyPr>
          <a:lstStyle/>
          <a:p>
            <a:r>
              <a:rPr lang="en-US" dirty="0" smtClean="0"/>
              <a:t>Lieutenant Kelly Feet</a:t>
            </a:r>
          </a:p>
          <a:p>
            <a:r>
              <a:rPr lang="en-US" dirty="0" smtClean="0"/>
              <a:t>Operations Lieutenant at JESTC</a:t>
            </a:r>
          </a:p>
          <a:p>
            <a:r>
              <a:rPr lang="en-US" dirty="0" smtClean="0"/>
              <a:t>HMEP Program Manager</a:t>
            </a:r>
          </a:p>
          <a:p>
            <a:r>
              <a:rPr lang="en-US" dirty="0" smtClean="0">
                <a:hlinkClick r:id="rId3"/>
              </a:rPr>
              <a:t>Kelly.feet@la.gov</a:t>
            </a:r>
            <a:r>
              <a:rPr lang="en-US" dirty="0" smtClean="0"/>
              <a:t> </a:t>
            </a:r>
          </a:p>
          <a:p>
            <a:pPr algn="l"/>
            <a:r>
              <a:rPr lang="en-US" dirty="0"/>
              <a:t>	</a:t>
            </a:r>
          </a:p>
        </p:txBody>
      </p:sp>
    </p:spTree>
    <p:extLst>
      <p:ext uri="{BB962C8B-B14F-4D97-AF65-F5344CB8AC3E}">
        <p14:creationId xmlns:p14="http://schemas.microsoft.com/office/powerpoint/2010/main" val="3647256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p:cNvPicPr>
            <a:picLocks noGrp="1" noChangeAspect="1"/>
          </p:cNvPicPr>
          <p:nvPr>
            <p:ph sz="quarter" idx="4"/>
          </p:nvPr>
        </p:nvPicPr>
        <p:blipFill>
          <a:blip r:embed="rId2" cstate="print">
            <a:extLst>
              <a:ext uri="{28A0092B-C50C-407E-A947-70E740481C1C}">
                <a14:useLocalDpi xmlns:a14="http://schemas.microsoft.com/office/drawing/2010/main"/>
              </a:ext>
            </a:extLst>
          </a:blip>
          <a:stretch>
            <a:fillRect/>
          </a:stretch>
        </p:blipFill>
        <p:spPr>
          <a:xfrm>
            <a:off x="5943600" y="1752600"/>
            <a:ext cx="2987890" cy="198782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28319" y="2819400"/>
            <a:ext cx="3429000" cy="257175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91200" y="4197705"/>
            <a:ext cx="2680699" cy="2447924"/>
          </a:xfrm>
          <a:prstGeom prst="rect">
            <a:avLst/>
          </a:prstGeom>
          <a:ln>
            <a:noFill/>
          </a:ln>
          <a:effectLst>
            <a:outerShdw blurRad="292100" dist="139700" dir="2700000" algn="tl" rotWithShape="0">
              <a:srgbClr val="333333">
                <a:alpha val="65000"/>
              </a:srgbClr>
            </a:outerShdw>
          </a:effectLst>
        </p:spPr>
      </p:pic>
      <p:sp>
        <p:nvSpPr>
          <p:cNvPr id="13" name="Content Placeholder 2"/>
          <p:cNvSpPr txBox="1">
            <a:spLocks/>
          </p:cNvSpPr>
          <p:nvPr/>
        </p:nvSpPr>
        <p:spPr>
          <a:xfrm>
            <a:off x="228600" y="1752599"/>
            <a:ext cx="4038600" cy="2133601"/>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dirty="0" smtClean="0"/>
              <a:t>Full Service Kitchen</a:t>
            </a:r>
          </a:p>
          <a:p>
            <a:pPr marL="800100" lvl="1" indent="-342900">
              <a:buFont typeface="Arial" panose="020B0604020202020204" pitchFamily="34" charset="0"/>
              <a:buChar char="•"/>
            </a:pPr>
            <a:r>
              <a:rPr lang="en-US" dirty="0" smtClean="0"/>
              <a:t>Catering Set-ups</a:t>
            </a:r>
          </a:p>
          <a:p>
            <a:pPr marL="800100" lvl="1" indent="-342900">
              <a:buFont typeface="Arial" panose="020B0604020202020204" pitchFamily="34" charset="0"/>
              <a:buChar char="•"/>
            </a:pPr>
            <a:r>
              <a:rPr lang="en-US" dirty="0" smtClean="0"/>
              <a:t>Coffee Services</a:t>
            </a:r>
          </a:p>
          <a:p>
            <a:pPr marL="800100" lvl="1" indent="-342900">
              <a:buFont typeface="Arial" panose="020B0604020202020204" pitchFamily="34" charset="0"/>
              <a:buChar char="•"/>
            </a:pPr>
            <a:r>
              <a:rPr lang="en-US" dirty="0" smtClean="0"/>
              <a:t>Snacks</a:t>
            </a:r>
          </a:p>
          <a:p>
            <a:pPr marL="800100" lvl="1" indent="-342900">
              <a:buFont typeface="Arial" panose="020B0604020202020204" pitchFamily="34" charset="0"/>
              <a:buChar char="•"/>
            </a:pPr>
            <a:r>
              <a:rPr lang="en-US" dirty="0" smtClean="0"/>
              <a:t>Deserts</a:t>
            </a:r>
            <a:endParaRPr lang="en-US" dirty="0"/>
          </a:p>
        </p:txBody>
      </p:sp>
      <p:pic>
        <p:nvPicPr>
          <p:cNvPr id="15" name="Content Placeholder 14"/>
          <p:cNvPicPr>
            <a:picLocks noGrp="1" noChangeAspect="1"/>
          </p:cNvPicPr>
          <p:nvPr>
            <p:ph sz="half" idx="2"/>
          </p:nvPr>
        </p:nvPicPr>
        <p:blipFill>
          <a:blip r:embed="rId5" cstate="print">
            <a:extLst>
              <a:ext uri="{28A0092B-C50C-407E-A947-70E740481C1C}">
                <a14:useLocalDpi xmlns:a14="http://schemas.microsoft.com/office/drawing/2010/main"/>
              </a:ext>
            </a:extLst>
          </a:blip>
          <a:stretch>
            <a:fillRect/>
          </a:stretch>
        </p:blipFill>
        <p:spPr>
          <a:xfrm>
            <a:off x="1371600" y="4197705"/>
            <a:ext cx="3050771" cy="228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1746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1535113"/>
            <a:ext cx="8077200" cy="639762"/>
          </a:xfrm>
        </p:spPr>
        <p:txBody>
          <a:bodyPr/>
          <a:lstStyle/>
          <a:p>
            <a:r>
              <a:rPr lang="en-US" dirty="0" smtClean="0"/>
              <a:t>Emergency Vehicle Operations Center Classroom</a:t>
            </a:r>
            <a:endParaRPr lang="en-US" dirty="0"/>
          </a:p>
        </p:txBody>
      </p:sp>
      <p:pic>
        <p:nvPicPr>
          <p:cNvPr id="7" name="Content Placeholder 2"/>
          <p:cNvPicPr>
            <a:picLocks noGrp="1" noChangeAspect="1"/>
          </p:cNvPicPr>
          <p:nvPr>
            <p:ph sz="quarter" idx="4"/>
          </p:nvPr>
        </p:nvPicPr>
        <p:blipFill>
          <a:blip r:embed="rId2" cstate="print">
            <a:extLst>
              <a:ext uri="{28A0092B-C50C-407E-A947-70E740481C1C}">
                <a14:useLocalDpi xmlns:a14="http://schemas.microsoft.com/office/drawing/2010/main"/>
              </a:ext>
            </a:extLst>
          </a:blip>
          <a:stretch>
            <a:fillRect/>
          </a:stretch>
        </p:blipFill>
        <p:spPr>
          <a:xfrm>
            <a:off x="4645025" y="2636277"/>
            <a:ext cx="4041775" cy="3028484"/>
          </a:xfrm>
          <a:prstGeom prst="rect">
            <a:avLst/>
          </a:prstGeom>
          <a:ln>
            <a:noFill/>
          </a:ln>
          <a:effectLst>
            <a:outerShdw blurRad="292100" dist="139700" dir="2700000" algn="tl" rotWithShape="0">
              <a:srgbClr val="333333">
                <a:alpha val="65000"/>
              </a:srgbClr>
            </a:outerShdw>
          </a:effectLst>
        </p:spPr>
      </p:pic>
      <p:sp>
        <p:nvSpPr>
          <p:cNvPr id="10" name="Content Placeholder 3"/>
          <p:cNvSpPr>
            <a:spLocks noGrp="1"/>
          </p:cNvSpPr>
          <p:nvPr>
            <p:ph sz="half" idx="2"/>
          </p:nvPr>
        </p:nvSpPr>
        <p:spPr/>
        <p:txBody>
          <a:bodyPr/>
          <a:lstStyle/>
          <a:p>
            <a:r>
              <a:rPr lang="en-US" dirty="0" smtClean="0"/>
              <a:t>Audio Visual Support</a:t>
            </a:r>
          </a:p>
          <a:p>
            <a:r>
              <a:rPr lang="en-US" dirty="0" smtClean="0"/>
              <a:t>Seating for 50 Students</a:t>
            </a:r>
          </a:p>
          <a:p>
            <a:r>
              <a:rPr lang="en-US" dirty="0" smtClean="0"/>
              <a:t>Break Out Room</a:t>
            </a:r>
            <a:endParaRPr lang="en-US" dirty="0"/>
          </a:p>
        </p:txBody>
      </p:sp>
    </p:spTree>
    <p:extLst>
      <p:ext uri="{BB962C8B-B14F-4D97-AF65-F5344CB8AC3E}">
        <p14:creationId xmlns:p14="http://schemas.microsoft.com/office/powerpoint/2010/main" val="1210862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1535113"/>
            <a:ext cx="8305800" cy="639762"/>
          </a:xfrm>
        </p:spPr>
        <p:txBody>
          <a:bodyPr/>
          <a:lstStyle/>
          <a:p>
            <a:pPr algn="ctr"/>
            <a:r>
              <a:rPr lang="en-US" dirty="0" smtClean="0"/>
              <a:t>Emergency Vehicle Operations Center Driving Track</a:t>
            </a:r>
            <a:endParaRPr lang="en-US" dirty="0"/>
          </a:p>
        </p:txBody>
      </p:sp>
      <p:pic>
        <p:nvPicPr>
          <p:cNvPr id="7" name="Content Placeholder 2"/>
          <p:cNvPicPr>
            <a:picLocks noGrp="1" noChangeAspect="1"/>
          </p:cNvPicPr>
          <p:nvPr>
            <p:ph sz="quarter" idx="4"/>
          </p:nvPr>
        </p:nvPicPr>
        <p:blipFill>
          <a:blip r:embed="rId2" cstate="print">
            <a:extLst>
              <a:ext uri="{28A0092B-C50C-407E-A947-70E740481C1C}">
                <a14:useLocalDpi xmlns:a14="http://schemas.microsoft.com/office/drawing/2010/main"/>
              </a:ext>
            </a:extLst>
          </a:blip>
          <a:stretch>
            <a:fillRect/>
          </a:stretch>
        </p:blipFill>
        <p:spPr>
          <a:xfrm>
            <a:off x="4645025" y="2635271"/>
            <a:ext cx="4041775" cy="3030496"/>
          </a:xfrm>
          <a:prstGeom prst="rect">
            <a:avLst/>
          </a:prstGeom>
          <a:ln>
            <a:noFill/>
          </a:ln>
          <a:effectLst>
            <a:softEdge rad="112500"/>
          </a:effectLst>
        </p:spPr>
      </p:pic>
      <p:sp>
        <p:nvSpPr>
          <p:cNvPr id="9" name="Content Placeholder 3"/>
          <p:cNvSpPr>
            <a:spLocks noGrp="1"/>
          </p:cNvSpPr>
          <p:nvPr>
            <p:ph sz="half" idx="2"/>
          </p:nvPr>
        </p:nvSpPr>
        <p:spPr/>
        <p:txBody>
          <a:bodyPr/>
          <a:lstStyle/>
          <a:p>
            <a:r>
              <a:rPr lang="en-US" dirty="0" smtClean="0"/>
              <a:t>Multiple Surfaces</a:t>
            </a:r>
          </a:p>
          <a:p>
            <a:pPr lvl="1"/>
            <a:r>
              <a:rPr lang="en-US" dirty="0" smtClean="0"/>
              <a:t>Concrete</a:t>
            </a:r>
          </a:p>
          <a:p>
            <a:pPr lvl="1"/>
            <a:r>
              <a:rPr lang="en-US" dirty="0" smtClean="0"/>
              <a:t>Asphalt</a:t>
            </a:r>
          </a:p>
          <a:p>
            <a:pPr lvl="1"/>
            <a:r>
              <a:rPr lang="en-US" dirty="0" smtClean="0"/>
              <a:t>Dirt</a:t>
            </a:r>
          </a:p>
          <a:p>
            <a:r>
              <a:rPr lang="en-US" dirty="0" smtClean="0"/>
              <a:t>Straight Away</a:t>
            </a:r>
          </a:p>
          <a:p>
            <a:r>
              <a:rPr lang="en-US" dirty="0" smtClean="0"/>
              <a:t>Multi Lanes </a:t>
            </a:r>
          </a:p>
          <a:p>
            <a:r>
              <a:rPr lang="en-US" dirty="0" smtClean="0"/>
              <a:t>S Curves</a:t>
            </a:r>
          </a:p>
          <a:p>
            <a:r>
              <a:rPr lang="en-US" dirty="0" smtClean="0"/>
              <a:t>Apex Training</a:t>
            </a:r>
          </a:p>
          <a:p>
            <a:r>
              <a:rPr lang="en-US" dirty="0" smtClean="0"/>
              <a:t>1.8 Mile Outer Track</a:t>
            </a:r>
            <a:endParaRPr lang="en-US" dirty="0"/>
          </a:p>
        </p:txBody>
      </p:sp>
    </p:spTree>
    <p:extLst>
      <p:ext uri="{BB962C8B-B14F-4D97-AF65-F5344CB8AC3E}">
        <p14:creationId xmlns:p14="http://schemas.microsoft.com/office/powerpoint/2010/main" val="37691133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1600200"/>
            <a:ext cx="8229600" cy="639762"/>
          </a:xfrm>
        </p:spPr>
        <p:txBody>
          <a:bodyPr/>
          <a:lstStyle/>
          <a:p>
            <a:pPr algn="ctr"/>
            <a:r>
              <a:rPr lang="en-US" dirty="0" smtClean="0"/>
              <a:t>EVOC City Grid</a:t>
            </a:r>
            <a:endParaRPr lang="en-US" dirty="0"/>
          </a:p>
        </p:txBody>
      </p:sp>
      <p:pic>
        <p:nvPicPr>
          <p:cNvPr id="7" name="Picture 2" descr="J:\JESTC Marketing and Business Plan\JESTC Images\EVOC\Copy of arial of track.jpg"/>
          <p:cNvPicPr>
            <a:picLocks noGrp="1" noChangeAspect="1" noChangeArrowheads="1"/>
          </p:cNvPicPr>
          <p:nvPr>
            <p:ph sz="quarter" idx="4"/>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bwMode="auto">
          <a:xfrm>
            <a:off x="4191000" y="2743200"/>
            <a:ext cx="4455180" cy="3107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Content Placeholder 3"/>
          <p:cNvSpPr>
            <a:spLocks noGrp="1"/>
          </p:cNvSpPr>
          <p:nvPr>
            <p:ph sz="half" idx="2"/>
          </p:nvPr>
        </p:nvSpPr>
        <p:spPr/>
        <p:txBody>
          <a:bodyPr/>
          <a:lstStyle/>
          <a:p>
            <a:r>
              <a:rPr lang="en-US" dirty="0" smtClean="0"/>
              <a:t>Intersections</a:t>
            </a:r>
          </a:p>
          <a:p>
            <a:r>
              <a:rPr lang="en-US" dirty="0"/>
              <a:t>Traffic Control Towers</a:t>
            </a:r>
          </a:p>
          <a:p>
            <a:r>
              <a:rPr lang="en-US" dirty="0" smtClean="0"/>
              <a:t>T-Box</a:t>
            </a:r>
          </a:p>
          <a:p>
            <a:r>
              <a:rPr lang="en-US" dirty="0" smtClean="0"/>
              <a:t>90⁰ Turns</a:t>
            </a:r>
          </a:p>
          <a:p>
            <a:r>
              <a:rPr lang="en-US" dirty="0" smtClean="0"/>
              <a:t>Stop Signs</a:t>
            </a:r>
          </a:p>
          <a:p>
            <a:r>
              <a:rPr lang="en-US" dirty="0" smtClean="0"/>
              <a:t>Street Signs</a:t>
            </a:r>
          </a:p>
          <a:p>
            <a:r>
              <a:rPr lang="en-US" dirty="0" smtClean="0"/>
              <a:t>Red Light</a:t>
            </a:r>
          </a:p>
        </p:txBody>
      </p:sp>
    </p:spTree>
    <p:extLst>
      <p:ext uri="{BB962C8B-B14F-4D97-AF65-F5344CB8AC3E}">
        <p14:creationId xmlns:p14="http://schemas.microsoft.com/office/powerpoint/2010/main" val="6953525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1535113"/>
            <a:ext cx="8229600" cy="639762"/>
          </a:xfrm>
        </p:spPr>
        <p:txBody>
          <a:bodyPr/>
          <a:lstStyle/>
          <a:p>
            <a:pPr algn="ctr"/>
            <a:r>
              <a:rPr lang="en-US" dirty="0" smtClean="0"/>
              <a:t>EVOC Skid Pan Training Area</a:t>
            </a:r>
            <a:endParaRPr lang="en-US" dirty="0"/>
          </a:p>
        </p:txBody>
      </p:sp>
      <p:pic>
        <p:nvPicPr>
          <p:cNvPr id="7" name="Picture 2" descr="J:\JESTC Marketing and Business Plan\JESTC Images\EVOC\Copy of arial of track.jpg"/>
          <p:cNvPicPr>
            <a:picLocks noGrp="1" noChangeAspect="1" noChangeArrowheads="1"/>
          </p:cNvPicPr>
          <p:nvPr>
            <p:ph sz="quarter" idx="4"/>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685800" y="3733800"/>
            <a:ext cx="4275698" cy="22931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3" descr="J:\JESTC Marketing and Business Plan\JESTC Images\Marketing Photos for LSP\_FIT9839.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410200" y="2362200"/>
            <a:ext cx="3263318" cy="17616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Content Placeholder 3"/>
          <p:cNvSpPr>
            <a:spLocks noGrp="1"/>
          </p:cNvSpPr>
          <p:nvPr>
            <p:ph sz="half" idx="2"/>
          </p:nvPr>
        </p:nvSpPr>
        <p:spPr/>
        <p:txBody>
          <a:bodyPr/>
          <a:lstStyle/>
          <a:p>
            <a:r>
              <a:rPr lang="en-US" dirty="0" smtClean="0"/>
              <a:t>180’ x 300’</a:t>
            </a:r>
          </a:p>
          <a:p>
            <a:r>
              <a:rPr lang="en-US" dirty="0" smtClean="0"/>
              <a:t>Water Saturation System</a:t>
            </a:r>
          </a:p>
          <a:p>
            <a:r>
              <a:rPr lang="en-US" dirty="0" smtClean="0"/>
              <a:t>Safety Run Off Areas</a:t>
            </a:r>
          </a:p>
          <a:p>
            <a:endParaRPr lang="en-US" dirty="0" smtClean="0"/>
          </a:p>
        </p:txBody>
      </p:sp>
      <p:pic>
        <p:nvPicPr>
          <p:cNvPr id="11266" name="Picture 2" descr="J:\JESTC Images and Videos\October 2014\IMG_0082.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91200" y="4267200"/>
            <a:ext cx="3124200" cy="23335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69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pPr algn="ctr"/>
            <a:r>
              <a:rPr lang="en-US" dirty="0" smtClean="0"/>
              <a:t>EVOC Skills Pad</a:t>
            </a:r>
            <a:endParaRPr lang="en-US" dirty="0"/>
          </a:p>
        </p:txBody>
      </p:sp>
      <p:pic>
        <p:nvPicPr>
          <p:cNvPr id="7" name="Picture 2" descr="J:\JESTC Marketing and Business Plan\JESTC Images\102 JESTC aerials 090611 unculled\PICT1149.JPG"/>
          <p:cNvPicPr>
            <a:picLocks noGrp="1" noChangeAspect="1" noChangeArrowheads="1"/>
          </p:cNvPicPr>
          <p:nvPr>
            <p:ph sz="quarter" idx="4"/>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r="-4765"/>
          <a:stretch/>
        </p:blipFill>
        <p:spPr bwMode="auto">
          <a:xfrm>
            <a:off x="2438400" y="3505200"/>
            <a:ext cx="6248400" cy="24871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Content Placeholder 3"/>
          <p:cNvSpPr>
            <a:spLocks noGrp="1"/>
          </p:cNvSpPr>
          <p:nvPr>
            <p:ph sz="half" idx="2"/>
          </p:nvPr>
        </p:nvSpPr>
        <p:spPr/>
        <p:txBody>
          <a:bodyPr/>
          <a:lstStyle/>
          <a:p>
            <a:r>
              <a:rPr lang="en-US" dirty="0" smtClean="0"/>
              <a:t>450’ X 600’</a:t>
            </a:r>
          </a:p>
          <a:p>
            <a:r>
              <a:rPr lang="en-US" dirty="0" smtClean="0"/>
              <a:t>Traffic Cones</a:t>
            </a:r>
          </a:p>
          <a:p>
            <a:r>
              <a:rPr lang="en-US" dirty="0" smtClean="0"/>
              <a:t>Pre-marked Courses</a:t>
            </a:r>
          </a:p>
          <a:p>
            <a:r>
              <a:rPr lang="en-US" dirty="0" smtClean="0"/>
              <a:t>Delineators </a:t>
            </a:r>
          </a:p>
          <a:p>
            <a:r>
              <a:rPr lang="en-US" dirty="0" smtClean="0"/>
              <a:t>Stadium </a:t>
            </a:r>
          </a:p>
          <a:p>
            <a:pPr marL="0" indent="0">
              <a:buNone/>
            </a:pPr>
            <a:r>
              <a:rPr lang="en-US" dirty="0"/>
              <a:t> </a:t>
            </a:r>
            <a:r>
              <a:rPr lang="en-US" dirty="0" smtClean="0"/>
              <a:t>   Lights</a:t>
            </a:r>
            <a:endParaRPr lang="en-US" dirty="0"/>
          </a:p>
        </p:txBody>
      </p:sp>
      <p:pic>
        <p:nvPicPr>
          <p:cNvPr id="9218" name="Picture 2" descr="J:\JESTC Images and Videos\October 2014\IMG_0141.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5562600" y="1752600"/>
            <a:ext cx="3264634" cy="243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19" name="Picture 3" descr="J:\JESTC Images and Videos\October 2014\IMG_0086.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429000" y="2209800"/>
            <a:ext cx="2971800" cy="22196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043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1535113"/>
            <a:ext cx="8153400" cy="639762"/>
          </a:xfrm>
        </p:spPr>
        <p:txBody>
          <a:bodyPr/>
          <a:lstStyle/>
          <a:p>
            <a:pPr algn="ctr"/>
            <a:r>
              <a:rPr lang="en-US" dirty="0" smtClean="0"/>
              <a:t>EVOC Support Buildings</a:t>
            </a:r>
            <a:endParaRPr lang="en-US" dirty="0"/>
          </a:p>
        </p:txBody>
      </p:sp>
      <p:pic>
        <p:nvPicPr>
          <p:cNvPr id="7" name="Picture 4" descr="J:\JESTC Marketing and Business Plan\JESTC Images\102 JESTC aerials 090611 unculled\PICT1148.JPG"/>
          <p:cNvPicPr>
            <a:picLocks noGrp="1" noChangeAspect="1" noChangeArrowheads="1"/>
          </p:cNvPicPr>
          <p:nvPr>
            <p:ph sz="quarter" idx="4"/>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3505200" y="3733800"/>
            <a:ext cx="5055632" cy="224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Content Placeholder 3"/>
          <p:cNvSpPr>
            <a:spLocks noGrp="1"/>
          </p:cNvSpPr>
          <p:nvPr>
            <p:ph sz="half" idx="2"/>
          </p:nvPr>
        </p:nvSpPr>
        <p:spPr/>
        <p:txBody>
          <a:bodyPr/>
          <a:lstStyle/>
          <a:p>
            <a:r>
              <a:rPr lang="en-US" dirty="0" smtClean="0"/>
              <a:t>Garage</a:t>
            </a:r>
          </a:p>
          <a:p>
            <a:r>
              <a:rPr lang="en-US" dirty="0" smtClean="0"/>
              <a:t>Full Time Mechanic</a:t>
            </a:r>
          </a:p>
          <a:p>
            <a:r>
              <a:rPr lang="en-US" dirty="0" smtClean="0"/>
              <a:t>Vehicle Retrieval System</a:t>
            </a:r>
          </a:p>
          <a:p>
            <a:r>
              <a:rPr lang="en-US" dirty="0" smtClean="0"/>
              <a:t>Fueling Station</a:t>
            </a:r>
            <a:endParaRPr lang="en-US" dirty="0"/>
          </a:p>
        </p:txBody>
      </p:sp>
      <p:pic>
        <p:nvPicPr>
          <p:cNvPr id="10242" name="Picture 2" descr="J:\JESTC Images and Videos\October 2014\IMG_0132.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324600" y="2133600"/>
            <a:ext cx="2559466" cy="19252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3" name="Picture 3" descr="J:\JESTC Images and Videos\October 2014\IMG_0084.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1000" y="3962400"/>
            <a:ext cx="3316904" cy="24774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4" name="Picture 4" descr="J:\JESTC Images and Videos\October 2014\IMG_0091.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978016" y="2133600"/>
            <a:ext cx="2724384"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2821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8229600" cy="639762"/>
          </a:xfrm>
        </p:spPr>
        <p:txBody>
          <a:bodyPr/>
          <a:lstStyle/>
          <a:p>
            <a:pPr algn="ctr"/>
            <a:r>
              <a:rPr lang="en-US" dirty="0" smtClean="0"/>
              <a:t>Off Road Driving Track</a:t>
            </a:r>
            <a:endParaRPr lang="en-US" dirty="0"/>
          </a:p>
        </p:txBody>
      </p:sp>
      <p:pic>
        <p:nvPicPr>
          <p:cNvPr id="1026" name="Picture 2" descr="J:\JESTC Images and Videos\JESTC Images\Aerial Off Road Track Pics\IMG_0118.JPG"/>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a:ext>
            </a:extLst>
          </a:blip>
          <a:srcRect r="-12"/>
          <a:stretch/>
        </p:blipFill>
        <p:spPr bwMode="auto">
          <a:xfrm>
            <a:off x="228600" y="2362200"/>
            <a:ext cx="4040659" cy="21068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J:\JESTC Images and Videos\JESTC Images\Aerial Off Road Track Pics\IMG_0115.JPG"/>
          <p:cNvPicPr>
            <a:picLocks noGrp="1" noChangeAspect="1" noChangeArrowheads="1"/>
          </p:cNvPicPr>
          <p:nvPr>
            <p:ph sz="quarter" idx="4"/>
          </p:nvPr>
        </p:nvPicPr>
        <p:blipFill rotWithShape="1">
          <a:blip r:embed="rId3" cstate="print">
            <a:extLst>
              <a:ext uri="{28A0092B-C50C-407E-A947-70E740481C1C}">
                <a14:useLocalDpi xmlns:a14="http://schemas.microsoft.com/office/drawing/2010/main"/>
              </a:ext>
            </a:extLst>
          </a:blip>
          <a:srcRect l="-992"/>
          <a:stretch/>
        </p:blipFill>
        <p:spPr bwMode="auto">
          <a:xfrm>
            <a:off x="3886200" y="3505200"/>
            <a:ext cx="4081849" cy="23572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JESTC Images and Videos\JESTC Images\Aerial Off Road Track Pics\IMG_0116.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04800" y="4343400"/>
            <a:ext cx="3672297" cy="2023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67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Off Road Obstacles</a:t>
            </a:r>
            <a:endParaRPr lang="en-US" dirty="0"/>
          </a:p>
        </p:txBody>
      </p:sp>
      <p:pic>
        <p:nvPicPr>
          <p:cNvPr id="2050" name="Picture 2" descr="J:\JESTC Images and Videos\October 2014\IMG_0145.JPG"/>
          <p:cNvPicPr>
            <a:picLocks noGrp="1" noChangeAspect="1" noChangeArrowheads="1"/>
          </p:cNvPicPr>
          <p:nvPr>
            <p:ph sz="half" idx="2"/>
          </p:nvPr>
        </p:nvPicPr>
        <p:blipFill>
          <a:blip r:embed="rId2" cstate="print">
            <a:extLst>
              <a:ext uri="{28A0092B-C50C-407E-A947-70E740481C1C}">
                <a14:useLocalDpi xmlns:a14="http://schemas.microsoft.com/office/drawing/2010/main"/>
              </a:ext>
            </a:extLst>
          </a:blip>
          <a:srcRect/>
          <a:stretch>
            <a:fillRect/>
          </a:stretch>
        </p:blipFill>
        <p:spPr bwMode="auto">
          <a:xfrm>
            <a:off x="457200" y="2286000"/>
            <a:ext cx="2973388" cy="22208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J:\JESTC Images and Videos\October 2014\IMG_0147.JPG"/>
          <p:cNvPicPr>
            <a:picLocks noGrp="1" noChangeAspect="1" noChangeArrowheads="1"/>
          </p:cNvPicPr>
          <p:nvPr>
            <p:ph sz="quarter" idx="4"/>
          </p:nvPr>
        </p:nvPicPr>
        <p:blipFill>
          <a:blip r:embed="rId3" cstate="print">
            <a:extLst>
              <a:ext uri="{28A0092B-C50C-407E-A947-70E740481C1C}">
                <a14:useLocalDpi xmlns:a14="http://schemas.microsoft.com/office/drawing/2010/main"/>
              </a:ext>
            </a:extLst>
          </a:blip>
          <a:srcRect/>
          <a:stretch>
            <a:fillRect/>
          </a:stretch>
        </p:blipFill>
        <p:spPr bwMode="auto">
          <a:xfrm>
            <a:off x="2057400" y="3810000"/>
            <a:ext cx="3025959" cy="2260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JESTC Images and Videos\October 2014\IMG_0151.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24400" y="1828800"/>
            <a:ext cx="3352800" cy="250425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J:\JESTC Images and Videos\October 2014\IMG_0150.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62600" y="3429000"/>
            <a:ext cx="3468674"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162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1535113"/>
            <a:ext cx="8229600" cy="639762"/>
          </a:xfrm>
        </p:spPr>
        <p:txBody>
          <a:bodyPr/>
          <a:lstStyle/>
          <a:p>
            <a:pPr algn="ctr"/>
            <a:r>
              <a:rPr lang="en-US" dirty="0" smtClean="0"/>
              <a:t>Firearms Training Ranges</a:t>
            </a:r>
            <a:endParaRPr lang="en-US" dirty="0"/>
          </a:p>
        </p:txBody>
      </p:sp>
      <p:sp>
        <p:nvSpPr>
          <p:cNvPr id="7" name="Content Placeholder 3"/>
          <p:cNvSpPr>
            <a:spLocks noGrp="1"/>
          </p:cNvSpPr>
          <p:nvPr>
            <p:ph sz="half" idx="2"/>
          </p:nvPr>
        </p:nvSpPr>
        <p:spPr/>
        <p:txBody>
          <a:bodyPr>
            <a:normAutofit/>
          </a:bodyPr>
          <a:lstStyle/>
          <a:p>
            <a:r>
              <a:rPr lang="en-US" dirty="0" smtClean="0"/>
              <a:t>1 x 50 Point Range</a:t>
            </a:r>
          </a:p>
          <a:p>
            <a:r>
              <a:rPr lang="en-US" dirty="0" smtClean="0"/>
              <a:t>4 x 25 Point Ranges</a:t>
            </a:r>
          </a:p>
          <a:p>
            <a:r>
              <a:rPr lang="en-US" dirty="0" smtClean="0"/>
              <a:t>Labeled in Meters and Yards</a:t>
            </a:r>
          </a:p>
          <a:p>
            <a:r>
              <a:rPr lang="en-US" dirty="0" smtClean="0"/>
              <a:t>50, 25, 15, &amp; 7 </a:t>
            </a:r>
            <a:r>
              <a:rPr lang="en-US" dirty="0"/>
              <a:t>Y</a:t>
            </a:r>
            <a:r>
              <a:rPr lang="en-US" dirty="0" smtClean="0"/>
              <a:t>ard Barricades</a:t>
            </a:r>
          </a:p>
          <a:p>
            <a:r>
              <a:rPr lang="en-US" dirty="0" smtClean="0"/>
              <a:t>Concrete Shooting Positions</a:t>
            </a:r>
          </a:p>
          <a:p>
            <a:r>
              <a:rPr lang="en-US" dirty="0" smtClean="0"/>
              <a:t>Turning Targets</a:t>
            </a:r>
          </a:p>
          <a:p>
            <a:r>
              <a:rPr lang="en-US" dirty="0" smtClean="0"/>
              <a:t>Running Man System</a:t>
            </a:r>
            <a:endParaRPr lang="en-US" dirty="0"/>
          </a:p>
        </p:txBody>
      </p:sp>
      <p:sp>
        <p:nvSpPr>
          <p:cNvPr id="9" name="Content Placeholder 4"/>
          <p:cNvSpPr>
            <a:spLocks noGrp="1"/>
          </p:cNvSpPr>
          <p:nvPr>
            <p:ph sz="quarter" idx="4"/>
          </p:nvPr>
        </p:nvSpPr>
        <p:spPr/>
        <p:txBody>
          <a:bodyPr>
            <a:normAutofit/>
          </a:bodyPr>
          <a:lstStyle/>
          <a:p>
            <a:r>
              <a:rPr lang="en-US" dirty="0" smtClean="0"/>
              <a:t>Ammunition Vault At Each Range Tower</a:t>
            </a:r>
          </a:p>
          <a:p>
            <a:r>
              <a:rPr lang="en-US" dirty="0" smtClean="0"/>
              <a:t>Covered Area At The 50 Yard Line</a:t>
            </a:r>
            <a:endParaRPr lang="en-US" dirty="0"/>
          </a:p>
        </p:txBody>
      </p:sp>
      <p:pic>
        <p:nvPicPr>
          <p:cNvPr id="10" name="Picture 3" descr="J:\JESTC Marketing and Business Plan\JESTC Images\Firing Ranges\Firing Ranges 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324600" y="3387110"/>
            <a:ext cx="2405449" cy="1281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J:\JESTC Marketing and Business Plan\JESTC Images\Firing Ranges\Firing Ranges 2.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657600" y="4668794"/>
            <a:ext cx="2819647" cy="19935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0" name="Picture 2" descr="S:\Digital Videos and Photos\SWAT\IMG_0042.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91200" y="4495800"/>
            <a:ext cx="2619632" cy="17464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3596864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a:ext>
            </a:extLst>
          </a:blip>
          <a:srcRect/>
          <a:stretch/>
        </p:blipFill>
        <p:spPr bwMode="auto">
          <a:xfrm rot="16200000">
            <a:off x="2307343" y="283457"/>
            <a:ext cx="4419600" cy="7205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hlinkClick r:id="rId3" action="ppaction://hlinksldjump"/>
          </p:cNvPr>
          <p:cNvSpPr txBox="1"/>
          <p:nvPr/>
        </p:nvSpPr>
        <p:spPr>
          <a:xfrm>
            <a:off x="148839" y="5643265"/>
            <a:ext cx="1524000" cy="369332"/>
          </a:xfrm>
          <a:prstGeom prst="rect">
            <a:avLst/>
          </a:prstGeom>
          <a:solidFill>
            <a:schemeClr val="bg1">
              <a:alpha val="18000"/>
            </a:schemeClr>
          </a:solidFill>
        </p:spPr>
        <p:txBody>
          <a:bodyPr wrap="square" rtlCol="0">
            <a:spAutoFit/>
          </a:bodyPr>
          <a:lstStyle/>
          <a:p>
            <a:pPr algn="ctr"/>
            <a:r>
              <a:rPr lang="en-US" dirty="0" smtClean="0"/>
              <a:t>Shoot Houses</a:t>
            </a:r>
            <a:endParaRPr lang="en-US" dirty="0"/>
          </a:p>
        </p:txBody>
      </p:sp>
      <p:sp>
        <p:nvSpPr>
          <p:cNvPr id="9" name="TextBox 8">
            <a:hlinkClick r:id="rId4" action="ppaction://hlinksldjump"/>
          </p:cNvPr>
          <p:cNvSpPr txBox="1"/>
          <p:nvPr/>
        </p:nvSpPr>
        <p:spPr>
          <a:xfrm>
            <a:off x="914400" y="4419600"/>
            <a:ext cx="1524000" cy="646331"/>
          </a:xfrm>
          <a:prstGeom prst="rect">
            <a:avLst/>
          </a:prstGeom>
          <a:solidFill>
            <a:schemeClr val="bg1">
              <a:alpha val="18000"/>
            </a:schemeClr>
          </a:solidFill>
        </p:spPr>
        <p:txBody>
          <a:bodyPr wrap="square" rtlCol="0">
            <a:spAutoFit/>
          </a:bodyPr>
          <a:lstStyle/>
          <a:p>
            <a:pPr algn="ctr"/>
            <a:r>
              <a:rPr lang="en-US" dirty="0" smtClean="0"/>
              <a:t>Firearms Ranges</a:t>
            </a:r>
            <a:endParaRPr lang="en-US" dirty="0"/>
          </a:p>
        </p:txBody>
      </p:sp>
      <p:sp>
        <p:nvSpPr>
          <p:cNvPr id="10" name="TextBox 9">
            <a:hlinkClick r:id="rId5" action="ppaction://hlinksldjump"/>
          </p:cNvPr>
          <p:cNvSpPr txBox="1"/>
          <p:nvPr/>
        </p:nvSpPr>
        <p:spPr>
          <a:xfrm>
            <a:off x="2387837" y="5482264"/>
            <a:ext cx="2057400" cy="646331"/>
          </a:xfrm>
          <a:prstGeom prst="rect">
            <a:avLst/>
          </a:prstGeom>
          <a:solidFill>
            <a:schemeClr val="bg1">
              <a:alpha val="18000"/>
            </a:schemeClr>
          </a:solidFill>
        </p:spPr>
        <p:txBody>
          <a:bodyPr wrap="square" rtlCol="0">
            <a:spAutoFit/>
          </a:bodyPr>
          <a:lstStyle/>
          <a:p>
            <a:pPr algn="ctr"/>
            <a:r>
              <a:rPr lang="en-US" dirty="0" smtClean="0"/>
              <a:t>Hazardous Materials Training</a:t>
            </a:r>
            <a:endParaRPr lang="en-US" dirty="0"/>
          </a:p>
        </p:txBody>
      </p:sp>
      <p:sp>
        <p:nvSpPr>
          <p:cNvPr id="11" name="TextBox 10">
            <a:hlinkClick r:id="" action="ppaction://hlinkshowjump?jump=nextslide"/>
          </p:cNvPr>
          <p:cNvSpPr txBox="1"/>
          <p:nvPr/>
        </p:nvSpPr>
        <p:spPr>
          <a:xfrm>
            <a:off x="5486400" y="5181600"/>
            <a:ext cx="2514600" cy="646331"/>
          </a:xfrm>
          <a:prstGeom prst="rect">
            <a:avLst/>
          </a:prstGeom>
          <a:solidFill>
            <a:schemeClr val="bg1">
              <a:alpha val="18000"/>
            </a:schemeClr>
          </a:solidFill>
        </p:spPr>
        <p:txBody>
          <a:bodyPr wrap="square" rtlCol="0">
            <a:spAutoFit/>
          </a:bodyPr>
          <a:lstStyle/>
          <a:p>
            <a:pPr algn="ctr"/>
            <a:r>
              <a:rPr lang="en-US" dirty="0" smtClean="0"/>
              <a:t>Staff Development Center</a:t>
            </a:r>
            <a:endParaRPr lang="en-US" dirty="0"/>
          </a:p>
        </p:txBody>
      </p:sp>
      <p:sp>
        <p:nvSpPr>
          <p:cNvPr id="12" name="TextBox 11">
            <a:hlinkClick r:id="rId6" action="ppaction://hlinksldjump"/>
          </p:cNvPr>
          <p:cNvSpPr txBox="1"/>
          <p:nvPr/>
        </p:nvSpPr>
        <p:spPr>
          <a:xfrm>
            <a:off x="6019800" y="3581400"/>
            <a:ext cx="1600200" cy="369332"/>
          </a:xfrm>
          <a:prstGeom prst="rect">
            <a:avLst/>
          </a:prstGeom>
          <a:solidFill>
            <a:schemeClr val="bg1">
              <a:alpha val="18000"/>
            </a:schemeClr>
          </a:solidFill>
        </p:spPr>
        <p:txBody>
          <a:bodyPr wrap="square" rtlCol="0">
            <a:spAutoFit/>
          </a:bodyPr>
          <a:lstStyle/>
          <a:p>
            <a:pPr algn="ctr"/>
            <a:r>
              <a:rPr lang="en-US" dirty="0" smtClean="0"/>
              <a:t>Driver Training</a:t>
            </a:r>
            <a:endParaRPr lang="en-US" dirty="0"/>
          </a:p>
        </p:txBody>
      </p:sp>
      <p:sp>
        <p:nvSpPr>
          <p:cNvPr id="14" name="TextBox 13">
            <a:hlinkClick r:id="rId7" action="ppaction://hlinksldjump"/>
          </p:cNvPr>
          <p:cNvSpPr txBox="1"/>
          <p:nvPr/>
        </p:nvSpPr>
        <p:spPr>
          <a:xfrm>
            <a:off x="2602194" y="4363682"/>
            <a:ext cx="2209800" cy="369332"/>
          </a:xfrm>
          <a:prstGeom prst="rect">
            <a:avLst/>
          </a:prstGeom>
          <a:solidFill>
            <a:schemeClr val="bg1">
              <a:alpha val="18000"/>
            </a:schemeClr>
          </a:solidFill>
        </p:spPr>
        <p:txBody>
          <a:bodyPr wrap="square" rtlCol="0">
            <a:spAutoFit/>
          </a:bodyPr>
          <a:lstStyle/>
          <a:p>
            <a:pPr algn="ctr"/>
            <a:r>
              <a:rPr lang="en-US" dirty="0" smtClean="0"/>
              <a:t>Off Road Training</a:t>
            </a:r>
            <a:endParaRPr lang="en-US" dirty="0"/>
          </a:p>
        </p:txBody>
      </p:sp>
      <p:sp>
        <p:nvSpPr>
          <p:cNvPr id="15" name="TextBox 14">
            <a:hlinkClick r:id="rId8" action="ppaction://hlinksldjump"/>
          </p:cNvPr>
          <p:cNvSpPr txBox="1"/>
          <p:nvPr/>
        </p:nvSpPr>
        <p:spPr>
          <a:xfrm>
            <a:off x="2667000" y="3409580"/>
            <a:ext cx="2133600" cy="369332"/>
          </a:xfrm>
          <a:prstGeom prst="rect">
            <a:avLst/>
          </a:prstGeom>
          <a:solidFill>
            <a:schemeClr val="bg1">
              <a:alpha val="18000"/>
            </a:schemeClr>
          </a:solidFill>
        </p:spPr>
        <p:txBody>
          <a:bodyPr wrap="square" rtlCol="0">
            <a:spAutoFit/>
          </a:bodyPr>
          <a:lstStyle/>
          <a:p>
            <a:pPr algn="ctr"/>
            <a:r>
              <a:rPr lang="en-US" dirty="0" smtClean="0"/>
              <a:t>Scenario Training</a:t>
            </a:r>
            <a:endParaRPr lang="en-US" dirty="0"/>
          </a:p>
        </p:txBody>
      </p:sp>
      <p:pic>
        <p:nvPicPr>
          <p:cNvPr id="7" name="Picture 6">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48839" y="1600199"/>
            <a:ext cx="937179" cy="914401"/>
          </a:xfrm>
          <a:prstGeom prst="rect">
            <a:avLst/>
          </a:prstGeom>
        </p:spPr>
      </p:pic>
      <p:sp>
        <p:nvSpPr>
          <p:cNvPr id="17" name="TextBox 16">
            <a:hlinkClick r:id="rId9" action="ppaction://hlinksldjump"/>
          </p:cNvPr>
          <p:cNvSpPr txBox="1"/>
          <p:nvPr/>
        </p:nvSpPr>
        <p:spPr>
          <a:xfrm>
            <a:off x="148839" y="2491099"/>
            <a:ext cx="1901439" cy="369332"/>
          </a:xfrm>
          <a:prstGeom prst="rect">
            <a:avLst/>
          </a:prstGeom>
          <a:solidFill>
            <a:schemeClr val="bg1">
              <a:alpha val="18000"/>
            </a:schemeClr>
          </a:solidFill>
        </p:spPr>
        <p:txBody>
          <a:bodyPr wrap="square" rtlCol="0">
            <a:spAutoFit/>
          </a:bodyPr>
          <a:lstStyle/>
          <a:p>
            <a:pPr algn="ctr"/>
            <a:r>
              <a:rPr lang="en-US" dirty="0" smtClean="0"/>
              <a:t>Training Academy</a:t>
            </a:r>
            <a:endParaRPr lang="en-US" dirty="0"/>
          </a:p>
        </p:txBody>
      </p:sp>
    </p:spTree>
    <p:extLst>
      <p:ext uri="{BB962C8B-B14F-4D97-AF65-F5344CB8AC3E}">
        <p14:creationId xmlns:p14="http://schemas.microsoft.com/office/powerpoint/2010/main" val="35519646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1535113"/>
            <a:ext cx="8305800" cy="639762"/>
          </a:xfrm>
        </p:spPr>
        <p:txBody>
          <a:bodyPr>
            <a:normAutofit/>
          </a:bodyPr>
          <a:lstStyle/>
          <a:p>
            <a:pPr algn="ctr"/>
            <a:r>
              <a:rPr lang="en-US" dirty="0" smtClean="0"/>
              <a:t>Weapons Cleaning Room</a:t>
            </a:r>
            <a:endParaRPr lang="en-US" dirty="0"/>
          </a:p>
        </p:txBody>
      </p:sp>
      <p:sp>
        <p:nvSpPr>
          <p:cNvPr id="9" name="Content Placeholder 2"/>
          <p:cNvSpPr>
            <a:spLocks noGrp="1"/>
          </p:cNvSpPr>
          <p:nvPr>
            <p:ph sz="half" idx="2"/>
          </p:nvPr>
        </p:nvSpPr>
        <p:spPr/>
        <p:txBody>
          <a:bodyPr/>
          <a:lstStyle/>
          <a:p>
            <a:r>
              <a:rPr lang="en-US" dirty="0" smtClean="0"/>
              <a:t>Gun Cleaning Tank</a:t>
            </a:r>
          </a:p>
          <a:p>
            <a:r>
              <a:rPr lang="en-US" dirty="0" smtClean="0"/>
              <a:t>Cleaning Tools</a:t>
            </a:r>
          </a:p>
          <a:p>
            <a:r>
              <a:rPr lang="en-US" dirty="0" smtClean="0"/>
              <a:t>Rubber Flooring</a:t>
            </a:r>
          </a:p>
          <a:p>
            <a:r>
              <a:rPr lang="en-US" dirty="0" smtClean="0"/>
              <a:t>Stainless Counter Tops</a:t>
            </a:r>
            <a:endParaRPr lang="en-US" dirty="0"/>
          </a:p>
        </p:txBody>
      </p:sp>
      <p:pic>
        <p:nvPicPr>
          <p:cNvPr id="10" name="Picture 2" descr="J:\JESTC Marketing and Business Plan\JESTC Images\Marketing Photos for LSP\FTZ_1399.JPG"/>
          <p:cNvPicPr>
            <a:picLocks noGrp="1" noChangeAspect="1" noChangeArrowheads="1"/>
          </p:cNvPicPr>
          <p:nvPr>
            <p:ph sz="quarter" idx="4"/>
          </p:nvPr>
        </p:nvPicPr>
        <p:blipFill>
          <a:blip r:embed="rId2" cstate="print">
            <a:extLst>
              <a:ext uri="{28A0092B-C50C-407E-A947-70E740481C1C}">
                <a14:useLocalDpi xmlns:a14="http://schemas.microsoft.com/office/drawing/2010/main"/>
              </a:ext>
            </a:extLst>
          </a:blip>
          <a:srcRect/>
          <a:stretch>
            <a:fillRect/>
          </a:stretch>
        </p:blipFill>
        <p:spPr bwMode="auto">
          <a:xfrm>
            <a:off x="4647998" y="2808013"/>
            <a:ext cx="4035829" cy="2685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766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pPr algn="ctr"/>
            <a:r>
              <a:rPr lang="en-US" dirty="0" smtClean="0"/>
              <a:t>Rifle Range</a:t>
            </a:r>
            <a:endParaRPr lang="en-US" dirty="0"/>
          </a:p>
        </p:txBody>
      </p:sp>
      <p:pic>
        <p:nvPicPr>
          <p:cNvPr id="7" name="Picture 2" descr="J:\JESTC Marketing and Business Plan\JESTC Images\Firing Ranges\Rifle Range.jpg"/>
          <p:cNvPicPr>
            <a:picLocks noGrp="1" noChangeAspect="1" noChangeArrowheads="1"/>
          </p:cNvPicPr>
          <p:nvPr>
            <p:ph sz="quarter" idx="4"/>
          </p:nvPr>
        </p:nvPicPr>
        <p:blipFill rotWithShape="1">
          <a:blip r:embed="rId2" cstate="print">
            <a:extLst>
              <a:ext uri="{28A0092B-C50C-407E-A947-70E740481C1C}">
                <a14:useLocalDpi xmlns:a14="http://schemas.microsoft.com/office/drawing/2010/main"/>
              </a:ext>
            </a:extLst>
          </a:blip>
          <a:srcRect/>
          <a:stretch/>
        </p:blipFill>
        <p:spPr bwMode="auto">
          <a:xfrm>
            <a:off x="1714500" y="4191000"/>
            <a:ext cx="5867400" cy="1754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Content Placeholder 4"/>
          <p:cNvSpPr txBox="1">
            <a:spLocks/>
          </p:cNvSpPr>
          <p:nvPr/>
        </p:nvSpPr>
        <p:spPr>
          <a:xfrm>
            <a:off x="4648200" y="1600200"/>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dirty="0" smtClean="0"/>
              <a:t>Berms at the 50 Yard Line and Each 100 Yard Increment</a:t>
            </a:r>
          </a:p>
          <a:p>
            <a:r>
              <a:rPr lang="en-US" dirty="0" smtClean="0"/>
              <a:t>Turning Targets</a:t>
            </a:r>
          </a:p>
          <a:p>
            <a:r>
              <a:rPr lang="en-US" dirty="0" smtClean="0"/>
              <a:t>Running Man System</a:t>
            </a:r>
          </a:p>
          <a:p>
            <a:r>
              <a:rPr lang="en-US" dirty="0" smtClean="0"/>
              <a:t>Safety Gates and Flags</a:t>
            </a:r>
          </a:p>
          <a:p>
            <a:pPr marL="0" indent="0">
              <a:buNone/>
            </a:pPr>
            <a:endParaRPr lang="en-US" dirty="0"/>
          </a:p>
        </p:txBody>
      </p:sp>
      <p:sp>
        <p:nvSpPr>
          <p:cNvPr id="10" name="Content Placeholder 3"/>
          <p:cNvSpPr>
            <a:spLocks noGrp="1"/>
          </p:cNvSpPr>
          <p:nvPr>
            <p:ph sz="half" idx="2"/>
          </p:nvPr>
        </p:nvSpPr>
        <p:spPr/>
        <p:txBody>
          <a:bodyPr>
            <a:normAutofit/>
          </a:bodyPr>
          <a:lstStyle/>
          <a:p>
            <a:r>
              <a:rPr lang="en-US" sz="2400" dirty="0" smtClean="0"/>
              <a:t>Up to 600 Yard Firing Position</a:t>
            </a:r>
          </a:p>
          <a:p>
            <a:r>
              <a:rPr lang="en-US" dirty="0" smtClean="0"/>
              <a:t>Covered Position and Control Tower With a Vault at the 300 Yard Line</a:t>
            </a:r>
            <a:endParaRPr lang="en-US" sz="2400" dirty="0" smtClean="0"/>
          </a:p>
        </p:txBody>
      </p:sp>
    </p:spTree>
    <p:extLst>
      <p:ext uri="{BB962C8B-B14F-4D97-AF65-F5344CB8AC3E}">
        <p14:creationId xmlns:p14="http://schemas.microsoft.com/office/powerpoint/2010/main" val="17340127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Scenario Training</a:t>
            </a:r>
            <a:endParaRPr lang="en-US" dirty="0"/>
          </a:p>
        </p:txBody>
      </p:sp>
      <p:pic>
        <p:nvPicPr>
          <p:cNvPr id="7" name="Picture 2" descr="S:\Digital Videos and Photos\SWAT\DSCF0526.JPG"/>
          <p:cNvPicPr>
            <a:picLocks noGrp="1" noChangeAspect="1" noChangeArrowheads="1"/>
          </p:cNvPicPr>
          <p:nvPr>
            <p:ph sz="quarter" idx="4"/>
          </p:nvPr>
        </p:nvPicPr>
        <p:blipFill>
          <a:blip r:embed="rId2" cstate="print">
            <a:extLst>
              <a:ext uri="{28A0092B-C50C-407E-A947-70E740481C1C}">
                <a14:useLocalDpi xmlns:a14="http://schemas.microsoft.com/office/drawing/2010/main"/>
              </a:ext>
            </a:extLst>
          </a:blip>
          <a:srcRect/>
          <a:stretch>
            <a:fillRect/>
          </a:stretch>
        </p:blipFill>
        <p:spPr bwMode="auto">
          <a:xfrm>
            <a:off x="4876800" y="1828800"/>
            <a:ext cx="4041775" cy="3028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3" descr="S:\Digital Videos and Photos\SWAT\IMG_3169.JPG"/>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rcRect/>
          <a:stretch>
            <a:fillRect/>
          </a:stretch>
        </p:blipFill>
        <p:spPr bwMode="auto">
          <a:xfrm>
            <a:off x="4114800" y="4038600"/>
            <a:ext cx="3505200" cy="26306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492211" y="2209801"/>
            <a:ext cx="4038600" cy="838200"/>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b="0" dirty="0" smtClean="0"/>
              <a:t>Secure Trails for Patrols and Land Navigation</a:t>
            </a:r>
            <a:endParaRPr lang="en-US" b="0" dirty="0"/>
          </a:p>
        </p:txBody>
      </p:sp>
      <p:pic>
        <p:nvPicPr>
          <p:cNvPr id="7170" name="Picture 2" descr="J:\JESTC Images and Videos\October 2014\IMG_0157.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3665" y="3200400"/>
            <a:ext cx="3935935" cy="29398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3103633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Explosives Breaching House</a:t>
            </a:r>
            <a:endParaRPr lang="en-US" dirty="0"/>
          </a:p>
        </p:txBody>
      </p:sp>
      <p:pic>
        <p:nvPicPr>
          <p:cNvPr id="8194" name="Picture 2" descr="J:\JESTC Images and Videos\October 2014\IMG_0165.JPG"/>
          <p:cNvPicPr>
            <a:picLocks noGrp="1" noChangeAspect="1" noChangeArrowheads="1"/>
          </p:cNvPicPr>
          <p:nvPr>
            <p:ph sz="half" idx="2"/>
          </p:nvPr>
        </p:nvPicPr>
        <p:blipFill>
          <a:blip r:embed="rId2" cstate="print">
            <a:extLst>
              <a:ext uri="{28A0092B-C50C-407E-A947-70E740481C1C}">
                <a14:useLocalDpi xmlns:a14="http://schemas.microsoft.com/office/drawing/2010/main"/>
              </a:ext>
            </a:extLst>
          </a:blip>
          <a:srcRect/>
          <a:stretch>
            <a:fillRect/>
          </a:stretch>
        </p:blipFill>
        <p:spPr bwMode="auto">
          <a:xfrm>
            <a:off x="457200" y="2641683"/>
            <a:ext cx="4040188" cy="301767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J:\JESTC Images and Videos\October 2014\IMG_0177.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19600" y="1828800"/>
            <a:ext cx="4338362" cy="324038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J:\JESTC Images and Videos\October 2014\IMG_0178.JPG"/>
          <p:cNvPicPr>
            <a:picLocks noGrp="1" noChangeAspect="1" noChangeArrowheads="1"/>
          </p:cNvPicPr>
          <p:nvPr>
            <p:ph sz="quarter" idx="4"/>
          </p:nvPr>
        </p:nvPicPr>
        <p:blipFill>
          <a:blip r:embed="rId4" cstate="print">
            <a:extLst>
              <a:ext uri="{28A0092B-C50C-407E-A947-70E740481C1C}">
                <a14:useLocalDpi xmlns:a14="http://schemas.microsoft.com/office/drawing/2010/main"/>
              </a:ext>
            </a:extLst>
          </a:blip>
          <a:srcRect/>
          <a:stretch>
            <a:fillRect/>
          </a:stretch>
        </p:blipFill>
        <p:spPr bwMode="auto">
          <a:xfrm>
            <a:off x="3962400" y="4419600"/>
            <a:ext cx="3048000" cy="2276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8669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1535113"/>
            <a:ext cx="4572000" cy="639762"/>
          </a:xfrm>
        </p:spPr>
        <p:txBody>
          <a:bodyPr/>
          <a:lstStyle/>
          <a:p>
            <a:pPr algn="ctr"/>
            <a:r>
              <a:rPr lang="en-US" dirty="0" smtClean="0"/>
              <a:t>Less Lethal Training House</a:t>
            </a:r>
            <a:endParaRPr lang="en-US" dirty="0"/>
          </a:p>
        </p:txBody>
      </p:sp>
      <p:pic>
        <p:nvPicPr>
          <p:cNvPr id="7" name="Picture 2" descr="J:\JESTC Marketing and Business Plan\JESTC Images\Shoot house\SH 1 Side.JPG"/>
          <p:cNvPicPr>
            <a:picLocks noGrp="1" noChangeAspect="1" noChangeArrowheads="1"/>
          </p:cNvPicPr>
          <p:nvPr>
            <p:ph sz="quarter" idx="4"/>
          </p:nvPr>
        </p:nvPicPr>
        <p:blipFill>
          <a:blip r:embed="rId2" cstate="print">
            <a:extLst>
              <a:ext uri="{28A0092B-C50C-407E-A947-70E740481C1C}">
                <a14:useLocalDpi xmlns:a14="http://schemas.microsoft.com/office/drawing/2010/main"/>
              </a:ext>
            </a:extLst>
          </a:blip>
          <a:srcRect/>
          <a:stretch>
            <a:fillRect/>
          </a:stretch>
        </p:blipFill>
        <p:spPr bwMode="auto">
          <a:xfrm>
            <a:off x="4953000" y="1752600"/>
            <a:ext cx="4041775" cy="30322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3" descr="J:\JESTC Marketing and Business Plan\JESTC Images\Shoot house\SH1 Catwalk.JPG"/>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tretch>
            <a:fillRect/>
          </a:stretch>
        </p:blipFill>
        <p:spPr bwMode="auto">
          <a:xfrm>
            <a:off x="2438400" y="3733800"/>
            <a:ext cx="4039985" cy="30299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459259" y="2133600"/>
            <a:ext cx="4038600" cy="1828800"/>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342900" indent="-342900">
              <a:buFont typeface="Arial" panose="020B0604020202020204" pitchFamily="34" charset="0"/>
              <a:buChar char="•"/>
            </a:pPr>
            <a:r>
              <a:rPr lang="en-US" b="0" dirty="0" smtClean="0"/>
              <a:t>3 Entry </a:t>
            </a:r>
            <a:r>
              <a:rPr lang="en-US" b="0" dirty="0"/>
              <a:t>P</a:t>
            </a:r>
            <a:r>
              <a:rPr lang="en-US" b="0" dirty="0" smtClean="0"/>
              <a:t>oints</a:t>
            </a:r>
          </a:p>
          <a:p>
            <a:pPr marL="342900" indent="-342900">
              <a:buFont typeface="Arial" panose="020B0604020202020204" pitchFamily="34" charset="0"/>
              <a:buChar char="•"/>
            </a:pPr>
            <a:r>
              <a:rPr lang="en-US" b="0" dirty="0" smtClean="0"/>
              <a:t>Center Cat Walk</a:t>
            </a:r>
          </a:p>
          <a:p>
            <a:pPr marL="342900" indent="-342900">
              <a:buFont typeface="Arial" panose="020B0604020202020204" pitchFamily="34" charset="0"/>
              <a:buChar char="•"/>
            </a:pPr>
            <a:r>
              <a:rPr lang="en-US" b="0" dirty="0" smtClean="0"/>
              <a:t>Furniture</a:t>
            </a:r>
          </a:p>
          <a:p>
            <a:pPr marL="342900" indent="-342900">
              <a:buFont typeface="Arial" panose="020B0604020202020204" pitchFamily="34" charset="0"/>
              <a:buChar char="•"/>
            </a:pPr>
            <a:r>
              <a:rPr lang="en-US" b="0" dirty="0" smtClean="0"/>
              <a:t>Covered</a:t>
            </a:r>
            <a:endParaRPr lang="en-US" b="0" dirty="0"/>
          </a:p>
        </p:txBody>
      </p:sp>
    </p:spTree>
    <p:extLst>
      <p:ext uri="{BB962C8B-B14F-4D97-AF65-F5344CB8AC3E}">
        <p14:creationId xmlns:p14="http://schemas.microsoft.com/office/powerpoint/2010/main" val="24758171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J:\JESTC Marketing and Business Plan\JESTC Images\Shoot house\Sh 2 Rear doo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114800" y="3581400"/>
            <a:ext cx="2336800" cy="175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idx="1"/>
          </p:nvPr>
        </p:nvSpPr>
        <p:spPr>
          <a:xfrm>
            <a:off x="457200" y="1535113"/>
            <a:ext cx="8191500" cy="639762"/>
          </a:xfrm>
        </p:spPr>
        <p:txBody>
          <a:bodyPr>
            <a:normAutofit/>
          </a:bodyPr>
          <a:lstStyle/>
          <a:p>
            <a:pPr algn="ctr"/>
            <a:r>
              <a:rPr lang="en-US" dirty="0" smtClean="0"/>
              <a:t>Two Story Live-Fire Shoot House</a:t>
            </a:r>
            <a:endParaRPr lang="en-US" dirty="0"/>
          </a:p>
        </p:txBody>
      </p:sp>
      <p:pic>
        <p:nvPicPr>
          <p:cNvPr id="7" name="Picture 2" descr="J:\JESTC Marketing and Business Plan\JESTC Images\Shoot house\SH 2 Side.JPG"/>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rcRect/>
          <a:stretch>
            <a:fillRect/>
          </a:stretch>
        </p:blipFill>
        <p:spPr bwMode="auto">
          <a:xfrm>
            <a:off x="228600" y="3657600"/>
            <a:ext cx="4040188" cy="3029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3" descr="J:\JESTC Marketing and Business Plan\JESTC Images\Shoot house\SH 2 Platform.JPG"/>
          <p:cNvPicPr>
            <a:picLocks noGrp="1" noChangeAspect="1" noChangeArrowheads="1"/>
          </p:cNvPicPr>
          <p:nvPr>
            <p:ph sz="quarter" idx="4"/>
          </p:nvPr>
        </p:nvPicPr>
        <p:blipFill>
          <a:blip r:embed="rId4" cstate="print">
            <a:extLst>
              <a:ext uri="{28A0092B-C50C-407E-A947-70E740481C1C}">
                <a14:useLocalDpi xmlns:a14="http://schemas.microsoft.com/office/drawing/2010/main"/>
              </a:ext>
            </a:extLst>
          </a:blip>
          <a:srcRect/>
          <a:stretch>
            <a:fillRect/>
          </a:stretch>
        </p:blipFill>
        <p:spPr bwMode="auto">
          <a:xfrm>
            <a:off x="5757893" y="4457700"/>
            <a:ext cx="2896985" cy="21737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457200" y="1600201"/>
            <a:ext cx="4038600" cy="1905000"/>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342900" indent="-342900">
              <a:buFont typeface="Arial" panose="020B0604020202020204" pitchFamily="34" charset="0"/>
              <a:buChar char="•"/>
            </a:pPr>
            <a:r>
              <a:rPr lang="en-US" b="0" dirty="0" smtClean="0"/>
              <a:t>Exhaust System</a:t>
            </a:r>
          </a:p>
          <a:p>
            <a:pPr marL="342900" indent="-342900">
              <a:buFont typeface="Arial" panose="020B0604020202020204" pitchFamily="34" charset="0"/>
              <a:buChar char="•"/>
            </a:pPr>
            <a:r>
              <a:rPr lang="en-US" b="0" dirty="0" smtClean="0"/>
              <a:t>Long and Short Halls</a:t>
            </a:r>
          </a:p>
          <a:p>
            <a:pPr marL="342900" indent="-342900">
              <a:buFont typeface="Arial" panose="020B0604020202020204" pitchFamily="34" charset="0"/>
              <a:buChar char="•"/>
            </a:pPr>
            <a:r>
              <a:rPr lang="en-US" b="0" dirty="0" smtClean="0"/>
              <a:t>Multiple Entry Points</a:t>
            </a:r>
            <a:endParaRPr lang="en-US" b="0" dirty="0"/>
          </a:p>
        </p:txBody>
      </p:sp>
      <p:sp>
        <p:nvSpPr>
          <p:cNvPr id="12" name="Content Placeholder 3"/>
          <p:cNvSpPr txBox="1">
            <a:spLocks/>
          </p:cNvSpPr>
          <p:nvPr/>
        </p:nvSpPr>
        <p:spPr>
          <a:xfrm>
            <a:off x="4610100" y="2221310"/>
            <a:ext cx="4038600" cy="25677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dirty="0" smtClean="0"/>
              <a:t>Sliding Walls</a:t>
            </a:r>
          </a:p>
          <a:p>
            <a:r>
              <a:rPr lang="en-US" dirty="0" smtClean="0"/>
              <a:t>Interior and Exterior Stairs</a:t>
            </a:r>
          </a:p>
          <a:p>
            <a:r>
              <a:rPr lang="en-US" dirty="0" smtClean="0"/>
              <a:t>Observation Deck</a:t>
            </a:r>
            <a:endParaRPr lang="en-US" dirty="0"/>
          </a:p>
        </p:txBody>
      </p:sp>
    </p:spTree>
    <p:extLst>
      <p:ext uri="{BB962C8B-B14F-4D97-AF65-F5344CB8AC3E}">
        <p14:creationId xmlns:p14="http://schemas.microsoft.com/office/powerpoint/2010/main" val="39168053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pPr algn="ctr"/>
            <a:r>
              <a:rPr lang="en-US" dirty="0" smtClean="0"/>
              <a:t>Range Support</a:t>
            </a:r>
            <a:endParaRPr lang="en-US" dirty="0"/>
          </a:p>
        </p:txBody>
      </p:sp>
      <p:sp>
        <p:nvSpPr>
          <p:cNvPr id="6" name="Content Placeholder 5"/>
          <p:cNvSpPr>
            <a:spLocks noGrp="1"/>
          </p:cNvSpPr>
          <p:nvPr>
            <p:ph sz="half" idx="2"/>
          </p:nvPr>
        </p:nvSpPr>
        <p:spPr/>
        <p:txBody>
          <a:bodyPr/>
          <a:lstStyle/>
          <a:p>
            <a:r>
              <a:rPr lang="en-US" dirty="0" smtClean="0"/>
              <a:t>Barricades</a:t>
            </a:r>
          </a:p>
          <a:p>
            <a:r>
              <a:rPr lang="en-US" dirty="0" smtClean="0"/>
              <a:t>Turning Targets</a:t>
            </a:r>
          </a:p>
          <a:p>
            <a:r>
              <a:rPr lang="en-US" dirty="0"/>
              <a:t>R</a:t>
            </a:r>
            <a:r>
              <a:rPr lang="en-US" dirty="0" smtClean="0"/>
              <a:t>unning Man System</a:t>
            </a:r>
          </a:p>
          <a:p>
            <a:r>
              <a:rPr lang="en-US" dirty="0" smtClean="0"/>
              <a:t>Various Obstacles</a:t>
            </a:r>
          </a:p>
          <a:p>
            <a:r>
              <a:rPr lang="en-US" dirty="0" smtClean="0"/>
              <a:t>Vehicles</a:t>
            </a:r>
          </a:p>
          <a:p>
            <a:r>
              <a:rPr lang="en-US" dirty="0" smtClean="0"/>
              <a:t>Steel Targets</a:t>
            </a:r>
            <a:endParaRPr lang="en-US" dirty="0"/>
          </a:p>
        </p:txBody>
      </p:sp>
      <p:pic>
        <p:nvPicPr>
          <p:cNvPr id="7" name="Content Placeholder 6"/>
          <p:cNvPicPr>
            <a:picLocks noGrp="1" noChangeAspect="1"/>
          </p:cNvPicPr>
          <p:nvPr>
            <p:ph sz="quarter" idx="4"/>
          </p:nvPr>
        </p:nvPicPr>
        <p:blipFill>
          <a:blip r:embed="rId2" cstate="print">
            <a:extLst>
              <a:ext uri="{28A0092B-C50C-407E-A947-70E740481C1C}">
                <a14:useLocalDpi xmlns:a14="http://schemas.microsoft.com/office/drawing/2010/main"/>
              </a:ext>
            </a:extLst>
          </a:blip>
          <a:stretch>
            <a:fillRect/>
          </a:stretch>
        </p:blipFill>
        <p:spPr>
          <a:xfrm>
            <a:off x="3962400" y="3276600"/>
            <a:ext cx="3287842" cy="327537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70605" y="1828800"/>
            <a:ext cx="3276600" cy="2184400"/>
          </a:xfrm>
          <a:prstGeom prst="rect">
            <a:avLst/>
          </a:prstGeom>
        </p:spPr>
      </p:pic>
    </p:spTree>
    <p:extLst>
      <p:ext uri="{BB962C8B-B14F-4D97-AF65-F5344CB8AC3E}">
        <p14:creationId xmlns:p14="http://schemas.microsoft.com/office/powerpoint/2010/main" val="24320703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1535113"/>
            <a:ext cx="4572000" cy="639762"/>
          </a:xfrm>
        </p:spPr>
        <p:txBody>
          <a:bodyPr>
            <a:normAutofit/>
          </a:bodyPr>
          <a:lstStyle/>
          <a:p>
            <a:pPr algn="ctr"/>
            <a:r>
              <a:rPr lang="en-US" dirty="0" smtClean="0"/>
              <a:t>Hazardous Materials Training</a:t>
            </a:r>
            <a:endParaRPr lang="en-US" dirty="0"/>
          </a:p>
        </p:txBody>
      </p:sp>
      <p:sp>
        <p:nvSpPr>
          <p:cNvPr id="6" name="Content Placeholder 5"/>
          <p:cNvSpPr>
            <a:spLocks noGrp="1"/>
          </p:cNvSpPr>
          <p:nvPr>
            <p:ph sz="half" idx="2"/>
          </p:nvPr>
        </p:nvSpPr>
        <p:spPr/>
        <p:txBody>
          <a:bodyPr/>
          <a:lstStyle/>
          <a:p>
            <a:r>
              <a:rPr lang="en-US" dirty="0" smtClean="0"/>
              <a:t>Leaking Props</a:t>
            </a:r>
          </a:p>
          <a:p>
            <a:r>
              <a:rPr lang="en-US" dirty="0" smtClean="0"/>
              <a:t>Patch Kits</a:t>
            </a:r>
          </a:p>
          <a:p>
            <a:r>
              <a:rPr lang="en-US" dirty="0" smtClean="0"/>
              <a:t>Level A and B suits</a:t>
            </a:r>
          </a:p>
          <a:p>
            <a:r>
              <a:rPr lang="en-US" dirty="0" smtClean="0"/>
              <a:t>Self Contained Breathing Apparatus</a:t>
            </a:r>
            <a:endParaRPr lang="en-US" dirty="0"/>
          </a:p>
        </p:txBody>
      </p:sp>
      <p:pic>
        <p:nvPicPr>
          <p:cNvPr id="4099" name="Picture 3" descr="J:\JESTC Images and Videos\HazMat Photos\HazMat\IMG_9713.jpg"/>
          <p:cNvPicPr>
            <a:picLocks noGrp="1" noChangeAspect="1" noChangeArrowheads="1"/>
          </p:cNvPicPr>
          <p:nvPr>
            <p:ph sz="quarter" idx="4"/>
          </p:nvPr>
        </p:nvPicPr>
        <p:blipFill>
          <a:blip r:embed="rId2" cstate="print">
            <a:extLst>
              <a:ext uri="{28A0092B-C50C-407E-A947-70E740481C1C}">
                <a14:useLocalDpi xmlns:a14="http://schemas.microsoft.com/office/drawing/2010/main"/>
              </a:ext>
            </a:extLst>
          </a:blip>
          <a:srcRect/>
          <a:stretch>
            <a:fillRect/>
          </a:stretch>
        </p:blipFill>
        <p:spPr bwMode="auto">
          <a:xfrm>
            <a:off x="4953000" y="1676400"/>
            <a:ext cx="4041775" cy="30313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1" name="Picture 5" descr="J:\JESTC Images and Videos\HazMat Photos\HazMat\IMG_959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4343400"/>
            <a:ext cx="3200400" cy="2400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J:\JESTC Images and Videos\HazMat Photos\HazMat\IMG_9593.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29000" y="3886200"/>
            <a:ext cx="3048000"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3109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1535113"/>
            <a:ext cx="4419600" cy="639762"/>
          </a:xfrm>
        </p:spPr>
        <p:txBody>
          <a:bodyPr>
            <a:normAutofit/>
          </a:bodyPr>
          <a:lstStyle/>
          <a:p>
            <a:r>
              <a:rPr lang="en-US" dirty="0" smtClean="0"/>
              <a:t>Smoke House / Confined Spaces</a:t>
            </a:r>
            <a:endParaRPr lang="en-US" dirty="0"/>
          </a:p>
        </p:txBody>
      </p:sp>
      <p:sp>
        <p:nvSpPr>
          <p:cNvPr id="6" name="Content Placeholder 5"/>
          <p:cNvSpPr>
            <a:spLocks noGrp="1"/>
          </p:cNvSpPr>
          <p:nvPr>
            <p:ph sz="half" idx="2"/>
          </p:nvPr>
        </p:nvSpPr>
        <p:spPr/>
        <p:txBody>
          <a:bodyPr/>
          <a:lstStyle/>
          <a:p>
            <a:r>
              <a:rPr lang="en-US" dirty="0" smtClean="0"/>
              <a:t>Maze</a:t>
            </a:r>
          </a:p>
          <a:p>
            <a:r>
              <a:rPr lang="en-US" dirty="0" smtClean="0"/>
              <a:t>Tunnels</a:t>
            </a:r>
          </a:p>
          <a:p>
            <a:r>
              <a:rPr lang="en-US" dirty="0" smtClean="0"/>
              <a:t>Scenarios</a:t>
            </a:r>
          </a:p>
          <a:p>
            <a:endParaRPr lang="en-US" dirty="0"/>
          </a:p>
        </p:txBody>
      </p:sp>
      <p:pic>
        <p:nvPicPr>
          <p:cNvPr id="5122" name="Picture 2" descr="J:\JESTC Images and Videos\HazMat Photos\HazMat\IMG_0321.jpg"/>
          <p:cNvPicPr>
            <a:picLocks noGrp="1" noChangeAspect="1" noChangeArrowheads="1"/>
          </p:cNvPicPr>
          <p:nvPr>
            <p:ph sz="quarter" idx="4"/>
          </p:nvPr>
        </p:nvPicPr>
        <p:blipFill>
          <a:blip r:embed="rId2" cstate="print">
            <a:extLst>
              <a:ext uri="{28A0092B-C50C-407E-A947-70E740481C1C}">
                <a14:useLocalDpi xmlns:a14="http://schemas.microsoft.com/office/drawing/2010/main"/>
              </a:ext>
            </a:extLst>
          </a:blip>
          <a:srcRect/>
          <a:stretch>
            <a:fillRect/>
          </a:stretch>
        </p:blipFill>
        <p:spPr bwMode="auto">
          <a:xfrm>
            <a:off x="4645025" y="2422746"/>
            <a:ext cx="4041775" cy="34555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23" name="Picture 3" descr="J:\JESTC Images and Videos\HazMat Photos\HazMat\IMG_702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3581400"/>
            <a:ext cx="4114800" cy="30861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5373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Scenario Training</a:t>
            </a:r>
            <a:endParaRPr lang="en-US" dirty="0"/>
          </a:p>
        </p:txBody>
      </p:sp>
      <p:pic>
        <p:nvPicPr>
          <p:cNvPr id="6146" name="Picture 2" descr="J:\JESTC Images and Videos\HazMat Photos\HazMat\107.jpg"/>
          <p:cNvPicPr>
            <a:picLocks noGrp="1" noChangeAspect="1" noChangeArrowheads="1"/>
          </p:cNvPicPr>
          <p:nvPr>
            <p:ph sz="quarter" idx="4"/>
          </p:nvPr>
        </p:nvPicPr>
        <p:blipFill>
          <a:blip r:embed="rId2" cstate="print">
            <a:extLst>
              <a:ext uri="{28A0092B-C50C-407E-A947-70E740481C1C}">
                <a14:useLocalDpi xmlns:a14="http://schemas.microsoft.com/office/drawing/2010/main"/>
              </a:ext>
            </a:extLst>
          </a:blip>
          <a:srcRect/>
          <a:stretch>
            <a:fillRect/>
          </a:stretch>
        </p:blipFill>
        <p:spPr bwMode="auto">
          <a:xfrm>
            <a:off x="4800600" y="1752600"/>
            <a:ext cx="4041775" cy="27056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Content Placeholder 5"/>
          <p:cNvSpPr txBox="1">
            <a:spLocks/>
          </p:cNvSpPr>
          <p:nvPr/>
        </p:nvSpPr>
        <p:spPr>
          <a:xfrm>
            <a:off x="609600" y="2327275"/>
            <a:ext cx="4040188"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a:p>
        </p:txBody>
      </p:sp>
      <p:pic>
        <p:nvPicPr>
          <p:cNvPr id="6147" name="Picture 3" descr="J:\JESTC Images and Videos\HazMat Photos\HazMat\077.jpg"/>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rcRect/>
          <a:stretch>
            <a:fillRect/>
          </a:stretch>
        </p:blipFill>
        <p:spPr bwMode="auto">
          <a:xfrm>
            <a:off x="457200" y="2296653"/>
            <a:ext cx="4040188" cy="270458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J:\JESTC Images and Videos\October 2014\photo 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3600" y="4286540"/>
            <a:ext cx="3327400" cy="24955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0" name="Picture 6" descr="J:\JESTC Images and Videos\October 2014\IMG_0199.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19800" y="4381674"/>
            <a:ext cx="2972220" cy="221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5205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J:\JESTC Marketing and Business Plan\JESTC Images\102 JESTC aerials 090611 unculled\PICT1075.JPG"/>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colorTemperature colorTemp="72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457200" y="1750613"/>
            <a:ext cx="8229600" cy="4225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1767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8305800" cy="639762"/>
          </a:xfrm>
        </p:spPr>
        <p:txBody>
          <a:bodyPr>
            <a:normAutofit/>
          </a:bodyPr>
          <a:lstStyle/>
          <a:p>
            <a:pPr algn="ctr"/>
            <a:r>
              <a:rPr lang="en-US" dirty="0" smtClean="0"/>
              <a:t>Train Derailment / Leaking Valve Kits</a:t>
            </a:r>
            <a:endParaRPr lang="en-US" dirty="0"/>
          </a:p>
        </p:txBody>
      </p:sp>
      <p:pic>
        <p:nvPicPr>
          <p:cNvPr id="7" name="Content Placeholder 6"/>
          <p:cNvPicPr>
            <a:picLocks noGrp="1" noChangeAspect="1"/>
          </p:cNvPicPr>
          <p:nvPr>
            <p:ph sz="quarter" idx="4"/>
          </p:nvPr>
        </p:nvPicPr>
        <p:blipFill>
          <a:blip r:embed="rId2" cstate="print">
            <a:extLst>
              <a:ext uri="{28A0092B-C50C-407E-A947-70E740481C1C}">
                <a14:useLocalDpi xmlns:a14="http://schemas.microsoft.com/office/drawing/2010/main"/>
              </a:ext>
            </a:extLst>
          </a:blip>
          <a:stretch>
            <a:fillRect/>
          </a:stretch>
        </p:blipFill>
        <p:spPr>
          <a:xfrm>
            <a:off x="4572000" y="3048000"/>
            <a:ext cx="4041775" cy="3018856"/>
          </a:xfrm>
        </p:spPr>
      </p:pic>
      <p:pic>
        <p:nvPicPr>
          <p:cNvPr id="10" name="Picture 4" descr="J:\JESTC Images and Videos\HazMat Photos\HazMat\021.jpg"/>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rcRect/>
          <a:stretch>
            <a:fillRect/>
          </a:stretch>
        </p:blipFill>
        <p:spPr bwMode="auto">
          <a:xfrm>
            <a:off x="304800" y="2362200"/>
            <a:ext cx="4245605"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631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762000" y="1676401"/>
            <a:ext cx="7772400" cy="838200"/>
          </a:xfrm>
        </p:spPr>
        <p:txBody>
          <a:bodyPr/>
          <a:lstStyle/>
          <a:p>
            <a:r>
              <a:rPr lang="en-US" dirty="0" smtClean="0"/>
              <a:t>HMEP Grant Coordinator</a:t>
            </a:r>
            <a:endParaRPr lang="en-US" dirty="0"/>
          </a:p>
        </p:txBody>
      </p:sp>
      <p:sp>
        <p:nvSpPr>
          <p:cNvPr id="8" name="Subtitle 7"/>
          <p:cNvSpPr>
            <a:spLocks noGrp="1"/>
          </p:cNvSpPr>
          <p:nvPr>
            <p:ph type="subTitle" idx="1"/>
          </p:nvPr>
        </p:nvSpPr>
        <p:spPr>
          <a:xfrm>
            <a:off x="228600" y="2743200"/>
            <a:ext cx="8686800" cy="2895600"/>
          </a:xfrm>
        </p:spPr>
        <p:txBody>
          <a:bodyPr>
            <a:normAutofit fontScale="85000" lnSpcReduction="20000"/>
          </a:bodyPr>
          <a:lstStyle/>
          <a:p>
            <a:pPr algn="l"/>
            <a:r>
              <a:rPr lang="en-US" dirty="0" smtClean="0"/>
              <a:t>Hazardous Materials Transportation Training and Planning</a:t>
            </a:r>
          </a:p>
          <a:p>
            <a:pPr algn="l"/>
            <a:r>
              <a:rPr lang="en-US" dirty="0" smtClean="0"/>
              <a:t>40 Hour Technician Class</a:t>
            </a:r>
          </a:p>
          <a:p>
            <a:pPr algn="l"/>
            <a:r>
              <a:rPr lang="en-US" dirty="0" smtClean="0"/>
              <a:t>8 Hour Refresher</a:t>
            </a:r>
          </a:p>
          <a:p>
            <a:pPr algn="l"/>
            <a:r>
              <a:rPr lang="en-US" dirty="0" smtClean="0"/>
              <a:t>8 Hour Awareness</a:t>
            </a:r>
          </a:p>
          <a:p>
            <a:pPr algn="l"/>
            <a:r>
              <a:rPr lang="en-US" dirty="0" smtClean="0"/>
              <a:t>1</a:t>
            </a:r>
            <a:r>
              <a:rPr lang="en-US" baseline="30000" dirty="0" smtClean="0"/>
              <a:t>st</a:t>
            </a:r>
            <a:r>
              <a:rPr lang="en-US" dirty="0" smtClean="0"/>
              <a:t> Responder School last full week of March</a:t>
            </a:r>
            <a:endParaRPr lang="en-US" dirty="0"/>
          </a:p>
          <a:p>
            <a:pPr algn="l"/>
            <a:r>
              <a:rPr lang="en-US" dirty="0" smtClean="0"/>
              <a:t>ICS / NIMS Training</a:t>
            </a:r>
          </a:p>
          <a:p>
            <a:pPr algn="l"/>
            <a:r>
              <a:rPr lang="en-US" dirty="0" smtClean="0"/>
              <a:t>Commodity Flow Training</a:t>
            </a:r>
          </a:p>
          <a:p>
            <a:endParaRPr lang="en-US" dirty="0"/>
          </a:p>
        </p:txBody>
      </p:sp>
    </p:spTree>
    <p:extLst>
      <p:ext uri="{BB962C8B-B14F-4D97-AF65-F5344CB8AC3E}">
        <p14:creationId xmlns:p14="http://schemas.microsoft.com/office/powerpoint/2010/main" val="620921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a:hlinkClick r:id="rId2" action="ppaction://hlinksldjump"/>
          </p:cNvPr>
          <p:cNvSpPr/>
          <p:nvPr/>
        </p:nvSpPr>
        <p:spPr>
          <a:xfrm>
            <a:off x="344244" y="1766944"/>
            <a:ext cx="2362200" cy="2057400"/>
          </a:xfrm>
          <a:prstGeom prst="diamond">
            <a:avLst/>
          </a:prstGeom>
          <a:solidFill>
            <a:srgbClr val="FF0000">
              <a:alpha val="40000"/>
            </a:srgb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75000"/>
                  </a:schemeClr>
                </a:solidFill>
              </a:rPr>
              <a:t>How to Register</a:t>
            </a:r>
            <a:endParaRPr lang="en-US" dirty="0">
              <a:solidFill>
                <a:schemeClr val="tx2">
                  <a:lumMod val="75000"/>
                </a:schemeClr>
              </a:solidFill>
            </a:endParaRPr>
          </a:p>
        </p:txBody>
      </p:sp>
      <p:sp>
        <p:nvSpPr>
          <p:cNvPr id="10" name="Diamond 9">
            <a:hlinkClick r:id="rId3" action="ppaction://hlinksldjump"/>
          </p:cNvPr>
          <p:cNvSpPr/>
          <p:nvPr/>
        </p:nvSpPr>
        <p:spPr>
          <a:xfrm>
            <a:off x="344244" y="4097768"/>
            <a:ext cx="2362200" cy="2057400"/>
          </a:xfrm>
          <a:prstGeom prst="diamond">
            <a:avLst/>
          </a:prstGeom>
          <a:solidFill>
            <a:schemeClr val="accent6">
              <a:lumMod val="75000"/>
              <a:alpha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75000"/>
                  </a:schemeClr>
                </a:solidFill>
              </a:rPr>
              <a:t>How to View Survey</a:t>
            </a:r>
            <a:endParaRPr lang="en-US" dirty="0">
              <a:solidFill>
                <a:schemeClr val="tx2">
                  <a:lumMod val="75000"/>
                </a:schemeClr>
              </a:solidFill>
            </a:endParaRPr>
          </a:p>
        </p:txBody>
      </p:sp>
      <p:sp>
        <p:nvSpPr>
          <p:cNvPr id="11" name="Diamond 10">
            <a:hlinkClick r:id="rId4" action="ppaction://hlinksldjump"/>
          </p:cNvPr>
          <p:cNvSpPr/>
          <p:nvPr/>
        </p:nvSpPr>
        <p:spPr>
          <a:xfrm>
            <a:off x="3276600" y="4009017"/>
            <a:ext cx="2362200" cy="2057400"/>
          </a:xfrm>
          <a:prstGeom prst="diamond">
            <a:avLst/>
          </a:prstGeom>
          <a:solidFill>
            <a:srgbClr val="00B0F0">
              <a:alpha val="40000"/>
            </a:srgb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75000"/>
                  </a:schemeClr>
                </a:solidFill>
              </a:rPr>
              <a:t>How to Create Shortcut on Desktop</a:t>
            </a:r>
            <a:endParaRPr lang="en-US" dirty="0">
              <a:solidFill>
                <a:schemeClr val="tx2">
                  <a:lumMod val="75000"/>
                </a:schemeClr>
              </a:solidFill>
            </a:endParaRPr>
          </a:p>
        </p:txBody>
      </p:sp>
      <p:sp>
        <p:nvSpPr>
          <p:cNvPr id="12" name="Diamond 11">
            <a:hlinkClick r:id="rId5" action="ppaction://hlinksldjump"/>
          </p:cNvPr>
          <p:cNvSpPr/>
          <p:nvPr/>
        </p:nvSpPr>
        <p:spPr>
          <a:xfrm>
            <a:off x="3276600" y="1803699"/>
            <a:ext cx="2362200" cy="2057400"/>
          </a:xfrm>
          <a:prstGeom prst="diamond">
            <a:avLst/>
          </a:prstGeom>
          <a:solidFill>
            <a:schemeClr val="accent1">
              <a:lumMod val="50000"/>
              <a:alpha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75000"/>
                  </a:schemeClr>
                </a:solidFill>
              </a:rPr>
              <a:t>How to Log in</a:t>
            </a:r>
            <a:endParaRPr lang="en-US" dirty="0">
              <a:solidFill>
                <a:schemeClr val="tx2">
                  <a:lumMod val="75000"/>
                </a:schemeClr>
              </a:solidFill>
            </a:endParaRPr>
          </a:p>
        </p:txBody>
      </p:sp>
      <p:sp>
        <p:nvSpPr>
          <p:cNvPr id="13" name="Diamond 12">
            <a:hlinkClick r:id="rId6" action="ppaction://hlinksldjump"/>
          </p:cNvPr>
          <p:cNvSpPr/>
          <p:nvPr/>
        </p:nvSpPr>
        <p:spPr>
          <a:xfrm>
            <a:off x="6057900" y="1766944"/>
            <a:ext cx="2362200" cy="2057400"/>
          </a:xfrm>
          <a:prstGeom prst="diamond">
            <a:avLst/>
          </a:prstGeom>
          <a:solidFill>
            <a:srgbClr val="00B050">
              <a:alpha val="40000"/>
            </a:srgb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75000"/>
                  </a:schemeClr>
                </a:solidFill>
              </a:rPr>
              <a:t>How to Begin Survey</a:t>
            </a:r>
            <a:endParaRPr lang="en-US" dirty="0">
              <a:solidFill>
                <a:schemeClr val="tx2">
                  <a:lumMod val="75000"/>
                </a:schemeClr>
              </a:solidFill>
            </a:endParaRPr>
          </a:p>
        </p:txBody>
      </p:sp>
      <p:sp>
        <p:nvSpPr>
          <p:cNvPr id="14" name="Diamond 13">
            <a:hlinkClick r:id="rId7" action="ppaction://hlinksldjump"/>
          </p:cNvPr>
          <p:cNvSpPr/>
          <p:nvPr/>
        </p:nvSpPr>
        <p:spPr>
          <a:xfrm>
            <a:off x="6057900" y="4009913"/>
            <a:ext cx="2362200" cy="2057400"/>
          </a:xfrm>
          <a:prstGeom prst="diamond">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75000"/>
                  </a:schemeClr>
                </a:solidFill>
              </a:rPr>
              <a:t>How to Sync Survey</a:t>
            </a:r>
            <a:endParaRPr lang="en-US" dirty="0">
              <a:solidFill>
                <a:schemeClr val="tx2">
                  <a:lumMod val="75000"/>
                </a:schemeClr>
              </a:solidFill>
            </a:endParaRPr>
          </a:p>
        </p:txBody>
      </p:sp>
      <p:pic>
        <p:nvPicPr>
          <p:cNvPr id="1026" name="Picture 2" descr="C:\Users\kfeet\AppData\Local\Microsoft\Windows\Temporary Internet Files\Content.IE5\JN6KVGAW\Button-home[1].gif">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420100" y="6248400"/>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071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smtClean="0"/>
              <a:t>The next few slides will show you what you can do with the information when exported to excel</a:t>
            </a:r>
            <a:endParaRPr lang="en-US" dirty="0"/>
          </a:p>
        </p:txBody>
      </p:sp>
      <p:pic>
        <p:nvPicPr>
          <p:cNvPr id="9" name="Picture 2" descr="C:\Users\kfeet\AppData\Local\Microsoft\Windows\Temporary Internet Files\Content.IE5\JN6KVGAW\Button-home[1].gif">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114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2463358220"/>
              </p:ext>
            </p:extLst>
          </p:nvPr>
        </p:nvGraphicFramePr>
        <p:xfrm>
          <a:off x="990600" y="1600200"/>
          <a:ext cx="7086601" cy="4714874"/>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descr="C:\Users\kfeet\AppData\Local\Microsoft\Windows\Temporary Internet Files\Content.IE5\JN6KVGAW\Button-home[1].gif">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894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descr="C:\Users\kfeet\AppData\Local\Microsoft\Windows\Temporary Internet Files\Content.IE5\JN6KVGAW\Button-home[1].gif">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732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descr="C:\Users\kfeet\AppData\Local\Microsoft\Windows\Temporary Internet Files\Content.IE5\JN6KVGAW\Button-home[1].gif">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8703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descr="C:\Users\kfeet\AppData\Local\Microsoft\Windows\Temporary Internet Files\Content.IE5\JN6KVGAW\Button-home[1].gif">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114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t>How to get started…</a:t>
            </a:r>
            <a:endParaRPr lang="en-US" dirty="0"/>
          </a:p>
        </p:txBody>
      </p:sp>
      <p:pic>
        <p:nvPicPr>
          <p:cNvPr id="1026" name="Picture 2" descr="J:\HMEP\Commodity Flow Study\App Power Point\IMG_0337.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191000" y="1524000"/>
            <a:ext cx="2505465"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2"/>
          </p:nvPr>
        </p:nvSpPr>
        <p:spPr/>
        <p:txBody>
          <a:bodyPr/>
          <a:lstStyle/>
          <a:p>
            <a:pPr marL="0" indent="0">
              <a:buNone/>
            </a:pPr>
            <a:r>
              <a:rPr lang="en-US" dirty="0" smtClean="0"/>
              <a:t>1.  Go to the website</a:t>
            </a:r>
            <a:endParaRPr lang="en-US" dirty="0" smtClean="0">
              <a:hlinkClick r:id="rId4"/>
            </a:endParaRPr>
          </a:p>
          <a:p>
            <a:pPr marL="0" indent="0" algn="ctr">
              <a:buNone/>
            </a:pPr>
            <a:r>
              <a:rPr lang="en-US" dirty="0" smtClean="0">
                <a:hlinkClick r:id="rId4"/>
              </a:rPr>
              <a:t>https</a:t>
            </a:r>
            <a:r>
              <a:rPr lang="en-US" dirty="0">
                <a:hlinkClick r:id="rId4"/>
              </a:rPr>
              <a:t>://</a:t>
            </a:r>
            <a:r>
              <a:rPr lang="en-US" dirty="0" smtClean="0">
                <a:hlinkClick r:id="rId4"/>
              </a:rPr>
              <a:t>hazflow.sdmi.lsu.edu</a:t>
            </a:r>
            <a:r>
              <a:rPr lang="en-US" dirty="0">
                <a:hlinkClick r:id="rId4"/>
              </a:rPr>
              <a:t>/</a:t>
            </a:r>
            <a:r>
              <a:rPr lang="en-US" dirty="0"/>
              <a:t> </a:t>
            </a:r>
            <a:endParaRPr lang="en-US" dirty="0" smtClean="0"/>
          </a:p>
          <a:p>
            <a:pPr marL="457200" indent="-457200">
              <a:buAutoNum type="arabicPeriod" startAt="2"/>
            </a:pPr>
            <a:r>
              <a:rPr lang="en-US" dirty="0" smtClean="0"/>
              <a:t>Click on Register</a:t>
            </a:r>
          </a:p>
          <a:p>
            <a:pPr marL="457200" indent="-457200">
              <a:buAutoNum type="arabicPeriod" startAt="2"/>
            </a:pPr>
            <a:r>
              <a:rPr lang="en-US" dirty="0" smtClean="0"/>
              <a:t>Create Log in User Name and Password</a:t>
            </a:r>
          </a:p>
          <a:p>
            <a:pPr marL="457200" indent="-457200">
              <a:buAutoNum type="arabicPeriod" startAt="2"/>
            </a:pPr>
            <a:r>
              <a:rPr lang="en-US" dirty="0" smtClean="0"/>
              <a:t>Wait for approval to use the site</a:t>
            </a:r>
            <a:endParaRPr lang="en-US" dirty="0"/>
          </a:p>
        </p:txBody>
      </p:sp>
      <p:pic>
        <p:nvPicPr>
          <p:cNvPr id="1027" name="Picture 3" descr="J:\HMEP\Commodity Flow Study\App Power Point\IMG_0339.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226356" y="1943100"/>
            <a:ext cx="2944538" cy="4267200"/>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4602480" y="1371600"/>
            <a:ext cx="871732" cy="6096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Users\kfeet\AppData\Local\Microsoft\Windows\Temporary Internet Files\Content.IE5\JN6KVGAW\Button-home[1].gif">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993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normAutofit/>
          </a:bodyPr>
          <a:lstStyle/>
          <a:p>
            <a:pPr marL="0" indent="0">
              <a:buNone/>
            </a:pPr>
            <a:r>
              <a:rPr lang="en-US" dirty="0"/>
              <a:t>1.  Go to the website</a:t>
            </a:r>
            <a:endParaRPr lang="en-US" dirty="0">
              <a:hlinkClick r:id="rId2"/>
            </a:endParaRPr>
          </a:p>
          <a:p>
            <a:pPr marL="0" indent="0" algn="ctr">
              <a:buNone/>
            </a:pPr>
            <a:r>
              <a:rPr lang="en-US" dirty="0">
                <a:hlinkClick r:id="rId2"/>
              </a:rPr>
              <a:t>https://hazflow.sdmi.lsu.edu/</a:t>
            </a:r>
            <a:r>
              <a:rPr lang="en-US" dirty="0"/>
              <a:t> </a:t>
            </a:r>
          </a:p>
          <a:p>
            <a:pPr marL="457200" indent="-457200">
              <a:buAutoNum type="arabicPeriod" startAt="2"/>
            </a:pPr>
            <a:r>
              <a:rPr lang="en-US" dirty="0"/>
              <a:t>Click on Log In</a:t>
            </a:r>
          </a:p>
          <a:p>
            <a:pPr marL="457200" indent="-457200">
              <a:buAutoNum type="arabicPeriod" startAt="2"/>
            </a:pPr>
            <a:r>
              <a:rPr lang="en-US" dirty="0"/>
              <a:t>Enter user name and password</a:t>
            </a:r>
          </a:p>
          <a:p>
            <a:pPr marL="457200" indent="-457200">
              <a:buAutoNum type="arabicPeriod" startAt="2"/>
            </a:pPr>
            <a:r>
              <a:rPr lang="en-US" dirty="0" smtClean="0"/>
              <a:t>Click Log In</a:t>
            </a:r>
            <a:endParaRPr lang="en-US" dirty="0"/>
          </a:p>
          <a:p>
            <a:endParaRPr lang="en-US" dirty="0"/>
          </a:p>
        </p:txBody>
      </p:sp>
      <p:sp>
        <p:nvSpPr>
          <p:cNvPr id="7" name="Text Placeholder 4"/>
          <p:cNvSpPr>
            <a:spLocks noGrp="1"/>
          </p:cNvSpPr>
          <p:nvPr>
            <p:ph type="body" idx="1"/>
          </p:nvPr>
        </p:nvSpPr>
        <p:spPr/>
        <p:txBody>
          <a:bodyPr/>
          <a:lstStyle/>
          <a:p>
            <a:r>
              <a:rPr lang="en-US" dirty="0" smtClean="0"/>
              <a:t>How to begin survey…	</a:t>
            </a:r>
            <a:endParaRPr lang="en-US" dirty="0"/>
          </a:p>
        </p:txBody>
      </p:sp>
      <p:pic>
        <p:nvPicPr>
          <p:cNvPr id="8" name="Picture 2" descr="J:\HMEP\Commodity Flow Study\App Power Point\IMG_0337.PNG"/>
          <p:cNvPicPr>
            <a:picLocks noGrp="1" noChangeAspect="1" noChangeArrowheads="1"/>
          </p:cNvPicPr>
          <p:nvPr>
            <p:ph sz="quarter" idx="4"/>
          </p:nvPr>
        </p:nvPicPr>
        <p:blipFill rotWithShape="1">
          <a:blip r:embed="rId3" cstate="print">
            <a:extLst>
              <a:ext uri="{28A0092B-C50C-407E-A947-70E740481C1C}">
                <a14:useLocalDpi xmlns:a14="http://schemas.microsoft.com/office/drawing/2010/main"/>
              </a:ext>
            </a:extLst>
          </a:blip>
          <a:srcRect/>
          <a:stretch/>
        </p:blipFill>
        <p:spPr bwMode="auto">
          <a:xfrm>
            <a:off x="4073635" y="1676400"/>
            <a:ext cx="2131477" cy="4343400"/>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a:xfrm rot="18808210">
            <a:off x="5308002" y="1981200"/>
            <a:ext cx="685800" cy="457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descr="J:\HMEP\Commodity Flow Study\App Power Point\IMG_0338.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3"/>
          <a:stretch/>
        </p:blipFill>
        <p:spPr bwMode="auto">
          <a:xfrm>
            <a:off x="6226895" y="2743200"/>
            <a:ext cx="2734235" cy="3758030"/>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Arrow 11"/>
          <p:cNvSpPr/>
          <p:nvPr/>
        </p:nvSpPr>
        <p:spPr>
          <a:xfrm>
            <a:off x="6236679" y="4053556"/>
            <a:ext cx="685800" cy="457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6078709" y="4622215"/>
            <a:ext cx="685800" cy="457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764509" y="5410200"/>
            <a:ext cx="685800" cy="457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kfeet\AppData\Local\Microsoft\Windows\Temporary Internet Files\Content.IE5\JN6KVGAW\Button-home[1].gif">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286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Staff Development Center</a:t>
            </a:r>
            <a:endParaRPr lang="en-US" dirty="0"/>
          </a:p>
        </p:txBody>
      </p:sp>
      <p:pic>
        <p:nvPicPr>
          <p:cNvPr id="9" name="Content Placeholder 4"/>
          <p:cNvPicPr>
            <a:picLocks noGrp="1" noChangeAspect="1"/>
          </p:cNvPicPr>
          <p:nvPr>
            <p:ph sz="quarter" idx="4"/>
          </p:nvPr>
        </p:nvPicPr>
        <p:blipFill>
          <a:blip r:embed="rId2" cstate="print">
            <a:extLst>
              <a:ext uri="{28A0092B-C50C-407E-A947-70E740481C1C}">
                <a14:useLocalDpi xmlns:a14="http://schemas.microsoft.com/office/drawing/2010/main"/>
              </a:ext>
            </a:extLst>
          </a:blip>
          <a:stretch>
            <a:fillRect/>
          </a:stretch>
        </p:blipFill>
        <p:spPr>
          <a:xfrm>
            <a:off x="4953000" y="1752600"/>
            <a:ext cx="4035829" cy="2689167"/>
          </a:xfrm>
          <a:prstGeom prst="rect">
            <a:avLst/>
          </a:prstGeom>
          <a:ln>
            <a:noFill/>
          </a:ln>
          <a:effectLst>
            <a:outerShdw blurRad="292100" dist="139700" dir="2700000" algn="tl" rotWithShape="0">
              <a:srgbClr val="333333">
                <a:alpha val="65000"/>
              </a:srgbClr>
            </a:outerShdw>
          </a:effectLst>
        </p:spPr>
      </p:pic>
      <p:pic>
        <p:nvPicPr>
          <p:cNvPr id="10" name="Content Placeholder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05200" y="3810000"/>
            <a:ext cx="3048000" cy="2286000"/>
          </a:xfrm>
          <a:prstGeom prst="rect">
            <a:avLst/>
          </a:prstGeom>
          <a:ln>
            <a:noFill/>
          </a:ln>
          <a:effectLst>
            <a:outerShdw blurRad="292100" dist="139700" dir="2700000" algn="tl" rotWithShape="0">
              <a:srgbClr val="333333">
                <a:alpha val="65000"/>
              </a:srgbClr>
            </a:outerShdw>
          </a:effectLst>
        </p:spPr>
      </p:pic>
      <p:sp>
        <p:nvSpPr>
          <p:cNvPr id="11" name="Content Placeholder 2"/>
          <p:cNvSpPr>
            <a:spLocks noGrp="1"/>
          </p:cNvSpPr>
          <p:nvPr>
            <p:ph sz="half" idx="2"/>
          </p:nvPr>
        </p:nvSpPr>
        <p:spPr/>
        <p:txBody>
          <a:bodyPr/>
          <a:lstStyle/>
          <a:p>
            <a:r>
              <a:rPr lang="en-US" dirty="0"/>
              <a:t>Lounge </a:t>
            </a:r>
            <a:r>
              <a:rPr lang="en-US" dirty="0" smtClean="0"/>
              <a:t>Area</a:t>
            </a:r>
          </a:p>
          <a:p>
            <a:r>
              <a:rPr lang="en-US" dirty="0" smtClean="0"/>
              <a:t>Covered </a:t>
            </a:r>
            <a:r>
              <a:rPr lang="en-US" dirty="0"/>
              <a:t>/ Enclosed Veranda</a:t>
            </a:r>
          </a:p>
          <a:p>
            <a:endParaRPr lang="en-US" dirty="0"/>
          </a:p>
        </p:txBody>
      </p:sp>
      <p:pic>
        <p:nvPicPr>
          <p:cNvPr id="2050" name="Picture 2" descr="J:\JESTC Images and Videos\JESTC Images\Col's CONF\IMG_0002.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47680" y="3124200"/>
            <a:ext cx="3374751" cy="2530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5869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fontScale="92500"/>
          </a:bodyPr>
          <a:lstStyle/>
          <a:p>
            <a:r>
              <a:rPr lang="en-US" dirty="0" smtClean="0"/>
              <a:t>Beginning Survey Continued…</a:t>
            </a:r>
            <a:endParaRPr lang="en-US" dirty="0"/>
          </a:p>
        </p:txBody>
      </p:sp>
      <p:sp>
        <p:nvSpPr>
          <p:cNvPr id="4" name="Content Placeholder 3"/>
          <p:cNvSpPr>
            <a:spLocks noGrp="1"/>
          </p:cNvSpPr>
          <p:nvPr>
            <p:ph sz="half" idx="2"/>
          </p:nvPr>
        </p:nvSpPr>
        <p:spPr/>
        <p:txBody>
          <a:bodyPr/>
          <a:lstStyle/>
          <a:p>
            <a:pPr marL="0" indent="0">
              <a:buNone/>
            </a:pPr>
            <a:r>
              <a:rPr lang="en-US" dirty="0" smtClean="0"/>
              <a:t>1.  Click </a:t>
            </a:r>
            <a:r>
              <a:rPr lang="en-US" dirty="0"/>
              <a:t>on </a:t>
            </a:r>
            <a:r>
              <a:rPr lang="en-US" dirty="0" smtClean="0"/>
              <a:t>one of the Start                         Survey buttons</a:t>
            </a:r>
            <a:endParaRPr lang="en-US" dirty="0"/>
          </a:p>
          <a:p>
            <a:pPr marL="0" indent="0">
              <a:buNone/>
            </a:pPr>
            <a:endParaRPr lang="en-US" dirty="0"/>
          </a:p>
        </p:txBody>
      </p:sp>
      <p:pic>
        <p:nvPicPr>
          <p:cNvPr id="3074" name="Picture 2" descr="J:\HMEP\Commodity Flow Study\App Power Point\IMG_0340.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29000" y="2571750"/>
            <a:ext cx="5562600" cy="4171950"/>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a:xfrm>
            <a:off x="5969149" y="2463501"/>
            <a:ext cx="685800" cy="533400"/>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7391400" y="3810000"/>
            <a:ext cx="685800" cy="533400"/>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Users\kfeet\AppData\Local\Microsoft\Windows\Temporary Internet Files\Content.IE5\JN6KVGAW\Button-home[1].gif">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777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fontScale="92500"/>
          </a:bodyPr>
          <a:lstStyle/>
          <a:p>
            <a:r>
              <a:rPr lang="en-US" dirty="0" smtClean="0"/>
              <a:t>Beginning Survey Continued…</a:t>
            </a:r>
            <a:endParaRPr lang="en-US" dirty="0"/>
          </a:p>
        </p:txBody>
      </p:sp>
      <p:sp>
        <p:nvSpPr>
          <p:cNvPr id="4" name="Content Placeholder 3"/>
          <p:cNvSpPr>
            <a:spLocks noGrp="1"/>
          </p:cNvSpPr>
          <p:nvPr>
            <p:ph sz="half" idx="2"/>
          </p:nvPr>
        </p:nvSpPr>
        <p:spPr/>
        <p:txBody>
          <a:bodyPr/>
          <a:lstStyle/>
          <a:p>
            <a:r>
              <a:rPr lang="en-US" dirty="0" smtClean="0"/>
              <a:t>Click on New or select a prepared survey</a:t>
            </a:r>
            <a:endParaRPr lang="en-US" dirty="0"/>
          </a:p>
        </p:txBody>
      </p:sp>
      <p:pic>
        <p:nvPicPr>
          <p:cNvPr id="4098" name="Picture 2" descr="J:\HMEP\Commodity Flow Study\App Power Point\IMG_0344.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95600" y="2590800"/>
            <a:ext cx="5384800" cy="403860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2286000" y="2895600"/>
            <a:ext cx="685800"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438400" y="3886200"/>
            <a:ext cx="685800"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Users\kfeet\AppData\Local\Microsoft\Windows\Temporary Internet Files\Content.IE5\JN6KVGAW\Button-home[1].gif">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2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fontScale="92500"/>
          </a:bodyPr>
          <a:lstStyle/>
          <a:p>
            <a:r>
              <a:rPr lang="en-US" dirty="0" smtClean="0"/>
              <a:t>Beginning Survey Continued…</a:t>
            </a:r>
            <a:endParaRPr lang="en-US" dirty="0"/>
          </a:p>
        </p:txBody>
      </p:sp>
      <p:sp>
        <p:nvSpPr>
          <p:cNvPr id="4" name="Content Placeholder 3"/>
          <p:cNvSpPr>
            <a:spLocks noGrp="1"/>
          </p:cNvSpPr>
          <p:nvPr>
            <p:ph sz="half" idx="2"/>
          </p:nvPr>
        </p:nvSpPr>
        <p:spPr/>
        <p:txBody>
          <a:bodyPr>
            <a:normAutofit fontScale="85000" lnSpcReduction="20000"/>
          </a:bodyPr>
          <a:lstStyle/>
          <a:p>
            <a:r>
              <a:rPr lang="en-US" dirty="0" smtClean="0"/>
              <a:t>Enter Location Information</a:t>
            </a:r>
          </a:p>
          <a:p>
            <a:pPr marL="914400" lvl="1" indent="-457200">
              <a:buFont typeface="+mj-lt"/>
              <a:buAutoNum type="arabicPeriod"/>
            </a:pPr>
            <a:r>
              <a:rPr lang="en-US" dirty="0" smtClean="0"/>
              <a:t>Survey Name / Department Conducting Survey</a:t>
            </a:r>
          </a:p>
          <a:p>
            <a:pPr marL="914400" lvl="1" indent="-457200">
              <a:buFont typeface="+mj-lt"/>
              <a:buAutoNum type="arabicPeriod"/>
            </a:pPr>
            <a:r>
              <a:rPr lang="en-US" dirty="0" smtClean="0"/>
              <a:t>Location</a:t>
            </a:r>
          </a:p>
          <a:p>
            <a:pPr marL="1257300" lvl="2" indent="-342900">
              <a:buFont typeface="+mj-lt"/>
              <a:buAutoNum type="arabicPeriod"/>
            </a:pPr>
            <a:r>
              <a:rPr lang="en-US" dirty="0"/>
              <a:t>Click on the magnifying glass to locate you on the map</a:t>
            </a:r>
          </a:p>
          <a:p>
            <a:pPr marL="1257300" lvl="2" indent="-342900">
              <a:buFont typeface="+mj-lt"/>
              <a:buAutoNum type="arabicPeriod"/>
            </a:pPr>
            <a:r>
              <a:rPr lang="en-US" dirty="0" smtClean="0"/>
              <a:t>Click use this point or </a:t>
            </a:r>
            <a:r>
              <a:rPr lang="en-US" dirty="0"/>
              <a:t>tap </a:t>
            </a:r>
            <a:r>
              <a:rPr lang="en-US" dirty="0" smtClean="0"/>
              <a:t>the map to </a:t>
            </a:r>
            <a:r>
              <a:rPr lang="en-US" dirty="0"/>
              <a:t>choose exact location</a:t>
            </a:r>
          </a:p>
          <a:p>
            <a:pPr marL="914400" lvl="1" indent="-457200">
              <a:buFont typeface="+mj-lt"/>
              <a:buAutoNum type="arabicPeriod"/>
            </a:pPr>
            <a:r>
              <a:rPr lang="en-US" dirty="0" smtClean="0"/>
              <a:t>Location Description</a:t>
            </a:r>
          </a:p>
          <a:p>
            <a:pPr marL="1314450" lvl="2" indent="-457200">
              <a:buFont typeface="+mj-lt"/>
              <a:buAutoNum type="arabicPeriod"/>
            </a:pPr>
            <a:r>
              <a:rPr lang="en-US" dirty="0" smtClean="0"/>
              <a:t>Specific Name of  Location</a:t>
            </a:r>
          </a:p>
          <a:p>
            <a:pPr marL="914400" lvl="1" indent="-457200">
              <a:buFont typeface="+mj-lt"/>
              <a:buAutoNum type="arabicPeriod"/>
            </a:pPr>
            <a:r>
              <a:rPr lang="en-US" dirty="0" smtClean="0"/>
              <a:t>Traffic Direction</a:t>
            </a:r>
          </a:p>
          <a:p>
            <a:pPr marL="914400" lvl="1" indent="-457200">
              <a:buFont typeface="+mj-lt"/>
              <a:buAutoNum type="arabicPeriod"/>
            </a:pPr>
            <a:r>
              <a:rPr lang="en-US" dirty="0" smtClean="0"/>
              <a:t>Date &amp; Day</a:t>
            </a:r>
          </a:p>
          <a:p>
            <a:pPr marL="914400" lvl="1" indent="-457200">
              <a:buFont typeface="+mj-lt"/>
              <a:buAutoNum type="arabicPeriod"/>
            </a:pPr>
            <a:r>
              <a:rPr lang="en-US" dirty="0" smtClean="0"/>
              <a:t>Time Start</a:t>
            </a:r>
          </a:p>
          <a:p>
            <a:pPr marL="914400" lvl="1" indent="-457200">
              <a:buFont typeface="+mj-lt"/>
              <a:buAutoNum type="arabicPeriod"/>
            </a:pPr>
            <a:r>
              <a:rPr lang="en-US" dirty="0" smtClean="0"/>
              <a:t>Time Finish</a:t>
            </a:r>
          </a:p>
          <a:p>
            <a:pPr marL="914400" lvl="1" indent="-457200">
              <a:buFont typeface="+mj-lt"/>
              <a:buAutoNum type="arabicPeriod"/>
            </a:pPr>
            <a:r>
              <a:rPr lang="en-US" dirty="0" smtClean="0"/>
              <a:t>Click Start to begin</a:t>
            </a:r>
          </a:p>
          <a:p>
            <a:endParaRPr lang="en-US" dirty="0"/>
          </a:p>
        </p:txBody>
      </p:sp>
      <p:pic>
        <p:nvPicPr>
          <p:cNvPr id="5122" name="Picture 2" descr="J:\HMEP\Commodity Flow Study\App Power Point\IMG_0342.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562600" y="1676399"/>
            <a:ext cx="3403899" cy="4456725"/>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Arrow 11"/>
          <p:cNvSpPr/>
          <p:nvPr/>
        </p:nvSpPr>
        <p:spPr>
          <a:xfrm>
            <a:off x="5127139" y="4914452"/>
            <a:ext cx="495300" cy="457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50000"/>
                  </a:schemeClr>
                </a:solidFill>
              </a:rPr>
              <a:t>7</a:t>
            </a:r>
            <a:endParaRPr lang="en-US" dirty="0">
              <a:solidFill>
                <a:schemeClr val="tx2">
                  <a:lumMod val="50000"/>
                </a:schemeClr>
              </a:solidFill>
            </a:endParaRPr>
          </a:p>
        </p:txBody>
      </p:sp>
      <p:sp>
        <p:nvSpPr>
          <p:cNvPr id="13" name="Right Arrow 12"/>
          <p:cNvSpPr/>
          <p:nvPr/>
        </p:nvSpPr>
        <p:spPr>
          <a:xfrm>
            <a:off x="5127139" y="5334000"/>
            <a:ext cx="497989" cy="457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50000"/>
                  </a:schemeClr>
                </a:solidFill>
              </a:rPr>
              <a:t>8</a:t>
            </a:r>
            <a:endParaRPr lang="en-US" dirty="0">
              <a:solidFill>
                <a:schemeClr val="tx2">
                  <a:lumMod val="50000"/>
                </a:schemeClr>
              </a:solidFill>
            </a:endParaRPr>
          </a:p>
        </p:txBody>
      </p:sp>
      <p:sp>
        <p:nvSpPr>
          <p:cNvPr id="14" name="Right Arrow 13"/>
          <p:cNvSpPr/>
          <p:nvPr/>
        </p:nvSpPr>
        <p:spPr>
          <a:xfrm>
            <a:off x="5146189" y="3581400"/>
            <a:ext cx="495300" cy="457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50000"/>
                  </a:schemeClr>
                </a:solidFill>
              </a:rPr>
              <a:t>4</a:t>
            </a:r>
            <a:endParaRPr lang="en-US" dirty="0">
              <a:solidFill>
                <a:schemeClr val="tx2">
                  <a:lumMod val="50000"/>
                </a:schemeClr>
              </a:solidFill>
            </a:endParaRPr>
          </a:p>
        </p:txBody>
      </p:sp>
      <p:sp>
        <p:nvSpPr>
          <p:cNvPr id="15" name="Right Arrow 14"/>
          <p:cNvSpPr/>
          <p:nvPr/>
        </p:nvSpPr>
        <p:spPr>
          <a:xfrm>
            <a:off x="5129828" y="4457252"/>
            <a:ext cx="495300" cy="457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50000"/>
                  </a:schemeClr>
                </a:solidFill>
              </a:rPr>
              <a:t>6</a:t>
            </a:r>
            <a:endParaRPr lang="en-US" dirty="0">
              <a:solidFill>
                <a:schemeClr val="tx2">
                  <a:lumMod val="50000"/>
                </a:schemeClr>
              </a:solidFill>
            </a:endParaRPr>
          </a:p>
        </p:txBody>
      </p:sp>
      <p:sp>
        <p:nvSpPr>
          <p:cNvPr id="16" name="Right Arrow 15"/>
          <p:cNvSpPr/>
          <p:nvPr/>
        </p:nvSpPr>
        <p:spPr>
          <a:xfrm>
            <a:off x="5143275" y="4005431"/>
            <a:ext cx="495300" cy="457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50000"/>
                  </a:schemeClr>
                </a:solidFill>
              </a:rPr>
              <a:t>5</a:t>
            </a:r>
            <a:endParaRPr lang="en-US" dirty="0">
              <a:solidFill>
                <a:schemeClr val="tx2">
                  <a:lumMod val="50000"/>
                </a:schemeClr>
              </a:solidFill>
            </a:endParaRPr>
          </a:p>
        </p:txBody>
      </p:sp>
      <p:sp>
        <p:nvSpPr>
          <p:cNvPr id="17" name="Right Arrow 16"/>
          <p:cNvSpPr/>
          <p:nvPr/>
        </p:nvSpPr>
        <p:spPr>
          <a:xfrm>
            <a:off x="5152240" y="3071308"/>
            <a:ext cx="495300" cy="457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50000"/>
                  </a:schemeClr>
                </a:solidFill>
              </a:rPr>
              <a:t>3</a:t>
            </a:r>
            <a:endParaRPr lang="en-US" dirty="0">
              <a:solidFill>
                <a:schemeClr val="tx2">
                  <a:lumMod val="50000"/>
                </a:schemeClr>
              </a:solidFill>
            </a:endParaRPr>
          </a:p>
        </p:txBody>
      </p:sp>
      <p:sp>
        <p:nvSpPr>
          <p:cNvPr id="18" name="Right Arrow 17"/>
          <p:cNvSpPr/>
          <p:nvPr/>
        </p:nvSpPr>
        <p:spPr>
          <a:xfrm>
            <a:off x="5137897" y="2590800"/>
            <a:ext cx="495300" cy="457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50000"/>
                  </a:schemeClr>
                </a:solidFill>
              </a:rPr>
              <a:t>2</a:t>
            </a:r>
            <a:endParaRPr lang="en-US" dirty="0">
              <a:solidFill>
                <a:schemeClr val="tx2">
                  <a:lumMod val="50000"/>
                </a:schemeClr>
              </a:solidFill>
            </a:endParaRPr>
          </a:p>
        </p:txBody>
      </p:sp>
      <p:sp>
        <p:nvSpPr>
          <p:cNvPr id="19" name="Right Arrow 18"/>
          <p:cNvSpPr/>
          <p:nvPr/>
        </p:nvSpPr>
        <p:spPr>
          <a:xfrm>
            <a:off x="5152240" y="2126428"/>
            <a:ext cx="495300" cy="457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50000"/>
                  </a:schemeClr>
                </a:solidFill>
              </a:rPr>
              <a:t>1</a:t>
            </a:r>
            <a:endParaRPr lang="en-US" dirty="0">
              <a:solidFill>
                <a:schemeClr val="tx2">
                  <a:lumMod val="50000"/>
                </a:schemeClr>
              </a:solidFill>
            </a:endParaRPr>
          </a:p>
        </p:txBody>
      </p:sp>
      <p:pic>
        <p:nvPicPr>
          <p:cNvPr id="20" name="Picture 2" descr="C:\Users\kfeet\AppData\Local\Microsoft\Windows\Temporary Internet Files\Content.IE5\JN6KVGAW\Button-home[1].gif">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519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r>
              <a:rPr lang="en-US" dirty="0" smtClean="0"/>
              <a:t>How to record vehicles…</a:t>
            </a:r>
            <a:endParaRPr lang="en-US" dirty="0"/>
          </a:p>
        </p:txBody>
      </p:sp>
      <p:sp>
        <p:nvSpPr>
          <p:cNvPr id="9" name="Content Placeholder 8"/>
          <p:cNvSpPr>
            <a:spLocks noGrp="1"/>
          </p:cNvSpPr>
          <p:nvPr>
            <p:ph sz="half" idx="2"/>
          </p:nvPr>
        </p:nvSpPr>
        <p:spPr/>
        <p:txBody>
          <a:bodyPr>
            <a:normAutofit fontScale="85000" lnSpcReduction="20000"/>
          </a:bodyPr>
          <a:lstStyle/>
          <a:p>
            <a:pPr marL="457200" indent="-457200">
              <a:buAutoNum type="arabicPeriod"/>
            </a:pPr>
            <a:r>
              <a:rPr lang="en-US" dirty="0" smtClean="0"/>
              <a:t>Select truck type </a:t>
            </a:r>
          </a:p>
          <a:p>
            <a:pPr marL="857250" lvl="1" indent="-457200">
              <a:buAutoNum type="arabicPeriod"/>
            </a:pPr>
            <a:r>
              <a:rPr lang="en-US" dirty="0" smtClean="0"/>
              <a:t>Ex. A = Tank Truck</a:t>
            </a:r>
          </a:p>
          <a:p>
            <a:pPr marL="457200" indent="-457200">
              <a:buAutoNum type="arabicPeriod"/>
            </a:pPr>
            <a:r>
              <a:rPr lang="en-US" dirty="0" smtClean="0"/>
              <a:t>Select trailer configuration</a:t>
            </a:r>
          </a:p>
          <a:p>
            <a:pPr marL="857250" lvl="1" indent="-457200">
              <a:buAutoNum type="arabicPeriod"/>
            </a:pPr>
            <a:r>
              <a:rPr lang="en-US" dirty="0" smtClean="0"/>
              <a:t>Ex. TT = Tractor Trailer</a:t>
            </a:r>
          </a:p>
          <a:p>
            <a:pPr marL="457200" indent="-457200">
              <a:buAutoNum type="arabicPeriod"/>
            </a:pPr>
            <a:r>
              <a:rPr lang="en-US" dirty="0" smtClean="0"/>
              <a:t>Select UN Placard Number</a:t>
            </a:r>
          </a:p>
          <a:p>
            <a:pPr marL="857250" lvl="1" indent="-457200">
              <a:buAutoNum type="arabicPeriod"/>
            </a:pPr>
            <a:r>
              <a:rPr lang="en-US" dirty="0" smtClean="0"/>
              <a:t>Small number at the bottom center of the placard</a:t>
            </a:r>
          </a:p>
          <a:p>
            <a:pPr marL="457200" indent="-457200">
              <a:buAutoNum type="arabicPeriod"/>
            </a:pPr>
            <a:r>
              <a:rPr lang="en-US" dirty="0" smtClean="0"/>
              <a:t>Select UN Number</a:t>
            </a:r>
          </a:p>
          <a:p>
            <a:pPr marL="857250" lvl="1" indent="-457200">
              <a:buAutoNum type="arabicPeriod"/>
            </a:pPr>
            <a:r>
              <a:rPr lang="en-US" dirty="0" smtClean="0"/>
              <a:t>4 digits in the middle of the placard</a:t>
            </a:r>
          </a:p>
          <a:p>
            <a:pPr marL="857250" lvl="1" indent="-457200">
              <a:buAutoNum type="arabicPeriod"/>
            </a:pPr>
            <a:r>
              <a:rPr lang="en-US" dirty="0" smtClean="0"/>
              <a:t>If you type in a UN number you must click the + button to send it to the spread sheet</a:t>
            </a:r>
          </a:p>
          <a:p>
            <a:pPr marL="457200" indent="-457200">
              <a:buAutoNum type="arabicPeriod"/>
            </a:pPr>
            <a:r>
              <a:rPr lang="en-US" dirty="0" smtClean="0"/>
              <a:t>Click Save</a:t>
            </a:r>
            <a:endParaRPr lang="en-US" dirty="0"/>
          </a:p>
        </p:txBody>
      </p:sp>
      <p:pic>
        <p:nvPicPr>
          <p:cNvPr id="15" name="Picture 14" descr="IMG_0376"/>
          <p:cNvPicPr/>
          <p:nvPr/>
        </p:nvPicPr>
        <p:blipFill>
          <a:blip r:embed="rId3" cstate="print">
            <a:lum/>
            <a:extLst>
              <a:ext uri="{28A0092B-C50C-407E-A947-70E740481C1C}">
                <a14:useLocalDpi xmlns:a14="http://schemas.microsoft.com/office/drawing/2010/main"/>
              </a:ext>
            </a:extLst>
          </a:blip>
          <a:stretch>
            <a:fillRect/>
          </a:stretch>
        </p:blipFill>
        <p:spPr>
          <a:xfrm>
            <a:off x="4495800" y="1752600"/>
            <a:ext cx="4457700" cy="4267200"/>
          </a:xfrm>
          <a:prstGeom prst="rect">
            <a:avLst/>
          </a:prstGeom>
          <a:noFill/>
          <a:ln>
            <a:noFill/>
          </a:ln>
        </p:spPr>
      </p:pic>
      <p:pic>
        <p:nvPicPr>
          <p:cNvPr id="5" name="Picture 2" descr="C:\Users\kfeet\AppData\Local\Microsoft\Windows\Temporary Internet Files\Content.IE5\JN6KVGAW\Button-home[1].gif">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351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i1098.photobucket.com/albums/g366/Excoastie/coffee_truck.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64950" y="1671919"/>
            <a:ext cx="6294080" cy="44428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G_0376"/>
          <p:cNvPicPr/>
          <p:nvPr/>
        </p:nvPicPr>
        <p:blipFill>
          <a:blip r:embed="rId3" cstate="print">
            <a:lum/>
            <a:extLst>
              <a:ext uri="{28A0092B-C50C-407E-A947-70E740481C1C}">
                <a14:useLocalDpi xmlns:a14="http://schemas.microsoft.com/office/drawing/2010/main"/>
              </a:ext>
            </a:extLst>
          </a:blip>
          <a:stretch>
            <a:fillRect/>
          </a:stretch>
        </p:blipFill>
        <p:spPr>
          <a:xfrm>
            <a:off x="4522694" y="1676401"/>
            <a:ext cx="4457700" cy="4442878"/>
          </a:xfrm>
          <a:prstGeom prst="rect">
            <a:avLst/>
          </a:prstGeom>
          <a:noFill/>
          <a:ln>
            <a:noFill/>
          </a:ln>
        </p:spPr>
      </p:pic>
      <p:sp>
        <p:nvSpPr>
          <p:cNvPr id="10" name="Rectangle 9"/>
          <p:cNvSpPr/>
          <p:nvPr/>
        </p:nvSpPr>
        <p:spPr>
          <a:xfrm>
            <a:off x="135366" y="1676401"/>
            <a:ext cx="3435275" cy="609600"/>
          </a:xfrm>
          <a:prstGeom prst="rect">
            <a:avLst/>
          </a:prstGeom>
          <a:solidFill>
            <a:schemeClr val="bg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Truck Type </a:t>
            </a:r>
            <a:r>
              <a:rPr lang="en-US" sz="2400" b="1" dirty="0" smtClean="0">
                <a:solidFill>
                  <a:schemeClr val="tx1"/>
                </a:solidFill>
              </a:rPr>
              <a:t>A - Tanker</a:t>
            </a:r>
            <a:endParaRPr lang="en-US" sz="2400" b="1" dirty="0">
              <a:solidFill>
                <a:schemeClr val="tx1"/>
              </a:solidFill>
            </a:endParaRPr>
          </a:p>
        </p:txBody>
      </p:sp>
      <p:sp>
        <p:nvSpPr>
          <p:cNvPr id="11" name="Rectangle 10"/>
          <p:cNvSpPr/>
          <p:nvPr/>
        </p:nvSpPr>
        <p:spPr>
          <a:xfrm>
            <a:off x="122815" y="2362200"/>
            <a:ext cx="3460375" cy="609600"/>
          </a:xfrm>
          <a:prstGeom prst="rect">
            <a:avLst/>
          </a:prstGeom>
          <a:solidFill>
            <a:schemeClr val="bg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Truck Configuration </a:t>
            </a:r>
            <a:r>
              <a:rPr lang="en-US" sz="2400" b="1" dirty="0" smtClean="0">
                <a:solidFill>
                  <a:schemeClr val="tx1"/>
                </a:solidFill>
              </a:rPr>
              <a:t>TT – Tractor Trailer</a:t>
            </a:r>
            <a:endParaRPr lang="en-US" sz="2400" b="1" dirty="0">
              <a:solidFill>
                <a:schemeClr val="tx1"/>
              </a:solidFill>
            </a:endParaRPr>
          </a:p>
        </p:txBody>
      </p:sp>
      <p:sp>
        <p:nvSpPr>
          <p:cNvPr id="12" name="Rectangle 11"/>
          <p:cNvSpPr/>
          <p:nvPr/>
        </p:nvSpPr>
        <p:spPr>
          <a:xfrm>
            <a:off x="128195" y="3048000"/>
            <a:ext cx="4387327" cy="609600"/>
          </a:xfrm>
          <a:prstGeom prst="rect">
            <a:avLst/>
          </a:prstGeom>
          <a:solidFill>
            <a:schemeClr val="bg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UN/NA Placard </a:t>
            </a:r>
            <a:r>
              <a:rPr lang="en-US" sz="2400" b="1" dirty="0" smtClean="0">
                <a:solidFill>
                  <a:schemeClr val="tx1"/>
                </a:solidFill>
              </a:rPr>
              <a:t>Class 3 - Flammable</a:t>
            </a:r>
            <a:endParaRPr lang="en-US" sz="2400" b="1" dirty="0">
              <a:solidFill>
                <a:schemeClr val="tx1"/>
              </a:solidFill>
            </a:endParaRPr>
          </a:p>
        </p:txBody>
      </p:sp>
      <p:sp>
        <p:nvSpPr>
          <p:cNvPr id="13" name="Rectangle 12"/>
          <p:cNvSpPr/>
          <p:nvPr/>
        </p:nvSpPr>
        <p:spPr>
          <a:xfrm>
            <a:off x="164950" y="3810000"/>
            <a:ext cx="2578250" cy="609600"/>
          </a:xfrm>
          <a:prstGeom prst="rect">
            <a:avLst/>
          </a:prstGeom>
          <a:solidFill>
            <a:schemeClr val="bg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UN Number </a:t>
            </a:r>
            <a:r>
              <a:rPr lang="en-US" sz="2400" b="1" dirty="0" smtClean="0">
                <a:solidFill>
                  <a:schemeClr val="tx1"/>
                </a:solidFill>
              </a:rPr>
              <a:t>1203 + (button) </a:t>
            </a:r>
            <a:endParaRPr lang="en-US" sz="2400" b="1" dirty="0">
              <a:solidFill>
                <a:schemeClr val="tx1"/>
              </a:solidFill>
            </a:endParaRPr>
          </a:p>
        </p:txBody>
      </p:sp>
      <p:sp>
        <p:nvSpPr>
          <p:cNvPr id="14" name="Rectangle 13"/>
          <p:cNvSpPr/>
          <p:nvPr/>
        </p:nvSpPr>
        <p:spPr>
          <a:xfrm>
            <a:off x="164950" y="5509679"/>
            <a:ext cx="1828800" cy="609600"/>
          </a:xfrm>
          <a:prstGeom prst="rect">
            <a:avLst/>
          </a:prstGeom>
          <a:solidFill>
            <a:schemeClr val="bg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Save</a:t>
            </a:r>
            <a:endParaRPr lang="en-US" sz="2400" b="1" dirty="0">
              <a:solidFill>
                <a:schemeClr val="tx1"/>
              </a:solidFill>
            </a:endParaRPr>
          </a:p>
        </p:txBody>
      </p:sp>
      <p:pic>
        <p:nvPicPr>
          <p:cNvPr id="15" name="Picture 2" descr="C:\Users\kfeet\AppData\Local\Microsoft\Windows\Temporary Internet Files\Content.IE5\JN6KVGAW\Button-home[1].gif">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5630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76"/>
          <p:cNvPicPr/>
          <p:nvPr/>
        </p:nvPicPr>
        <p:blipFill>
          <a:blip r:embed="rId2" cstate="print">
            <a:lum/>
            <a:extLst>
              <a:ext uri="{28A0092B-C50C-407E-A947-70E740481C1C}">
                <a14:useLocalDpi xmlns:a14="http://schemas.microsoft.com/office/drawing/2010/main"/>
              </a:ext>
            </a:extLst>
          </a:blip>
          <a:stretch>
            <a:fillRect/>
          </a:stretch>
        </p:blipFill>
        <p:spPr>
          <a:xfrm>
            <a:off x="4474943" y="1676401"/>
            <a:ext cx="4505451" cy="4442878"/>
          </a:xfrm>
          <a:prstGeom prst="rect">
            <a:avLst/>
          </a:prstGeom>
          <a:noFill/>
          <a:ln>
            <a:noFill/>
          </a:ln>
        </p:spPr>
      </p:pic>
      <p:pic>
        <p:nvPicPr>
          <p:cNvPr id="2050" name="Picture 2" descr="http://farm5.staticflickr.com/4050/4525280442_41f4f2fe6f_b.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2400" y="1666539"/>
            <a:ext cx="4322543" cy="44527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5366" y="1676401"/>
            <a:ext cx="3435275" cy="609600"/>
          </a:xfrm>
          <a:prstGeom prst="rect">
            <a:avLst/>
          </a:prstGeom>
          <a:solidFill>
            <a:schemeClr val="bg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Truck Type </a:t>
            </a:r>
            <a:r>
              <a:rPr lang="en-US" sz="2400" b="1" dirty="0">
                <a:solidFill>
                  <a:schemeClr val="tx1"/>
                </a:solidFill>
              </a:rPr>
              <a:t>D</a:t>
            </a:r>
            <a:r>
              <a:rPr lang="en-US" sz="2400" b="1" dirty="0" smtClean="0">
                <a:solidFill>
                  <a:schemeClr val="tx1"/>
                </a:solidFill>
              </a:rPr>
              <a:t> – Standard Van</a:t>
            </a:r>
            <a:endParaRPr lang="en-US" sz="2400" b="1" dirty="0">
              <a:solidFill>
                <a:schemeClr val="tx1"/>
              </a:solidFill>
            </a:endParaRPr>
          </a:p>
        </p:txBody>
      </p:sp>
      <p:sp>
        <p:nvSpPr>
          <p:cNvPr id="5" name="Rectangle 4"/>
          <p:cNvSpPr/>
          <p:nvPr/>
        </p:nvSpPr>
        <p:spPr>
          <a:xfrm>
            <a:off x="135365" y="2329033"/>
            <a:ext cx="3435275" cy="609600"/>
          </a:xfrm>
          <a:prstGeom prst="rect">
            <a:avLst/>
          </a:prstGeom>
          <a:solidFill>
            <a:schemeClr val="bg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Truck Configuration </a:t>
            </a:r>
            <a:r>
              <a:rPr lang="en-US" sz="2400" b="1" dirty="0" smtClean="0">
                <a:solidFill>
                  <a:schemeClr val="tx1"/>
                </a:solidFill>
              </a:rPr>
              <a:t>TT – Tractor Trailer</a:t>
            </a:r>
            <a:endParaRPr lang="en-US" sz="2400" b="1" dirty="0">
              <a:solidFill>
                <a:schemeClr val="tx1"/>
              </a:solidFill>
            </a:endParaRPr>
          </a:p>
        </p:txBody>
      </p:sp>
      <p:sp>
        <p:nvSpPr>
          <p:cNvPr id="6" name="Rectangle 5"/>
          <p:cNvSpPr/>
          <p:nvPr/>
        </p:nvSpPr>
        <p:spPr>
          <a:xfrm>
            <a:off x="135364" y="2981665"/>
            <a:ext cx="3435275" cy="609600"/>
          </a:xfrm>
          <a:prstGeom prst="rect">
            <a:avLst/>
          </a:prstGeom>
          <a:solidFill>
            <a:schemeClr val="bg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UN/NA Placard </a:t>
            </a:r>
            <a:r>
              <a:rPr lang="en-US" sz="2400" b="1" dirty="0" smtClean="0">
                <a:solidFill>
                  <a:schemeClr val="tx1"/>
                </a:solidFill>
              </a:rPr>
              <a:t>Leave Blank</a:t>
            </a:r>
            <a:endParaRPr lang="en-US" sz="2400" b="1" dirty="0">
              <a:solidFill>
                <a:schemeClr val="tx1"/>
              </a:solidFill>
            </a:endParaRPr>
          </a:p>
        </p:txBody>
      </p:sp>
      <p:sp>
        <p:nvSpPr>
          <p:cNvPr id="7" name="Rectangle 6"/>
          <p:cNvSpPr/>
          <p:nvPr/>
        </p:nvSpPr>
        <p:spPr>
          <a:xfrm>
            <a:off x="135363" y="3634297"/>
            <a:ext cx="3435275" cy="609600"/>
          </a:xfrm>
          <a:prstGeom prst="rect">
            <a:avLst/>
          </a:prstGeom>
          <a:solidFill>
            <a:schemeClr val="bg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UN Number </a:t>
            </a:r>
            <a:r>
              <a:rPr lang="en-US" sz="2400" b="1" dirty="0" smtClean="0">
                <a:solidFill>
                  <a:schemeClr val="tx1"/>
                </a:solidFill>
              </a:rPr>
              <a:t>Leave Blank</a:t>
            </a:r>
            <a:endParaRPr lang="en-US" sz="2400" b="1" dirty="0">
              <a:solidFill>
                <a:schemeClr val="tx1"/>
              </a:solidFill>
            </a:endParaRPr>
          </a:p>
        </p:txBody>
      </p:sp>
      <p:sp>
        <p:nvSpPr>
          <p:cNvPr id="8" name="Rectangle 7"/>
          <p:cNvSpPr/>
          <p:nvPr/>
        </p:nvSpPr>
        <p:spPr>
          <a:xfrm>
            <a:off x="135362" y="4286929"/>
            <a:ext cx="3435275" cy="609600"/>
          </a:xfrm>
          <a:prstGeom prst="rect">
            <a:avLst/>
          </a:prstGeom>
          <a:solidFill>
            <a:schemeClr val="bg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rPr>
              <a:t>Save</a:t>
            </a:r>
            <a:endParaRPr lang="en-US" sz="2400" b="1" dirty="0">
              <a:solidFill>
                <a:schemeClr val="tx1"/>
              </a:solidFill>
            </a:endParaRPr>
          </a:p>
        </p:txBody>
      </p:sp>
      <p:sp>
        <p:nvSpPr>
          <p:cNvPr id="9" name="Rectangle 8"/>
          <p:cNvSpPr/>
          <p:nvPr/>
        </p:nvSpPr>
        <p:spPr>
          <a:xfrm>
            <a:off x="5257800" y="4343400"/>
            <a:ext cx="3571539" cy="1775879"/>
          </a:xfrm>
          <a:prstGeom prst="rect">
            <a:avLst/>
          </a:prstGeom>
          <a:solidFill>
            <a:schemeClr val="bg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rPr>
              <a:t>Non-Placarded vehicles only require 3 clicks</a:t>
            </a:r>
          </a:p>
          <a:p>
            <a:r>
              <a:rPr lang="en-US" sz="2400" b="1" dirty="0" smtClean="0">
                <a:solidFill>
                  <a:schemeClr val="tx1"/>
                </a:solidFill>
              </a:rPr>
              <a:t>1 – Truck Type </a:t>
            </a:r>
          </a:p>
          <a:p>
            <a:r>
              <a:rPr lang="en-US" sz="2400" b="1" dirty="0" smtClean="0">
                <a:solidFill>
                  <a:schemeClr val="tx1"/>
                </a:solidFill>
              </a:rPr>
              <a:t>2 – Configuration </a:t>
            </a:r>
          </a:p>
          <a:p>
            <a:r>
              <a:rPr lang="en-US" sz="2400" b="1" dirty="0" smtClean="0">
                <a:solidFill>
                  <a:schemeClr val="tx1"/>
                </a:solidFill>
              </a:rPr>
              <a:t>3 - Save </a:t>
            </a:r>
            <a:endParaRPr lang="en-US" sz="2400" b="1" dirty="0">
              <a:solidFill>
                <a:schemeClr val="tx1"/>
              </a:solidFill>
            </a:endParaRPr>
          </a:p>
        </p:txBody>
      </p:sp>
      <p:pic>
        <p:nvPicPr>
          <p:cNvPr id="10" name="Picture 2" descr="C:\Users\kfeet\AppData\Local\Microsoft\Windows\Temporary Internet Files\Content.IE5\JN6KVGAW\Button-home[1].gif">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378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0"/>
          <p:cNvSpPr>
            <a:spLocks noGrp="1"/>
          </p:cNvSpPr>
          <p:nvPr>
            <p:ph sz="half" idx="2"/>
          </p:nvPr>
        </p:nvSpPr>
        <p:spPr/>
        <p:txBody>
          <a:bodyPr/>
          <a:lstStyle/>
          <a:p>
            <a:r>
              <a:rPr lang="en-US" dirty="0" smtClean="0"/>
              <a:t>Each time you click save, the program will clear the selections and prepare to receive the next vehicle.</a:t>
            </a:r>
          </a:p>
          <a:p>
            <a:r>
              <a:rPr lang="en-US" dirty="0" smtClean="0"/>
              <a:t>You will have to manually delete the UN number between vehicles</a:t>
            </a:r>
            <a:endParaRPr lang="en-US" dirty="0"/>
          </a:p>
        </p:txBody>
      </p:sp>
      <p:sp>
        <p:nvSpPr>
          <p:cNvPr id="8" name="Text Placeholder 9"/>
          <p:cNvSpPr>
            <a:spLocks noGrp="1"/>
          </p:cNvSpPr>
          <p:nvPr>
            <p:ph type="body" idx="1"/>
          </p:nvPr>
        </p:nvSpPr>
        <p:spPr/>
        <p:txBody>
          <a:bodyPr/>
          <a:lstStyle/>
          <a:p>
            <a:r>
              <a:rPr lang="en-US" dirty="0" smtClean="0"/>
              <a:t>Continue counting…</a:t>
            </a:r>
            <a:endParaRPr lang="en-US" dirty="0"/>
          </a:p>
        </p:txBody>
      </p:sp>
      <p:pic>
        <p:nvPicPr>
          <p:cNvPr id="11" name="Content Placeholder 10" descr="IMG_0376"/>
          <p:cNvPicPr>
            <a:picLocks noGrp="1"/>
          </p:cNvPicPr>
          <p:nvPr>
            <p:ph sz="quarter" idx="4"/>
          </p:nvPr>
        </p:nvPicPr>
        <p:blipFill>
          <a:blip r:embed="rId2" cstate="print">
            <a:lum/>
            <a:extLst>
              <a:ext uri="{28A0092B-C50C-407E-A947-70E740481C1C}">
                <a14:useLocalDpi xmlns:a14="http://schemas.microsoft.com/office/drawing/2010/main"/>
              </a:ext>
            </a:extLst>
          </a:blip>
          <a:stretch>
            <a:fillRect/>
          </a:stretch>
        </p:blipFill>
        <p:spPr>
          <a:xfrm>
            <a:off x="4191000" y="1676400"/>
            <a:ext cx="4648200" cy="4343400"/>
          </a:xfrm>
          <a:prstGeom prst="rect">
            <a:avLst/>
          </a:prstGeom>
          <a:noFill/>
          <a:ln>
            <a:noFill/>
          </a:ln>
        </p:spPr>
      </p:pic>
      <p:pic>
        <p:nvPicPr>
          <p:cNvPr id="5" name="Picture 2" descr="C:\Users\kfeet\AppData\Local\Microsoft\Windows\Temporary Internet Files\Content.IE5\JN6KVGAW\Button-home[1].gif">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730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r>
              <a:rPr lang="en-US" dirty="0" smtClean="0"/>
              <a:t>How to edit…</a:t>
            </a:r>
            <a:endParaRPr lang="en-US" dirty="0"/>
          </a:p>
        </p:txBody>
      </p:sp>
      <p:sp>
        <p:nvSpPr>
          <p:cNvPr id="4" name="Content Placeholder 3"/>
          <p:cNvSpPr>
            <a:spLocks noGrp="1"/>
          </p:cNvSpPr>
          <p:nvPr>
            <p:ph sz="half" idx="2"/>
          </p:nvPr>
        </p:nvSpPr>
        <p:spPr/>
        <p:txBody>
          <a:bodyPr>
            <a:normAutofit/>
          </a:bodyPr>
          <a:lstStyle/>
          <a:p>
            <a:pPr marL="457200" indent="-457200" algn="l">
              <a:buFont typeface="Arial" panose="020B0604020202020204" pitchFamily="34" charset="0"/>
              <a:buChar char="•"/>
            </a:pPr>
            <a:r>
              <a:rPr lang="en-US" dirty="0" smtClean="0"/>
              <a:t>Click the arrow buttons at the bottom of the screen to return to the vehicle you would like to edit</a:t>
            </a:r>
          </a:p>
          <a:p>
            <a:pPr marL="457200" indent="-457200" algn="l">
              <a:buFont typeface="Arial" panose="020B0604020202020204" pitchFamily="34" charset="0"/>
              <a:buChar char="•"/>
            </a:pPr>
            <a:r>
              <a:rPr lang="en-US" dirty="0" smtClean="0"/>
              <a:t>Or, you can tap on the counter box and go to the vehicle you would like to edit (See next slide)</a:t>
            </a:r>
            <a:endParaRPr lang="en-US" dirty="0"/>
          </a:p>
        </p:txBody>
      </p:sp>
      <p:pic>
        <p:nvPicPr>
          <p:cNvPr id="13" name="Content Placeholder 12" descr="IMG_0394"/>
          <p:cNvPicPr>
            <a:picLocks noGrp="1" noChangeAspect="1"/>
          </p:cNvPicPr>
          <p:nvPr isPhoto="1">
            <p:ph sz="quarter" idx="4"/>
          </p:nvPr>
        </p:nvPicPr>
        <p:blipFill>
          <a:blip r:embed="rId2" cstate="print">
            <a:lum/>
            <a:extLst>
              <a:ext uri="{28A0092B-C50C-407E-A947-70E740481C1C}">
                <a14:useLocalDpi xmlns:a14="http://schemas.microsoft.com/office/drawing/2010/main"/>
              </a:ext>
            </a:extLst>
          </a:blip>
          <a:stretch>
            <a:fillRect/>
          </a:stretch>
        </p:blipFill>
        <p:spPr>
          <a:xfrm>
            <a:off x="4800600" y="1600200"/>
            <a:ext cx="3347644" cy="4461723"/>
          </a:xfrm>
          <a:prstGeom prst="rect">
            <a:avLst/>
          </a:prstGeom>
          <a:noFill/>
          <a:ln>
            <a:noFill/>
          </a:ln>
        </p:spPr>
      </p:pic>
      <p:sp>
        <p:nvSpPr>
          <p:cNvPr id="14" name="Right Arrow 13"/>
          <p:cNvSpPr/>
          <p:nvPr/>
        </p:nvSpPr>
        <p:spPr>
          <a:xfrm rot="16200000">
            <a:off x="4746054" y="4060254"/>
            <a:ext cx="1428442" cy="111905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50000"/>
                  </a:schemeClr>
                </a:solidFill>
              </a:rPr>
              <a:t>Edit Buttons</a:t>
            </a:r>
            <a:endParaRPr lang="en-US" dirty="0">
              <a:solidFill>
                <a:schemeClr val="tx2">
                  <a:lumMod val="50000"/>
                </a:schemeClr>
              </a:solidFill>
            </a:endParaRPr>
          </a:p>
        </p:txBody>
      </p:sp>
      <p:sp>
        <p:nvSpPr>
          <p:cNvPr id="15" name="Right Arrow 14"/>
          <p:cNvSpPr/>
          <p:nvPr/>
        </p:nvSpPr>
        <p:spPr>
          <a:xfrm>
            <a:off x="6172200" y="1981200"/>
            <a:ext cx="1219199" cy="914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dirty="0" smtClean="0">
                <a:solidFill>
                  <a:schemeClr val="tx2">
                    <a:lumMod val="50000"/>
                  </a:schemeClr>
                </a:solidFill>
              </a:rPr>
              <a:t>Counter Box</a:t>
            </a:r>
            <a:endParaRPr lang="en-US" dirty="0">
              <a:solidFill>
                <a:schemeClr val="tx2">
                  <a:lumMod val="50000"/>
                </a:schemeClr>
              </a:solidFill>
            </a:endParaRPr>
          </a:p>
        </p:txBody>
      </p:sp>
      <p:pic>
        <p:nvPicPr>
          <p:cNvPr id="7" name="Picture 2" descr="C:\Users\kfeet\AppData\Local\Microsoft\Windows\Temporary Internet Files\Content.IE5\JN6KVGAW\Button-home[1].gif">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227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1752600"/>
            <a:ext cx="6846863" cy="430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kfeet\AppData\Local\Microsoft\Windows\Temporary Internet Files\Content.IE5\JN6KVGAW\Button-home[1].gif">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5588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r>
              <a:rPr lang="en-US" dirty="0" smtClean="0"/>
              <a:t>How to finish</a:t>
            </a:r>
            <a:endParaRPr lang="en-US" dirty="0"/>
          </a:p>
        </p:txBody>
      </p:sp>
      <p:sp>
        <p:nvSpPr>
          <p:cNvPr id="4" name="Content Placeholder 3"/>
          <p:cNvSpPr>
            <a:spLocks noGrp="1"/>
          </p:cNvSpPr>
          <p:nvPr>
            <p:ph sz="half" idx="2"/>
          </p:nvPr>
        </p:nvSpPr>
        <p:spPr/>
        <p:txBody>
          <a:bodyPr>
            <a:normAutofit lnSpcReduction="10000"/>
          </a:bodyPr>
          <a:lstStyle/>
          <a:p>
            <a:pPr marL="457200" indent="-457200" algn="l">
              <a:buFont typeface="Arial" panose="020B0604020202020204" pitchFamily="34" charset="0"/>
              <a:buChar char="•"/>
            </a:pPr>
            <a:r>
              <a:rPr lang="en-US" dirty="0" smtClean="0"/>
              <a:t>Click finish</a:t>
            </a:r>
          </a:p>
          <a:p>
            <a:pPr marL="457200" indent="-457200" algn="l">
              <a:buFont typeface="Arial" panose="020B0604020202020204" pitchFamily="34" charset="0"/>
              <a:buChar char="•"/>
            </a:pPr>
            <a:r>
              <a:rPr lang="en-US" dirty="0" smtClean="0"/>
              <a:t>Click the Home button on the next screen</a:t>
            </a:r>
          </a:p>
          <a:p>
            <a:pPr marL="457200" indent="-457200" algn="l">
              <a:buFont typeface="Arial" panose="020B0604020202020204" pitchFamily="34" charset="0"/>
              <a:buChar char="•"/>
            </a:pPr>
            <a:r>
              <a:rPr lang="en-US" dirty="0" smtClean="0"/>
              <a:t>If you are connected to the internet, the program will upload the information to the map</a:t>
            </a:r>
          </a:p>
          <a:p>
            <a:pPr marL="457200" indent="-457200" algn="l">
              <a:buFont typeface="Arial" panose="020B0604020202020204" pitchFamily="34" charset="0"/>
              <a:buChar char="•"/>
            </a:pPr>
            <a:r>
              <a:rPr lang="en-US" dirty="0" smtClean="0"/>
              <a:t>If you are not connected, wait until you get to a </a:t>
            </a:r>
            <a:r>
              <a:rPr lang="en-US" dirty="0" err="1" smtClean="0"/>
              <a:t>wifi</a:t>
            </a:r>
            <a:r>
              <a:rPr lang="en-US" dirty="0" smtClean="0"/>
              <a:t> connection to sync your survey</a:t>
            </a:r>
            <a:endParaRPr lang="en-US" dirty="0"/>
          </a:p>
        </p:txBody>
      </p:sp>
      <p:pic>
        <p:nvPicPr>
          <p:cNvPr id="13" name="Content Placeholder 12" descr="IMG_0394"/>
          <p:cNvPicPr>
            <a:picLocks noGrp="1" noChangeAspect="1"/>
          </p:cNvPicPr>
          <p:nvPr isPhoto="1">
            <p:ph sz="quarter" idx="4"/>
          </p:nvPr>
        </p:nvPicPr>
        <p:blipFill>
          <a:blip r:embed="rId2" cstate="print">
            <a:lum/>
            <a:extLst>
              <a:ext uri="{28A0092B-C50C-407E-A947-70E740481C1C}">
                <a14:useLocalDpi xmlns:a14="http://schemas.microsoft.com/office/drawing/2010/main"/>
              </a:ext>
            </a:extLst>
          </a:blip>
          <a:stretch>
            <a:fillRect/>
          </a:stretch>
        </p:blipFill>
        <p:spPr>
          <a:xfrm>
            <a:off x="4800600" y="1600200"/>
            <a:ext cx="3347644" cy="4461723"/>
          </a:xfrm>
          <a:prstGeom prst="rect">
            <a:avLst/>
          </a:prstGeom>
          <a:noFill/>
          <a:ln>
            <a:noFill/>
          </a:ln>
        </p:spPr>
      </p:pic>
      <p:sp>
        <p:nvSpPr>
          <p:cNvPr id="14" name="Right Arrow 13"/>
          <p:cNvSpPr/>
          <p:nvPr/>
        </p:nvSpPr>
        <p:spPr>
          <a:xfrm rot="10800000">
            <a:off x="5715000" y="3048000"/>
            <a:ext cx="1276042" cy="66185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50000"/>
                </a:schemeClr>
              </a:solidFill>
            </a:endParaRPr>
          </a:p>
        </p:txBody>
      </p:sp>
      <p:pic>
        <p:nvPicPr>
          <p:cNvPr id="7" name="Picture 2" descr="C:\Users\kfeet\AppData\Local\Microsoft\Windows\Temporary Internet Files\Content.IE5\JN6KVGAW\Button-home[1].gif">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644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
          </p:nvPr>
        </p:nvSpPr>
        <p:spPr>
          <a:xfrm>
            <a:off x="228601" y="1535113"/>
            <a:ext cx="8458200" cy="639762"/>
          </a:xfrm>
        </p:spPr>
        <p:txBody>
          <a:bodyPr/>
          <a:lstStyle/>
          <a:p>
            <a:pPr algn="ctr"/>
            <a:r>
              <a:rPr lang="en-US" dirty="0" smtClean="0"/>
              <a:t>Staff Development Center</a:t>
            </a:r>
            <a:endParaRPr lang="en-US" dirty="0"/>
          </a:p>
        </p:txBody>
      </p:sp>
      <p:pic>
        <p:nvPicPr>
          <p:cNvPr id="9" name="Content Placeholder 8"/>
          <p:cNvPicPr>
            <a:picLocks noGrp="1" noChangeAspect="1"/>
          </p:cNvPicPr>
          <p:nvPr>
            <p:ph sz="quarter" idx="4"/>
          </p:nvPr>
        </p:nvPicPr>
        <p:blipFill>
          <a:blip r:embed="rId2" cstate="print">
            <a:extLst>
              <a:ext uri="{28A0092B-C50C-407E-A947-70E740481C1C}">
                <a14:useLocalDpi xmlns:a14="http://schemas.microsoft.com/office/drawing/2010/main"/>
              </a:ext>
            </a:extLst>
          </a:blip>
          <a:stretch>
            <a:fillRect/>
          </a:stretch>
        </p:blipFill>
        <p:spPr>
          <a:xfrm>
            <a:off x="3734280" y="2209800"/>
            <a:ext cx="5016454" cy="3768264"/>
          </a:xfrm>
          <a:prstGeom prst="rect">
            <a:avLst/>
          </a:prstGeom>
          <a:ln>
            <a:noFill/>
          </a:ln>
          <a:effectLst>
            <a:outerShdw blurRad="292100" dist="139700" dir="2700000" algn="tl" rotWithShape="0">
              <a:srgbClr val="333333">
                <a:alpha val="65000"/>
              </a:srgbClr>
            </a:outerShdw>
          </a:effectLst>
        </p:spPr>
      </p:pic>
      <p:sp>
        <p:nvSpPr>
          <p:cNvPr id="10" name="Content Placeholder 2"/>
          <p:cNvSpPr>
            <a:spLocks noGrp="1"/>
          </p:cNvSpPr>
          <p:nvPr>
            <p:ph sz="half" idx="2"/>
          </p:nvPr>
        </p:nvSpPr>
        <p:spPr/>
        <p:txBody>
          <a:bodyPr>
            <a:normAutofit/>
          </a:bodyPr>
          <a:lstStyle/>
          <a:p>
            <a:r>
              <a:rPr lang="en-US" dirty="0" smtClean="0"/>
              <a:t>3 Classrooms</a:t>
            </a:r>
          </a:p>
          <a:p>
            <a:pPr lvl="1"/>
            <a:r>
              <a:rPr lang="en-US" dirty="0" smtClean="0"/>
              <a:t>50 Person Classroom</a:t>
            </a:r>
          </a:p>
          <a:p>
            <a:pPr lvl="1"/>
            <a:r>
              <a:rPr lang="en-US" dirty="0" smtClean="0"/>
              <a:t>30 Person Classroom</a:t>
            </a:r>
          </a:p>
          <a:p>
            <a:pPr lvl="1"/>
            <a:r>
              <a:rPr lang="en-US" dirty="0" smtClean="0"/>
              <a:t>15 Person Classroom</a:t>
            </a:r>
          </a:p>
          <a:p>
            <a:r>
              <a:rPr lang="en-US" dirty="0" smtClean="0"/>
              <a:t>1 Computer Lab</a:t>
            </a:r>
          </a:p>
          <a:p>
            <a:pPr lvl="1"/>
            <a:r>
              <a:rPr lang="en-US" dirty="0" smtClean="0"/>
              <a:t>4 Work Stations</a:t>
            </a:r>
          </a:p>
          <a:p>
            <a:pPr lvl="1"/>
            <a:r>
              <a:rPr lang="en-US" dirty="0" smtClean="0"/>
              <a:t>Open Access</a:t>
            </a:r>
          </a:p>
          <a:p>
            <a:pPr lvl="1"/>
            <a:r>
              <a:rPr lang="en-US" dirty="0" smtClean="0"/>
              <a:t>Printer</a:t>
            </a:r>
          </a:p>
          <a:p>
            <a:endParaRPr lang="en-US" dirty="0"/>
          </a:p>
        </p:txBody>
      </p:sp>
    </p:spTree>
    <p:extLst>
      <p:ext uri="{BB962C8B-B14F-4D97-AF65-F5344CB8AC3E}">
        <p14:creationId xmlns:p14="http://schemas.microsoft.com/office/powerpoint/2010/main" val="33118295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40"/>
          <p:cNvPicPr>
            <a:picLocks noGrp="1" noChangeAspect="1"/>
          </p:cNvPicPr>
          <p:nvPr isPhoto="1"/>
        </p:nvPicPr>
        <p:blipFill rotWithShape="1">
          <a:blip r:embed="rId3" cstate="print">
            <a:lum/>
            <a:extLst>
              <a:ext uri="{28A0092B-C50C-407E-A947-70E740481C1C}">
                <a14:useLocalDpi xmlns:a14="http://schemas.microsoft.com/office/drawing/2010/main"/>
              </a:ext>
            </a:extLst>
          </a:blip>
          <a:srcRect/>
          <a:stretch/>
        </p:blipFill>
        <p:spPr>
          <a:xfrm>
            <a:off x="4648200" y="1600200"/>
            <a:ext cx="4194586" cy="4648200"/>
          </a:xfrm>
          <a:prstGeom prst="rect">
            <a:avLst/>
          </a:prstGeom>
          <a:noFill/>
          <a:ln>
            <a:noFill/>
          </a:ln>
        </p:spPr>
      </p:pic>
      <p:sp>
        <p:nvSpPr>
          <p:cNvPr id="4" name="Right Arrow 3"/>
          <p:cNvSpPr/>
          <p:nvPr/>
        </p:nvSpPr>
        <p:spPr>
          <a:xfrm>
            <a:off x="4495800" y="2667000"/>
            <a:ext cx="762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idx="1"/>
          </p:nvPr>
        </p:nvSpPr>
        <p:spPr/>
        <p:txBody>
          <a:bodyPr/>
          <a:lstStyle/>
          <a:p>
            <a:r>
              <a:rPr lang="en-US" dirty="0" smtClean="0"/>
              <a:t>How to sync</a:t>
            </a:r>
            <a:endParaRPr lang="en-US" dirty="0"/>
          </a:p>
        </p:txBody>
      </p:sp>
      <p:sp>
        <p:nvSpPr>
          <p:cNvPr id="11" name="Content Placeholder 10"/>
          <p:cNvSpPr>
            <a:spLocks noGrp="1"/>
          </p:cNvSpPr>
          <p:nvPr>
            <p:ph sz="half" idx="2"/>
          </p:nvPr>
        </p:nvSpPr>
        <p:spPr/>
        <p:txBody>
          <a:bodyPr/>
          <a:lstStyle/>
          <a:p>
            <a:r>
              <a:rPr lang="en-US" dirty="0" smtClean="0"/>
              <a:t>Go back to the dashboard</a:t>
            </a:r>
          </a:p>
          <a:p>
            <a:r>
              <a:rPr lang="en-US" dirty="0" smtClean="0"/>
              <a:t>Click on My Surveys or Total Surveys</a:t>
            </a:r>
            <a:endParaRPr lang="en-US" dirty="0"/>
          </a:p>
        </p:txBody>
      </p:sp>
      <p:sp>
        <p:nvSpPr>
          <p:cNvPr id="14" name="Right Arrow 13"/>
          <p:cNvSpPr/>
          <p:nvPr/>
        </p:nvSpPr>
        <p:spPr>
          <a:xfrm>
            <a:off x="4495800" y="3733800"/>
            <a:ext cx="762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2" descr="C:\Users\kfeet\AppData\Local\Microsoft\Windows\Temporary Internet Files\Content.IE5\JN6KVGAW\Button-home[1].gif">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7779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44"/>
          <p:cNvPicPr>
            <a:picLocks noGrp="1" noChangeAspect="1"/>
          </p:cNvPicPr>
          <p:nvPr isPhoto="1"/>
        </p:nvPicPr>
        <p:blipFill>
          <a:blip r:embed="rId3" cstate="print">
            <a:lum/>
            <a:extLst>
              <a:ext uri="{28A0092B-C50C-407E-A947-70E740481C1C}">
                <a14:useLocalDpi xmlns:a14="http://schemas.microsoft.com/office/drawing/2010/main"/>
              </a:ext>
            </a:extLst>
          </a:blip>
          <a:stretch>
            <a:fillRect/>
          </a:stretch>
        </p:blipFill>
        <p:spPr>
          <a:xfrm>
            <a:off x="4419600" y="1752600"/>
            <a:ext cx="4648200" cy="3486150"/>
          </a:xfrm>
          <a:prstGeom prst="rect">
            <a:avLst/>
          </a:prstGeom>
          <a:noFill/>
          <a:ln>
            <a:noFill/>
          </a:ln>
        </p:spPr>
      </p:pic>
      <p:sp>
        <p:nvSpPr>
          <p:cNvPr id="3" name="Right Arrow 2"/>
          <p:cNvSpPr/>
          <p:nvPr/>
        </p:nvSpPr>
        <p:spPr>
          <a:xfrm>
            <a:off x="7848600" y="1981200"/>
            <a:ext cx="609600"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idx="1"/>
          </p:nvPr>
        </p:nvSpPr>
        <p:spPr/>
        <p:txBody>
          <a:bodyPr/>
          <a:lstStyle/>
          <a:p>
            <a:r>
              <a:rPr lang="en-US" dirty="0" smtClean="0"/>
              <a:t>How to sync continued…</a:t>
            </a:r>
            <a:endParaRPr lang="en-US" dirty="0"/>
          </a:p>
        </p:txBody>
      </p:sp>
      <p:sp>
        <p:nvSpPr>
          <p:cNvPr id="6" name="Content Placeholder 5"/>
          <p:cNvSpPr>
            <a:spLocks noGrp="1"/>
          </p:cNvSpPr>
          <p:nvPr>
            <p:ph sz="half" idx="2"/>
          </p:nvPr>
        </p:nvSpPr>
        <p:spPr/>
        <p:txBody>
          <a:bodyPr/>
          <a:lstStyle/>
          <a:p>
            <a:r>
              <a:rPr lang="en-US" dirty="0" smtClean="0"/>
              <a:t>Click on Sync to sync all surveys or click on the red button to sync a specific survey</a:t>
            </a:r>
          </a:p>
          <a:p>
            <a:r>
              <a:rPr lang="en-US" dirty="0" smtClean="0"/>
              <a:t>Syncing will upload the survey to the map and allow moderators to download the report</a:t>
            </a:r>
            <a:endParaRPr lang="en-US" dirty="0"/>
          </a:p>
        </p:txBody>
      </p:sp>
      <p:sp>
        <p:nvSpPr>
          <p:cNvPr id="9" name="Right Arrow 8"/>
          <p:cNvSpPr/>
          <p:nvPr/>
        </p:nvSpPr>
        <p:spPr>
          <a:xfrm>
            <a:off x="8001000" y="3228975"/>
            <a:ext cx="609600"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C:\Users\kfeet\AppData\Local\Microsoft\Windows\Temporary Internet Files\Content.IE5\JN6KVGAW\Button-home[1].gif">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808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40"/>
          <p:cNvPicPr>
            <a:picLocks noGrp="1" noChangeAspect="1"/>
          </p:cNvPicPr>
          <p:nvPr isPhoto="1"/>
        </p:nvPicPr>
        <p:blipFill rotWithShape="1">
          <a:blip r:embed="rId3" cstate="print">
            <a:lum/>
            <a:extLst>
              <a:ext uri="{28A0092B-C50C-407E-A947-70E740481C1C}">
                <a14:useLocalDpi xmlns:a14="http://schemas.microsoft.com/office/drawing/2010/main"/>
              </a:ext>
            </a:extLst>
          </a:blip>
          <a:srcRect/>
          <a:stretch/>
        </p:blipFill>
        <p:spPr>
          <a:xfrm>
            <a:off x="4648200" y="1600200"/>
            <a:ext cx="4194586" cy="4648200"/>
          </a:xfrm>
          <a:prstGeom prst="rect">
            <a:avLst/>
          </a:prstGeom>
          <a:noFill/>
          <a:ln>
            <a:noFill/>
          </a:ln>
        </p:spPr>
      </p:pic>
      <p:sp>
        <p:nvSpPr>
          <p:cNvPr id="4" name="Right Arrow 3"/>
          <p:cNvSpPr/>
          <p:nvPr/>
        </p:nvSpPr>
        <p:spPr>
          <a:xfrm>
            <a:off x="4495800" y="2667000"/>
            <a:ext cx="762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idx="1"/>
          </p:nvPr>
        </p:nvSpPr>
        <p:spPr/>
        <p:txBody>
          <a:bodyPr/>
          <a:lstStyle/>
          <a:p>
            <a:r>
              <a:rPr lang="en-US" dirty="0" smtClean="0"/>
              <a:t>How to view report</a:t>
            </a:r>
            <a:endParaRPr lang="en-US" dirty="0"/>
          </a:p>
        </p:txBody>
      </p:sp>
      <p:sp>
        <p:nvSpPr>
          <p:cNvPr id="11" name="Content Placeholder 10"/>
          <p:cNvSpPr>
            <a:spLocks noGrp="1"/>
          </p:cNvSpPr>
          <p:nvPr>
            <p:ph sz="half" idx="2"/>
          </p:nvPr>
        </p:nvSpPr>
        <p:spPr/>
        <p:txBody>
          <a:bodyPr/>
          <a:lstStyle/>
          <a:p>
            <a:r>
              <a:rPr lang="en-US" dirty="0" smtClean="0"/>
              <a:t>Go back to the dashboard</a:t>
            </a:r>
          </a:p>
          <a:p>
            <a:r>
              <a:rPr lang="en-US" dirty="0" smtClean="0"/>
              <a:t>Click on My Surveys or Total Surveys</a:t>
            </a:r>
            <a:endParaRPr lang="en-US" dirty="0"/>
          </a:p>
        </p:txBody>
      </p:sp>
      <p:sp>
        <p:nvSpPr>
          <p:cNvPr id="14" name="Right Arrow 13"/>
          <p:cNvSpPr/>
          <p:nvPr/>
        </p:nvSpPr>
        <p:spPr>
          <a:xfrm>
            <a:off x="4495800" y="3733800"/>
            <a:ext cx="762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descr="C:\Users\kfeet\AppData\Local\Microsoft\Windows\Temporary Internet Files\Content.IE5\JN6KVGAW\Button-home[1].gif">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1161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51"/>
          <p:cNvPicPr>
            <a:picLocks noGrp="1" noChangeAspect="1"/>
          </p:cNvPicPr>
          <p:nvPr isPhoto="1"/>
        </p:nvPicPr>
        <p:blipFill rotWithShape="1">
          <a:blip r:embed="rId3" cstate="print">
            <a:lum/>
            <a:extLst>
              <a:ext uri="{28A0092B-C50C-407E-A947-70E740481C1C}">
                <a14:useLocalDpi xmlns:a14="http://schemas.microsoft.com/office/drawing/2010/main"/>
              </a:ext>
            </a:extLst>
          </a:blip>
          <a:srcRect/>
          <a:stretch/>
        </p:blipFill>
        <p:spPr>
          <a:xfrm>
            <a:off x="4571999" y="2078875"/>
            <a:ext cx="4292301" cy="3886200"/>
          </a:xfrm>
          <a:prstGeom prst="rect">
            <a:avLst/>
          </a:prstGeom>
          <a:noFill/>
          <a:ln>
            <a:noFill/>
          </a:ln>
        </p:spPr>
      </p:pic>
      <p:sp>
        <p:nvSpPr>
          <p:cNvPr id="3" name="Right Arrow 2"/>
          <p:cNvSpPr/>
          <p:nvPr/>
        </p:nvSpPr>
        <p:spPr>
          <a:xfrm rot="10800000">
            <a:off x="5486400" y="3124200"/>
            <a:ext cx="609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idx="1"/>
          </p:nvPr>
        </p:nvSpPr>
        <p:spPr/>
        <p:txBody>
          <a:bodyPr>
            <a:normAutofit fontScale="92500"/>
          </a:bodyPr>
          <a:lstStyle/>
          <a:p>
            <a:r>
              <a:rPr lang="en-US" dirty="0" smtClean="0"/>
              <a:t>How to view report continued…</a:t>
            </a:r>
            <a:endParaRPr lang="en-US" dirty="0"/>
          </a:p>
        </p:txBody>
      </p:sp>
      <p:sp>
        <p:nvSpPr>
          <p:cNvPr id="6" name="Content Placeholder 5"/>
          <p:cNvSpPr>
            <a:spLocks noGrp="1"/>
          </p:cNvSpPr>
          <p:nvPr>
            <p:ph sz="half" idx="2"/>
          </p:nvPr>
        </p:nvSpPr>
        <p:spPr>
          <a:xfrm>
            <a:off x="381000" y="2209800"/>
            <a:ext cx="4040188" cy="3951288"/>
          </a:xfrm>
        </p:spPr>
        <p:txBody>
          <a:bodyPr/>
          <a:lstStyle/>
          <a:p>
            <a:r>
              <a:rPr lang="en-US" dirty="0" smtClean="0"/>
              <a:t>Click on the icon near the desired location on the map or click on table to get to the table view </a:t>
            </a:r>
            <a:endParaRPr lang="en-US" dirty="0"/>
          </a:p>
        </p:txBody>
      </p:sp>
      <p:sp>
        <p:nvSpPr>
          <p:cNvPr id="9" name="Right Arrow 8"/>
          <p:cNvSpPr/>
          <p:nvPr/>
        </p:nvSpPr>
        <p:spPr>
          <a:xfrm rot="10800000">
            <a:off x="7239000" y="4343400"/>
            <a:ext cx="609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C:\Users\kfeet\AppData\Local\Microsoft\Windows\Temporary Internet Files\Content.IE5\JN6KVGAW\Button-home[1].gif">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582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52"/>
          <p:cNvPicPr>
            <a:picLocks noGrp="1" noChangeAspect="1"/>
          </p:cNvPicPr>
          <p:nvPr isPhoto="1"/>
        </p:nvPicPr>
        <p:blipFill>
          <a:blip r:embed="rId3" cstate="print">
            <a:lum/>
            <a:extLst>
              <a:ext uri="{28A0092B-C50C-407E-A947-70E740481C1C}">
                <a14:useLocalDpi xmlns:a14="http://schemas.microsoft.com/office/drawing/2010/main"/>
              </a:ext>
            </a:extLst>
          </a:blip>
          <a:stretch>
            <a:fillRect/>
          </a:stretch>
        </p:blipFill>
        <p:spPr>
          <a:xfrm>
            <a:off x="3541059" y="2590800"/>
            <a:ext cx="5257800" cy="3943350"/>
          </a:xfrm>
          <a:prstGeom prst="rect">
            <a:avLst/>
          </a:prstGeom>
          <a:noFill/>
          <a:ln>
            <a:noFill/>
          </a:ln>
        </p:spPr>
      </p:pic>
      <p:sp>
        <p:nvSpPr>
          <p:cNvPr id="3" name="Right Arrow 2"/>
          <p:cNvSpPr/>
          <p:nvPr/>
        </p:nvSpPr>
        <p:spPr>
          <a:xfrm rot="10800000">
            <a:off x="4648200" y="4562475"/>
            <a:ext cx="609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idx="1"/>
          </p:nvPr>
        </p:nvSpPr>
        <p:spPr/>
        <p:txBody>
          <a:bodyPr>
            <a:normAutofit fontScale="92500"/>
          </a:bodyPr>
          <a:lstStyle/>
          <a:p>
            <a:r>
              <a:rPr lang="en-US" dirty="0" smtClean="0"/>
              <a:t>How to view report continued…</a:t>
            </a:r>
            <a:endParaRPr lang="en-US" dirty="0"/>
          </a:p>
        </p:txBody>
      </p:sp>
      <p:sp>
        <p:nvSpPr>
          <p:cNvPr id="9" name="Content Placeholder 8"/>
          <p:cNvSpPr>
            <a:spLocks noGrp="1"/>
          </p:cNvSpPr>
          <p:nvPr>
            <p:ph sz="half" idx="2"/>
          </p:nvPr>
        </p:nvSpPr>
        <p:spPr>
          <a:xfrm>
            <a:off x="457200" y="2133600"/>
            <a:ext cx="4040188" cy="3951288"/>
          </a:xfrm>
        </p:spPr>
        <p:txBody>
          <a:bodyPr/>
          <a:lstStyle/>
          <a:p>
            <a:r>
              <a:rPr lang="en-US" dirty="0" smtClean="0"/>
              <a:t>Click on the survey you would like to view</a:t>
            </a:r>
            <a:endParaRPr lang="en-US" dirty="0"/>
          </a:p>
        </p:txBody>
      </p:sp>
      <p:pic>
        <p:nvPicPr>
          <p:cNvPr id="12" name="Picture 2" descr="C:\Users\kfeet\AppData\Local\Microsoft\Windows\Temporary Internet Files\Content.IE5\JN6KVGAW\Button-home[1].gif">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0346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57"/>
          <p:cNvPicPr>
            <a:picLocks noGrp="1" noChangeAspect="1"/>
          </p:cNvPicPr>
          <p:nvPr isPhoto="1"/>
        </p:nvPicPr>
        <p:blipFill>
          <a:blip r:embed="rId3" cstate="print">
            <a:lum/>
            <a:extLst>
              <a:ext uri="{28A0092B-C50C-407E-A947-70E740481C1C}">
                <a14:useLocalDpi xmlns:a14="http://schemas.microsoft.com/office/drawing/2010/main"/>
              </a:ext>
            </a:extLst>
          </a:blip>
          <a:stretch>
            <a:fillRect/>
          </a:stretch>
        </p:blipFill>
        <p:spPr>
          <a:xfrm>
            <a:off x="3200400" y="2400300"/>
            <a:ext cx="5943600" cy="4457700"/>
          </a:xfrm>
          <a:prstGeom prst="rect">
            <a:avLst/>
          </a:prstGeom>
          <a:noFill/>
          <a:ln>
            <a:noFill/>
          </a:ln>
        </p:spPr>
      </p:pic>
      <p:sp>
        <p:nvSpPr>
          <p:cNvPr id="4" name="Text Placeholder 3"/>
          <p:cNvSpPr>
            <a:spLocks noGrp="1"/>
          </p:cNvSpPr>
          <p:nvPr>
            <p:ph type="body" idx="1"/>
          </p:nvPr>
        </p:nvSpPr>
        <p:spPr/>
        <p:txBody>
          <a:bodyPr>
            <a:normAutofit fontScale="92500"/>
          </a:bodyPr>
          <a:lstStyle/>
          <a:p>
            <a:r>
              <a:rPr lang="en-US" dirty="0" smtClean="0"/>
              <a:t>How to view report continued…</a:t>
            </a:r>
            <a:endParaRPr lang="en-US" dirty="0"/>
          </a:p>
        </p:txBody>
      </p:sp>
      <p:sp>
        <p:nvSpPr>
          <p:cNvPr id="5" name="Content Placeholder 4"/>
          <p:cNvSpPr>
            <a:spLocks noGrp="1"/>
          </p:cNvSpPr>
          <p:nvPr>
            <p:ph sz="half" idx="2"/>
          </p:nvPr>
        </p:nvSpPr>
        <p:spPr/>
        <p:txBody>
          <a:bodyPr/>
          <a:lstStyle/>
          <a:p>
            <a:r>
              <a:rPr lang="en-US" dirty="0" smtClean="0"/>
              <a:t>Select Download</a:t>
            </a:r>
            <a:endParaRPr lang="en-US" dirty="0"/>
          </a:p>
        </p:txBody>
      </p:sp>
      <p:sp>
        <p:nvSpPr>
          <p:cNvPr id="8" name="Right Arrow 7"/>
          <p:cNvSpPr/>
          <p:nvPr/>
        </p:nvSpPr>
        <p:spPr>
          <a:xfrm rot="10800000">
            <a:off x="5029200" y="2819400"/>
            <a:ext cx="609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Users\kfeet\AppData\Local\Microsoft\Windows\Temporary Internet Files\Content.IE5\JN6KVGAW\Button-home[1].gif">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7907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117224712"/>
              </p:ext>
            </p:extLst>
          </p:nvPr>
        </p:nvGraphicFramePr>
        <p:xfrm>
          <a:off x="1600200" y="2209800"/>
          <a:ext cx="5257800" cy="3897630"/>
        </p:xfrm>
        <a:graphic>
          <a:graphicData uri="http://schemas.openxmlformats.org/drawingml/2006/table">
            <a:tbl>
              <a:tblPr/>
              <a:tblGrid>
                <a:gridCol w="1952812"/>
                <a:gridCol w="1372887"/>
                <a:gridCol w="772249"/>
                <a:gridCol w="402398"/>
                <a:gridCol w="757454"/>
              </a:tblGrid>
              <a:tr h="176645">
                <a:tc>
                  <a:txBody>
                    <a:bodyPr/>
                    <a:lstStyle/>
                    <a:p>
                      <a:pPr algn="l" fontAlgn="b"/>
                      <a:r>
                        <a:rPr lang="en-US" sz="1100" b="0" i="0" u="none" strike="noStrike" dirty="0">
                          <a:solidFill>
                            <a:srgbClr val="000000"/>
                          </a:solidFill>
                          <a:effectLst/>
                          <a:latin typeface="Calibri"/>
                        </a:rPr>
                        <a:t>SURVEY NAME:</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JESTC 1</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76645">
                <a:tc>
                  <a:txBody>
                    <a:bodyPr/>
                    <a:lstStyle/>
                    <a:p>
                      <a:pPr algn="l" fontAlgn="b"/>
                      <a:r>
                        <a:rPr lang="en-US" sz="1100" b="0" i="0" u="none" strike="noStrike">
                          <a:solidFill>
                            <a:srgbClr val="000000"/>
                          </a:solidFill>
                          <a:effectLst/>
                          <a:latin typeface="Calibri"/>
                        </a:rPr>
                        <a:t>USER NAME:</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KFeet</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76645">
                <a:tc>
                  <a:txBody>
                    <a:bodyPr/>
                    <a:lstStyle/>
                    <a:p>
                      <a:pPr algn="l" fontAlgn="b"/>
                      <a:r>
                        <a:rPr lang="en-US" sz="1100" b="0" i="0" u="none" strike="noStrike">
                          <a:solidFill>
                            <a:srgbClr val="000000"/>
                          </a:solidFill>
                          <a:effectLst/>
                          <a:latin typeface="Calibri"/>
                        </a:rPr>
                        <a:t>ADDRESS:</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JESTC</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76645">
                <a:tc>
                  <a:txBody>
                    <a:bodyPr/>
                    <a:lstStyle/>
                    <a:p>
                      <a:pPr algn="l" fontAlgn="b"/>
                      <a:r>
                        <a:rPr lang="en-US" sz="1100" b="0" i="0" u="none" strike="noStrike">
                          <a:solidFill>
                            <a:srgbClr val="000000"/>
                          </a:solidFill>
                          <a:effectLst/>
                          <a:latin typeface="Calibri"/>
                        </a:rPr>
                        <a:t>DATE: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11/10/2014</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76645">
                <a:tc>
                  <a:txBody>
                    <a:bodyPr/>
                    <a:lstStyle/>
                    <a:p>
                      <a:pPr algn="l" fontAlgn="b"/>
                      <a:r>
                        <a:rPr lang="en-US" sz="1100" b="0" i="0" u="none" strike="noStrike">
                          <a:solidFill>
                            <a:srgbClr val="000000"/>
                          </a:solidFill>
                          <a:effectLst/>
                          <a:latin typeface="Calibri"/>
                        </a:rPr>
                        <a:t>DIRECTION:</a:t>
                      </a:r>
                    </a:p>
                  </a:txBody>
                  <a:tcPr marL="9525" marR="9525" marT="9525" marB="0" anchor="b">
                    <a:lnL>
                      <a:noFill/>
                    </a:lnL>
                    <a:lnR>
                      <a:noFill/>
                    </a:lnR>
                    <a:lnT>
                      <a:noFill/>
                    </a:lnT>
                    <a:lnB>
                      <a:noFill/>
                    </a:lnB>
                  </a:tcPr>
                </a:tc>
                <a:tc>
                  <a:txBody>
                    <a:bodyPr/>
                    <a:lstStyle/>
                    <a:p>
                      <a:pPr algn="l" fontAlgn="b"/>
                      <a:r>
                        <a:rPr lang="en-US" sz="1100" b="0" i="0" u="none" strike="noStrike" dirty="0" err="1">
                          <a:solidFill>
                            <a:srgbClr val="000000"/>
                          </a:solidFill>
                          <a:effectLst/>
                          <a:latin typeface="Calibri"/>
                        </a:rPr>
                        <a:t>One-Way;East</a:t>
                      </a:r>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76645">
                <a:tc>
                  <a:txBody>
                    <a:bodyPr/>
                    <a:lstStyle/>
                    <a:p>
                      <a:pPr algn="l" fontAlgn="b"/>
                      <a:r>
                        <a:rPr lang="en-US" sz="1100" b="0" i="0" u="none" strike="noStrike">
                          <a:solidFill>
                            <a:srgbClr val="000000"/>
                          </a:solidFill>
                          <a:effectLst/>
                          <a:latin typeface="Calibri"/>
                        </a:rPr>
                        <a:t>TIME START:</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1:00 PM</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76645">
                <a:tc>
                  <a:txBody>
                    <a:bodyPr/>
                    <a:lstStyle/>
                    <a:p>
                      <a:pPr algn="l" fontAlgn="b"/>
                      <a:r>
                        <a:rPr lang="en-US" sz="1100" b="0" i="0" u="none" strike="noStrike">
                          <a:solidFill>
                            <a:srgbClr val="000000"/>
                          </a:solidFill>
                          <a:effectLst/>
                          <a:latin typeface="Calibri"/>
                        </a:rPr>
                        <a:t>TIME FINISH:</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3:00 PM</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76645">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76645">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76645">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76645">
                <a:tc>
                  <a:txBody>
                    <a:bodyPr/>
                    <a:lstStyle/>
                    <a:p>
                      <a:pPr algn="ctr" fontAlgn="b"/>
                      <a:r>
                        <a:rPr lang="en-US" sz="1100" b="0" i="0" u="none" strike="noStrike">
                          <a:solidFill>
                            <a:srgbClr val="000000"/>
                          </a:solidFill>
                          <a:effectLst/>
                          <a:latin typeface="Calibri"/>
                        </a:rPr>
                        <a:t>Type</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a:rPr>
                        <a:t>Configuration</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a:rPr>
                        <a:t>Class</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a:rPr>
                        <a:t>UN</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a:rPr>
                        <a:t>Time</a:t>
                      </a:r>
                    </a:p>
                  </a:txBody>
                  <a:tcPr marL="9525" marR="9525" marT="9525" marB="0" anchor="b">
                    <a:lnL>
                      <a:noFill/>
                    </a:lnL>
                    <a:lnR>
                      <a:noFill/>
                    </a:lnR>
                    <a:lnT>
                      <a:noFill/>
                    </a:lnT>
                    <a:lnB>
                      <a:noFill/>
                    </a:lnB>
                  </a:tcPr>
                </a:tc>
              </a:tr>
              <a:tr h="176645">
                <a:tc>
                  <a:txBody>
                    <a:bodyPr/>
                    <a:lstStyle/>
                    <a:p>
                      <a:pPr algn="l" fontAlgn="b"/>
                      <a:r>
                        <a:rPr lang="en-US" sz="1100" b="0" i="0" u="none" strike="noStrike">
                          <a:solidFill>
                            <a:srgbClr val="000000"/>
                          </a:solidFill>
                          <a:effectLst/>
                          <a:latin typeface="Calibri"/>
                        </a:rPr>
                        <a:t>Liquid and Gas</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Tractor-Trailer</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Class 3</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1203</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1:15:39 PM</a:t>
                      </a:r>
                    </a:p>
                  </a:txBody>
                  <a:tcPr marL="9525" marR="9525" marT="9525" marB="0" anchor="b">
                    <a:lnL>
                      <a:noFill/>
                    </a:lnL>
                    <a:lnR>
                      <a:noFill/>
                    </a:lnR>
                    <a:lnT>
                      <a:noFill/>
                    </a:lnT>
                    <a:lnB>
                      <a:noFill/>
                    </a:lnB>
                  </a:tcPr>
                </a:tc>
              </a:tr>
              <a:tr h="176645">
                <a:tc>
                  <a:txBody>
                    <a:bodyPr/>
                    <a:lstStyle/>
                    <a:p>
                      <a:pPr algn="l" fontAlgn="b"/>
                      <a:r>
                        <a:rPr lang="en-US" sz="1100" b="0" i="0" u="none" strike="noStrike">
                          <a:solidFill>
                            <a:srgbClr val="000000"/>
                          </a:solidFill>
                          <a:effectLst/>
                          <a:latin typeface="Calibri"/>
                        </a:rPr>
                        <a:t>Other Cargo Body Examples</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Straight Truck</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NA</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1:16:07 PM</a:t>
                      </a:r>
                    </a:p>
                  </a:txBody>
                  <a:tcPr marL="9525" marR="9525" marT="9525" marB="0" anchor="b">
                    <a:lnL>
                      <a:noFill/>
                    </a:lnL>
                    <a:lnR>
                      <a:noFill/>
                    </a:lnR>
                    <a:lnT>
                      <a:noFill/>
                    </a:lnT>
                    <a:lnB>
                      <a:noFill/>
                    </a:lnB>
                  </a:tcPr>
                </a:tc>
              </a:tr>
              <a:tr h="176645">
                <a:tc>
                  <a:txBody>
                    <a:bodyPr/>
                    <a:lstStyle/>
                    <a:p>
                      <a:pPr algn="l" fontAlgn="b"/>
                      <a:r>
                        <a:rPr lang="en-US" sz="1100" b="0" i="0" u="none" strike="noStrike">
                          <a:solidFill>
                            <a:srgbClr val="000000"/>
                          </a:solidFill>
                          <a:effectLst/>
                          <a:latin typeface="Calibri"/>
                        </a:rPr>
                        <a:t>Step Bed or Flatbed</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Tractor-Trailer</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NA</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1:16:20 PM</a:t>
                      </a:r>
                    </a:p>
                  </a:txBody>
                  <a:tcPr marL="9525" marR="9525" marT="9525" marB="0" anchor="b">
                    <a:lnL>
                      <a:noFill/>
                    </a:lnL>
                    <a:lnR>
                      <a:noFill/>
                    </a:lnR>
                    <a:lnT>
                      <a:noFill/>
                    </a:lnT>
                    <a:lnB>
                      <a:noFill/>
                    </a:lnB>
                  </a:tcPr>
                </a:tc>
              </a:tr>
              <a:tr h="176645">
                <a:tc>
                  <a:txBody>
                    <a:bodyPr/>
                    <a:lstStyle/>
                    <a:p>
                      <a:pPr algn="l" fontAlgn="b"/>
                      <a:r>
                        <a:rPr lang="en-US" sz="1100" b="0" i="0" u="none" strike="noStrike">
                          <a:solidFill>
                            <a:srgbClr val="000000"/>
                          </a:solidFill>
                          <a:effectLst/>
                          <a:latin typeface="Calibri"/>
                        </a:rPr>
                        <a:t>Liquid and Gas</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Straight Truck</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Class 3</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1203</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1:16:36 PM</a:t>
                      </a:r>
                    </a:p>
                  </a:txBody>
                  <a:tcPr marL="9525" marR="9525" marT="9525" marB="0" anchor="b">
                    <a:lnL>
                      <a:noFill/>
                    </a:lnL>
                    <a:lnR>
                      <a:noFill/>
                    </a:lnR>
                    <a:lnT>
                      <a:noFill/>
                    </a:lnT>
                    <a:lnB>
                      <a:noFill/>
                    </a:lnB>
                  </a:tcPr>
                </a:tc>
              </a:tr>
              <a:tr h="176645">
                <a:tc>
                  <a:txBody>
                    <a:bodyPr/>
                    <a:lstStyle/>
                    <a:p>
                      <a:pPr algn="l" fontAlgn="b"/>
                      <a:r>
                        <a:rPr lang="en-US" sz="1100" b="0" i="0" u="none" strike="noStrike">
                          <a:solidFill>
                            <a:srgbClr val="000000"/>
                          </a:solidFill>
                          <a:effectLst/>
                          <a:latin typeface="Calibri"/>
                        </a:rPr>
                        <a:t>Standard Van/Box</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Multiple Trailers</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NA</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1:16:48 PM</a:t>
                      </a:r>
                    </a:p>
                  </a:txBody>
                  <a:tcPr marL="9525" marR="9525" marT="9525" marB="0" anchor="b">
                    <a:lnL>
                      <a:noFill/>
                    </a:lnL>
                    <a:lnR>
                      <a:noFill/>
                    </a:lnR>
                    <a:lnT>
                      <a:noFill/>
                    </a:lnT>
                    <a:lnB>
                      <a:noFill/>
                    </a:lnB>
                  </a:tcPr>
                </a:tc>
              </a:tr>
              <a:tr h="176645">
                <a:tc>
                  <a:txBody>
                    <a:bodyPr/>
                    <a:lstStyle/>
                    <a:p>
                      <a:pPr algn="l" fontAlgn="b"/>
                      <a:r>
                        <a:rPr lang="en-US" sz="1100" b="0" i="0" u="none" strike="noStrike" dirty="0">
                          <a:solidFill>
                            <a:srgbClr val="000000"/>
                          </a:solidFill>
                          <a:effectLst/>
                          <a:latin typeface="Calibri"/>
                        </a:rPr>
                        <a:t>Refrigerated Van/Box</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Tractor-Trailer</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NA</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1:17:20 PM</a:t>
                      </a:r>
                    </a:p>
                  </a:txBody>
                  <a:tcPr marL="9525" marR="9525" marT="9525" marB="0" anchor="b">
                    <a:lnL>
                      <a:noFill/>
                    </a:lnL>
                    <a:lnR>
                      <a:noFill/>
                    </a:lnR>
                    <a:lnT>
                      <a:noFill/>
                    </a:lnT>
                    <a:lnB>
                      <a:noFill/>
                    </a:lnB>
                  </a:tcPr>
                </a:tc>
              </a:tr>
              <a:tr h="176645">
                <a:tc>
                  <a:txBody>
                    <a:bodyPr/>
                    <a:lstStyle/>
                    <a:p>
                      <a:pPr algn="l" fontAlgn="b"/>
                      <a:r>
                        <a:rPr lang="en-US" sz="1100" b="0" i="0" u="none" strike="noStrike" dirty="0">
                          <a:solidFill>
                            <a:srgbClr val="000000"/>
                          </a:solidFill>
                          <a:effectLst/>
                          <a:latin typeface="Calibri"/>
                        </a:rPr>
                        <a:t>Service/Utility</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Straight Truck</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NA</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1:17:29 PM</a:t>
                      </a:r>
                    </a:p>
                  </a:txBody>
                  <a:tcPr marL="9525" marR="9525" marT="9525" marB="0" anchor="b">
                    <a:lnL>
                      <a:noFill/>
                    </a:lnL>
                    <a:lnR>
                      <a:noFill/>
                    </a:lnR>
                    <a:lnT>
                      <a:noFill/>
                    </a:lnT>
                    <a:lnB>
                      <a:noFill/>
                    </a:lnB>
                  </a:tcPr>
                </a:tc>
              </a:tr>
              <a:tr h="176645">
                <a:tc>
                  <a:txBody>
                    <a:bodyPr/>
                    <a:lstStyle/>
                    <a:p>
                      <a:pPr algn="l" fontAlgn="b"/>
                      <a:r>
                        <a:rPr lang="en-US" sz="1100" b="0" i="0" u="none" strike="noStrike">
                          <a:solidFill>
                            <a:srgbClr val="000000"/>
                          </a:solidFill>
                          <a:effectLst/>
                          <a:latin typeface="Calibri"/>
                        </a:rPr>
                        <a:t>Liquid and Gas</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Tractor-Trailer</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Class 3</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1203</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1:17:41 PM</a:t>
                      </a:r>
                    </a:p>
                  </a:txBody>
                  <a:tcPr marL="9525" marR="9525" marT="9525" marB="0" anchor="b">
                    <a:lnL>
                      <a:noFill/>
                    </a:lnL>
                    <a:lnR>
                      <a:noFill/>
                    </a:lnR>
                    <a:lnT>
                      <a:noFill/>
                    </a:lnT>
                    <a:lnB>
                      <a:noFill/>
                    </a:lnB>
                  </a:tcPr>
                </a:tc>
              </a:tr>
              <a:tr h="176645">
                <a:tc>
                  <a:txBody>
                    <a:bodyPr/>
                    <a:lstStyle/>
                    <a:p>
                      <a:pPr algn="l" fontAlgn="b"/>
                      <a:r>
                        <a:rPr lang="en-US" sz="1100" b="0" i="0" u="none" strike="noStrike">
                          <a:solidFill>
                            <a:srgbClr val="000000"/>
                          </a:solidFill>
                          <a:effectLst/>
                          <a:latin typeface="Calibri"/>
                        </a:rPr>
                        <a:t>Dry Bulk</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Tractor-Trailer</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NA</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1:17:57 PM</a:t>
                      </a:r>
                    </a:p>
                  </a:txBody>
                  <a:tcPr marL="9525" marR="9525" marT="9525" marB="0" anchor="b">
                    <a:lnL>
                      <a:noFill/>
                    </a:lnL>
                    <a:lnR>
                      <a:noFill/>
                    </a:lnR>
                    <a:lnT>
                      <a:noFill/>
                    </a:lnT>
                    <a:lnB>
                      <a:noFill/>
                    </a:lnB>
                  </a:tcPr>
                </a:tc>
              </a:tr>
              <a:tr h="176645">
                <a:tc>
                  <a:txBody>
                    <a:bodyPr/>
                    <a:lstStyle/>
                    <a:p>
                      <a:pPr algn="l" fontAlgn="b"/>
                      <a:r>
                        <a:rPr lang="en-US" sz="1100" b="0" i="0" u="none" strike="noStrike">
                          <a:solidFill>
                            <a:srgbClr val="000000"/>
                          </a:solidFill>
                          <a:effectLst/>
                          <a:latin typeface="Calibri"/>
                        </a:rPr>
                        <a:t>Service/Utility</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Straight Truck</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NA</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1:18:11 PM</a:t>
                      </a:r>
                    </a:p>
                  </a:txBody>
                  <a:tcPr marL="9525" marR="9525" marT="9525" marB="0" anchor="b">
                    <a:lnL>
                      <a:noFill/>
                    </a:lnL>
                    <a:lnR>
                      <a:noFill/>
                    </a:lnR>
                    <a:lnT>
                      <a:noFill/>
                    </a:lnT>
                    <a:lnB>
                      <a:noFill/>
                    </a:lnB>
                  </a:tcPr>
                </a:tc>
              </a:tr>
              <a:tr h="176645">
                <a:tc>
                  <a:txBody>
                    <a:bodyPr/>
                    <a:lstStyle/>
                    <a:p>
                      <a:pPr algn="l" fontAlgn="b"/>
                      <a:r>
                        <a:rPr lang="en-US" sz="1100" b="0" i="0" u="none" strike="noStrike">
                          <a:solidFill>
                            <a:srgbClr val="000000"/>
                          </a:solidFill>
                          <a:effectLst/>
                          <a:latin typeface="Calibri"/>
                        </a:rPr>
                        <a:t>Liquid and Gas</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Tractor-Trailer</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Class 9</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1985</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1:18:39 PM</a:t>
                      </a:r>
                    </a:p>
                  </a:txBody>
                  <a:tcPr marL="9525" marR="9525" marT="9525" marB="0" anchor="b">
                    <a:lnL>
                      <a:noFill/>
                    </a:lnL>
                    <a:lnR>
                      <a:noFill/>
                    </a:lnR>
                    <a:lnT>
                      <a:noFill/>
                    </a:lnT>
                    <a:lnB>
                      <a:noFill/>
                    </a:lnB>
                  </a:tcPr>
                </a:tc>
              </a:tr>
            </a:tbl>
          </a:graphicData>
        </a:graphic>
      </p:graphicFrame>
      <p:sp>
        <p:nvSpPr>
          <p:cNvPr id="3" name="Text Placeholder 2"/>
          <p:cNvSpPr>
            <a:spLocks noGrp="1"/>
          </p:cNvSpPr>
          <p:nvPr>
            <p:ph type="body" idx="1"/>
          </p:nvPr>
        </p:nvSpPr>
        <p:spPr>
          <a:xfrm>
            <a:off x="2209800" y="1600200"/>
            <a:ext cx="4040188" cy="639762"/>
          </a:xfrm>
        </p:spPr>
        <p:txBody>
          <a:bodyPr/>
          <a:lstStyle/>
          <a:p>
            <a:r>
              <a:rPr lang="en-US" dirty="0" smtClean="0"/>
              <a:t>Export to Excel to save</a:t>
            </a:r>
            <a:endParaRPr lang="en-US" dirty="0"/>
          </a:p>
        </p:txBody>
      </p:sp>
      <p:pic>
        <p:nvPicPr>
          <p:cNvPr id="8" name="Picture 2" descr="C:\Users\kfeet\AppData\Local\Microsoft\Windows\Temporary Internet Files\Content.IE5\JN6KVGAW\Button-home[1].gif">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4231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467259" y="1699419"/>
            <a:ext cx="4040188" cy="639762"/>
          </a:xfrm>
        </p:spPr>
        <p:txBody>
          <a:bodyPr>
            <a:normAutofit fontScale="92500" lnSpcReduction="20000"/>
          </a:bodyPr>
          <a:lstStyle/>
          <a:p>
            <a:r>
              <a:rPr lang="en-US" dirty="0" smtClean="0"/>
              <a:t>How to send icon to home screen…</a:t>
            </a:r>
            <a:endParaRPr lang="en-US" dirty="0"/>
          </a:p>
        </p:txBody>
      </p:sp>
      <p:sp>
        <p:nvSpPr>
          <p:cNvPr id="9" name="Content Placeholder 8"/>
          <p:cNvSpPr>
            <a:spLocks noGrp="1"/>
          </p:cNvSpPr>
          <p:nvPr>
            <p:ph sz="half" idx="2"/>
          </p:nvPr>
        </p:nvSpPr>
        <p:spPr/>
        <p:txBody>
          <a:bodyPr/>
          <a:lstStyle/>
          <a:p>
            <a:pPr marL="0" indent="0">
              <a:buNone/>
            </a:pPr>
            <a:r>
              <a:rPr lang="en-US" dirty="0" smtClean="0"/>
              <a:t>1.   Pull up the site</a:t>
            </a:r>
          </a:p>
          <a:p>
            <a:pPr marL="457200" indent="-457200">
              <a:buAutoNum type="arabicPeriod" startAt="2"/>
            </a:pPr>
            <a:r>
              <a:rPr lang="en-US" dirty="0" smtClean="0"/>
              <a:t>Click on the forward button</a:t>
            </a:r>
          </a:p>
          <a:p>
            <a:pPr marL="457200" indent="-457200">
              <a:buAutoNum type="arabicPeriod" startAt="2"/>
            </a:pPr>
            <a:r>
              <a:rPr lang="en-US" dirty="0" smtClean="0"/>
              <a:t>Click add to home screen button</a:t>
            </a:r>
          </a:p>
          <a:p>
            <a:pPr marL="0" indent="0">
              <a:buNone/>
            </a:pPr>
            <a:r>
              <a:rPr lang="en-US" dirty="0" smtClean="0"/>
              <a:t>3.  Click Add button</a:t>
            </a:r>
            <a:endParaRPr lang="en-US" dirty="0"/>
          </a:p>
        </p:txBody>
      </p:sp>
      <p:pic>
        <p:nvPicPr>
          <p:cNvPr id="12" name="Content Placeholder 11" descr="IMG_0366"/>
          <p:cNvPicPr>
            <a:picLocks noGrp="1"/>
          </p:cNvPicPr>
          <p:nvPr>
            <p:ph sz="quarter" idx="4"/>
          </p:nvPr>
        </p:nvPicPr>
        <p:blipFill rotWithShape="1">
          <a:blip r:embed="rId2" cstate="print">
            <a:lum/>
            <a:extLst>
              <a:ext uri="{28A0092B-C50C-407E-A947-70E740481C1C}">
                <a14:useLocalDpi xmlns:a14="http://schemas.microsoft.com/office/drawing/2010/main"/>
              </a:ext>
            </a:extLst>
          </a:blip>
          <a:srcRect/>
          <a:stretch/>
        </p:blipFill>
        <p:spPr bwMode="auto">
          <a:xfrm>
            <a:off x="5105400" y="1676400"/>
            <a:ext cx="3352800" cy="4343400"/>
          </a:xfrm>
          <a:prstGeom prst="rect">
            <a:avLst/>
          </a:prstGeom>
          <a:noFill/>
          <a:ln>
            <a:noFill/>
          </a:ln>
          <a:extLst>
            <a:ext uri="{53640926-AAD7-44D8-BBD7-CCE9431645EC}">
              <a14:shadowObscured xmlns:a14="http://schemas.microsoft.com/office/drawing/2010/main"/>
            </a:ext>
          </a:extLst>
        </p:spPr>
      </p:pic>
      <p:sp>
        <p:nvSpPr>
          <p:cNvPr id="13" name="Right Arrow 12"/>
          <p:cNvSpPr/>
          <p:nvPr/>
        </p:nvSpPr>
        <p:spPr>
          <a:xfrm>
            <a:off x="5638800" y="1524000"/>
            <a:ext cx="1676400" cy="9906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50000"/>
                  </a:schemeClr>
                </a:solidFill>
              </a:rPr>
              <a:t>(1) Forward Button</a:t>
            </a:r>
            <a:endParaRPr lang="en-US" dirty="0">
              <a:solidFill>
                <a:schemeClr val="tx2">
                  <a:lumMod val="50000"/>
                </a:schemeClr>
              </a:solidFill>
            </a:endParaRPr>
          </a:p>
        </p:txBody>
      </p:sp>
      <p:sp>
        <p:nvSpPr>
          <p:cNvPr id="14" name="Right Arrow 13"/>
          <p:cNvSpPr/>
          <p:nvPr/>
        </p:nvSpPr>
        <p:spPr>
          <a:xfrm>
            <a:off x="5257800" y="3505200"/>
            <a:ext cx="1676400" cy="9906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50000"/>
                  </a:schemeClr>
                </a:solidFill>
              </a:rPr>
              <a:t>(2) Add to  Home Screen</a:t>
            </a:r>
            <a:endParaRPr lang="en-US" dirty="0">
              <a:solidFill>
                <a:schemeClr val="tx2">
                  <a:lumMod val="50000"/>
                </a:schemeClr>
              </a:solidFill>
            </a:endParaRPr>
          </a:p>
        </p:txBody>
      </p:sp>
      <p:pic>
        <p:nvPicPr>
          <p:cNvPr id="15" name="Picture 14" descr="IMG_0367"/>
          <p:cNvPicPr/>
          <p:nvPr/>
        </p:nvPicPr>
        <p:blipFill rotWithShape="1">
          <a:blip r:embed="rId3" cstate="print">
            <a:lum/>
            <a:extLst>
              <a:ext uri="{28A0092B-C50C-407E-A947-70E740481C1C}">
                <a14:useLocalDpi xmlns:a14="http://schemas.microsoft.com/office/drawing/2010/main"/>
              </a:ext>
            </a:extLst>
          </a:blip>
          <a:srcRect r="-469"/>
          <a:stretch/>
        </p:blipFill>
        <p:spPr bwMode="auto">
          <a:xfrm>
            <a:off x="381000" y="4343400"/>
            <a:ext cx="2209800" cy="1828800"/>
          </a:xfrm>
          <a:prstGeom prst="rect">
            <a:avLst/>
          </a:prstGeom>
          <a:noFill/>
          <a:ln>
            <a:noFill/>
          </a:ln>
          <a:extLst>
            <a:ext uri="{53640926-AAD7-44D8-BBD7-CCE9431645EC}">
              <a14:shadowObscured xmlns:a14="http://schemas.microsoft.com/office/drawing/2010/main"/>
            </a:ext>
          </a:extLst>
        </p:spPr>
      </p:pic>
      <p:sp>
        <p:nvSpPr>
          <p:cNvPr id="16" name="Right Arrow 15"/>
          <p:cNvSpPr/>
          <p:nvPr/>
        </p:nvSpPr>
        <p:spPr>
          <a:xfrm rot="10800000" flipV="1">
            <a:off x="2561215" y="4267200"/>
            <a:ext cx="1946232" cy="733663"/>
          </a:xfrm>
          <a:prstGeom prst="rightArrow">
            <a:avLst>
              <a:gd name="adj1" fmla="val 50000"/>
              <a:gd name="adj2" fmla="val 4891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schemeClr val="tx2">
                    <a:lumMod val="50000"/>
                  </a:schemeClr>
                </a:solidFill>
              </a:rPr>
              <a:t>(3) Add Button</a:t>
            </a:r>
            <a:endParaRPr lang="en-US" dirty="0">
              <a:solidFill>
                <a:schemeClr val="tx2">
                  <a:lumMod val="50000"/>
                </a:schemeClr>
              </a:solidFill>
            </a:endParaRPr>
          </a:p>
        </p:txBody>
      </p:sp>
      <p:pic>
        <p:nvPicPr>
          <p:cNvPr id="10" name="Picture 2" descr="C:\Users\kfeet\AppData\Local\Microsoft\Windows\Temporary Internet Files\Content.IE5\JN6KVGAW\Button-home[1].gif">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3324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8382000" cy="639762"/>
          </a:xfrm>
        </p:spPr>
        <p:txBody>
          <a:bodyPr>
            <a:normAutofit/>
          </a:bodyPr>
          <a:lstStyle/>
          <a:p>
            <a:pPr algn="ctr"/>
            <a:r>
              <a:rPr lang="en-US" dirty="0" smtClean="0"/>
              <a:t>Commodity Flow Study Class</a:t>
            </a:r>
            <a:endParaRPr lang="en-US" dirty="0"/>
          </a:p>
        </p:txBody>
      </p:sp>
      <p:sp>
        <p:nvSpPr>
          <p:cNvPr id="4" name="Content Placeholder 3"/>
          <p:cNvSpPr>
            <a:spLocks noGrp="1"/>
          </p:cNvSpPr>
          <p:nvPr>
            <p:ph sz="half" idx="2"/>
          </p:nvPr>
        </p:nvSpPr>
        <p:spPr>
          <a:xfrm>
            <a:off x="457200" y="2174875"/>
            <a:ext cx="8305800" cy="3951288"/>
          </a:xfrm>
        </p:spPr>
        <p:txBody>
          <a:bodyPr>
            <a:normAutofit lnSpcReduction="10000"/>
          </a:bodyPr>
          <a:lstStyle/>
          <a:p>
            <a:r>
              <a:rPr lang="en-US" dirty="0" smtClean="0"/>
              <a:t>2 Day Course</a:t>
            </a:r>
          </a:p>
          <a:p>
            <a:r>
              <a:rPr lang="en-US" dirty="0" smtClean="0"/>
              <a:t>CFS Definition</a:t>
            </a:r>
          </a:p>
          <a:p>
            <a:pPr lvl="1"/>
            <a:r>
              <a:rPr lang="en-US" dirty="0" smtClean="0"/>
              <a:t>Study of Hazardous Materials stored or transported through your jurisdiction</a:t>
            </a:r>
          </a:p>
          <a:p>
            <a:r>
              <a:rPr lang="en-US" dirty="0" smtClean="0"/>
              <a:t>Benefits of a CFS</a:t>
            </a:r>
          </a:p>
          <a:p>
            <a:pPr lvl="1"/>
            <a:r>
              <a:rPr lang="en-US" dirty="0" smtClean="0"/>
              <a:t>Identifies required training and equipment</a:t>
            </a:r>
          </a:p>
          <a:p>
            <a:pPr lvl="1"/>
            <a:r>
              <a:rPr lang="en-US" dirty="0" smtClean="0"/>
              <a:t>Helps properly prepare for pending emergencies</a:t>
            </a:r>
          </a:p>
          <a:p>
            <a:r>
              <a:rPr lang="en-US" dirty="0" smtClean="0"/>
              <a:t>How to conduct a CFS</a:t>
            </a:r>
          </a:p>
          <a:p>
            <a:pPr lvl="1"/>
            <a:r>
              <a:rPr lang="en-US" dirty="0" smtClean="0"/>
              <a:t>Identify traffic study locations</a:t>
            </a:r>
          </a:p>
          <a:p>
            <a:pPr lvl="1"/>
            <a:r>
              <a:rPr lang="en-US" dirty="0" smtClean="0"/>
              <a:t>Identify resources to gather additional information</a:t>
            </a:r>
          </a:p>
          <a:p>
            <a:pPr lvl="1"/>
            <a:r>
              <a:rPr lang="en-US" dirty="0" smtClean="0"/>
              <a:t>Physically conduct a CFS</a:t>
            </a:r>
            <a:endParaRPr lang="en-US" dirty="0"/>
          </a:p>
        </p:txBody>
      </p:sp>
    </p:spTree>
    <p:extLst>
      <p:ext uri="{BB962C8B-B14F-4D97-AF65-F5344CB8AC3E}">
        <p14:creationId xmlns:p14="http://schemas.microsoft.com/office/powerpoint/2010/main" val="26217852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8305800" cy="639762"/>
          </a:xfrm>
        </p:spPr>
        <p:txBody>
          <a:bodyPr/>
          <a:lstStyle/>
          <a:p>
            <a:pPr algn="ctr"/>
            <a:r>
              <a:rPr lang="en-US" dirty="0" smtClean="0"/>
              <a:t>Computer Aided Management Emergency Operations</a:t>
            </a:r>
            <a:endParaRPr lang="en-US" dirty="0"/>
          </a:p>
        </p:txBody>
      </p:sp>
      <p:sp>
        <p:nvSpPr>
          <p:cNvPr id="4" name="Content Placeholder 3"/>
          <p:cNvSpPr>
            <a:spLocks noGrp="1"/>
          </p:cNvSpPr>
          <p:nvPr>
            <p:ph sz="half" idx="2"/>
          </p:nvPr>
        </p:nvSpPr>
        <p:spPr>
          <a:xfrm>
            <a:off x="457200" y="2174875"/>
            <a:ext cx="8305800" cy="3951288"/>
          </a:xfrm>
        </p:spPr>
        <p:txBody>
          <a:bodyPr>
            <a:normAutofit lnSpcReduction="10000"/>
          </a:bodyPr>
          <a:lstStyle/>
          <a:p>
            <a:r>
              <a:rPr lang="en-US" dirty="0" smtClean="0"/>
              <a:t>3 Day Class</a:t>
            </a:r>
          </a:p>
          <a:p>
            <a:r>
              <a:rPr lang="en-US" dirty="0" smtClean="0"/>
              <a:t>CAMEO</a:t>
            </a:r>
          </a:p>
          <a:p>
            <a:pPr lvl="1"/>
            <a:r>
              <a:rPr lang="en-US" dirty="0" smtClean="0"/>
              <a:t>Linked to the Emergency Response Guide Book</a:t>
            </a:r>
          </a:p>
          <a:p>
            <a:pPr lvl="1"/>
            <a:r>
              <a:rPr lang="en-US" dirty="0" smtClean="0"/>
              <a:t>Identifies Placards and Chemicals</a:t>
            </a:r>
          </a:p>
          <a:p>
            <a:pPr lvl="1"/>
            <a:r>
              <a:rPr lang="en-US" dirty="0" smtClean="0"/>
              <a:t>Identifies characteristics of the chemicals</a:t>
            </a:r>
          </a:p>
          <a:p>
            <a:r>
              <a:rPr lang="en-US" dirty="0" smtClean="0"/>
              <a:t>ALOHA</a:t>
            </a:r>
          </a:p>
          <a:p>
            <a:pPr lvl="1"/>
            <a:r>
              <a:rPr lang="en-US" dirty="0" smtClean="0"/>
              <a:t>Allows you to create plumes for chemical releases</a:t>
            </a:r>
          </a:p>
          <a:p>
            <a:r>
              <a:rPr lang="en-US" dirty="0" smtClean="0"/>
              <a:t>MARPLOT</a:t>
            </a:r>
          </a:p>
          <a:p>
            <a:pPr lvl="1"/>
            <a:r>
              <a:rPr lang="en-US" dirty="0" smtClean="0"/>
              <a:t>Allows you to create emergency plans on maps</a:t>
            </a:r>
          </a:p>
          <a:p>
            <a:pPr lvl="1"/>
            <a:r>
              <a:rPr lang="en-US" dirty="0" smtClean="0"/>
              <a:t>Allows you to plot the plumes on a map</a:t>
            </a:r>
            <a:endParaRPr lang="en-US" dirty="0"/>
          </a:p>
        </p:txBody>
      </p:sp>
    </p:spTree>
    <p:extLst>
      <p:ext uri="{BB962C8B-B14F-4D97-AF65-F5344CB8AC3E}">
        <p14:creationId xmlns:p14="http://schemas.microsoft.com/office/powerpoint/2010/main" val="2714259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J:\JESTC Marketing and Business Plan\JESTC Images\Marketing Photos for LSP\FTZ_141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62400" y="3048000"/>
            <a:ext cx="4416624" cy="29384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idx="1"/>
          </p:nvPr>
        </p:nvSpPr>
        <p:spPr>
          <a:xfrm>
            <a:off x="457200" y="1535113"/>
            <a:ext cx="8229600" cy="639762"/>
          </a:xfrm>
        </p:spPr>
        <p:txBody>
          <a:bodyPr/>
          <a:lstStyle/>
          <a:p>
            <a:pPr algn="ctr"/>
            <a:r>
              <a:rPr lang="en-US" dirty="0" smtClean="0"/>
              <a:t>Staff Development Center Dining Hall</a:t>
            </a:r>
            <a:endParaRPr lang="en-US" dirty="0"/>
          </a:p>
        </p:txBody>
      </p:sp>
      <p:sp>
        <p:nvSpPr>
          <p:cNvPr id="11" name="Content Placeholder 2"/>
          <p:cNvSpPr>
            <a:spLocks noGrp="1"/>
          </p:cNvSpPr>
          <p:nvPr>
            <p:ph sz="half" idx="2"/>
          </p:nvPr>
        </p:nvSpPr>
        <p:spPr/>
        <p:txBody>
          <a:bodyPr>
            <a:normAutofit/>
          </a:bodyPr>
          <a:lstStyle/>
          <a:p>
            <a:r>
              <a:rPr lang="en-US" dirty="0" smtClean="0"/>
              <a:t>53 Over Night Rooms</a:t>
            </a:r>
          </a:p>
          <a:p>
            <a:r>
              <a:rPr lang="en-US" dirty="0" smtClean="0"/>
              <a:t>2 VIP Suites</a:t>
            </a:r>
          </a:p>
          <a:p>
            <a:r>
              <a:rPr lang="en-US" dirty="0" err="1" smtClean="0"/>
              <a:t>Wifi</a:t>
            </a:r>
            <a:r>
              <a:rPr lang="en-US" dirty="0" smtClean="0"/>
              <a:t> Access</a:t>
            </a:r>
          </a:p>
          <a:p>
            <a:r>
              <a:rPr lang="en-US" dirty="0" smtClean="0"/>
              <a:t>Exercise Room</a:t>
            </a:r>
          </a:p>
          <a:p>
            <a:r>
              <a:rPr lang="en-US" dirty="0" smtClean="0"/>
              <a:t>Free Washers and Dryers</a:t>
            </a:r>
          </a:p>
          <a:p>
            <a:r>
              <a:rPr lang="en-US" dirty="0" smtClean="0"/>
              <a:t>On-Site Dining Facility</a:t>
            </a:r>
          </a:p>
          <a:p>
            <a:r>
              <a:rPr lang="en-US" dirty="0" smtClean="0"/>
              <a:t>Recreation Room</a:t>
            </a:r>
          </a:p>
          <a:p>
            <a:endParaRPr lang="en-US" dirty="0"/>
          </a:p>
        </p:txBody>
      </p:sp>
    </p:spTree>
    <p:extLst>
      <p:ext uri="{BB962C8B-B14F-4D97-AF65-F5344CB8AC3E}">
        <p14:creationId xmlns:p14="http://schemas.microsoft.com/office/powerpoint/2010/main" val="3887984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Contact Information</a:t>
            </a:r>
            <a:endParaRPr lang="en-US" dirty="0"/>
          </a:p>
        </p:txBody>
      </p:sp>
      <p:sp>
        <p:nvSpPr>
          <p:cNvPr id="3" name="Subtitle 2"/>
          <p:cNvSpPr>
            <a:spLocks noGrp="1"/>
          </p:cNvSpPr>
          <p:nvPr>
            <p:ph type="subTitle" idx="1"/>
          </p:nvPr>
        </p:nvSpPr>
        <p:spPr/>
        <p:txBody>
          <a:bodyPr/>
          <a:lstStyle/>
          <a:p>
            <a:r>
              <a:rPr lang="en-US" dirty="0" smtClean="0"/>
              <a:t>Kelly Feet</a:t>
            </a:r>
          </a:p>
          <a:p>
            <a:r>
              <a:rPr lang="en-US" dirty="0" smtClean="0">
                <a:hlinkClick r:id="rId2"/>
              </a:rPr>
              <a:t>Kelly.feet@la.gov</a:t>
            </a:r>
            <a:endParaRPr lang="en-US" dirty="0" smtClean="0"/>
          </a:p>
          <a:p>
            <a:r>
              <a:rPr lang="en-US" dirty="0" smtClean="0"/>
              <a:t>225-658-7210</a:t>
            </a:r>
            <a:endParaRPr lang="en-US" dirty="0"/>
          </a:p>
        </p:txBody>
      </p:sp>
      <p:pic>
        <p:nvPicPr>
          <p:cNvPr id="4" name="Picture 2" descr="C:\Users\kfeet\AppData\Local\Microsoft\Windows\Temporary Internet Files\Content.IE5\JN6KVGAW\Button-home[1].gif">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20100" y="6212318"/>
            <a:ext cx="645682" cy="64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248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5612" y="1828800"/>
            <a:ext cx="4040188" cy="639762"/>
          </a:xfrm>
        </p:spPr>
        <p:txBody>
          <a:bodyPr>
            <a:normAutofit fontScale="77500" lnSpcReduction="20000"/>
          </a:bodyPr>
          <a:lstStyle/>
          <a:p>
            <a:r>
              <a:rPr lang="en-US" dirty="0" smtClean="0"/>
              <a:t>SDC Over Night Rooms with </a:t>
            </a:r>
          </a:p>
          <a:p>
            <a:r>
              <a:rPr lang="en-US" dirty="0" smtClean="0"/>
              <a:t>Hotel comfort and amenities</a:t>
            </a:r>
            <a:endParaRPr lang="en-US" dirty="0"/>
          </a:p>
        </p:txBody>
      </p:sp>
      <p:sp>
        <p:nvSpPr>
          <p:cNvPr id="8" name="Content Placeholder 7"/>
          <p:cNvSpPr>
            <a:spLocks noGrp="1"/>
          </p:cNvSpPr>
          <p:nvPr>
            <p:ph sz="quarter" idx="4"/>
          </p:nvPr>
        </p:nvSpPr>
        <p:spPr/>
        <p:txBody>
          <a:bodyPr/>
          <a:lstStyle/>
          <a:p>
            <a:endParaRPr lang="en-US" dirty="0"/>
          </a:p>
        </p:txBody>
      </p:sp>
      <p:pic>
        <p:nvPicPr>
          <p:cNvPr id="1026" name="Picture 2" descr="J:\JESTC Images and Videos\JESTC Images\Marketing Photos for LSP\FTZ_1225.JPG"/>
          <p:cNvPicPr>
            <a:picLocks noGrp="1" noChangeAspect="1" noChangeArrowheads="1"/>
          </p:cNvPicPr>
          <p:nvPr>
            <p:ph sz="half" idx="2"/>
          </p:nvPr>
        </p:nvPicPr>
        <p:blipFill>
          <a:blip r:embed="rId2" cstate="print">
            <a:extLst>
              <a:ext uri="{28A0092B-C50C-407E-A947-70E740481C1C}">
                <a14:useLocalDpi xmlns:a14="http://schemas.microsoft.com/office/drawing/2010/main"/>
              </a:ext>
            </a:extLst>
          </a:blip>
          <a:srcRect/>
          <a:stretch>
            <a:fillRect/>
          </a:stretch>
        </p:blipFill>
        <p:spPr bwMode="auto">
          <a:xfrm>
            <a:off x="457200" y="2806321"/>
            <a:ext cx="4040188" cy="26883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2" descr="J:\JESTC Images and Videos\October 2014\IMG_0265.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24400" y="1828800"/>
            <a:ext cx="3975259" cy="2969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J:\JESTC Images and Videos\October 2014\IMG_0278.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95800" y="3810000"/>
            <a:ext cx="2105847" cy="2819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J:\JESTC Images and Videos\October 2014\IMG_0291.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28600" y="5200471"/>
            <a:ext cx="2840052" cy="1353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6594465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sz="half" idx="2"/>
          </p:nvPr>
        </p:nvSpPr>
        <p:spPr/>
        <p:txBody>
          <a:bodyPr/>
          <a:lstStyle/>
          <a:p>
            <a:r>
              <a:rPr lang="en-US" dirty="0" smtClean="0"/>
              <a:t>After Hours Activities</a:t>
            </a:r>
          </a:p>
          <a:p>
            <a:pPr lvl="1"/>
            <a:r>
              <a:rPr lang="en-US" dirty="0" smtClean="0"/>
              <a:t>Game Room</a:t>
            </a:r>
          </a:p>
          <a:p>
            <a:pPr lvl="1"/>
            <a:r>
              <a:rPr lang="en-US" dirty="0" smtClean="0"/>
              <a:t>Exercise Room</a:t>
            </a:r>
          </a:p>
        </p:txBody>
      </p:sp>
      <p:pic>
        <p:nvPicPr>
          <p:cNvPr id="3074" name="Picture 2" descr="J:\JESTC Images and Videos\JESTC Images\Marketing Photos for LSP\FTZ_1415.JPG"/>
          <p:cNvPicPr>
            <a:picLocks noGrp="1" noChangeAspect="1" noChangeArrowheads="1"/>
          </p:cNvPicPr>
          <p:nvPr>
            <p:ph sz="quarter" idx="4"/>
          </p:nvPr>
        </p:nvPicPr>
        <p:blipFill>
          <a:blip r:embed="rId2" cstate="print">
            <a:extLst>
              <a:ext uri="{28A0092B-C50C-407E-A947-70E740481C1C}">
                <a14:useLocalDpi xmlns:a14="http://schemas.microsoft.com/office/drawing/2010/main"/>
              </a:ext>
            </a:extLst>
          </a:blip>
          <a:srcRect/>
          <a:stretch>
            <a:fillRect/>
          </a:stretch>
        </p:blipFill>
        <p:spPr bwMode="auto">
          <a:xfrm>
            <a:off x="3657600" y="1752600"/>
            <a:ext cx="3320943" cy="220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J:\JESTC Images and Videos\October 2014\IMG_0230.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2400" y="3657600"/>
            <a:ext cx="2802511" cy="1814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1" name="Picture 3" descr="J:\JESTC Images and Videos\October 2014\IMG_0245.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362201" y="4302095"/>
            <a:ext cx="2057400" cy="21763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J:\JESTC Images and Videos\October 2014\IMG_0214.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572000" y="4173846"/>
            <a:ext cx="3098563" cy="2432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3" name="Picture 5" descr="J:\JESTC Images and Videos\October 2014\IMG_0317.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58000" y="2864555"/>
            <a:ext cx="2123524" cy="15860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8349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1535113"/>
            <a:ext cx="4648200" cy="639762"/>
          </a:xfrm>
        </p:spPr>
        <p:txBody>
          <a:bodyPr>
            <a:normAutofit fontScale="92500"/>
          </a:bodyPr>
          <a:lstStyle/>
          <a:p>
            <a:r>
              <a:rPr lang="en-US" dirty="0" smtClean="0"/>
              <a:t>SDC Patio and Grill / Lounge Area</a:t>
            </a:r>
            <a:endParaRPr lang="en-US" dirty="0"/>
          </a:p>
        </p:txBody>
      </p:sp>
      <p:sp>
        <p:nvSpPr>
          <p:cNvPr id="8" name="Content Placeholder 7"/>
          <p:cNvSpPr>
            <a:spLocks noGrp="1"/>
          </p:cNvSpPr>
          <p:nvPr>
            <p:ph sz="quarter" idx="4"/>
          </p:nvPr>
        </p:nvSpPr>
        <p:spPr/>
        <p:txBody>
          <a:bodyPr/>
          <a:lstStyle/>
          <a:p>
            <a:r>
              <a:rPr lang="en-US" dirty="0" smtClean="0"/>
              <a:t>Louisiana Cookouts</a:t>
            </a:r>
          </a:p>
          <a:p>
            <a:pPr lvl="1"/>
            <a:r>
              <a:rPr lang="en-US" dirty="0" smtClean="0"/>
              <a:t>Boiled Seafood</a:t>
            </a:r>
          </a:p>
          <a:p>
            <a:pPr lvl="1"/>
            <a:r>
              <a:rPr lang="en-US" dirty="0" smtClean="0"/>
              <a:t>Grilled Steaks</a:t>
            </a:r>
          </a:p>
          <a:p>
            <a:pPr lvl="1"/>
            <a:r>
              <a:rPr lang="en-US" dirty="0" smtClean="0"/>
              <a:t>Black Iron Pot Meals</a:t>
            </a:r>
            <a:endParaRPr lang="en-US" dirty="0"/>
          </a:p>
        </p:txBody>
      </p:sp>
      <p:pic>
        <p:nvPicPr>
          <p:cNvPr id="3074" name="Picture 2" descr="J:\JESTC Images and Videos\October 2014\IMG_031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481"/>
          <a:stretch/>
        </p:blipFill>
        <p:spPr bwMode="auto">
          <a:xfrm>
            <a:off x="304800" y="2345560"/>
            <a:ext cx="4421025" cy="35959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J:\JESTC Images and Videos\October 2014\IMG_0317.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334000" y="3733800"/>
            <a:ext cx="2438399" cy="27910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2344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997</TotalTime>
  <Words>2005</Words>
  <Application>Microsoft Office PowerPoint</Application>
  <PresentationFormat>On-screen Show (4:3)</PresentationFormat>
  <Paragraphs>460</Paragraphs>
  <Slides>60</Slides>
  <Notes>14</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HMEP Grant Coordinator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Company>LADPS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Kelly Feet</dc:creator>
  <cp:lastModifiedBy>swb</cp:lastModifiedBy>
  <cp:revision>81</cp:revision>
  <cp:lastPrinted>2014-11-07T17:19:19Z</cp:lastPrinted>
  <dcterms:created xsi:type="dcterms:W3CDTF">2014-11-06T18:26:06Z</dcterms:created>
  <dcterms:modified xsi:type="dcterms:W3CDTF">2015-01-16T20:16:41Z</dcterms:modified>
</cp:coreProperties>
</file>