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9" r:id="rId4"/>
  </p:sldMasterIdLst>
  <p:notesMasterIdLst>
    <p:notesMasterId r:id="rId22"/>
  </p:notesMasterIdLst>
  <p:handoutMasterIdLst>
    <p:handoutMasterId r:id="rId23"/>
  </p:handoutMasterIdLst>
  <p:sldIdLst>
    <p:sldId id="1839" r:id="rId5"/>
    <p:sldId id="1840" r:id="rId6"/>
    <p:sldId id="1825" r:id="rId7"/>
    <p:sldId id="1826" r:id="rId8"/>
    <p:sldId id="1827" r:id="rId9"/>
    <p:sldId id="1828" r:id="rId10"/>
    <p:sldId id="1829" r:id="rId11"/>
    <p:sldId id="1830" r:id="rId12"/>
    <p:sldId id="1831" r:id="rId13"/>
    <p:sldId id="1832" r:id="rId14"/>
    <p:sldId id="1833" r:id="rId15"/>
    <p:sldId id="1834" r:id="rId16"/>
    <p:sldId id="1835" r:id="rId17"/>
    <p:sldId id="1836" r:id="rId18"/>
    <p:sldId id="1837" r:id="rId19"/>
    <p:sldId id="1838" r:id="rId20"/>
    <p:sldId id="1823" r:id="rId21"/>
  </p:sldIdLst>
  <p:sldSz cx="9144000" cy="6858000" type="screen4x3"/>
  <p:notesSz cx="7023100" cy="9309100"/>
  <p:custDataLst>
    <p:tags r:id="rId24"/>
  </p:custDataLst>
  <p:defaultTextStyle>
    <a:defPPr>
      <a:defRPr lang="en-US"/>
    </a:defPPr>
    <a:lvl1pPr algn="ctr" rtl="0" fontAlgn="base">
      <a:spcBef>
        <a:spcPct val="0"/>
      </a:spcBef>
      <a:spcAft>
        <a:spcPct val="0"/>
      </a:spcAft>
      <a:defRPr sz="2800" b="1" kern="1200">
        <a:solidFill>
          <a:schemeClr val="tx1"/>
        </a:solidFill>
        <a:latin typeface="Times New Roman" pitchFamily="18" charset="0"/>
        <a:ea typeface="+mn-ea"/>
        <a:cs typeface="+mn-cs"/>
      </a:defRPr>
    </a:lvl1pPr>
    <a:lvl2pPr marL="457200" algn="ctr" rtl="0" fontAlgn="base">
      <a:spcBef>
        <a:spcPct val="0"/>
      </a:spcBef>
      <a:spcAft>
        <a:spcPct val="0"/>
      </a:spcAft>
      <a:defRPr sz="2800" b="1" kern="1200">
        <a:solidFill>
          <a:schemeClr val="tx1"/>
        </a:solidFill>
        <a:latin typeface="Times New Roman" pitchFamily="18" charset="0"/>
        <a:ea typeface="+mn-ea"/>
        <a:cs typeface="+mn-cs"/>
      </a:defRPr>
    </a:lvl2pPr>
    <a:lvl3pPr marL="914400" algn="ctr" rtl="0" fontAlgn="base">
      <a:spcBef>
        <a:spcPct val="0"/>
      </a:spcBef>
      <a:spcAft>
        <a:spcPct val="0"/>
      </a:spcAft>
      <a:defRPr sz="2800" b="1" kern="1200">
        <a:solidFill>
          <a:schemeClr val="tx1"/>
        </a:solidFill>
        <a:latin typeface="Times New Roman" pitchFamily="18" charset="0"/>
        <a:ea typeface="+mn-ea"/>
        <a:cs typeface="+mn-cs"/>
      </a:defRPr>
    </a:lvl3pPr>
    <a:lvl4pPr marL="1371600" algn="ctr" rtl="0" fontAlgn="base">
      <a:spcBef>
        <a:spcPct val="0"/>
      </a:spcBef>
      <a:spcAft>
        <a:spcPct val="0"/>
      </a:spcAft>
      <a:defRPr sz="2800" b="1" kern="1200">
        <a:solidFill>
          <a:schemeClr val="tx1"/>
        </a:solidFill>
        <a:latin typeface="Times New Roman" pitchFamily="18" charset="0"/>
        <a:ea typeface="+mn-ea"/>
        <a:cs typeface="+mn-cs"/>
      </a:defRPr>
    </a:lvl4pPr>
    <a:lvl5pPr marL="1828800" algn="ctr" rtl="0" fontAlgn="base">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18A"/>
    <a:srgbClr val="6D292E"/>
    <a:srgbClr val="A13D44"/>
    <a:srgbClr val="4F81BD"/>
    <a:srgbClr val="1E427C"/>
    <a:srgbClr val="244F94"/>
    <a:srgbClr val="757575"/>
    <a:srgbClr val="929292"/>
    <a:srgbClr val="A6A6A6"/>
    <a:srgbClr val="DF4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35" autoAdjust="0"/>
    <p:restoredTop sz="99833" autoAdjust="0"/>
  </p:normalViewPr>
  <p:slideViewPr>
    <p:cSldViewPr snapToGrid="0">
      <p:cViewPr varScale="1">
        <p:scale>
          <a:sx n="118" d="100"/>
          <a:sy n="118" d="100"/>
        </p:scale>
        <p:origin x="1410" y="102"/>
      </p:cViewPr>
      <p:guideLst>
        <p:guide orient="horz" pos="2160"/>
        <p:guide pos="2880"/>
      </p:guideLst>
    </p:cSldViewPr>
  </p:slideViewPr>
  <p:outlineViewPr>
    <p:cViewPr>
      <p:scale>
        <a:sx n="33" d="100"/>
        <a:sy n="33" d="100"/>
      </p:scale>
      <p:origin x="0" y="3426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3" d="100"/>
          <a:sy n="63" d="100"/>
        </p:scale>
        <p:origin x="-2310" y="-11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3043823" cy="465878"/>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l">
              <a:defRPr sz="1200" b="0"/>
            </a:lvl1pPr>
          </a:lstStyle>
          <a:p>
            <a:endParaRPr lang="en-US" dirty="0"/>
          </a:p>
        </p:txBody>
      </p:sp>
      <p:sp>
        <p:nvSpPr>
          <p:cNvPr id="4099" name="Rectangle 3"/>
          <p:cNvSpPr>
            <a:spLocks noGrp="1" noChangeArrowheads="1"/>
          </p:cNvSpPr>
          <p:nvPr>
            <p:ph type="dt" sz="quarter" idx="1"/>
          </p:nvPr>
        </p:nvSpPr>
        <p:spPr bwMode="auto">
          <a:xfrm>
            <a:off x="3978079" y="0"/>
            <a:ext cx="3043823" cy="465878"/>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r">
              <a:defRPr sz="1200" b="0"/>
            </a:lvl1pPr>
          </a:lstStyle>
          <a:p>
            <a:endParaRPr lang="en-US" dirty="0"/>
          </a:p>
        </p:txBody>
      </p:sp>
      <p:sp>
        <p:nvSpPr>
          <p:cNvPr id="4100" name="Rectangle 4"/>
          <p:cNvSpPr>
            <a:spLocks noGrp="1" noChangeArrowheads="1"/>
          </p:cNvSpPr>
          <p:nvPr>
            <p:ph type="ftr" sz="quarter" idx="2"/>
          </p:nvPr>
        </p:nvSpPr>
        <p:spPr bwMode="auto">
          <a:xfrm>
            <a:off x="1" y="8841115"/>
            <a:ext cx="3043823" cy="465878"/>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l">
              <a:defRPr sz="1200" b="0"/>
            </a:lvl1pPr>
          </a:lstStyle>
          <a:p>
            <a:endParaRPr lang="en-US" dirty="0"/>
          </a:p>
        </p:txBody>
      </p:sp>
      <p:sp>
        <p:nvSpPr>
          <p:cNvPr id="4101" name="Rectangle 5"/>
          <p:cNvSpPr>
            <a:spLocks noGrp="1" noChangeArrowheads="1"/>
          </p:cNvSpPr>
          <p:nvPr>
            <p:ph type="sldNum" sz="quarter" idx="3"/>
          </p:nvPr>
        </p:nvSpPr>
        <p:spPr bwMode="auto">
          <a:xfrm>
            <a:off x="3978079" y="8841115"/>
            <a:ext cx="3043823" cy="465878"/>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r">
              <a:defRPr sz="1200" b="0"/>
            </a:lvl1pPr>
          </a:lstStyle>
          <a:p>
            <a:fld id="{6CE1749F-FDB6-4B88-B395-7EF5CD640743}" type="slidenum">
              <a:rPr lang="en-US"/>
              <a:pPr/>
              <a:t>‹#›</a:t>
            </a:fld>
            <a:endParaRPr lang="en-US" dirty="0"/>
          </a:p>
        </p:txBody>
      </p:sp>
    </p:spTree>
    <p:extLst>
      <p:ext uri="{BB962C8B-B14F-4D97-AF65-F5344CB8AC3E}">
        <p14:creationId xmlns:p14="http://schemas.microsoft.com/office/powerpoint/2010/main" val="1755317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3043823" cy="465878"/>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l">
              <a:defRPr sz="1200" b="0"/>
            </a:lvl1pPr>
          </a:lstStyle>
          <a:p>
            <a:endParaRPr lang="en-US" dirty="0"/>
          </a:p>
        </p:txBody>
      </p:sp>
      <p:sp>
        <p:nvSpPr>
          <p:cNvPr id="3075" name="Rectangle 3"/>
          <p:cNvSpPr>
            <a:spLocks noGrp="1" noChangeArrowheads="1"/>
          </p:cNvSpPr>
          <p:nvPr>
            <p:ph type="dt" idx="1"/>
          </p:nvPr>
        </p:nvSpPr>
        <p:spPr bwMode="auto">
          <a:xfrm>
            <a:off x="3978079" y="0"/>
            <a:ext cx="3043823" cy="465878"/>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lvl1pPr algn="r">
              <a:defRPr sz="1200" b="0"/>
            </a:lvl1pPr>
          </a:lstStyle>
          <a:p>
            <a:endParaRPr lang="en-US" dirty="0"/>
          </a:p>
        </p:txBody>
      </p:sp>
      <p:sp>
        <p:nvSpPr>
          <p:cNvPr id="3076" name="Rectangle 4"/>
          <p:cNvSpPr>
            <a:spLocks noGrp="1" noRot="1" noChangeAspect="1" noChangeArrowheads="1" noTextEdit="1"/>
          </p:cNvSpPr>
          <p:nvPr>
            <p:ph type="sldImg" idx="2"/>
          </p:nvPr>
        </p:nvSpPr>
        <p:spPr bwMode="auto">
          <a:xfrm>
            <a:off x="1185863" y="700088"/>
            <a:ext cx="4651375" cy="3487737"/>
          </a:xfrm>
          <a:prstGeom prst="rect">
            <a:avLst/>
          </a:prstGeom>
          <a:noFill/>
          <a:ln w="12700">
            <a:solidFill>
              <a:srgbClr val="000000"/>
            </a:solidFill>
            <a:miter lim="800000"/>
            <a:headEnd/>
            <a:tailEnd/>
          </a:ln>
          <a:effectLst/>
        </p:spPr>
      </p:sp>
      <p:sp>
        <p:nvSpPr>
          <p:cNvPr id="3077" name="Rectangle 5"/>
          <p:cNvSpPr>
            <a:spLocks noGrp="1" noChangeArrowheads="1"/>
          </p:cNvSpPr>
          <p:nvPr>
            <p:ph type="body" sz="quarter" idx="3"/>
          </p:nvPr>
        </p:nvSpPr>
        <p:spPr bwMode="auto">
          <a:xfrm>
            <a:off x="702790" y="4422667"/>
            <a:ext cx="5617520" cy="4188674"/>
          </a:xfrm>
          <a:prstGeom prst="rect">
            <a:avLst/>
          </a:prstGeom>
          <a:noFill/>
          <a:ln w="9525">
            <a:noFill/>
            <a:miter lim="800000"/>
            <a:headEnd/>
            <a:tailEnd/>
          </a:ln>
          <a:effectLst/>
        </p:spPr>
        <p:txBody>
          <a:bodyPr vert="horz" wrap="square" lIns="92213" tIns="46107" rIns="92213" bIns="461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1" y="8841115"/>
            <a:ext cx="3043823" cy="465878"/>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l">
              <a:defRPr sz="1200" b="0"/>
            </a:lvl1pPr>
          </a:lstStyle>
          <a:p>
            <a:endParaRPr lang="en-US" dirty="0"/>
          </a:p>
        </p:txBody>
      </p:sp>
      <p:sp>
        <p:nvSpPr>
          <p:cNvPr id="3079" name="Rectangle 7"/>
          <p:cNvSpPr>
            <a:spLocks noGrp="1" noChangeArrowheads="1"/>
          </p:cNvSpPr>
          <p:nvPr>
            <p:ph type="sldNum" sz="quarter" idx="5"/>
          </p:nvPr>
        </p:nvSpPr>
        <p:spPr bwMode="auto">
          <a:xfrm>
            <a:off x="3978079" y="8841115"/>
            <a:ext cx="3043823" cy="465878"/>
          </a:xfrm>
          <a:prstGeom prst="rect">
            <a:avLst/>
          </a:prstGeom>
          <a:noFill/>
          <a:ln w="9525">
            <a:noFill/>
            <a:miter lim="800000"/>
            <a:headEnd/>
            <a:tailEnd/>
          </a:ln>
          <a:effectLst/>
        </p:spPr>
        <p:txBody>
          <a:bodyPr vert="horz" wrap="square" lIns="92213" tIns="46107" rIns="92213" bIns="46107" numCol="1" anchor="b" anchorCtr="0" compatLnSpc="1">
            <a:prstTxWarp prst="textNoShape">
              <a:avLst/>
            </a:prstTxWarp>
          </a:bodyPr>
          <a:lstStyle>
            <a:lvl1pPr algn="r">
              <a:defRPr sz="1200" b="0"/>
            </a:lvl1pPr>
          </a:lstStyle>
          <a:p>
            <a:fld id="{2E4183E0-83A0-4B60-9B22-EBEA5E163979}" type="slidenum">
              <a:rPr lang="en-US"/>
              <a:pPr/>
              <a:t>‹#›</a:t>
            </a:fld>
            <a:endParaRPr lang="en-US" dirty="0"/>
          </a:p>
        </p:txBody>
      </p:sp>
    </p:spTree>
    <p:extLst>
      <p:ext uri="{BB962C8B-B14F-4D97-AF65-F5344CB8AC3E}">
        <p14:creationId xmlns:p14="http://schemas.microsoft.com/office/powerpoint/2010/main" val="311357151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74" eaLnBrk="0" hangingPunct="0">
              <a:defRPr sz="2000" b="1" i="1">
                <a:solidFill>
                  <a:schemeClr val="tx1"/>
                </a:solidFill>
                <a:latin typeface="Arial" charset="0"/>
              </a:defRPr>
            </a:lvl1pPr>
            <a:lvl2pPr marL="744076" indent="-286182" defTabSz="933274" eaLnBrk="0" hangingPunct="0">
              <a:defRPr sz="2000" b="1" i="1">
                <a:solidFill>
                  <a:schemeClr val="tx1"/>
                </a:solidFill>
                <a:latin typeface="Arial" charset="0"/>
              </a:defRPr>
            </a:lvl2pPr>
            <a:lvl3pPr marL="1144731" indent="-228946" defTabSz="933274" eaLnBrk="0" hangingPunct="0">
              <a:defRPr sz="2000" b="1" i="1">
                <a:solidFill>
                  <a:schemeClr val="tx1"/>
                </a:solidFill>
                <a:latin typeface="Arial" charset="0"/>
              </a:defRPr>
            </a:lvl3pPr>
            <a:lvl4pPr marL="1602624" indent="-228946" defTabSz="933274" eaLnBrk="0" hangingPunct="0">
              <a:defRPr sz="2000" b="1" i="1">
                <a:solidFill>
                  <a:schemeClr val="tx1"/>
                </a:solidFill>
                <a:latin typeface="Arial" charset="0"/>
              </a:defRPr>
            </a:lvl4pPr>
            <a:lvl5pPr marL="2060517" indent="-228946" defTabSz="933274" eaLnBrk="0" hangingPunct="0">
              <a:defRPr sz="2000" b="1" i="1">
                <a:solidFill>
                  <a:schemeClr val="tx1"/>
                </a:solidFill>
                <a:latin typeface="Arial" charset="0"/>
              </a:defRPr>
            </a:lvl5pPr>
            <a:lvl6pPr marL="2518409" indent="-228946" defTabSz="933274" eaLnBrk="0" fontAlgn="base" hangingPunct="0">
              <a:spcBef>
                <a:spcPct val="0"/>
              </a:spcBef>
              <a:spcAft>
                <a:spcPct val="0"/>
              </a:spcAft>
              <a:defRPr sz="2000" b="1" i="1">
                <a:solidFill>
                  <a:schemeClr val="tx1"/>
                </a:solidFill>
                <a:latin typeface="Arial" charset="0"/>
              </a:defRPr>
            </a:lvl6pPr>
            <a:lvl7pPr marL="2976301" indent="-228946" defTabSz="933274" eaLnBrk="0" fontAlgn="base" hangingPunct="0">
              <a:spcBef>
                <a:spcPct val="0"/>
              </a:spcBef>
              <a:spcAft>
                <a:spcPct val="0"/>
              </a:spcAft>
              <a:defRPr sz="2000" b="1" i="1">
                <a:solidFill>
                  <a:schemeClr val="tx1"/>
                </a:solidFill>
                <a:latin typeface="Arial" charset="0"/>
              </a:defRPr>
            </a:lvl7pPr>
            <a:lvl8pPr marL="3434194" indent="-228946" defTabSz="933274" eaLnBrk="0" fontAlgn="base" hangingPunct="0">
              <a:spcBef>
                <a:spcPct val="0"/>
              </a:spcBef>
              <a:spcAft>
                <a:spcPct val="0"/>
              </a:spcAft>
              <a:defRPr sz="2000" b="1" i="1">
                <a:solidFill>
                  <a:schemeClr val="tx1"/>
                </a:solidFill>
                <a:latin typeface="Arial" charset="0"/>
              </a:defRPr>
            </a:lvl8pPr>
            <a:lvl9pPr marL="3892087" indent="-228946" defTabSz="933274" eaLnBrk="0" fontAlgn="base" hangingPunct="0">
              <a:spcBef>
                <a:spcPct val="0"/>
              </a:spcBef>
              <a:spcAft>
                <a:spcPct val="0"/>
              </a:spcAft>
              <a:defRPr sz="2000" b="1" i="1">
                <a:solidFill>
                  <a:schemeClr val="tx1"/>
                </a:solidFill>
                <a:latin typeface="Arial" charset="0"/>
              </a:defRPr>
            </a:lvl9pPr>
          </a:lstStyle>
          <a:p>
            <a:pPr eaLnBrk="1" hangingPunct="1"/>
            <a:fld id="{A30875B6-1D69-486B-B329-43529CC2B8E2}" type="slidenum">
              <a:rPr lang="en-US" altLang="en-US" sz="1100" b="0" i="0">
                <a:solidFill>
                  <a:prstClr val="black"/>
                </a:solidFill>
              </a:rPr>
              <a:pPr eaLnBrk="1" hangingPunct="1"/>
              <a:t>1</a:t>
            </a:fld>
            <a:endParaRPr lang="en-US" altLang="en-US" sz="1100" b="0" i="0">
              <a:solidFill>
                <a:prstClr val="black"/>
              </a:solidFill>
            </a:endParaRPr>
          </a:p>
        </p:txBody>
      </p:sp>
      <p:sp>
        <p:nvSpPr>
          <p:cNvPr id="70659" name="Rectangle 2"/>
          <p:cNvSpPr>
            <a:spLocks noGrp="1" noRot="1" noChangeAspect="1" noChangeArrowheads="1" noTextEdit="1"/>
          </p:cNvSpPr>
          <p:nvPr>
            <p:ph type="sldImg"/>
          </p:nvPr>
        </p:nvSpPr>
        <p:spPr>
          <a:xfrm>
            <a:off x="1187450" y="700088"/>
            <a:ext cx="4649788" cy="3487737"/>
          </a:xfrm>
          <a:ln w="12700" cap="flat"/>
        </p:spPr>
      </p:sp>
      <p:sp>
        <p:nvSpPr>
          <p:cNvPr id="70660" name="Rectangle 3"/>
          <p:cNvSpPr>
            <a:spLocks noGrp="1" noChangeArrowheads="1"/>
          </p:cNvSpPr>
          <p:nvPr>
            <p:ph type="body" idx="1"/>
          </p:nvPr>
        </p:nvSpPr>
        <p:spPr>
          <a:xfrm>
            <a:off x="702946" y="4424049"/>
            <a:ext cx="5617208" cy="418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66" tIns="46984" rIns="93966" bIns="46984"/>
          <a:lstStyle/>
          <a:p>
            <a:pPr eaLnBrk="1" hangingPunct="1"/>
            <a:endParaRPr lang="en-US" altLang="en-US" smtClean="0"/>
          </a:p>
        </p:txBody>
      </p:sp>
    </p:spTree>
    <p:extLst>
      <p:ext uri="{BB962C8B-B14F-4D97-AF65-F5344CB8AC3E}">
        <p14:creationId xmlns:p14="http://schemas.microsoft.com/office/powerpoint/2010/main" val="2996985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F456C-9789-4ADA-8C59-A7AFEEBF4849}" type="slidenum">
              <a:rPr lang="en-US" smtClean="0"/>
              <a:t>12</a:t>
            </a:fld>
            <a:endParaRPr lang="en-US" dirty="0"/>
          </a:p>
        </p:txBody>
      </p:sp>
    </p:spTree>
    <p:extLst>
      <p:ext uri="{BB962C8B-B14F-4D97-AF65-F5344CB8AC3E}">
        <p14:creationId xmlns:p14="http://schemas.microsoft.com/office/powerpoint/2010/main" val="1177677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F456C-9789-4ADA-8C59-A7AFEEBF4849}" type="slidenum">
              <a:rPr lang="en-US" smtClean="0"/>
              <a:t>13</a:t>
            </a:fld>
            <a:endParaRPr lang="en-US" dirty="0"/>
          </a:p>
        </p:txBody>
      </p:sp>
    </p:spTree>
    <p:extLst>
      <p:ext uri="{BB962C8B-B14F-4D97-AF65-F5344CB8AC3E}">
        <p14:creationId xmlns:p14="http://schemas.microsoft.com/office/powerpoint/2010/main" val="144533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F456C-9789-4ADA-8C59-A7AFEEBF4849}" type="slidenum">
              <a:rPr lang="en-US" smtClean="0"/>
              <a:t>14</a:t>
            </a:fld>
            <a:endParaRPr lang="en-US" dirty="0"/>
          </a:p>
        </p:txBody>
      </p:sp>
    </p:spTree>
    <p:extLst>
      <p:ext uri="{BB962C8B-B14F-4D97-AF65-F5344CB8AC3E}">
        <p14:creationId xmlns:p14="http://schemas.microsoft.com/office/powerpoint/2010/main" val="100163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F456C-9789-4ADA-8C59-A7AFEEBF4849}" type="slidenum">
              <a:rPr lang="en-US" smtClean="0"/>
              <a:t>15</a:t>
            </a:fld>
            <a:endParaRPr lang="en-US" dirty="0"/>
          </a:p>
        </p:txBody>
      </p:sp>
    </p:spTree>
    <p:extLst>
      <p:ext uri="{BB962C8B-B14F-4D97-AF65-F5344CB8AC3E}">
        <p14:creationId xmlns:p14="http://schemas.microsoft.com/office/powerpoint/2010/main" val="1223372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F456C-9789-4ADA-8C59-A7AFEEBF4849}" type="slidenum">
              <a:rPr lang="en-US" smtClean="0"/>
              <a:t>16</a:t>
            </a:fld>
            <a:endParaRPr lang="en-US" dirty="0"/>
          </a:p>
        </p:txBody>
      </p:sp>
    </p:spTree>
    <p:extLst>
      <p:ext uri="{BB962C8B-B14F-4D97-AF65-F5344CB8AC3E}">
        <p14:creationId xmlns:p14="http://schemas.microsoft.com/office/powerpoint/2010/main" val="402252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274" eaLnBrk="0" hangingPunct="0">
              <a:defRPr sz="2000" b="1" i="1">
                <a:solidFill>
                  <a:schemeClr val="tx1"/>
                </a:solidFill>
                <a:latin typeface="Arial" charset="0"/>
              </a:defRPr>
            </a:lvl1pPr>
            <a:lvl2pPr marL="744076" indent="-286182" defTabSz="933274" eaLnBrk="0" hangingPunct="0">
              <a:defRPr sz="2000" b="1" i="1">
                <a:solidFill>
                  <a:schemeClr val="tx1"/>
                </a:solidFill>
                <a:latin typeface="Arial" charset="0"/>
              </a:defRPr>
            </a:lvl2pPr>
            <a:lvl3pPr marL="1144731" indent="-228946" defTabSz="933274" eaLnBrk="0" hangingPunct="0">
              <a:defRPr sz="2000" b="1" i="1">
                <a:solidFill>
                  <a:schemeClr val="tx1"/>
                </a:solidFill>
                <a:latin typeface="Arial" charset="0"/>
              </a:defRPr>
            </a:lvl3pPr>
            <a:lvl4pPr marL="1602624" indent="-228946" defTabSz="933274" eaLnBrk="0" hangingPunct="0">
              <a:defRPr sz="2000" b="1" i="1">
                <a:solidFill>
                  <a:schemeClr val="tx1"/>
                </a:solidFill>
                <a:latin typeface="Arial" charset="0"/>
              </a:defRPr>
            </a:lvl4pPr>
            <a:lvl5pPr marL="2060517" indent="-228946" defTabSz="933274" eaLnBrk="0" hangingPunct="0">
              <a:defRPr sz="2000" b="1" i="1">
                <a:solidFill>
                  <a:schemeClr val="tx1"/>
                </a:solidFill>
                <a:latin typeface="Arial" charset="0"/>
              </a:defRPr>
            </a:lvl5pPr>
            <a:lvl6pPr marL="2518409" indent="-228946" defTabSz="933274" eaLnBrk="0" fontAlgn="base" hangingPunct="0">
              <a:spcBef>
                <a:spcPct val="0"/>
              </a:spcBef>
              <a:spcAft>
                <a:spcPct val="0"/>
              </a:spcAft>
              <a:defRPr sz="2000" b="1" i="1">
                <a:solidFill>
                  <a:schemeClr val="tx1"/>
                </a:solidFill>
                <a:latin typeface="Arial" charset="0"/>
              </a:defRPr>
            </a:lvl6pPr>
            <a:lvl7pPr marL="2976301" indent="-228946" defTabSz="933274" eaLnBrk="0" fontAlgn="base" hangingPunct="0">
              <a:spcBef>
                <a:spcPct val="0"/>
              </a:spcBef>
              <a:spcAft>
                <a:spcPct val="0"/>
              </a:spcAft>
              <a:defRPr sz="2000" b="1" i="1">
                <a:solidFill>
                  <a:schemeClr val="tx1"/>
                </a:solidFill>
                <a:latin typeface="Arial" charset="0"/>
              </a:defRPr>
            </a:lvl7pPr>
            <a:lvl8pPr marL="3434194" indent="-228946" defTabSz="933274" eaLnBrk="0" fontAlgn="base" hangingPunct="0">
              <a:spcBef>
                <a:spcPct val="0"/>
              </a:spcBef>
              <a:spcAft>
                <a:spcPct val="0"/>
              </a:spcAft>
              <a:defRPr sz="2000" b="1" i="1">
                <a:solidFill>
                  <a:schemeClr val="tx1"/>
                </a:solidFill>
                <a:latin typeface="Arial" charset="0"/>
              </a:defRPr>
            </a:lvl8pPr>
            <a:lvl9pPr marL="3892087" indent="-228946" defTabSz="933274" eaLnBrk="0" fontAlgn="base" hangingPunct="0">
              <a:spcBef>
                <a:spcPct val="0"/>
              </a:spcBef>
              <a:spcAft>
                <a:spcPct val="0"/>
              </a:spcAft>
              <a:defRPr sz="2000" b="1" i="1">
                <a:solidFill>
                  <a:schemeClr val="tx1"/>
                </a:solidFill>
                <a:latin typeface="Arial" charset="0"/>
              </a:defRPr>
            </a:lvl9pPr>
          </a:lstStyle>
          <a:p>
            <a:pPr eaLnBrk="1" hangingPunct="1"/>
            <a:fld id="{A30875B6-1D69-486B-B329-43529CC2B8E2}" type="slidenum">
              <a:rPr lang="en-US" altLang="en-US" sz="1100" b="0" i="0">
                <a:solidFill>
                  <a:prstClr val="black"/>
                </a:solidFill>
              </a:rPr>
              <a:pPr eaLnBrk="1" hangingPunct="1"/>
              <a:t>17</a:t>
            </a:fld>
            <a:endParaRPr lang="en-US" altLang="en-US" sz="1100" b="0" i="0">
              <a:solidFill>
                <a:prstClr val="black"/>
              </a:solidFill>
            </a:endParaRPr>
          </a:p>
        </p:txBody>
      </p:sp>
      <p:sp>
        <p:nvSpPr>
          <p:cNvPr id="70659" name="Rectangle 2"/>
          <p:cNvSpPr>
            <a:spLocks noGrp="1" noRot="1" noChangeAspect="1" noChangeArrowheads="1" noTextEdit="1"/>
          </p:cNvSpPr>
          <p:nvPr>
            <p:ph type="sldImg"/>
          </p:nvPr>
        </p:nvSpPr>
        <p:spPr>
          <a:xfrm>
            <a:off x="1187450" y="700088"/>
            <a:ext cx="4649788" cy="3487737"/>
          </a:xfrm>
          <a:ln w="12700" cap="flat"/>
        </p:spPr>
      </p:sp>
      <p:sp>
        <p:nvSpPr>
          <p:cNvPr id="70660" name="Rectangle 3"/>
          <p:cNvSpPr>
            <a:spLocks noGrp="1" noChangeArrowheads="1"/>
          </p:cNvSpPr>
          <p:nvPr>
            <p:ph type="body" idx="1"/>
          </p:nvPr>
        </p:nvSpPr>
        <p:spPr>
          <a:xfrm>
            <a:off x="702946" y="4424049"/>
            <a:ext cx="5617208" cy="41871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66" tIns="46984" rIns="93966" bIns="46984"/>
          <a:lstStyle/>
          <a:p>
            <a:pPr eaLnBrk="1" hangingPunct="1"/>
            <a:endParaRPr lang="en-US" altLang="en-US" smtClean="0"/>
          </a:p>
        </p:txBody>
      </p:sp>
    </p:spTree>
    <p:extLst>
      <p:ext uri="{BB962C8B-B14F-4D97-AF65-F5344CB8AC3E}">
        <p14:creationId xmlns:p14="http://schemas.microsoft.com/office/powerpoint/2010/main" val="1841650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A3C32B-B667-40D2-98FE-AF7E71E8FBE7}" type="slidenum">
              <a:rPr lang="en-US"/>
              <a:pPr/>
              <a:t>4</a:t>
            </a:fld>
            <a:endParaRPr lang="en-US" dirty="0"/>
          </a:p>
        </p:txBody>
      </p:sp>
      <p:sp>
        <p:nvSpPr>
          <p:cNvPr id="632834" name="Rectangle 2"/>
          <p:cNvSpPr>
            <a:spLocks noGrp="1" noRot="1" noChangeAspect="1" noChangeArrowheads="1" noTextEdit="1"/>
          </p:cNvSpPr>
          <p:nvPr>
            <p:ph type="sldImg"/>
          </p:nvPr>
        </p:nvSpPr>
        <p:spPr>
          <a:xfrm>
            <a:off x="1187450" y="700088"/>
            <a:ext cx="4649788" cy="3487737"/>
          </a:xfrm>
          <a:ln/>
        </p:spPr>
      </p:sp>
      <p:sp>
        <p:nvSpPr>
          <p:cNvPr id="632835" name="Rectangle 3"/>
          <p:cNvSpPr>
            <a:spLocks noGrp="1" noChangeArrowheads="1"/>
          </p:cNvSpPr>
          <p:nvPr>
            <p:ph type="body" idx="1"/>
          </p:nvPr>
        </p:nvSpPr>
        <p:spPr>
          <a:xfrm>
            <a:off x="702946" y="4422459"/>
            <a:ext cx="5617208" cy="4188778"/>
          </a:xfrm>
        </p:spPr>
        <p:txBody>
          <a:bodyPr/>
          <a:lstStyle/>
          <a:p>
            <a:endParaRPr lang="en-US" dirty="0"/>
          </a:p>
        </p:txBody>
      </p:sp>
    </p:spTree>
    <p:extLst>
      <p:ext uri="{BB962C8B-B14F-4D97-AF65-F5344CB8AC3E}">
        <p14:creationId xmlns:p14="http://schemas.microsoft.com/office/powerpoint/2010/main" val="2817071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F456C-9789-4ADA-8C59-A7AFEEBF4849}" type="slidenum">
              <a:rPr lang="en-US" smtClean="0"/>
              <a:t>5</a:t>
            </a:fld>
            <a:endParaRPr lang="en-US" dirty="0"/>
          </a:p>
        </p:txBody>
      </p:sp>
    </p:spTree>
    <p:extLst>
      <p:ext uri="{BB962C8B-B14F-4D97-AF65-F5344CB8AC3E}">
        <p14:creationId xmlns:p14="http://schemas.microsoft.com/office/powerpoint/2010/main" val="74937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prstClr val="black">
                  <a:lumMod val="75000"/>
                  <a:lumOff val="25000"/>
                </a:prstClr>
              </a:solidFill>
            </a:endParaRPr>
          </a:p>
        </p:txBody>
      </p:sp>
      <p:sp>
        <p:nvSpPr>
          <p:cNvPr id="4" name="Slide Number Placeholder 3"/>
          <p:cNvSpPr>
            <a:spLocks noGrp="1"/>
          </p:cNvSpPr>
          <p:nvPr>
            <p:ph type="sldNum" sz="quarter" idx="10"/>
          </p:nvPr>
        </p:nvSpPr>
        <p:spPr/>
        <p:txBody>
          <a:bodyPr/>
          <a:lstStyle/>
          <a:p>
            <a:fld id="{A83F456C-9789-4ADA-8C59-A7AFEEBF4849}" type="slidenum">
              <a:rPr lang="en-US" smtClean="0"/>
              <a:t>6</a:t>
            </a:fld>
            <a:endParaRPr lang="en-US" dirty="0"/>
          </a:p>
        </p:txBody>
      </p:sp>
    </p:spTree>
    <p:extLst>
      <p:ext uri="{BB962C8B-B14F-4D97-AF65-F5344CB8AC3E}">
        <p14:creationId xmlns:p14="http://schemas.microsoft.com/office/powerpoint/2010/main" val="195992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F456C-9789-4ADA-8C59-A7AFEEBF4849}" type="slidenum">
              <a:rPr lang="en-US" smtClean="0"/>
              <a:t>7</a:t>
            </a:fld>
            <a:endParaRPr lang="en-US" dirty="0"/>
          </a:p>
        </p:txBody>
      </p:sp>
    </p:spTree>
    <p:extLst>
      <p:ext uri="{BB962C8B-B14F-4D97-AF65-F5344CB8AC3E}">
        <p14:creationId xmlns:p14="http://schemas.microsoft.com/office/powerpoint/2010/main" val="502738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5835" y="3379807"/>
            <a:ext cx="9051721" cy="3424050"/>
          </a:xfrm>
        </p:spPr>
        <p:txBody>
          <a:bodyPr/>
          <a:lstStyle/>
          <a:p>
            <a:endParaRPr lang="en-US" sz="900" dirty="0"/>
          </a:p>
        </p:txBody>
      </p:sp>
      <p:sp>
        <p:nvSpPr>
          <p:cNvPr id="4" name="Slide Number Placeholder 3"/>
          <p:cNvSpPr>
            <a:spLocks noGrp="1"/>
          </p:cNvSpPr>
          <p:nvPr>
            <p:ph type="sldNum" sz="quarter" idx="10"/>
          </p:nvPr>
        </p:nvSpPr>
        <p:spPr/>
        <p:txBody>
          <a:bodyPr/>
          <a:lstStyle/>
          <a:p>
            <a:fld id="{A83F456C-9789-4ADA-8C59-A7AFEEBF4849}" type="slidenum">
              <a:rPr lang="en-US" smtClean="0"/>
              <a:t>8</a:t>
            </a:fld>
            <a:endParaRPr lang="en-US" dirty="0"/>
          </a:p>
        </p:txBody>
      </p:sp>
    </p:spTree>
    <p:extLst>
      <p:ext uri="{BB962C8B-B14F-4D97-AF65-F5344CB8AC3E}">
        <p14:creationId xmlns:p14="http://schemas.microsoft.com/office/powerpoint/2010/main" val="4049268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F456C-9789-4ADA-8C59-A7AFEEBF4849}" type="slidenum">
              <a:rPr lang="en-US" smtClean="0"/>
              <a:t>9</a:t>
            </a:fld>
            <a:endParaRPr lang="en-US" dirty="0"/>
          </a:p>
        </p:txBody>
      </p:sp>
    </p:spTree>
    <p:extLst>
      <p:ext uri="{BB962C8B-B14F-4D97-AF65-F5344CB8AC3E}">
        <p14:creationId xmlns:p14="http://schemas.microsoft.com/office/powerpoint/2010/main" val="1564556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F456C-9789-4ADA-8C59-A7AFEEBF4849}"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691063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3F456C-9789-4ADA-8C59-A7AFEEBF484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970054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4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34318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0513" y="1066800"/>
            <a:ext cx="8853487"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221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94495023"/>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0513" y="1066800"/>
            <a:ext cx="8853487" cy="5059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668899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6006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954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ctr">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03042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98884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8884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532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56197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3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540" y="1304765"/>
            <a:ext cx="3008313" cy="811762"/>
          </a:xfrm>
        </p:spPr>
        <p:txBody>
          <a:bodyPr anchor="b">
            <a:normAutofit/>
          </a:bodyPr>
          <a:lstStyle>
            <a:lvl1pPr algn="ctr">
              <a:lnSpc>
                <a:spcPts val="2700"/>
              </a:lnSpc>
              <a:defRPr sz="2800" b="0">
                <a:solidFill>
                  <a:srgbClr val="1C4372"/>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49390" y="1304764"/>
            <a:ext cx="5111750" cy="53842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1540" y="2224539"/>
            <a:ext cx="3008313" cy="44710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2995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5900" y="5216426"/>
            <a:ext cx="5486400" cy="468052"/>
          </a:xfrm>
        </p:spPr>
        <p:txBody>
          <a:bodyPr anchor="b"/>
          <a:lstStyle>
            <a:lvl1pPr algn="l">
              <a:defRPr sz="2000" b="0"/>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85900" y="1544017"/>
            <a:ext cx="5486400" cy="36364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85900" y="568447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964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 y="1130598"/>
            <a:ext cx="9144000" cy="685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2053862"/>
            <a:ext cx="8229600" cy="4221163"/>
          </a:xfrm>
        </p:spPr>
        <p:txBody>
          <a:bodyPr/>
          <a:lstStyle/>
          <a:p>
            <a:pPr lvl="0"/>
            <a:endParaRPr lang="en-US" noProof="0" smtClean="0"/>
          </a:p>
        </p:txBody>
      </p:sp>
    </p:spTree>
    <p:extLst>
      <p:ext uri="{BB962C8B-B14F-4D97-AF65-F5344CB8AC3E}">
        <p14:creationId xmlns:p14="http://schemas.microsoft.com/office/powerpoint/2010/main" val="421575798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6856" y="1228322"/>
            <a:ext cx="8229600" cy="63894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31540" y="2132856"/>
            <a:ext cx="8229600" cy="4248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6" descr="K:\Nat ShelterHouseWrkshp\banner.png"/>
          <p:cNvPicPr>
            <a:picLocks noChangeAspect="1" noChangeArrowheads="1"/>
          </p:cNvPicPr>
          <p:nvPr userDrawn="1"/>
        </p:nvPicPr>
        <p:blipFill>
          <a:blip r:embed="rId14" cstate="email"/>
          <a:srcRect/>
          <a:stretch>
            <a:fillRect/>
          </a:stretch>
        </p:blipFill>
        <p:spPr bwMode="auto">
          <a:xfrm>
            <a:off x="0" y="0"/>
            <a:ext cx="9941442" cy="994144"/>
          </a:xfrm>
          <a:prstGeom prst="rect">
            <a:avLst/>
          </a:prstGeom>
          <a:noFill/>
        </p:spPr>
      </p:pic>
      <p:cxnSp>
        <p:nvCxnSpPr>
          <p:cNvPr id="6" name="Straight Connector 5"/>
          <p:cNvCxnSpPr/>
          <p:nvPr userDrawn="1"/>
        </p:nvCxnSpPr>
        <p:spPr>
          <a:xfrm flipV="1">
            <a:off x="0" y="1020609"/>
            <a:ext cx="9144000" cy="6607"/>
          </a:xfrm>
          <a:prstGeom prst="line">
            <a:avLst/>
          </a:prstGeom>
          <a:ln w="28575">
            <a:solidFill>
              <a:srgbClr val="2251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568276"/>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2" r:id="rId12"/>
  </p:sldLayoutIdLst>
  <p:txStyles>
    <p:titleStyle>
      <a:lvl1pPr algn="ctr" defTabSz="914400" rtl="0" eaLnBrk="1" latinLnBrk="0" hangingPunct="1">
        <a:spcBef>
          <a:spcPct val="0"/>
        </a:spcBef>
        <a:buNone/>
        <a:defRPr sz="3400" kern="1200">
          <a:solidFill>
            <a:srgbClr val="1C4372"/>
          </a:solidFill>
          <a:latin typeface="+mj-lt"/>
          <a:ea typeface="+mj-ea"/>
          <a:cs typeface="+mj-cs"/>
        </a:defRPr>
      </a:lvl1pPr>
    </p:titleStyle>
    <p:bodyStyle>
      <a:lvl1pPr marL="233363" indent="-233363" algn="l" defTabSz="914400" rtl="0" eaLnBrk="1" latinLnBrk="0" hangingPunct="1">
        <a:spcBef>
          <a:spcPct val="20000"/>
        </a:spcBef>
        <a:buClr>
          <a:srgbClr val="214F87"/>
        </a:buClr>
        <a:buSzPct val="90000"/>
        <a:buFont typeface="Wingdings" panose="05000000000000000000" pitchFamily="2" charset="2"/>
        <a:buChar char="§"/>
        <a:defRPr sz="2800" kern="1200">
          <a:solidFill>
            <a:schemeClr val="tx1">
              <a:lumMod val="75000"/>
              <a:lumOff val="25000"/>
            </a:schemeClr>
          </a:solidFill>
          <a:latin typeface="+mn-lt"/>
          <a:ea typeface="+mn-ea"/>
          <a:cs typeface="+mn-cs"/>
        </a:defRPr>
      </a:lvl1pPr>
      <a:lvl2pPr marL="569913" indent="-233363" algn="l" defTabSz="914400" rtl="0" eaLnBrk="1" latinLnBrk="0" hangingPunct="1">
        <a:spcBef>
          <a:spcPct val="20000"/>
        </a:spcBef>
        <a:buClr>
          <a:srgbClr val="FFC000"/>
        </a:buClr>
        <a:buSzPct val="56000"/>
        <a:buFont typeface="Arial" panose="020B0604020202020204" pitchFamily="34" charset="0"/>
        <a:buChar char="►"/>
        <a:defRPr sz="2500" kern="1200">
          <a:solidFill>
            <a:schemeClr val="tx1">
              <a:lumMod val="75000"/>
              <a:lumOff val="25000"/>
            </a:schemeClr>
          </a:solidFill>
          <a:latin typeface="+mn-lt"/>
          <a:ea typeface="+mn-ea"/>
          <a:cs typeface="+mn-cs"/>
        </a:defRPr>
      </a:lvl2pPr>
      <a:lvl3pPr marL="854075" indent="-233363" algn="l" defTabSz="914400" rtl="0" eaLnBrk="1" latinLnBrk="0" hangingPunct="1">
        <a:spcBef>
          <a:spcPct val="20000"/>
        </a:spcBef>
        <a:buClr>
          <a:schemeClr val="accent1">
            <a:lumMod val="75000"/>
          </a:schemeClr>
        </a:buClr>
        <a:buSzPct val="109000"/>
        <a:buFont typeface="Calibri" panose="020F0502020204030204" pitchFamily="34" charset="0"/>
        <a:buChar char="+"/>
        <a:tabLst>
          <a:tab pos="284163" algn="l"/>
        </a:tabLst>
        <a:defRPr sz="2300" kern="1200">
          <a:solidFill>
            <a:schemeClr val="tx1">
              <a:lumMod val="75000"/>
              <a:lumOff val="25000"/>
            </a:schemeClr>
          </a:solidFill>
          <a:latin typeface="+mn-lt"/>
          <a:ea typeface="+mn-ea"/>
          <a:cs typeface="+mn-cs"/>
        </a:defRPr>
      </a:lvl3pPr>
      <a:lvl4pPr marL="1147763" indent="-231775" algn="l" defTabSz="914400" rtl="0" eaLnBrk="1" latinLnBrk="0" hangingPunct="1">
        <a:spcBef>
          <a:spcPct val="20000"/>
        </a:spcBef>
        <a:buClr>
          <a:srgbClr val="FFC000"/>
        </a:buClr>
        <a:buFont typeface="Arial" panose="020B0604020202020204" pitchFamily="34" charset="0"/>
        <a:buChar char="»"/>
        <a:defRPr sz="2200" kern="1200">
          <a:solidFill>
            <a:schemeClr val="tx1">
              <a:lumMod val="75000"/>
              <a:lumOff val="25000"/>
            </a:schemeClr>
          </a:solidFill>
          <a:latin typeface="+mn-lt"/>
          <a:ea typeface="+mn-ea"/>
          <a:cs typeface="+mn-cs"/>
        </a:defRPr>
      </a:lvl4pPr>
      <a:lvl5pPr marL="1435100" indent="-228600" algn="l" defTabSz="914400" rtl="0" eaLnBrk="1" latinLnBrk="0" hangingPunct="1">
        <a:spcBef>
          <a:spcPct val="20000"/>
        </a:spcBef>
        <a:buClr>
          <a:srgbClr val="245794"/>
        </a:buClr>
        <a:buSzPct val="88000"/>
        <a:buFont typeface="Arial" panose="020B0604020202020204" pitchFamily="34" charset="0"/>
        <a:buChar char="Ⱶ"/>
        <a:defRPr sz="21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mailto:Jamie.dake@fema.dhs.gov" TargetMode="External"/><Relationship Id="rId2" Type="http://schemas.openxmlformats.org/officeDocument/2006/relationships/hyperlink" Target="mailto:kimberly.poorbaugh@la.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0" y="1100027"/>
            <a:ext cx="9144000" cy="548022"/>
          </a:xfrm>
          <a:prstGeom prst="rect">
            <a:avLst/>
          </a:prstGeom>
          <a:solidFill>
            <a:srgbClr val="1E427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l">
              <a:defRPr/>
            </a:pPr>
            <a:endParaRPr lang="en-US" sz="4400" b="0" kern="0" smtClean="0">
              <a:solidFill>
                <a:prstClr val="black"/>
              </a:solidFill>
            </a:endParaRPr>
          </a:p>
        </p:txBody>
      </p:sp>
      <p:sp>
        <p:nvSpPr>
          <p:cNvPr id="24" name="Rectangle 2"/>
          <p:cNvSpPr txBox="1">
            <a:spLocks noChangeArrowheads="1"/>
          </p:cNvSpPr>
          <p:nvPr/>
        </p:nvSpPr>
        <p:spPr bwMode="auto">
          <a:xfrm>
            <a:off x="-9525" y="1079623"/>
            <a:ext cx="9144000" cy="581047"/>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4000" i="1">
                <a:solidFill>
                  <a:srgbClr val="101D5C"/>
                </a:solidFill>
                <a:latin typeface="+mj-lt"/>
                <a:ea typeface="+mj-ea"/>
                <a:cs typeface="+mj-cs"/>
              </a:defRPr>
            </a:lvl1pPr>
            <a:lvl2pPr algn="ctr" rtl="0" eaLnBrk="0" fontAlgn="base" hangingPunct="0">
              <a:spcBef>
                <a:spcPct val="0"/>
              </a:spcBef>
              <a:spcAft>
                <a:spcPct val="0"/>
              </a:spcAft>
              <a:defRPr sz="3800" i="1">
                <a:solidFill>
                  <a:srgbClr val="000066"/>
                </a:solidFill>
                <a:latin typeface="Arial" charset="0"/>
              </a:defRPr>
            </a:lvl2pPr>
            <a:lvl3pPr algn="ctr" rtl="0" eaLnBrk="0" fontAlgn="base" hangingPunct="0">
              <a:spcBef>
                <a:spcPct val="0"/>
              </a:spcBef>
              <a:spcAft>
                <a:spcPct val="0"/>
              </a:spcAft>
              <a:defRPr sz="3800" i="1">
                <a:solidFill>
                  <a:srgbClr val="000066"/>
                </a:solidFill>
                <a:latin typeface="Arial" charset="0"/>
              </a:defRPr>
            </a:lvl3pPr>
            <a:lvl4pPr algn="ctr" rtl="0" eaLnBrk="0" fontAlgn="base" hangingPunct="0">
              <a:spcBef>
                <a:spcPct val="0"/>
              </a:spcBef>
              <a:spcAft>
                <a:spcPct val="0"/>
              </a:spcAft>
              <a:defRPr sz="3800" i="1">
                <a:solidFill>
                  <a:srgbClr val="000066"/>
                </a:solidFill>
                <a:latin typeface="Arial" charset="0"/>
              </a:defRPr>
            </a:lvl4pPr>
            <a:lvl5pPr algn="ctr" rtl="0" eaLnBrk="0" fontAlgn="base" hangingPunct="0">
              <a:spcBef>
                <a:spcPct val="0"/>
              </a:spcBef>
              <a:spcAft>
                <a:spcPct val="0"/>
              </a:spcAft>
              <a:defRPr sz="3800" i="1">
                <a:solidFill>
                  <a:srgbClr val="000066"/>
                </a:solidFill>
                <a:latin typeface="Arial" charset="0"/>
              </a:defRPr>
            </a:lvl5pPr>
            <a:lvl6pPr marL="457200" algn="ctr" rtl="0" fontAlgn="base">
              <a:spcBef>
                <a:spcPct val="0"/>
              </a:spcBef>
              <a:spcAft>
                <a:spcPct val="0"/>
              </a:spcAft>
              <a:defRPr sz="3800" i="1">
                <a:solidFill>
                  <a:srgbClr val="000066"/>
                </a:solidFill>
                <a:latin typeface="Arial" charset="0"/>
              </a:defRPr>
            </a:lvl6pPr>
            <a:lvl7pPr marL="914400" algn="ctr" rtl="0" fontAlgn="base">
              <a:spcBef>
                <a:spcPct val="0"/>
              </a:spcBef>
              <a:spcAft>
                <a:spcPct val="0"/>
              </a:spcAft>
              <a:defRPr sz="3800" i="1">
                <a:solidFill>
                  <a:srgbClr val="000066"/>
                </a:solidFill>
                <a:latin typeface="Arial" charset="0"/>
              </a:defRPr>
            </a:lvl7pPr>
            <a:lvl8pPr marL="1371600" algn="ctr" rtl="0" fontAlgn="base">
              <a:spcBef>
                <a:spcPct val="0"/>
              </a:spcBef>
              <a:spcAft>
                <a:spcPct val="0"/>
              </a:spcAft>
              <a:defRPr sz="3800" i="1">
                <a:solidFill>
                  <a:srgbClr val="000066"/>
                </a:solidFill>
                <a:latin typeface="Arial" charset="0"/>
              </a:defRPr>
            </a:lvl8pPr>
            <a:lvl9pPr marL="1828800" algn="ctr" rtl="0" fontAlgn="base">
              <a:spcBef>
                <a:spcPct val="0"/>
              </a:spcBef>
              <a:spcAft>
                <a:spcPct val="0"/>
              </a:spcAft>
              <a:defRPr sz="3800" i="1">
                <a:solidFill>
                  <a:srgbClr val="000066"/>
                </a:solidFill>
                <a:latin typeface="Arial" charset="0"/>
              </a:defRPr>
            </a:lvl9pPr>
          </a:lstStyle>
          <a:p>
            <a:pPr>
              <a:lnSpc>
                <a:spcPct val="87000"/>
              </a:lnSpc>
              <a:defRPr/>
            </a:pPr>
            <a:r>
              <a:rPr lang="en-US" sz="3200" b="0" i="0" kern="0" spc="80" dirty="0" smtClean="0">
                <a:ln w="3175">
                  <a:solidFill>
                    <a:sysClr val="window" lastClr="FFFFFF"/>
                  </a:solidFill>
                </a:ln>
                <a:solidFill>
                  <a:sysClr val="window" lastClr="FFFFFF"/>
                </a:solidFill>
                <a:latin typeface="Arial"/>
              </a:rPr>
              <a:t>Panel Discussion</a:t>
            </a:r>
            <a:endParaRPr lang="en-US" sz="2400" b="0" i="0" kern="0" spc="80" dirty="0">
              <a:ln w="3175">
                <a:solidFill>
                  <a:sysClr val="window" lastClr="FFFFFF"/>
                </a:solidFill>
              </a:ln>
              <a:solidFill>
                <a:sysClr val="window" lastClr="FFFFFF"/>
              </a:solidFill>
              <a:latin typeface="Arial"/>
            </a:endParaRPr>
          </a:p>
        </p:txBody>
      </p:sp>
      <p:pic>
        <p:nvPicPr>
          <p:cNvPr id="1030" name="Picture 6" descr="K:\Nat ShelterHouseWrkshp\banner.png"/>
          <p:cNvPicPr>
            <a:picLocks noChangeAspect="1" noChangeArrowheads="1"/>
          </p:cNvPicPr>
          <p:nvPr/>
        </p:nvPicPr>
        <p:blipFill rotWithShape="1">
          <a:blip r:embed="rId3" cstate="email"/>
          <a:srcRect r="7704"/>
          <a:stretch/>
        </p:blipFill>
        <p:spPr bwMode="auto">
          <a:xfrm>
            <a:off x="0" y="0"/>
            <a:ext cx="9175531" cy="994144"/>
          </a:xfrm>
          <a:prstGeom prst="rect">
            <a:avLst/>
          </a:prstGeom>
          <a:noFill/>
        </p:spPr>
      </p:pic>
      <p:sp>
        <p:nvSpPr>
          <p:cNvPr id="3" name="Content Placeholder 2"/>
          <p:cNvSpPr>
            <a:spLocks noGrp="1"/>
          </p:cNvSpPr>
          <p:nvPr>
            <p:ph idx="1"/>
          </p:nvPr>
        </p:nvSpPr>
        <p:spPr>
          <a:xfrm>
            <a:off x="431540" y="2585544"/>
            <a:ext cx="8229600" cy="3795783"/>
          </a:xfrm>
        </p:spPr>
        <p:txBody>
          <a:bodyPr>
            <a:normAutofit/>
          </a:bodyPr>
          <a:lstStyle/>
          <a:p>
            <a:pPr marL="0" indent="0" algn="ctr">
              <a:buNone/>
            </a:pPr>
            <a:r>
              <a:rPr lang="en-US" sz="6400" dirty="0" smtClean="0"/>
              <a:t>Shelter Volunteers /</a:t>
            </a:r>
          </a:p>
          <a:p>
            <a:pPr marL="0" indent="0" algn="ctr">
              <a:buNone/>
            </a:pPr>
            <a:r>
              <a:rPr lang="en-US" sz="6400" dirty="0" smtClean="0"/>
              <a:t>Donations Management</a:t>
            </a:r>
            <a:endParaRPr lang="en-US" sz="6400" dirty="0"/>
          </a:p>
        </p:txBody>
      </p:sp>
    </p:spTree>
    <p:extLst>
      <p:ext uri="{BB962C8B-B14F-4D97-AF65-F5344CB8AC3E}">
        <p14:creationId xmlns:p14="http://schemas.microsoft.com/office/powerpoint/2010/main" val="155105810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b="1" dirty="0"/>
              <a:t>Phase 2</a:t>
            </a:r>
          </a:p>
        </p:txBody>
      </p:sp>
      <p:sp>
        <p:nvSpPr>
          <p:cNvPr id="4" name="Content Placeholder 2"/>
          <p:cNvSpPr>
            <a:spLocks noGrp="1"/>
          </p:cNvSpPr>
          <p:nvPr>
            <p:ph sz="half" idx="1"/>
          </p:nvPr>
        </p:nvSpPr>
        <p:spPr>
          <a:xfrm>
            <a:off x="457200" y="2191265"/>
            <a:ext cx="4180656" cy="3552089"/>
          </a:xfrm>
        </p:spPr>
        <p:txBody>
          <a:bodyPr>
            <a:normAutofit fontScale="85000" lnSpcReduction="10000"/>
          </a:bodyPr>
          <a:lstStyle/>
          <a:p>
            <a:r>
              <a:rPr lang="en-US" dirty="0" smtClean="0"/>
              <a:t>Develop </a:t>
            </a:r>
            <a:r>
              <a:rPr lang="en-US" dirty="0"/>
              <a:t>a Process and </a:t>
            </a:r>
            <a:r>
              <a:rPr lang="en-US" dirty="0" smtClean="0"/>
              <a:t>Toolbox</a:t>
            </a:r>
          </a:p>
          <a:p>
            <a:r>
              <a:rPr lang="en-US" dirty="0" smtClean="0"/>
              <a:t>Institute a Collaborative </a:t>
            </a:r>
            <a:r>
              <a:rPr lang="en-US" dirty="0"/>
              <a:t>D</a:t>
            </a:r>
            <a:r>
              <a:rPr lang="en-US" dirty="0" smtClean="0"/>
              <a:t>atabase</a:t>
            </a:r>
            <a:endParaRPr lang="en-US" dirty="0"/>
          </a:p>
          <a:p>
            <a:r>
              <a:rPr lang="en-US" dirty="0" smtClean="0"/>
              <a:t>Plan </a:t>
            </a:r>
            <a:r>
              <a:rPr lang="en-US" dirty="0"/>
              <a:t>Workshops and </a:t>
            </a:r>
            <a:r>
              <a:rPr lang="en-US" dirty="0" smtClean="0"/>
              <a:t>Trainings</a:t>
            </a:r>
          </a:p>
          <a:p>
            <a:r>
              <a:rPr lang="en-US" dirty="0" smtClean="0"/>
              <a:t>Establish Partnership Agreements/MOUs with Volunteer Organizations</a:t>
            </a:r>
          </a:p>
          <a:p>
            <a:r>
              <a:rPr lang="en-US" dirty="0" smtClean="0"/>
              <a:t>Secure Volunteer Legislation</a:t>
            </a:r>
            <a:endParaRPr lang="en-US" dirty="0"/>
          </a:p>
          <a:p>
            <a:pPr lvl="1"/>
            <a:endParaRPr lang="en-US" dirty="0" smtClean="0"/>
          </a:p>
          <a:p>
            <a:pPr lvl="1"/>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37856" y="2301204"/>
            <a:ext cx="4038600" cy="3028950"/>
          </a:xfrm>
        </p:spPr>
      </p:pic>
    </p:spTree>
    <p:extLst>
      <p:ext uri="{BB962C8B-B14F-4D97-AF65-F5344CB8AC3E}">
        <p14:creationId xmlns:p14="http://schemas.microsoft.com/office/powerpoint/2010/main" val="1783476824"/>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1209419"/>
            <a:ext cx="8229600" cy="661085"/>
          </a:xfrm>
        </p:spPr>
        <p:txBody>
          <a:bodyPr>
            <a:noAutofit/>
          </a:bodyPr>
          <a:lstStyle/>
          <a:p>
            <a:r>
              <a:rPr lang="en-US" sz="3300" b="1" dirty="0"/>
              <a:t>The Toolbox</a:t>
            </a:r>
          </a:p>
        </p:txBody>
      </p:sp>
      <p:sp>
        <p:nvSpPr>
          <p:cNvPr id="3" name="Content Placeholder 2"/>
          <p:cNvSpPr>
            <a:spLocks noGrp="1"/>
          </p:cNvSpPr>
          <p:nvPr>
            <p:ph sz="half" idx="1"/>
          </p:nvPr>
        </p:nvSpPr>
        <p:spPr>
          <a:xfrm>
            <a:off x="446856" y="2004369"/>
            <a:ext cx="4513064" cy="4445858"/>
          </a:xfrm>
        </p:spPr>
        <p:txBody>
          <a:bodyPr>
            <a:normAutofit fontScale="85000" lnSpcReduction="20000"/>
          </a:bodyPr>
          <a:lstStyle/>
          <a:p>
            <a:r>
              <a:rPr lang="en-US" dirty="0" smtClean="0"/>
              <a:t>Overview</a:t>
            </a:r>
          </a:p>
          <a:p>
            <a:pPr lvl="1"/>
            <a:r>
              <a:rPr lang="en-US" dirty="0" smtClean="0"/>
              <a:t>Purpose and Scope</a:t>
            </a:r>
          </a:p>
          <a:p>
            <a:r>
              <a:rPr lang="en-US" dirty="0" smtClean="0"/>
              <a:t>Offsetting the Non-Federal Cost Share</a:t>
            </a:r>
          </a:p>
          <a:p>
            <a:pPr lvl="1"/>
            <a:r>
              <a:rPr lang="en-US" dirty="0" smtClean="0"/>
              <a:t>Universal Documentation Form</a:t>
            </a:r>
          </a:p>
          <a:p>
            <a:pPr lvl="1"/>
            <a:r>
              <a:rPr lang="en-US" dirty="0" smtClean="0"/>
              <a:t>Staffing Roles</a:t>
            </a:r>
          </a:p>
          <a:p>
            <a:pPr lvl="1"/>
            <a:r>
              <a:rPr lang="en-US" dirty="0" smtClean="0"/>
              <a:t>Step-by-Step Guidance (6 Step Process)</a:t>
            </a:r>
          </a:p>
          <a:p>
            <a:r>
              <a:rPr lang="en-US" dirty="0" smtClean="0"/>
              <a:t>Getting Started</a:t>
            </a:r>
          </a:p>
          <a:p>
            <a:pPr lvl="1"/>
            <a:r>
              <a:rPr lang="en-US" dirty="0" smtClean="0"/>
              <a:t>Planning</a:t>
            </a:r>
          </a:p>
          <a:p>
            <a:r>
              <a:rPr lang="en-US" dirty="0" smtClean="0"/>
              <a:t>Appendices</a:t>
            </a:r>
          </a:p>
          <a:p>
            <a:pPr lvl="1"/>
            <a:r>
              <a:rPr lang="en-US" dirty="0" smtClean="0"/>
              <a:t>The Tools </a:t>
            </a:r>
          </a:p>
          <a:p>
            <a:pPr lvl="1"/>
            <a:r>
              <a:rPr lang="en-US" dirty="0" smtClean="0"/>
              <a:t>Sample </a:t>
            </a:r>
            <a:r>
              <a:rPr lang="en-US" dirty="0"/>
              <a:t>M</a:t>
            </a:r>
            <a:r>
              <a:rPr lang="en-US" dirty="0" smtClean="0"/>
              <a:t>aterials</a:t>
            </a:r>
          </a:p>
          <a:p>
            <a:pPr marL="465534" lvl="2" indent="0">
              <a:buNone/>
            </a:pPr>
            <a:endParaRPr lang="en-US" dirty="0" smtClean="0"/>
          </a:p>
          <a:p>
            <a:pPr marL="252413" lvl="1" indent="0">
              <a:buNone/>
            </a:pPr>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34591" y="2362583"/>
            <a:ext cx="4198845" cy="4087643"/>
          </a:xfrm>
        </p:spPr>
      </p:pic>
    </p:spTree>
    <p:extLst>
      <p:ext uri="{BB962C8B-B14F-4D97-AF65-F5344CB8AC3E}">
        <p14:creationId xmlns:p14="http://schemas.microsoft.com/office/powerpoint/2010/main" val="2875907742"/>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0230"/>
            <a:ext cx="8229600" cy="398945"/>
          </a:xfrm>
        </p:spPr>
        <p:txBody>
          <a:bodyPr>
            <a:noAutofit/>
          </a:bodyPr>
          <a:lstStyle/>
          <a:p>
            <a:r>
              <a:rPr lang="en-US" sz="3300" b="1" dirty="0"/>
              <a:t>Overview</a:t>
            </a:r>
          </a:p>
        </p:txBody>
      </p:sp>
      <p:sp>
        <p:nvSpPr>
          <p:cNvPr id="3" name="Content Placeholder 2"/>
          <p:cNvSpPr>
            <a:spLocks noGrp="1"/>
          </p:cNvSpPr>
          <p:nvPr>
            <p:ph sz="half" idx="1"/>
          </p:nvPr>
        </p:nvSpPr>
        <p:spPr/>
        <p:txBody>
          <a:bodyPr>
            <a:normAutofit fontScale="92500" lnSpcReduction="20000"/>
          </a:bodyPr>
          <a:lstStyle/>
          <a:p>
            <a:r>
              <a:rPr lang="en-US" dirty="0" smtClean="0"/>
              <a:t>GOHSEP encourages the strategic use of volunteers and the management and distribution of unsolicited donations. </a:t>
            </a:r>
          </a:p>
          <a:p>
            <a:r>
              <a:rPr lang="en-US" dirty="0" smtClean="0"/>
              <a:t>We offer a process and tools that are scalable to any emergency or disaster to capture and quantify eligible volunteer work and donations to offset the non-Federal cost share.</a:t>
            </a:r>
          </a:p>
          <a:p>
            <a:pPr marL="252413" lvl="1" indent="0">
              <a:buNone/>
            </a:pPr>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5800" y="2218077"/>
            <a:ext cx="4495005" cy="3883317"/>
          </a:xfrm>
        </p:spPr>
      </p:pic>
    </p:spTree>
    <p:extLst>
      <p:ext uri="{BB962C8B-B14F-4D97-AF65-F5344CB8AC3E}">
        <p14:creationId xmlns:p14="http://schemas.microsoft.com/office/powerpoint/2010/main" val="3936684601"/>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162" y="1299282"/>
            <a:ext cx="8229600" cy="305730"/>
          </a:xfrm>
        </p:spPr>
        <p:txBody>
          <a:bodyPr>
            <a:noAutofit/>
          </a:bodyPr>
          <a:lstStyle/>
          <a:p>
            <a:r>
              <a:rPr lang="en-US" sz="3300" b="1" dirty="0"/>
              <a:t>Offsetting the Non-Federal Cost Share</a:t>
            </a:r>
          </a:p>
        </p:txBody>
      </p:sp>
      <p:sp>
        <p:nvSpPr>
          <p:cNvPr id="3" name="Content Placeholder 2"/>
          <p:cNvSpPr>
            <a:spLocks noGrp="1"/>
          </p:cNvSpPr>
          <p:nvPr>
            <p:ph sz="half" idx="1"/>
          </p:nvPr>
        </p:nvSpPr>
        <p:spPr>
          <a:xfrm>
            <a:off x="436162" y="2018270"/>
            <a:ext cx="5246702" cy="4378646"/>
          </a:xfrm>
        </p:spPr>
        <p:txBody>
          <a:bodyPr>
            <a:normAutofit fontScale="47500" lnSpcReduction="20000"/>
          </a:bodyPr>
          <a:lstStyle/>
          <a:p>
            <a:r>
              <a:rPr lang="en-US" sz="3800" dirty="0" smtClean="0"/>
              <a:t>Documentation Requirements</a:t>
            </a:r>
          </a:p>
          <a:p>
            <a:pPr lvl="1"/>
            <a:r>
              <a:rPr lang="en-US" sz="3400" dirty="0" smtClean="0"/>
              <a:t>Donated Resources include volunteer labor, donated equipment, goods, and materials</a:t>
            </a:r>
          </a:p>
          <a:p>
            <a:pPr lvl="1"/>
            <a:r>
              <a:rPr lang="en-US" sz="3400" dirty="0"/>
              <a:t>M</a:t>
            </a:r>
            <a:r>
              <a:rPr lang="en-US" sz="3400" dirty="0" smtClean="0"/>
              <a:t>ust come from a third party</a:t>
            </a:r>
          </a:p>
          <a:p>
            <a:pPr lvl="1"/>
            <a:r>
              <a:rPr lang="en-US" sz="3400" dirty="0" smtClean="0"/>
              <a:t>Limited to eligible Emergency Work (Category A &amp; B)</a:t>
            </a:r>
          </a:p>
          <a:p>
            <a:pPr lvl="1"/>
            <a:r>
              <a:rPr lang="en-US" sz="3400" dirty="0" smtClean="0"/>
              <a:t>Must be the legal responsibility of the Subrecipient</a:t>
            </a:r>
          </a:p>
          <a:p>
            <a:pPr lvl="1"/>
            <a:r>
              <a:rPr lang="en-US" sz="3400" dirty="0" smtClean="0"/>
              <a:t>Documentation should capture and quantify the time, activity, location, and type of work performed and/or donations received</a:t>
            </a:r>
          </a:p>
          <a:p>
            <a:r>
              <a:rPr lang="en-US" sz="3800" dirty="0" smtClean="0"/>
              <a:t>Staffing the Roles of Volunteer &amp; Donated Resources Coordinator (VDRC) and Organization Contact</a:t>
            </a:r>
          </a:p>
          <a:p>
            <a:pPr lvl="1"/>
            <a:r>
              <a:rPr lang="en-US" sz="3400" dirty="0" smtClean="0"/>
              <a:t>The VDRC position can be filled 1 of 3 ways</a:t>
            </a:r>
          </a:p>
          <a:p>
            <a:pPr lvl="2"/>
            <a:r>
              <a:rPr lang="en-US" sz="2900" dirty="0" smtClean="0"/>
              <a:t>The Parish identified staff member to fill the role during activation</a:t>
            </a:r>
          </a:p>
          <a:p>
            <a:pPr lvl="2"/>
            <a:r>
              <a:rPr lang="en-US" sz="2900" dirty="0" smtClean="0"/>
              <a:t>GOHSEP liaison</a:t>
            </a:r>
          </a:p>
          <a:p>
            <a:pPr lvl="2"/>
            <a:r>
              <a:rPr lang="en-US" sz="2900" dirty="0" smtClean="0"/>
              <a:t>A volunteer organization within the Parish identifies and provides a person to fill this role and work with the Parish</a:t>
            </a:r>
          </a:p>
          <a:p>
            <a:pPr marL="0" indent="0">
              <a:buNone/>
            </a:pPr>
            <a:r>
              <a:rPr lang="en-US" dirty="0" smtClean="0"/>
              <a:t> </a:t>
            </a:r>
          </a:p>
          <a:p>
            <a:pPr marL="252413" lvl="1" indent="0">
              <a:buNone/>
            </a:pPr>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45298" y="2221171"/>
            <a:ext cx="3445621" cy="3961144"/>
          </a:xfrm>
        </p:spPr>
      </p:pic>
    </p:spTree>
    <p:extLst>
      <p:ext uri="{BB962C8B-B14F-4D97-AF65-F5344CB8AC3E}">
        <p14:creationId xmlns:p14="http://schemas.microsoft.com/office/powerpoint/2010/main" val="323848840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604" y="1869066"/>
            <a:ext cx="2769080" cy="3712452"/>
          </a:xfrm>
        </p:spPr>
        <p:txBody>
          <a:bodyPr>
            <a:normAutofit/>
          </a:bodyPr>
          <a:lstStyle/>
          <a:p>
            <a:r>
              <a:rPr lang="en-US" sz="3300" b="1" dirty="0"/>
              <a:t>6 Steps to Offsetting the Non-Federal Cost Share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2919" y="1067192"/>
            <a:ext cx="3843717" cy="5767910"/>
          </a:xfrm>
          <a:prstGeom prst="rect">
            <a:avLst/>
          </a:prstGeom>
        </p:spPr>
      </p:pic>
    </p:spTree>
    <p:extLst>
      <p:ext uri="{BB962C8B-B14F-4D97-AF65-F5344CB8AC3E}">
        <p14:creationId xmlns:p14="http://schemas.microsoft.com/office/powerpoint/2010/main" val="3252863812"/>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2" y="1370633"/>
            <a:ext cx="8229600" cy="577365"/>
          </a:xfrm>
        </p:spPr>
        <p:txBody>
          <a:bodyPr>
            <a:normAutofit fontScale="90000"/>
          </a:bodyPr>
          <a:lstStyle/>
          <a:p>
            <a:r>
              <a:rPr lang="en-US" sz="3300" b="1" dirty="0"/>
              <a:t>Getting Started</a:t>
            </a:r>
          </a:p>
        </p:txBody>
      </p:sp>
      <p:sp>
        <p:nvSpPr>
          <p:cNvPr id="3" name="Content Placeholder 2"/>
          <p:cNvSpPr>
            <a:spLocks noGrp="1"/>
          </p:cNvSpPr>
          <p:nvPr>
            <p:ph idx="1"/>
          </p:nvPr>
        </p:nvSpPr>
        <p:spPr>
          <a:xfrm>
            <a:off x="206828" y="2455231"/>
            <a:ext cx="8741229" cy="3545519"/>
          </a:xfrm>
        </p:spPr>
        <p:txBody>
          <a:bodyPr>
            <a:normAutofit fontScale="92500" lnSpcReduction="10000"/>
          </a:bodyPr>
          <a:lstStyle/>
          <a:p>
            <a:r>
              <a:rPr lang="en-US" dirty="0" smtClean="0"/>
              <a:t>GOHSEP encourages Parish authorities to develop a comprehensive Local Volunteer and Donated Resources Management Plan.  This will help ensure the best use of volunteer time and donated resources using sound management practices and systems to address registering, organizing, managing, and overseeing “all things” related to volunteer and donated resources, including documentation.</a:t>
            </a:r>
          </a:p>
          <a:p>
            <a:r>
              <a:rPr lang="en-US" dirty="0" smtClean="0"/>
              <a:t>Communication (and coordination) with the public, individual volunteers, and volunteer organizations is essential.</a:t>
            </a:r>
          </a:p>
          <a:p>
            <a:pPr marL="465534" lvl="2" indent="0">
              <a:buNone/>
            </a:pPr>
            <a:endParaRPr lang="en-US" dirty="0"/>
          </a:p>
          <a:p>
            <a:pPr lvl="1"/>
            <a:endParaRPr lang="en-US" dirty="0" smtClean="0">
              <a:solidFill>
                <a:prstClr val="black">
                  <a:lumMod val="75000"/>
                  <a:lumOff val="25000"/>
                </a:prstClr>
              </a:solidFill>
            </a:endParaRPr>
          </a:p>
          <a:p>
            <a:pPr marL="252413" lvl="1" indent="0">
              <a:buNone/>
            </a:pPr>
            <a:endParaRPr lang="en-US"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199960010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269" y="1193473"/>
            <a:ext cx="8229600" cy="503174"/>
          </a:xfrm>
        </p:spPr>
        <p:txBody>
          <a:bodyPr>
            <a:normAutofit fontScale="90000"/>
          </a:bodyPr>
          <a:lstStyle/>
          <a:p>
            <a:r>
              <a:rPr lang="en-US" sz="3300" b="1" dirty="0"/>
              <a:t>Appendices</a:t>
            </a:r>
          </a:p>
        </p:txBody>
      </p:sp>
      <p:sp>
        <p:nvSpPr>
          <p:cNvPr id="3" name="Content Placeholder 2"/>
          <p:cNvSpPr>
            <a:spLocks noGrp="1"/>
          </p:cNvSpPr>
          <p:nvPr>
            <p:ph idx="1"/>
          </p:nvPr>
        </p:nvSpPr>
        <p:spPr>
          <a:xfrm>
            <a:off x="99875" y="1771135"/>
            <a:ext cx="4472126" cy="4794422"/>
          </a:xfrm>
        </p:spPr>
        <p:txBody>
          <a:bodyPr>
            <a:normAutofit fontScale="70000" lnSpcReduction="20000"/>
          </a:bodyPr>
          <a:lstStyle/>
          <a:p>
            <a:r>
              <a:rPr lang="en-US" dirty="0"/>
              <a:t>The Tools and Sample Materials:</a:t>
            </a:r>
          </a:p>
          <a:p>
            <a:pPr lvl="1"/>
            <a:r>
              <a:rPr lang="en-US" dirty="0"/>
              <a:t>Sample Documentation Forms </a:t>
            </a:r>
          </a:p>
          <a:p>
            <a:pPr lvl="2"/>
            <a:r>
              <a:rPr lang="en-US" dirty="0"/>
              <a:t>Volunteer Hours Form</a:t>
            </a:r>
          </a:p>
          <a:p>
            <a:pPr lvl="2"/>
            <a:r>
              <a:rPr lang="en-US" dirty="0"/>
              <a:t>Donated Equipment Form</a:t>
            </a:r>
          </a:p>
          <a:p>
            <a:pPr lvl="2"/>
            <a:r>
              <a:rPr lang="en-US" dirty="0"/>
              <a:t>Donated Goods and Materials Form</a:t>
            </a:r>
          </a:p>
          <a:p>
            <a:pPr lvl="1"/>
            <a:r>
              <a:rPr lang="en-US" dirty="0"/>
              <a:t>Training Materials</a:t>
            </a:r>
          </a:p>
          <a:p>
            <a:pPr lvl="1"/>
            <a:r>
              <a:rPr lang="en-US" dirty="0"/>
              <a:t>Planning and Communications Materials</a:t>
            </a:r>
          </a:p>
          <a:p>
            <a:pPr lvl="1"/>
            <a:r>
              <a:rPr lang="en-US" dirty="0"/>
              <a:t>Partnership Materials and Resources</a:t>
            </a:r>
          </a:p>
          <a:p>
            <a:pPr lvl="2"/>
            <a:r>
              <a:rPr lang="en-US" dirty="0"/>
              <a:t>EM/Volunteer MOU</a:t>
            </a:r>
          </a:p>
          <a:p>
            <a:pPr lvl="2"/>
            <a:r>
              <a:rPr lang="en-US" dirty="0"/>
              <a:t>Volunteer Louisiana (Lt. Governor’s Office)</a:t>
            </a:r>
          </a:p>
          <a:p>
            <a:pPr lvl="2"/>
            <a:r>
              <a:rPr lang="en-US" dirty="0"/>
              <a:t>EMAC</a:t>
            </a:r>
          </a:p>
          <a:p>
            <a:pPr lvl="1"/>
            <a:r>
              <a:rPr lang="en-US" dirty="0"/>
              <a:t>Volunteer Legislation</a:t>
            </a:r>
          </a:p>
          <a:p>
            <a:pPr lvl="1"/>
            <a:r>
              <a:rPr lang="en-US" dirty="0"/>
              <a:t>Volunteer Reception Center Materials</a:t>
            </a:r>
          </a:p>
          <a:p>
            <a:pPr lvl="1"/>
            <a:r>
              <a:rPr lang="en-US" dirty="0"/>
              <a:t>Donations Management Materials</a:t>
            </a:r>
          </a:p>
          <a:p>
            <a:pPr lvl="1"/>
            <a:r>
              <a:rPr lang="en-US" dirty="0"/>
              <a:t>Role of Technology, </a:t>
            </a:r>
            <a:r>
              <a:rPr lang="en-US" dirty="0" err="1"/>
              <a:t>WebEOC</a:t>
            </a:r>
            <a:r>
              <a:rPr lang="en-US" dirty="0"/>
              <a:t>, and State EOC</a:t>
            </a:r>
          </a:p>
          <a:p>
            <a:pPr marL="465534" lvl="2" indent="0">
              <a:buNone/>
            </a:pPr>
            <a:endParaRPr lang="en-US" dirty="0"/>
          </a:p>
          <a:p>
            <a:pPr lvl="1"/>
            <a:endParaRPr lang="en-US" dirty="0" smtClean="0">
              <a:solidFill>
                <a:prstClr val="black">
                  <a:lumMod val="75000"/>
                  <a:lumOff val="25000"/>
                </a:prstClr>
              </a:solidFill>
            </a:endParaRPr>
          </a:p>
          <a:p>
            <a:pPr marL="252413" lvl="1" indent="0">
              <a:buNone/>
            </a:pPr>
            <a:endParaRPr lang="en-US" dirty="0">
              <a:solidFill>
                <a:prstClr val="black">
                  <a:lumMod val="75000"/>
                  <a:lumOff val="25000"/>
                </a:prstClr>
              </a:solidFill>
            </a:endParaRPr>
          </a:p>
          <a:p>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579" t="1859" r="1379" b="2185"/>
          <a:stretch/>
        </p:blipFill>
        <p:spPr>
          <a:xfrm>
            <a:off x="4166292" y="2488521"/>
            <a:ext cx="4938207" cy="2803670"/>
          </a:xfrm>
          <a:prstGeom prst="rect">
            <a:avLst/>
          </a:prstGeom>
        </p:spPr>
      </p:pic>
    </p:spTree>
    <p:extLst>
      <p:ext uri="{BB962C8B-B14F-4D97-AF65-F5344CB8AC3E}">
        <p14:creationId xmlns:p14="http://schemas.microsoft.com/office/powerpoint/2010/main" val="3577525906"/>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srcRect/>
          <a:stretch>
            <a:fillRect/>
          </a:stretch>
        </p:blipFill>
        <p:spPr bwMode="auto">
          <a:xfrm>
            <a:off x="11873" y="47500"/>
            <a:ext cx="9080199" cy="6810500"/>
          </a:xfrm>
          <a:prstGeom prst="rect">
            <a:avLst/>
          </a:prstGeom>
          <a:noFill/>
          <a:ln w="9525">
            <a:noFill/>
            <a:miter lim="800000"/>
            <a:headEnd/>
            <a:tailEnd/>
          </a:ln>
          <a:effectLst/>
        </p:spPr>
      </p:pic>
      <p:sp>
        <p:nvSpPr>
          <p:cNvPr id="5" name="Rectangle 4"/>
          <p:cNvSpPr>
            <a:spLocks noChangeArrowheads="1"/>
          </p:cNvSpPr>
          <p:nvPr/>
        </p:nvSpPr>
        <p:spPr bwMode="auto">
          <a:xfrm>
            <a:off x="-2350" y="3106262"/>
            <a:ext cx="9144000" cy="1130390"/>
          </a:xfrm>
          <a:prstGeom prst="rect">
            <a:avLst/>
          </a:prstGeom>
          <a:noFill/>
          <a:ln w="9525">
            <a:noFill/>
            <a:miter lim="800000"/>
            <a:headEnd/>
            <a:tailEnd/>
          </a:ln>
          <a:effectLst/>
        </p:spPr>
        <p:txBody>
          <a:bodyPr lIns="92075" tIns="46038" rIns="92075" bIns="46038" anchor="ctr"/>
          <a:lstStyle/>
          <a:p>
            <a:pPr algn="ctr" fontAlgn="base">
              <a:lnSpc>
                <a:spcPts val="9000"/>
              </a:lnSpc>
              <a:spcBef>
                <a:spcPct val="0"/>
              </a:spcBef>
              <a:spcAft>
                <a:spcPct val="0"/>
              </a:spcAft>
            </a:pPr>
            <a:r>
              <a:rPr lang="en-US" sz="13800" b="1" spc="-150" dirty="0" smtClean="0">
                <a:solidFill>
                  <a:prstClr val="white"/>
                </a:solidFill>
                <a:effectLst>
                  <a:innerShdw blurRad="63500" dist="50800" dir="13500000">
                    <a:prstClr val="black">
                      <a:alpha val="50000"/>
                    </a:prstClr>
                  </a:innerShdw>
                </a:effectLst>
                <a:latin typeface="+mj-lt"/>
              </a:rPr>
              <a:t>Questions</a:t>
            </a:r>
            <a:endParaRPr lang="en-US" sz="13800" b="1" spc="-150" dirty="0">
              <a:solidFill>
                <a:prstClr val="white"/>
              </a:solidFill>
              <a:effectLst>
                <a:innerShdw blurRad="63500" dist="50800" dir="13500000">
                  <a:prstClr val="black">
                    <a:alpha val="50000"/>
                  </a:prstClr>
                </a:innerShdw>
              </a:effectLst>
              <a:latin typeface="+mj-lt"/>
            </a:endParaRPr>
          </a:p>
        </p:txBody>
      </p:sp>
    </p:spTree>
    <p:extLst>
      <p:ext uri="{BB962C8B-B14F-4D97-AF65-F5344CB8AC3E}">
        <p14:creationId xmlns:p14="http://schemas.microsoft.com/office/powerpoint/2010/main" val="127312472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48536079"/>
              </p:ext>
            </p:extLst>
          </p:nvPr>
        </p:nvGraphicFramePr>
        <p:xfrm>
          <a:off x="547110" y="2068639"/>
          <a:ext cx="8119461" cy="2225040"/>
        </p:xfrm>
        <a:graphic>
          <a:graphicData uri="http://schemas.openxmlformats.org/drawingml/2006/table">
            <a:tbl>
              <a:tblPr firstRow="1" bandRow="1">
                <a:tableStyleId>{BC89EF96-8CEA-46FF-86C4-4CE0E7609802}</a:tableStyleId>
              </a:tblPr>
              <a:tblGrid>
                <a:gridCol w="3943970"/>
                <a:gridCol w="4175491"/>
              </a:tblGrid>
              <a:tr h="370840">
                <a:tc>
                  <a:txBody>
                    <a:bodyPr/>
                    <a:lstStyle/>
                    <a:p>
                      <a:r>
                        <a:rPr lang="en-US" sz="2000" b="1" dirty="0" smtClean="0">
                          <a:solidFill>
                            <a:schemeClr val="tx1">
                              <a:lumMod val="85000"/>
                              <a:lumOff val="15000"/>
                            </a:schemeClr>
                          </a:solidFill>
                        </a:rPr>
                        <a:t>Kimberly Poorbaugh, ABD</a:t>
                      </a:r>
                      <a:endParaRPr lang="en-US" sz="2000" dirty="0" smtClean="0">
                        <a:solidFill>
                          <a:schemeClr val="tx1">
                            <a:lumMod val="85000"/>
                            <a:lumOff val="15000"/>
                          </a:schemeClr>
                        </a:solidFill>
                      </a:endParaRPr>
                    </a:p>
                    <a:p>
                      <a:pPr marL="0" lvl="0" indent="-120650">
                        <a:buNone/>
                      </a:pPr>
                      <a:r>
                        <a:rPr lang="en-US" sz="2000" b="0" dirty="0" smtClean="0">
                          <a:solidFill>
                            <a:schemeClr val="tx1">
                              <a:lumMod val="85000"/>
                              <a:lumOff val="15000"/>
                            </a:schemeClr>
                          </a:solidFill>
                        </a:rPr>
                        <a:t>Senior Project Coordinator</a:t>
                      </a:r>
                    </a:p>
                    <a:p>
                      <a:pPr marL="0" lvl="0" indent="-120650">
                        <a:buNone/>
                      </a:pPr>
                      <a:r>
                        <a:rPr lang="en-US" sz="2000" b="0" dirty="0" smtClean="0">
                          <a:solidFill>
                            <a:schemeClr val="tx1">
                              <a:lumMod val="85000"/>
                              <a:lumOff val="15000"/>
                            </a:schemeClr>
                          </a:solidFill>
                        </a:rPr>
                        <a:t>Louisiana GOHSEP</a:t>
                      </a:r>
                    </a:p>
                    <a:p>
                      <a:pPr marL="0" lvl="0" indent="-120650">
                        <a:buNone/>
                      </a:pPr>
                      <a:r>
                        <a:rPr lang="en-US" sz="2000" b="0" dirty="0" smtClean="0">
                          <a:solidFill>
                            <a:schemeClr val="tx1">
                              <a:lumMod val="85000"/>
                              <a:lumOff val="15000"/>
                            </a:schemeClr>
                          </a:solidFill>
                        </a:rPr>
                        <a:t>Office (225) 358-5600</a:t>
                      </a:r>
                    </a:p>
                    <a:p>
                      <a:pPr marL="0" lvl="0" indent="-120650">
                        <a:buNone/>
                      </a:pPr>
                      <a:r>
                        <a:rPr lang="en-US" sz="2000" u="sng" dirty="0" smtClean="0">
                          <a:solidFill>
                            <a:schemeClr val="tx1">
                              <a:lumMod val="85000"/>
                              <a:lumOff val="15000"/>
                            </a:schemeClr>
                          </a:solidFill>
                          <a:hlinkClick r:id="rId2"/>
                        </a:rPr>
                        <a:t>kimberly.poorbaugh@la.gov</a:t>
                      </a:r>
                      <a:endParaRPr lang="en-US" sz="2000" dirty="0" smtClean="0">
                        <a:solidFill>
                          <a:schemeClr val="tx1">
                            <a:lumMod val="85000"/>
                            <a:lumOff val="15000"/>
                          </a:schemeClr>
                        </a:solidFill>
                      </a:endParaRPr>
                    </a:p>
                    <a:p>
                      <a:endParaRPr lang="en-US" sz="2000" dirty="0"/>
                    </a:p>
                  </a:txBody>
                  <a:tcPr/>
                </a:tc>
                <a:tc>
                  <a:txBody>
                    <a:bodyPr/>
                    <a:lstStyle/>
                    <a:p>
                      <a:r>
                        <a:rPr lang="en-US" sz="2000" b="1" kern="1200" dirty="0" smtClean="0">
                          <a:solidFill>
                            <a:schemeClr val="tx1"/>
                          </a:solidFill>
                          <a:effectLst/>
                          <a:latin typeface="+mn-lt"/>
                          <a:ea typeface="+mn-ea"/>
                          <a:cs typeface="+mn-cs"/>
                        </a:rPr>
                        <a:t>Jamie Dake</a:t>
                      </a:r>
                    </a:p>
                    <a:p>
                      <a:r>
                        <a:rPr lang="en-US" sz="2000" b="0" kern="1200" dirty="0" smtClean="0">
                          <a:solidFill>
                            <a:schemeClr val="tx1"/>
                          </a:solidFill>
                          <a:effectLst/>
                          <a:latin typeface="+mn-lt"/>
                          <a:ea typeface="+mn-ea"/>
                          <a:cs typeface="+mn-cs"/>
                        </a:rPr>
                        <a:t>Senior Program Specialist</a:t>
                      </a:r>
                    </a:p>
                    <a:p>
                      <a:r>
                        <a:rPr lang="en-US" sz="2000" b="0" kern="1200" dirty="0" smtClean="0">
                          <a:solidFill>
                            <a:schemeClr val="tx1"/>
                          </a:solidFill>
                          <a:effectLst/>
                          <a:latin typeface="+mn-lt"/>
                          <a:ea typeface="+mn-ea"/>
                          <a:cs typeface="+mn-cs"/>
                        </a:rPr>
                        <a:t>Individual Assistance</a:t>
                      </a:r>
                    </a:p>
                    <a:p>
                      <a:r>
                        <a:rPr lang="en-US" sz="2000" b="0" kern="1200" dirty="0" smtClean="0">
                          <a:solidFill>
                            <a:schemeClr val="tx1"/>
                          </a:solidFill>
                          <a:effectLst/>
                          <a:latin typeface="+mn-lt"/>
                          <a:ea typeface="+mn-ea"/>
                          <a:cs typeface="+mn-cs"/>
                        </a:rPr>
                        <a:t>FEMA Region 6, DHS  </a:t>
                      </a:r>
                    </a:p>
                    <a:p>
                      <a:r>
                        <a:rPr lang="en-US" sz="2000" b="0" kern="1200" dirty="0" smtClean="0">
                          <a:solidFill>
                            <a:schemeClr val="tx1"/>
                          </a:solidFill>
                          <a:effectLst/>
                          <a:latin typeface="+mn-lt"/>
                          <a:ea typeface="+mn-ea"/>
                          <a:cs typeface="+mn-cs"/>
                        </a:rPr>
                        <a:t>Office (940) 898-5186  </a:t>
                      </a:r>
                    </a:p>
                    <a:p>
                      <a:r>
                        <a:rPr lang="en-US" sz="2000" b="0" kern="1200" dirty="0" smtClean="0">
                          <a:solidFill>
                            <a:schemeClr val="tx1"/>
                          </a:solidFill>
                          <a:effectLst/>
                          <a:latin typeface="+mn-lt"/>
                          <a:ea typeface="+mn-ea"/>
                          <a:cs typeface="+mn-cs"/>
                        </a:rPr>
                        <a:t>Cell</a:t>
                      </a:r>
                      <a:r>
                        <a:rPr lang="en-US" sz="2000" b="0" kern="1200" baseline="0" dirty="0" smtClean="0">
                          <a:solidFill>
                            <a:schemeClr val="tx1"/>
                          </a:solidFill>
                          <a:effectLst/>
                          <a:latin typeface="+mn-lt"/>
                          <a:ea typeface="+mn-ea"/>
                          <a:cs typeface="+mn-cs"/>
                        </a:rPr>
                        <a:t> (</a:t>
                      </a:r>
                      <a:r>
                        <a:rPr lang="en-US" sz="2000" b="0" kern="1200" dirty="0" smtClean="0">
                          <a:solidFill>
                            <a:schemeClr val="tx1"/>
                          </a:solidFill>
                          <a:effectLst/>
                          <a:latin typeface="+mn-lt"/>
                          <a:ea typeface="+mn-ea"/>
                          <a:cs typeface="+mn-cs"/>
                        </a:rPr>
                        <a:t>940)</a:t>
                      </a:r>
                      <a:r>
                        <a:rPr lang="en-US" sz="2000" b="0" kern="1200" baseline="0" dirty="0" smtClean="0">
                          <a:solidFill>
                            <a:schemeClr val="tx1"/>
                          </a:solidFill>
                          <a:effectLst/>
                          <a:latin typeface="+mn-lt"/>
                          <a:ea typeface="+mn-ea"/>
                          <a:cs typeface="+mn-cs"/>
                        </a:rPr>
                        <a:t> </a:t>
                      </a:r>
                      <a:r>
                        <a:rPr lang="en-US" sz="2000" b="0" kern="1200" dirty="0" smtClean="0">
                          <a:solidFill>
                            <a:schemeClr val="tx1"/>
                          </a:solidFill>
                          <a:effectLst/>
                          <a:latin typeface="+mn-lt"/>
                          <a:ea typeface="+mn-ea"/>
                          <a:cs typeface="+mn-cs"/>
                        </a:rPr>
                        <a:t>255-9652  </a:t>
                      </a:r>
                    </a:p>
                    <a:p>
                      <a:r>
                        <a:rPr lang="en-US" sz="2000" b="1" u="sng" kern="1200" dirty="0" smtClean="0">
                          <a:solidFill>
                            <a:schemeClr val="tx1"/>
                          </a:solidFill>
                          <a:effectLst/>
                          <a:latin typeface="+mn-lt"/>
                          <a:ea typeface="+mn-ea"/>
                          <a:cs typeface="+mn-cs"/>
                          <a:hlinkClick r:id="rId3"/>
                        </a:rPr>
                        <a:t>Jamie.dake@fema.dhs.gov</a:t>
                      </a:r>
                      <a:endParaRPr lang="en-US" sz="2000" dirty="0"/>
                    </a:p>
                  </a:txBody>
                  <a:tcPr/>
                </a:tc>
              </a:tr>
            </a:tbl>
          </a:graphicData>
        </a:graphic>
      </p:graphicFrame>
    </p:spTree>
    <p:extLst>
      <p:ext uri="{BB962C8B-B14F-4D97-AF65-F5344CB8AC3E}">
        <p14:creationId xmlns:p14="http://schemas.microsoft.com/office/powerpoint/2010/main" val="2456257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Louisiana’s Volunteer and Donated Resources Toolbox (DRAFT)</a:t>
            </a:r>
            <a:endParaRPr lang="en-US" dirty="0"/>
          </a:p>
        </p:txBody>
      </p:sp>
      <p:sp>
        <p:nvSpPr>
          <p:cNvPr id="3" name="Subtitle 2"/>
          <p:cNvSpPr>
            <a:spLocks noGrp="1"/>
          </p:cNvSpPr>
          <p:nvPr>
            <p:ph type="subTitle" idx="1"/>
          </p:nvPr>
        </p:nvSpPr>
        <p:spPr/>
        <p:txBody>
          <a:bodyPr>
            <a:normAutofit/>
          </a:bodyPr>
          <a:lstStyle/>
          <a:p>
            <a:r>
              <a:rPr lang="en-US" sz="3000" dirty="0" smtClean="0">
                <a:solidFill>
                  <a:schemeClr val="tx1"/>
                </a:solidFill>
              </a:rPr>
              <a:t>GOHSEP’s Volunteer Initiative</a:t>
            </a:r>
            <a:endParaRPr lang="en-US" sz="3000" dirty="0">
              <a:solidFill>
                <a:schemeClr val="tx1"/>
              </a:solidFill>
            </a:endParaRPr>
          </a:p>
        </p:txBody>
      </p:sp>
    </p:spTree>
    <p:extLst>
      <p:ext uri="{BB962C8B-B14F-4D97-AF65-F5344CB8AC3E}">
        <p14:creationId xmlns:p14="http://schemas.microsoft.com/office/powerpoint/2010/main" val="871788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noFill/>
          <a:ln/>
        </p:spPr>
        <p:txBody>
          <a:bodyPr vert="horz" lIns="69056" tIns="34529" rIns="69056" bIns="34529" rtlCol="0" anchor="ctr">
            <a:noAutofit/>
          </a:bodyPr>
          <a:lstStyle/>
          <a:p>
            <a:r>
              <a:rPr lang="en-US" sz="3300" b="1" dirty="0">
                <a:solidFill>
                  <a:schemeClr val="accent1">
                    <a:lumMod val="50000"/>
                  </a:schemeClr>
                </a:solidFill>
              </a:rPr>
              <a:t>Background</a:t>
            </a:r>
          </a:p>
        </p:txBody>
      </p:sp>
      <p:sp>
        <p:nvSpPr>
          <p:cNvPr id="631811" name="Rectangle 3"/>
          <p:cNvSpPr>
            <a:spLocks noGrp="1" noChangeArrowheads="1"/>
          </p:cNvSpPr>
          <p:nvPr>
            <p:ph sz="half" idx="1"/>
          </p:nvPr>
        </p:nvSpPr>
        <p:spPr/>
        <p:txBody>
          <a:bodyPr>
            <a:noAutofit/>
          </a:bodyPr>
          <a:lstStyle/>
          <a:p>
            <a:r>
              <a:rPr lang="en-US" dirty="0" smtClean="0">
                <a:solidFill>
                  <a:schemeClr val="tx1">
                    <a:lumMod val="85000"/>
                    <a:lumOff val="15000"/>
                  </a:schemeClr>
                </a:solidFill>
              </a:rPr>
              <a:t>Events which impacted Louisiana State Resources</a:t>
            </a:r>
            <a:endParaRPr lang="en-US" dirty="0">
              <a:solidFill>
                <a:schemeClr val="tx1">
                  <a:lumMod val="85000"/>
                  <a:lumOff val="15000"/>
                </a:schemeClr>
              </a:solidFill>
            </a:endParaRPr>
          </a:p>
          <a:p>
            <a:pPr marL="472679" lvl="1" indent="-220266">
              <a:lnSpc>
                <a:spcPts val="2100"/>
              </a:lnSpc>
              <a:spcBef>
                <a:spcPts val="900"/>
              </a:spcBef>
            </a:pPr>
            <a:r>
              <a:rPr lang="en-US" sz="1800" dirty="0">
                <a:solidFill>
                  <a:schemeClr val="tx1">
                    <a:lumMod val="85000"/>
                    <a:lumOff val="15000"/>
                  </a:schemeClr>
                </a:solidFill>
              </a:rPr>
              <a:t>December 28, 2015 – February 1, 2016: Flooding</a:t>
            </a:r>
          </a:p>
          <a:p>
            <a:pPr marL="472679" lvl="1" indent="-220266">
              <a:lnSpc>
                <a:spcPts val="2100"/>
              </a:lnSpc>
              <a:spcBef>
                <a:spcPts val="900"/>
              </a:spcBef>
            </a:pPr>
            <a:r>
              <a:rPr lang="en-US" sz="1800" dirty="0">
                <a:solidFill>
                  <a:schemeClr val="tx1">
                    <a:lumMod val="85000"/>
                    <a:lumOff val="15000"/>
                  </a:schemeClr>
                </a:solidFill>
              </a:rPr>
              <a:t>February 2016: 13 Tornadoes (no Federal assistance)</a:t>
            </a:r>
          </a:p>
          <a:p>
            <a:pPr marL="472679" lvl="1" indent="-220266">
              <a:lnSpc>
                <a:spcPts val="2100"/>
              </a:lnSpc>
              <a:spcBef>
                <a:spcPts val="900"/>
              </a:spcBef>
            </a:pPr>
            <a:r>
              <a:rPr lang="en-US" sz="1800" dirty="0">
                <a:solidFill>
                  <a:schemeClr val="tx1">
                    <a:lumMod val="85000"/>
                    <a:lumOff val="15000"/>
                  </a:schemeClr>
                </a:solidFill>
              </a:rPr>
              <a:t>March 2016: Flooding</a:t>
            </a:r>
          </a:p>
          <a:p>
            <a:pPr marL="472679" lvl="1" indent="-220266">
              <a:lnSpc>
                <a:spcPts val="2100"/>
              </a:lnSpc>
              <a:spcBef>
                <a:spcPts val="900"/>
              </a:spcBef>
            </a:pPr>
            <a:r>
              <a:rPr lang="en-US" sz="1800" dirty="0">
                <a:solidFill>
                  <a:schemeClr val="tx1">
                    <a:lumMod val="85000"/>
                    <a:lumOff val="15000"/>
                  </a:schemeClr>
                </a:solidFill>
              </a:rPr>
              <a:t>August 2016: Flooding</a:t>
            </a:r>
          </a:p>
          <a:p>
            <a:pPr marL="472679" lvl="1" indent="-220266">
              <a:lnSpc>
                <a:spcPts val="2100"/>
              </a:lnSpc>
              <a:spcBef>
                <a:spcPts val="900"/>
              </a:spcBef>
            </a:pPr>
            <a:r>
              <a:rPr lang="en-US" sz="1800" dirty="0">
                <a:solidFill>
                  <a:schemeClr val="tx1">
                    <a:lumMod val="85000"/>
                    <a:lumOff val="15000"/>
                  </a:schemeClr>
                </a:solidFill>
              </a:rPr>
              <a:t>February 2017: Tornadoes </a:t>
            </a:r>
          </a:p>
          <a:p>
            <a:pPr>
              <a:lnSpc>
                <a:spcPts val="2250"/>
              </a:lnSpc>
              <a:spcBef>
                <a:spcPts val="900"/>
              </a:spcBef>
            </a:pPr>
            <a:endParaRPr lang="en-US" sz="1725" dirty="0"/>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208093" y="2910483"/>
            <a:ext cx="4478707" cy="2519273"/>
          </a:xfrm>
        </p:spPr>
      </p:pic>
    </p:spTree>
    <p:extLst>
      <p:ext uri="{BB962C8B-B14F-4D97-AF65-F5344CB8AC3E}">
        <p14:creationId xmlns:p14="http://schemas.microsoft.com/office/powerpoint/2010/main" val="406164958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1388123"/>
            <a:ext cx="8229600" cy="586862"/>
          </a:xfrm>
        </p:spPr>
        <p:txBody>
          <a:bodyPr>
            <a:noAutofit/>
          </a:bodyPr>
          <a:lstStyle/>
          <a:p>
            <a:r>
              <a:rPr lang="en-US" sz="3300" b="1" dirty="0">
                <a:solidFill>
                  <a:schemeClr val="tx2"/>
                </a:solidFill>
              </a:rPr>
              <a:t>Louisiana – Critical Data Points</a:t>
            </a:r>
          </a:p>
        </p:txBody>
      </p:sp>
      <p:sp>
        <p:nvSpPr>
          <p:cNvPr id="3" name="Content Placeholder 2"/>
          <p:cNvSpPr>
            <a:spLocks noGrp="1"/>
          </p:cNvSpPr>
          <p:nvPr>
            <p:ph idx="1"/>
          </p:nvPr>
        </p:nvSpPr>
        <p:spPr>
          <a:xfrm>
            <a:off x="431540" y="3227587"/>
            <a:ext cx="8229600" cy="2773163"/>
          </a:xfrm>
        </p:spPr>
        <p:txBody>
          <a:bodyPr>
            <a:normAutofit fontScale="92500" lnSpcReduction="20000"/>
          </a:bodyPr>
          <a:lstStyle/>
          <a:p>
            <a:r>
              <a:rPr lang="en-US" sz="2700" b="1" dirty="0">
                <a:solidFill>
                  <a:schemeClr val="tx2"/>
                </a:solidFill>
              </a:rPr>
              <a:t>$4.666+ BILLION </a:t>
            </a:r>
            <a:r>
              <a:rPr lang="en-US" dirty="0" smtClean="0"/>
              <a:t>of A + B work since 2005 </a:t>
            </a:r>
            <a:r>
              <a:rPr lang="en-US" dirty="0"/>
              <a:t>(including Katrina</a:t>
            </a:r>
            <a:r>
              <a:rPr lang="en-US" dirty="0" smtClean="0"/>
              <a:t>)</a:t>
            </a:r>
          </a:p>
          <a:p>
            <a:pPr marL="0" indent="0">
              <a:buNone/>
            </a:pPr>
            <a:endParaRPr lang="en-US" b="1" dirty="0" smtClean="0"/>
          </a:p>
          <a:p>
            <a:r>
              <a:rPr lang="en-US" sz="3000" b="1" dirty="0">
                <a:solidFill>
                  <a:schemeClr val="tx2"/>
                </a:solidFill>
              </a:rPr>
              <a:t>$</a:t>
            </a:r>
            <a:r>
              <a:rPr lang="en-US" sz="2700" b="1" dirty="0">
                <a:solidFill>
                  <a:schemeClr val="tx2"/>
                </a:solidFill>
              </a:rPr>
              <a:t>1.166+ BILLION </a:t>
            </a:r>
            <a:r>
              <a:rPr lang="en-US" dirty="0">
                <a:solidFill>
                  <a:prstClr val="black">
                    <a:lumMod val="75000"/>
                    <a:lumOff val="25000"/>
                  </a:prstClr>
                </a:solidFill>
              </a:rPr>
              <a:t>of cost share (includes those at 75%, 10% or 0</a:t>
            </a:r>
            <a:r>
              <a:rPr lang="en-US" dirty="0" smtClean="0">
                <a:solidFill>
                  <a:prstClr val="black">
                    <a:lumMod val="75000"/>
                    <a:lumOff val="25000"/>
                  </a:prstClr>
                </a:solidFill>
              </a:rPr>
              <a:t>%)</a:t>
            </a:r>
          </a:p>
          <a:p>
            <a:pPr marL="0" indent="0">
              <a:buNone/>
            </a:pPr>
            <a:endParaRPr lang="en-US" b="1" dirty="0">
              <a:solidFill>
                <a:prstClr val="black">
                  <a:lumMod val="75000"/>
                  <a:lumOff val="25000"/>
                </a:prstClr>
              </a:solidFill>
            </a:endParaRPr>
          </a:p>
          <a:p>
            <a:r>
              <a:rPr lang="en-US" sz="2700" b="1" dirty="0">
                <a:solidFill>
                  <a:schemeClr val="tx2"/>
                </a:solidFill>
              </a:rPr>
              <a:t>57</a:t>
            </a:r>
            <a:r>
              <a:rPr lang="en-US" sz="3000" dirty="0">
                <a:solidFill>
                  <a:schemeClr val="tx2"/>
                </a:solidFill>
              </a:rPr>
              <a:t> </a:t>
            </a:r>
            <a:r>
              <a:rPr lang="en-US" dirty="0" smtClean="0"/>
              <a:t>Louisiana Parishes had declarations last year alone</a:t>
            </a:r>
          </a:p>
        </p:txBody>
      </p:sp>
      <p:pic>
        <p:nvPicPr>
          <p:cNvPr id="7" name="Picture 6"/>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65567" y="1960071"/>
            <a:ext cx="1131821" cy="1025336"/>
          </a:xfrm>
          <a:prstGeom prst="rect">
            <a:avLst/>
          </a:prstGeom>
        </p:spPr>
      </p:pic>
    </p:spTree>
    <p:extLst>
      <p:ext uri="{BB962C8B-B14F-4D97-AF65-F5344CB8AC3E}">
        <p14:creationId xmlns:p14="http://schemas.microsoft.com/office/powerpoint/2010/main" val="125634847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b="1" dirty="0"/>
              <a:t>Potential</a:t>
            </a:r>
          </a:p>
        </p:txBody>
      </p:sp>
      <p:sp>
        <p:nvSpPr>
          <p:cNvPr id="3" name="Content Placeholder 2"/>
          <p:cNvSpPr>
            <a:spLocks noGrp="1"/>
          </p:cNvSpPr>
          <p:nvPr>
            <p:ph sz="half" idx="1"/>
          </p:nvPr>
        </p:nvSpPr>
        <p:spPr>
          <a:xfrm>
            <a:off x="457200" y="2625892"/>
            <a:ext cx="4230414" cy="3117461"/>
          </a:xfrm>
        </p:spPr>
        <p:txBody>
          <a:bodyPr>
            <a:normAutofit fontScale="77500" lnSpcReduction="20000"/>
          </a:bodyPr>
          <a:lstStyle/>
          <a:p>
            <a:r>
              <a:rPr lang="en-US" dirty="0" smtClean="0"/>
              <a:t>Disasters         Federal Resources</a:t>
            </a:r>
          </a:p>
          <a:p>
            <a:r>
              <a:rPr lang="en-US" dirty="0" smtClean="0"/>
              <a:t>Value of Volunteers </a:t>
            </a:r>
          </a:p>
          <a:p>
            <a:r>
              <a:rPr lang="en-US" dirty="0" smtClean="0"/>
              <a:t>Improved Management </a:t>
            </a:r>
            <a:r>
              <a:rPr lang="en-US" dirty="0"/>
              <a:t>S</a:t>
            </a:r>
            <a:r>
              <a:rPr lang="en-US" dirty="0" smtClean="0"/>
              <a:t>ystem</a:t>
            </a:r>
          </a:p>
          <a:p>
            <a:pPr lvl="0"/>
            <a:r>
              <a:rPr lang="en-US" dirty="0">
                <a:solidFill>
                  <a:prstClr val="black">
                    <a:lumMod val="75000"/>
                    <a:lumOff val="25000"/>
                  </a:prstClr>
                </a:solidFill>
              </a:rPr>
              <a:t>Disaster Vulnerability vs. Disaster </a:t>
            </a:r>
            <a:r>
              <a:rPr lang="en-US" dirty="0" smtClean="0">
                <a:solidFill>
                  <a:prstClr val="black">
                    <a:lumMod val="75000"/>
                    <a:lumOff val="25000"/>
                  </a:prstClr>
                </a:solidFill>
              </a:rPr>
              <a:t>Resiliency</a:t>
            </a:r>
            <a:endParaRPr lang="en-US" dirty="0">
              <a:solidFill>
                <a:prstClr val="black">
                  <a:lumMod val="75000"/>
                  <a:lumOff val="25000"/>
                </a:prstClr>
              </a:solidFill>
            </a:endParaRPr>
          </a:p>
          <a:p>
            <a:pPr lvl="1"/>
            <a:r>
              <a:rPr lang="en-US" dirty="0">
                <a:solidFill>
                  <a:prstClr val="black">
                    <a:lumMod val="75000"/>
                    <a:lumOff val="25000"/>
                  </a:prstClr>
                </a:solidFill>
              </a:rPr>
              <a:t>Focus must shift from disaster-driven, reactive systems to proactive strategies and sustainable practices</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87614" y="3650609"/>
            <a:ext cx="4326529" cy="2761410"/>
          </a:xfrm>
        </p:spPr>
      </p:pic>
      <p:sp>
        <p:nvSpPr>
          <p:cNvPr id="6" name="Up Arrow 5"/>
          <p:cNvSpPr/>
          <p:nvPr/>
        </p:nvSpPr>
        <p:spPr>
          <a:xfrm>
            <a:off x="1885058" y="2558798"/>
            <a:ext cx="442160" cy="37899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
        <p:nvSpPr>
          <p:cNvPr id="7" name="Down Arrow 6"/>
          <p:cNvSpPr/>
          <p:nvPr/>
        </p:nvSpPr>
        <p:spPr>
          <a:xfrm>
            <a:off x="4488356" y="2606245"/>
            <a:ext cx="461575" cy="4107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p>
        </p:txBody>
      </p:sp>
    </p:spTree>
    <p:extLst>
      <p:ext uri="{BB962C8B-B14F-4D97-AF65-F5344CB8AC3E}">
        <p14:creationId xmlns:p14="http://schemas.microsoft.com/office/powerpoint/2010/main" val="415933487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642" y="1285911"/>
            <a:ext cx="8229600" cy="587829"/>
          </a:xfrm>
        </p:spPr>
        <p:txBody>
          <a:bodyPr>
            <a:normAutofit fontScale="90000"/>
          </a:bodyPr>
          <a:lstStyle/>
          <a:p>
            <a:r>
              <a:rPr lang="en-US" sz="3300" b="1" dirty="0"/>
              <a:t>Challenges</a:t>
            </a:r>
          </a:p>
        </p:txBody>
      </p:sp>
      <p:sp>
        <p:nvSpPr>
          <p:cNvPr id="3" name="Content Placeholder 2"/>
          <p:cNvSpPr>
            <a:spLocks noGrp="1"/>
          </p:cNvSpPr>
          <p:nvPr>
            <p:ph idx="1"/>
          </p:nvPr>
        </p:nvSpPr>
        <p:spPr>
          <a:xfrm>
            <a:off x="206828" y="2026508"/>
            <a:ext cx="8741229" cy="4291914"/>
          </a:xfrm>
        </p:spPr>
        <p:txBody>
          <a:bodyPr>
            <a:normAutofit fontScale="77500" lnSpcReduction="20000"/>
          </a:bodyPr>
          <a:lstStyle/>
          <a:p>
            <a:r>
              <a:rPr lang="en-US" dirty="0" smtClean="0"/>
              <a:t>Collaboration, Communication, and Training:</a:t>
            </a:r>
          </a:p>
          <a:p>
            <a:pPr lvl="1"/>
            <a:r>
              <a:rPr lang="en-US" dirty="0" smtClean="0"/>
              <a:t>Establish a Taskforce to ensure collaboration, problem identification, and solution building </a:t>
            </a:r>
          </a:p>
          <a:p>
            <a:pPr lvl="1"/>
            <a:r>
              <a:rPr lang="en-US" dirty="0" smtClean="0"/>
              <a:t>Create an annual training schedule that brings state agencies, Parish government, and volunteer organizations together</a:t>
            </a:r>
          </a:p>
          <a:p>
            <a:r>
              <a:rPr lang="en-US" dirty="0" smtClean="0"/>
              <a:t>Utilization of Technology:</a:t>
            </a:r>
          </a:p>
          <a:p>
            <a:pPr lvl="1"/>
            <a:r>
              <a:rPr lang="en-US" dirty="0" smtClean="0"/>
              <a:t>Institute a single platform database that address interoperability issues and allows for data collection and information sharing among the State, local government, and volunteer agencies</a:t>
            </a:r>
          </a:p>
          <a:p>
            <a:r>
              <a:rPr lang="en-US" dirty="0" smtClean="0"/>
              <a:t>Shouldering </a:t>
            </a:r>
            <a:r>
              <a:rPr lang="en-US" dirty="0"/>
              <a:t>the economic </a:t>
            </a:r>
            <a:r>
              <a:rPr lang="en-US" dirty="0" smtClean="0"/>
              <a:t>burden:</a:t>
            </a:r>
          </a:p>
          <a:p>
            <a:pPr lvl="1"/>
            <a:r>
              <a:rPr lang="en-US" dirty="0" smtClean="0"/>
              <a:t>Utilize volunteer labor and donated resources to offset state and local cost share</a:t>
            </a:r>
          </a:p>
          <a:p>
            <a:pPr lvl="1"/>
            <a:r>
              <a:rPr lang="en-US" dirty="0" smtClean="0"/>
              <a:t>Develop one universal “form” that all organizations use to capture volunteer hours and donated resources that meets FEMA reporting requirements</a:t>
            </a:r>
          </a:p>
          <a:p>
            <a:pPr marL="465534" lvl="2" indent="0">
              <a:buNone/>
            </a:pPr>
            <a:endParaRPr lang="en-US" dirty="0"/>
          </a:p>
          <a:p>
            <a:pPr lvl="1"/>
            <a:endParaRPr lang="en-US" dirty="0" smtClean="0">
              <a:solidFill>
                <a:prstClr val="black">
                  <a:lumMod val="75000"/>
                  <a:lumOff val="25000"/>
                </a:prstClr>
              </a:solidFill>
            </a:endParaRPr>
          </a:p>
          <a:p>
            <a:pPr marL="252413" lvl="1" indent="0">
              <a:buNone/>
            </a:pPr>
            <a:endParaRPr lang="en-US" dirty="0">
              <a:solidFill>
                <a:prstClr val="black">
                  <a:lumMod val="75000"/>
                  <a:lumOff val="25000"/>
                </a:prstClr>
              </a:solidFill>
            </a:endParaRPr>
          </a:p>
          <a:p>
            <a:endParaRPr lang="en-US" dirty="0"/>
          </a:p>
        </p:txBody>
      </p:sp>
    </p:spTree>
    <p:extLst>
      <p:ext uri="{BB962C8B-B14F-4D97-AF65-F5344CB8AC3E}">
        <p14:creationId xmlns:p14="http://schemas.microsoft.com/office/powerpoint/2010/main" val="101209601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798" y="1324027"/>
            <a:ext cx="8229600" cy="506028"/>
          </a:xfrm>
        </p:spPr>
        <p:txBody>
          <a:bodyPr>
            <a:normAutofit/>
          </a:bodyPr>
          <a:lstStyle/>
          <a:p>
            <a:r>
              <a:rPr lang="en-US" sz="2700" b="1" dirty="0"/>
              <a:t>An Innovative Solution</a:t>
            </a:r>
          </a:p>
        </p:txBody>
      </p:sp>
      <p:sp>
        <p:nvSpPr>
          <p:cNvPr id="3" name="Content Placeholder 2"/>
          <p:cNvSpPr>
            <a:spLocks noGrp="1"/>
          </p:cNvSpPr>
          <p:nvPr>
            <p:ph idx="1"/>
          </p:nvPr>
        </p:nvSpPr>
        <p:spPr>
          <a:xfrm>
            <a:off x="65315" y="2125362"/>
            <a:ext cx="8996567" cy="4399005"/>
          </a:xfrm>
        </p:spPr>
        <p:txBody>
          <a:bodyPr>
            <a:normAutofit/>
          </a:bodyPr>
          <a:lstStyle/>
          <a:p>
            <a:r>
              <a:rPr lang="en-US" dirty="0" smtClean="0"/>
              <a:t>Volunteer Training Initiative:</a:t>
            </a:r>
          </a:p>
          <a:p>
            <a:pPr lvl="1"/>
            <a:r>
              <a:rPr lang="en-US" sz="1800" dirty="0"/>
              <a:t>Strengthening public-private sector relationships</a:t>
            </a:r>
          </a:p>
          <a:p>
            <a:pPr lvl="1"/>
            <a:r>
              <a:rPr lang="en-US" sz="1800" dirty="0"/>
              <a:t>Improving collaboration among the State, local government, volunteer organizations, and the community:</a:t>
            </a:r>
          </a:p>
          <a:p>
            <a:pPr lvl="2">
              <a:buClr>
                <a:srgbClr val="4F81BD">
                  <a:lumMod val="75000"/>
                </a:srgbClr>
              </a:buClr>
            </a:pPr>
            <a:r>
              <a:rPr lang="en-US" sz="1800" dirty="0"/>
              <a:t>Integrated trainings</a:t>
            </a:r>
          </a:p>
          <a:p>
            <a:pPr lvl="2">
              <a:buClr>
                <a:srgbClr val="4F81BD">
                  <a:lumMod val="75000"/>
                </a:srgbClr>
              </a:buClr>
            </a:pPr>
            <a:r>
              <a:rPr lang="en-US" sz="1800" dirty="0">
                <a:solidFill>
                  <a:prstClr val="black">
                    <a:lumMod val="75000"/>
                    <a:lumOff val="25000"/>
                  </a:prstClr>
                </a:solidFill>
              </a:rPr>
              <a:t>Volunteer Management Toolkit</a:t>
            </a:r>
          </a:p>
          <a:p>
            <a:pPr lvl="2">
              <a:buClr>
                <a:srgbClr val="4F81BD">
                  <a:lumMod val="75000"/>
                </a:srgbClr>
              </a:buClr>
            </a:pPr>
            <a:r>
              <a:rPr lang="en-US" sz="1800" dirty="0"/>
              <a:t>Utilization of technology</a:t>
            </a:r>
          </a:p>
          <a:p>
            <a:pPr lvl="2">
              <a:buClr>
                <a:srgbClr val="4F81BD">
                  <a:lumMod val="75000"/>
                </a:srgbClr>
              </a:buClr>
            </a:pPr>
            <a:r>
              <a:rPr lang="en-US" sz="1800" dirty="0"/>
              <a:t>Assign a LNO to the most impacted Parishes</a:t>
            </a:r>
          </a:p>
          <a:p>
            <a:pPr lvl="2">
              <a:buClr>
                <a:srgbClr val="4F81BD">
                  <a:lumMod val="75000"/>
                </a:srgbClr>
              </a:buClr>
            </a:pPr>
            <a:r>
              <a:rPr lang="en-US" sz="1800" dirty="0"/>
              <a:t>Institution of a Volunteer Reception Center</a:t>
            </a:r>
          </a:p>
          <a:p>
            <a:pPr lvl="2">
              <a:buClr>
                <a:srgbClr val="4F81BD">
                  <a:lumMod val="75000"/>
                </a:srgbClr>
              </a:buClr>
            </a:pPr>
            <a:r>
              <a:rPr lang="en-US" sz="1800" dirty="0"/>
              <a:t>Innovative expansion of our Volunteer Management EOC operations</a:t>
            </a:r>
          </a:p>
        </p:txBody>
      </p:sp>
    </p:spTree>
    <p:extLst>
      <p:ext uri="{BB962C8B-B14F-4D97-AF65-F5344CB8AC3E}">
        <p14:creationId xmlns:p14="http://schemas.microsoft.com/office/powerpoint/2010/main" val="235606165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300" b="1" dirty="0"/>
              <a:t>Phase 1</a:t>
            </a:r>
          </a:p>
        </p:txBody>
      </p:sp>
      <p:sp>
        <p:nvSpPr>
          <p:cNvPr id="3" name="Content Placeholder 2"/>
          <p:cNvSpPr>
            <a:spLocks noGrp="1"/>
          </p:cNvSpPr>
          <p:nvPr>
            <p:ph sz="half" idx="1"/>
          </p:nvPr>
        </p:nvSpPr>
        <p:spPr/>
        <p:txBody>
          <a:bodyPr>
            <a:normAutofit lnSpcReduction="10000"/>
          </a:bodyPr>
          <a:lstStyle/>
          <a:p>
            <a:r>
              <a:rPr lang="en-US" dirty="0" smtClean="0"/>
              <a:t>Conducted 3 focus groups:</a:t>
            </a:r>
          </a:p>
          <a:p>
            <a:pPr lvl="1"/>
            <a:r>
              <a:rPr lang="en-US" dirty="0"/>
              <a:t>Volunteer Agencies and Nonprofits</a:t>
            </a:r>
          </a:p>
          <a:p>
            <a:pPr lvl="1"/>
            <a:r>
              <a:rPr lang="en-US" dirty="0"/>
              <a:t>Parish OEP Directors and Local Elected/Appointed </a:t>
            </a:r>
            <a:r>
              <a:rPr lang="en-US" dirty="0" smtClean="0"/>
              <a:t>Leadership</a:t>
            </a:r>
          </a:p>
          <a:p>
            <a:pPr lvl="1"/>
            <a:r>
              <a:rPr lang="en-US" dirty="0" smtClean="0"/>
              <a:t>State Partners:</a:t>
            </a:r>
          </a:p>
          <a:p>
            <a:pPr lvl="2"/>
            <a:r>
              <a:rPr lang="en-US" dirty="0" smtClean="0"/>
              <a:t>Lieutenant Governor’s Office</a:t>
            </a:r>
          </a:p>
          <a:p>
            <a:pPr lvl="2"/>
            <a:r>
              <a:rPr lang="en-US" dirty="0" smtClean="0"/>
              <a:t>Louisiana Department of Health</a:t>
            </a:r>
          </a:p>
          <a:p>
            <a:pPr lvl="2"/>
            <a:r>
              <a:rPr lang="en-US" dirty="0" smtClean="0"/>
              <a:t>Louisiana VOAD</a:t>
            </a:r>
          </a:p>
          <a:p>
            <a:pPr marL="252413" lvl="1" indent="0">
              <a:buNone/>
            </a:pPr>
            <a:endParaRPr lang="en-US"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70264" y="2349103"/>
            <a:ext cx="3394472" cy="3394472"/>
          </a:xfrm>
        </p:spPr>
      </p:pic>
    </p:spTree>
    <p:extLst>
      <p:ext uri="{BB962C8B-B14F-4D97-AF65-F5344CB8AC3E}">
        <p14:creationId xmlns:p14="http://schemas.microsoft.com/office/powerpoint/2010/main" val="2058848425"/>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9/7/2007 9:55:23 AM&quot;&gt;&lt;Slide id=&quot;836&quot; dur=&quot;46.93&quot;/&gt;&lt;Slide id=&quot;865&quot; dur=&quot;2.198&quot;/&gt;&lt;Slide id=&quot;838&quot; dur=&quot;.764&quot;/&gt;&lt;Slide id=&quot;928&quot; dur=&quot;.732&quot;/&gt;&lt;Slide id=&quot;929&quot; dur=&quot;1610.721&quot;/&gt;&lt;/Timings&gt;&lt;Timings time=&quot;8/3/2007 1:22:57 PM&quot;&gt;&lt;Slide id=&quot;813&quot; dur=&quot;4071.445&quot;/&gt;&lt;/Timings&gt;&lt;Timings time=&quot;2/8/2007 2:05:45 PM&quot;&gt;&lt;Slide id=&quot;795&quot; dur=&quot;12.579&quot;/&gt;&lt;Slide id=&quot;744&quot; dur=&quot;75.671&quot;/&gt;&lt;Slide id=&quot;790&quot; dur=&quot;3.235&quot;/&gt;&lt;Slide id=&quot;791&quot; dur=&quot;2.546&quot;/&gt;&lt;Slide id=&quot;800&quot; dur=&quot;2.563&quot;/&gt;&lt;Slide id=&quot;793&quot; dur=&quot;26&quot;/&gt;&lt;Slide id=&quot;772&quot; dur=&quot;4.5&quot;/&gt;&lt;Slide id=&quot;794&quot; dur=&quot;1.64&quot;/&gt;&lt;Slide id=&quot;772&quot; dur=&quot;2.282&quot;/&gt;&lt;Slide id=&quot;793&quot; dur=&quot;1.468&quot;/&gt;&lt;Slide id=&quot;772&quot; dur=&quot;36.078&quot;/&gt;&lt;Slide id=&quot;794&quot; dur=&quot;63.922&quot;/&gt;&lt;Slide id=&quot;796&quot; dur=&quot;57.859&quot;/&gt;&lt;Slide id=&quot;766&quot; dur=&quot;1.265&quot;/&gt;&lt;Slide id=&quot;797&quot; dur=&quot;6.313&quot;/&gt;&lt;Slide id=&quot;798&quot; dur=&quot;29.281&quot;/&gt;&lt;Slide id=&quot;799&quot; dur=&quot;2.156&quot;/&gt;&lt;Slide id=&quot;788&quot; dur=&quot;64.781&quot;/&gt;&lt;Slide id=&quot;789&quot; dur=&quot;2.406&quot;/&gt;&lt;Slide id=&quot;788&quot; dur=&quot;1.141&quot;/&gt;&lt;Slide id=&quot;789&quot; dur=&quot;28.453&quot;/&gt;&lt;Slide id=&quot;773&quot; dur=&quot;52.796&quot;/&gt;&lt;Slide id=&quot;528&quot; dur=&quot;175.718&quot;/&gt;&lt;Slide id=&quot;774&quot; dur=&quot;5.14&quot;/&gt;&lt;Slide id=&quot;767&quot; dur=&quot;1.813&quot;/&gt;&lt;Slide id=&quot;680&quot; dur=&quot;3.156&quot;/&gt;&lt;Slide id=&quot;699&quot; dur=&quot;20.547&quot;/&gt;&lt;Slide id=&quot;785&quot; dur=&quot;23.343&quot;/&gt;&lt;Slide id=&quot;723&quot; dur=&quot;14.703&quot;/&gt;&lt;Slide id=&quot;736&quot; dur=&quot;3.954&quot;/&gt;&lt;Slide id=&quot;726&quot; dur=&quot;55.077&quot;/&gt;&lt;Slide id=&quot;724&quot; dur=&quot;8.453&quot;/&gt;&lt;Slide id=&quot;731&quot; dur=&quot;14.219&quot;/&gt;&lt;Slide id=&quot;681&quot; dur=&quot;2.547&quot;/&gt;&lt;Slide id=&quot;701&quot; dur=&quot;11.937&quot;/&gt;&lt;Slide id=&quot;807&quot; dur=&quot;1050.681&quot;/&gt;&lt;Slide id=&quot;721&quot; dur=&quot;29.265&quot;/&gt;&lt;Slide id=&quot;722&quot; dur=&quot;1.266&quot;/&gt;&lt;Slide id=&quot;721&quot; dur=&quot;32.937&quot;/&gt;&lt;Slide id=&quot;722&quot; dur=&quot;2.656&quot;/&gt;&lt;Slide id=&quot;531&quot; dur=&quot;2.063&quot;/&gt;&lt;Slide id=&quot;697&quot; dur=&quot;1.406&quot;/&gt;&lt;Slide id=&quot;782&quot; dur=&quot;34.906&quot;/&gt;&lt;Slide id=&quot;745&quot; dur=&quot;2.688&quot;/&gt;&lt;Slide id=&quot;746&quot; dur=&quot;22.156&quot;/&gt;&lt;Slide id=&quot;747&quot; dur=&quot;14.046&quot;/&gt;&lt;Slide id=&quot;679&quot; dur=&quot;2.672&quot;/&gt;&lt;Slide id=&quot;677&quot; dur=&quot;4.625&quot;/&gt;&lt;Slide id=&quot;783&quot; dur=&quot;3.61&quot;/&gt;&lt;Slide id=&quot;678&quot; dur=&quot;26.093&quot;/&gt;&lt;Slide id=&quot;718&quot; dur=&quot;15.313&quot;/&gt;&lt;Slide id=&quot;803&quot; dur=&quot;4.64&quot;/&gt;&lt;Slide id=&quot;715&quot; dur=&quot;3.11&quot;/&gt;&lt;Slide id=&quot;801&quot; dur=&quot;3.75&quot;/&gt;&lt;Slide id=&quot;696&quot; dur=&quot;6.015&quot;/&gt;&lt;Slide id=&quot;802&quot; dur=&quot;14.109&quot;/&gt;&lt;Slide id=&quot;672&quot; dur=&quot;2.797&quot;/&gt;&lt;Slide id=&quot;682&quot; dur=&quot;31.563&quot;/&gt;&lt;Slide id=&quot;668&quot; dur=&quot;1.921&quot;/&gt;&lt;Slide id=&quot;787&quot; dur=&quot;2.86&quot;/&gt;&lt;Slide id=&quot;781&quot; dur=&quot;1.609&quot;/&gt;&lt;Slide id=&quot;675&quot; dur=&quot;22.75&quot;/&gt;&lt;Slide id=&quot;683&quot; dur=&quot;8.391&quot;/&gt;&lt;Slide id=&quot;702&quot; dur=&quot;2.453&quot;/&gt;&lt;Slide id=&quot;786&quot; dur=&quot;1.906&quot;/&gt;&lt;Slide id=&quot;739&quot; dur=&quot;5.125&quot;/&gt;&lt;Slide id=&quot;805&quot; dur=&quot;2.281&quot;/&gt;&lt;Slide id=&quot;741&quot; dur=&quot;2.141&quot;/&gt;&lt;Slide id=&quot;740&quot; dur=&quot;1.75&quot;/&gt;&lt;Slide id=&quot;806&quot; dur=&quot;1.531&quot;/&gt;&lt;Slide id=&quot;764&quot; dur=&quot;13.453&quot;/&gt;&lt;Slide id=&quot;751&quot; dur=&quot;1.844&quot;/&gt;&lt;Slide id=&quot;752&quot; dur=&quot;3.734&quot; bld=&quot;|.3|.4|.4|.5&quot;/&gt;&lt;Slide id=&quot;753&quot; dur=&quot;1.938&quot; bld=&quot;|0|.2|0|0&quot;/&gt;&lt;Slide id=&quot;754&quot; dur=&quot;2.468&quot; bld=&quot;|0|.1|0|0|0|0&quot;/&gt;&lt;Slide id=&quot;755&quot; dur=&quot;1.125&quot;/&gt;&lt;Slide id=&quot;748&quot; dur=&quot;1.235&quot;/&gt;&lt;/Timings&gt;&lt;/WMTools&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Owner xmlns="9383fe21-241c-4b58-a6fa-ef802baabd5f">
      <UserInfo xmlns="9383fe21-241c-4b58-a6fa-ef802baabd5f">
        <DisplayName xmlns="9383fe21-241c-4b58-a6fa-ef802baabd5f"/>
        <AccountId xmlns="9383fe21-241c-4b58-a6fa-ef802baabd5f" xsi:nil="true"/>
        <AccountType xmlns="9383fe21-241c-4b58-a6fa-ef802baabd5f"/>
      </UserInfo>
    </Own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9C5296AA4CB44AAC993CF3D2FFA90A" ma:contentTypeVersion="0" ma:contentTypeDescription="Create a new document." ma:contentTypeScope="" ma:versionID="aca7f2fccd4ea3c50fbd5cd04c7b52cc">
  <xsd:schema xmlns:xsd="http://www.w3.org/2001/XMLSchema" xmlns:xs="http://www.w3.org/2001/XMLSchema" xmlns:p="http://schemas.microsoft.com/office/2006/metadata/properties" xmlns:ns2="9383fe21-241c-4b58-a6fa-ef802baabd5f" targetNamespace="http://schemas.microsoft.com/office/2006/metadata/properties" ma:root="true" ma:fieldsID="aa856dbb0ad6a99fea3cb64e1314eb2c" ns2:_="">
    <xsd:import namespace="9383fe21-241c-4b58-a6fa-ef802baabd5f"/>
    <xsd:element name="properties">
      <xsd:complexType>
        <xsd:sequence>
          <xsd:element name="documentManagement">
            <xsd:complexType>
              <xsd:all>
                <xsd:element ref="ns2:Own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83fe21-241c-4b58-a6fa-ef802baabd5f" elementFormDefault="qualified">
    <xsd:import namespace="http://schemas.microsoft.com/office/2006/documentManagement/types"/>
    <xsd:import namespace="http://schemas.microsoft.com/office/infopath/2007/PartnerControls"/>
    <xsd:element name="Owner" ma:index="8" nillable="true" ma:displayName="Owner" ma:list="UserInfo" ma:SharePointGroup="0" ma:internalName="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7A354D-ED74-4228-80BE-CCC23B33FE9B}">
  <ds:schemaRefs>
    <ds:schemaRef ds:uri="9383fe21-241c-4b58-a6fa-ef802baabd5f"/>
    <ds:schemaRef ds:uri="http://www.w3.org/XML/1998/namespace"/>
    <ds:schemaRef ds:uri="http://purl.org/dc/terms/"/>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547119FE-85CF-4B51-8FAE-897A53FD124E}">
  <ds:schemaRefs>
    <ds:schemaRef ds:uri="http://schemas.microsoft.com/sharepoint/v3/contenttype/forms"/>
  </ds:schemaRefs>
</ds:datastoreItem>
</file>

<file path=customXml/itemProps3.xml><?xml version="1.0" encoding="utf-8"?>
<ds:datastoreItem xmlns:ds="http://schemas.openxmlformats.org/officeDocument/2006/customXml" ds:itemID="{EB71168E-7D13-4428-8A30-D2935EDEB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83fe21-241c-4b58-a6fa-ef802baabd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130521</TotalTime>
  <Words>748</Words>
  <Application>Microsoft Office PowerPoint</Application>
  <PresentationFormat>On-screen Show (4:3)</PresentationFormat>
  <Paragraphs>140</Paragraphs>
  <Slides>17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Office Theme</vt:lpstr>
      <vt:lpstr>PowerPoint Presentation</vt:lpstr>
      <vt:lpstr>Presenters</vt:lpstr>
      <vt:lpstr>Louisiana’s Volunteer and Donated Resources Toolbox (DRAFT)</vt:lpstr>
      <vt:lpstr>Background</vt:lpstr>
      <vt:lpstr>Louisiana – Critical Data Points</vt:lpstr>
      <vt:lpstr>Potential</vt:lpstr>
      <vt:lpstr>Challenges</vt:lpstr>
      <vt:lpstr>An Innovative Solution</vt:lpstr>
      <vt:lpstr>Phase 1</vt:lpstr>
      <vt:lpstr>Phase 2</vt:lpstr>
      <vt:lpstr>The Toolbox</vt:lpstr>
      <vt:lpstr>Overview</vt:lpstr>
      <vt:lpstr>Offsetting the Non-Federal Cost Share</vt:lpstr>
      <vt:lpstr>6 Steps to Offsetting the Non-Federal Cost Share</vt:lpstr>
      <vt:lpstr>Getting Started</vt:lpstr>
      <vt:lpstr>Appendices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Burr, Steve</dc:creator>
  <cp:lastModifiedBy>Dayries, Christina</cp:lastModifiedBy>
  <cp:revision>1945</cp:revision>
  <cp:lastPrinted>2014-07-01T21:46:55Z</cp:lastPrinted>
  <dcterms:created xsi:type="dcterms:W3CDTF">2003-07-06T14:22:07Z</dcterms:created>
  <dcterms:modified xsi:type="dcterms:W3CDTF">2018-03-28T19:50:55Z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0x010100CB9C5296AA4CB44AAC993CF3D2FFA90A</vt:lpwstr>
  </property>
</Properties>
</file>