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C60202"/>
    <a:srgbClr val="800000"/>
    <a:srgbClr val="E00202"/>
    <a:srgbClr val="175195"/>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9" autoAdjust="0"/>
    <p:restoredTop sz="93967" autoAdjust="0"/>
  </p:normalViewPr>
  <p:slideViewPr>
    <p:cSldViewPr snapToGrid="0" snapToObjects="1">
      <p:cViewPr varScale="1">
        <p:scale>
          <a:sx n="144" d="100"/>
          <a:sy n="144" d="100"/>
        </p:scale>
        <p:origin x="-704" y="-104"/>
      </p:cViewPr>
      <p:guideLst>
        <p:guide orient="horz" pos="1397"/>
        <p:guide pos="5473"/>
      </p:guideLst>
    </p:cSldViewPr>
  </p:slideViewPr>
  <p:notesTextViewPr>
    <p:cViewPr>
      <p:scale>
        <a:sx n="100" d="100"/>
        <a:sy n="100" d="100"/>
      </p:scale>
      <p:origin x="0" y="0"/>
    </p:cViewPr>
  </p:notesTextViewPr>
  <p:notesViewPr>
    <p:cSldViewPr snapToGrid="0" snapToObjects="1">
      <p:cViewPr varScale="1">
        <p:scale>
          <a:sx n="88" d="100"/>
          <a:sy n="88" d="100"/>
        </p:scale>
        <p:origin x="-280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08F3F1-966A-A344-9E5C-2C23ED71C0B4}" type="datetime1">
              <a:rPr lang="en-US" smtClean="0"/>
              <a:t>7/2/14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i-FI" smtClean="0"/>
              <a:t>Risk + Regulatory Resource</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7BE482-B788-7448-8155-1973FBB90590}" type="slidenum">
              <a:rPr lang="en-US" smtClean="0"/>
              <a:pPr/>
              <a:t>‹#›</a:t>
            </a:fld>
            <a:endParaRPr lang="en-US" dirty="0"/>
          </a:p>
        </p:txBody>
      </p:sp>
    </p:spTree>
    <p:extLst>
      <p:ext uri="{BB962C8B-B14F-4D97-AF65-F5344CB8AC3E}">
        <p14:creationId xmlns:p14="http://schemas.microsoft.com/office/powerpoint/2010/main" val="350818334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80F6A-1822-2448-88BD-914926839468}" type="datetime1">
              <a:rPr lang="en-US" smtClean="0"/>
              <a:t>7/2/14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i-FI" smtClean="0"/>
              <a:t>Risk + Regulatory Resource</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F811F-1928-254C-BF43-FB576277D24F}" type="slidenum">
              <a:rPr lang="en-US" smtClean="0"/>
              <a:pPr/>
              <a:t>‹#›</a:t>
            </a:fld>
            <a:endParaRPr lang="en-US" dirty="0"/>
          </a:p>
        </p:txBody>
      </p:sp>
    </p:spTree>
    <p:extLst>
      <p:ext uri="{BB962C8B-B14F-4D97-AF65-F5344CB8AC3E}">
        <p14:creationId xmlns:p14="http://schemas.microsoft.com/office/powerpoint/2010/main" val="3551418534"/>
      </p:ext>
    </p:extLst>
  </p:cSld>
  <p:clrMap bg1="lt1" tx1="dk1" bg2="lt2" tx2="dk2" accent1="accent1" accent2="accent2" accent3="accent3" accent4="accent4" accent5="accent5" accent6="accent6" hlink="hlink" folHlink="folHlink"/>
  <p:hf sldNum="0"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fi-FI" smtClean="0"/>
              <a:t>Risk + Regulatory Resource</a:t>
            </a:r>
            <a:endParaRPr lang="en-US" dirty="0"/>
          </a:p>
        </p:txBody>
      </p:sp>
    </p:spTree>
    <p:extLst>
      <p:ext uri="{BB962C8B-B14F-4D97-AF65-F5344CB8AC3E}">
        <p14:creationId xmlns:p14="http://schemas.microsoft.com/office/powerpoint/2010/main" val="3599089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E09656F-3721-4324-ABC6-C3ABE36064C1}" type="slidenum">
              <a:rPr lang="en-US" smtClean="0">
                <a:solidFill>
                  <a:prstClr val="black"/>
                </a:solidFill>
                <a:latin typeface="Calibri"/>
              </a:rPr>
              <a:pPr/>
              <a:t>10</a:t>
            </a:fld>
            <a:endParaRPr lang="en-US" smtClean="0">
              <a:solidFill>
                <a:prstClr val="black"/>
              </a:solidFill>
              <a:latin typeface="Calibri"/>
            </a:endParaRPr>
          </a:p>
        </p:txBody>
      </p:sp>
      <p:sp>
        <p:nvSpPr>
          <p:cNvPr id="61443" name="Rectangle 2"/>
          <p:cNvSpPr>
            <a:spLocks noGrp="1" noRot="1" noChangeAspect="1" noChangeArrowheads="1" noTextEdit="1"/>
          </p:cNvSpPr>
          <p:nvPr>
            <p:ph type="sldImg"/>
          </p:nvPr>
        </p:nvSpPr>
        <p:spPr>
          <a:xfrm>
            <a:off x="382588" y="685800"/>
            <a:ext cx="6094412" cy="3429000"/>
          </a:xfrm>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4980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A260592-BA0A-4A84-9FC8-68CEACE2C976}" type="slidenum">
              <a:rPr lang="en-US" smtClean="0">
                <a:solidFill>
                  <a:prstClr val="black"/>
                </a:solidFill>
                <a:latin typeface="Calibri"/>
              </a:rPr>
              <a:pPr/>
              <a:t>11</a:t>
            </a:fld>
            <a:endParaRPr lang="en-US" smtClean="0">
              <a:solidFill>
                <a:prstClr val="black"/>
              </a:solidFill>
              <a:latin typeface="Calibri"/>
            </a:endParaRPr>
          </a:p>
        </p:txBody>
      </p:sp>
      <p:sp>
        <p:nvSpPr>
          <p:cNvPr id="62467" name="Rectangle 2"/>
          <p:cNvSpPr>
            <a:spLocks noGrp="1" noRot="1" noChangeAspect="1" noChangeArrowheads="1" noTextEdit="1"/>
          </p:cNvSpPr>
          <p:nvPr>
            <p:ph type="sldImg"/>
          </p:nvPr>
        </p:nvSpPr>
        <p:spPr>
          <a:xfrm>
            <a:off x="382588" y="685800"/>
            <a:ext cx="6094412" cy="3429000"/>
          </a:xfrm>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56343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04BC402-DE87-44F5-8C40-F45D5257D771}" type="slidenum">
              <a:rPr lang="en-US" smtClean="0">
                <a:solidFill>
                  <a:prstClr val="black"/>
                </a:solidFill>
                <a:latin typeface="Calibri"/>
              </a:rPr>
              <a:pPr/>
              <a:t>12</a:t>
            </a:fld>
            <a:endParaRPr lang="en-US" smtClean="0">
              <a:solidFill>
                <a:prstClr val="black"/>
              </a:solidFill>
              <a:latin typeface="Calibri"/>
            </a:endParaRPr>
          </a:p>
        </p:txBody>
      </p:sp>
      <p:sp>
        <p:nvSpPr>
          <p:cNvPr id="63491" name="Rectangle 2"/>
          <p:cNvSpPr>
            <a:spLocks noGrp="1" noRot="1" noChangeAspect="1" noChangeArrowheads="1" noTextEdit="1"/>
          </p:cNvSpPr>
          <p:nvPr>
            <p:ph type="sldImg"/>
          </p:nvPr>
        </p:nvSpPr>
        <p:spPr>
          <a:xfrm>
            <a:off x="382588" y="685800"/>
            <a:ext cx="6094412" cy="3429000"/>
          </a:xfrm>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42895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E16056B-6362-4604-B312-9008815673CB}" type="slidenum">
              <a:rPr lang="en-US" smtClean="0">
                <a:solidFill>
                  <a:prstClr val="black"/>
                </a:solidFill>
                <a:latin typeface="Calibri"/>
              </a:rPr>
              <a:pPr/>
              <a:t>13</a:t>
            </a:fld>
            <a:endParaRPr lang="en-US" smtClean="0">
              <a:solidFill>
                <a:prstClr val="black"/>
              </a:solidFill>
              <a:latin typeface="Calibri"/>
            </a:endParaRPr>
          </a:p>
        </p:txBody>
      </p:sp>
      <p:sp>
        <p:nvSpPr>
          <p:cNvPr id="64515" name="Rectangle 2"/>
          <p:cNvSpPr>
            <a:spLocks noGrp="1" noRot="1" noChangeAspect="1" noChangeArrowheads="1" noTextEdit="1"/>
          </p:cNvSpPr>
          <p:nvPr>
            <p:ph type="sldImg"/>
          </p:nvPr>
        </p:nvSpPr>
        <p:spPr>
          <a:xfrm>
            <a:off x="382588" y="685800"/>
            <a:ext cx="6094412" cy="3429000"/>
          </a:xfrm>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57988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12765"/>
            <a:fld id="{B7CE858E-E842-41CC-A405-F2B44C99A43D}" type="slidenum">
              <a:rPr lang="en-US" smtClean="0">
                <a:solidFill>
                  <a:srgbClr val="000000"/>
                </a:solidFill>
                <a:latin typeface="Calibri"/>
              </a:rPr>
              <a:pPr defTabSz="912765"/>
              <a:t>14</a:t>
            </a:fld>
            <a:endParaRPr lang="en-US" smtClean="0">
              <a:solidFill>
                <a:srgbClr val="000000"/>
              </a:solidFill>
              <a:latin typeface="Calibri"/>
            </a:endParaRPr>
          </a:p>
        </p:txBody>
      </p:sp>
      <p:sp>
        <p:nvSpPr>
          <p:cNvPr id="44035" name="Rectangle 2"/>
          <p:cNvSpPr>
            <a:spLocks noGrp="1" noRot="1" noChangeAspect="1" noChangeArrowheads="1" noTextEdit="1"/>
          </p:cNvSpPr>
          <p:nvPr>
            <p:ph type="sldImg"/>
          </p:nvPr>
        </p:nvSpPr>
        <p:spPr>
          <a:xfrm>
            <a:off x="381000" y="684213"/>
            <a:ext cx="6096000" cy="3430587"/>
          </a:xfrm>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080668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charset="0"/>
                <a:ea typeface="ＭＳ Ｐゴシック" charset="0"/>
              </a:defRPr>
            </a:lvl1pPr>
            <a:lvl2pPr marL="742875" indent="-285721" eaLnBrk="0" hangingPunct="0">
              <a:defRPr sz="4000">
                <a:solidFill>
                  <a:schemeClr val="tx1"/>
                </a:solidFill>
                <a:latin typeface="Times New Roman" charset="0"/>
                <a:ea typeface="ＭＳ Ｐゴシック" charset="0"/>
              </a:defRPr>
            </a:lvl2pPr>
            <a:lvl3pPr marL="1142884" indent="-228577" eaLnBrk="0" hangingPunct="0">
              <a:defRPr sz="4000">
                <a:solidFill>
                  <a:schemeClr val="tx1"/>
                </a:solidFill>
                <a:latin typeface="Times New Roman" charset="0"/>
                <a:ea typeface="ＭＳ Ｐゴシック" charset="0"/>
              </a:defRPr>
            </a:lvl3pPr>
            <a:lvl4pPr marL="1600037" indent="-228577" eaLnBrk="0" hangingPunct="0">
              <a:defRPr sz="4000">
                <a:solidFill>
                  <a:schemeClr val="tx1"/>
                </a:solidFill>
                <a:latin typeface="Times New Roman" charset="0"/>
                <a:ea typeface="ＭＳ Ｐゴシック" charset="0"/>
              </a:defRPr>
            </a:lvl4pPr>
            <a:lvl5pPr marL="2057190" indent="-228577" eaLnBrk="0" hangingPunct="0">
              <a:defRPr sz="4000">
                <a:solidFill>
                  <a:schemeClr val="tx1"/>
                </a:solidFill>
                <a:latin typeface="Times New Roman" charset="0"/>
                <a:ea typeface="ＭＳ Ｐゴシック" charset="0"/>
              </a:defRPr>
            </a:lvl5pPr>
            <a:lvl6pPr marL="2514344" indent="-228577" eaLnBrk="0" fontAlgn="base" hangingPunct="0">
              <a:spcBef>
                <a:spcPct val="0"/>
              </a:spcBef>
              <a:spcAft>
                <a:spcPct val="0"/>
              </a:spcAft>
              <a:defRPr sz="4000">
                <a:solidFill>
                  <a:schemeClr val="tx1"/>
                </a:solidFill>
                <a:latin typeface="Times New Roman" charset="0"/>
                <a:ea typeface="ＭＳ Ｐゴシック" charset="0"/>
              </a:defRPr>
            </a:lvl6pPr>
            <a:lvl7pPr marL="2971497" indent="-228577" eaLnBrk="0" fontAlgn="base" hangingPunct="0">
              <a:spcBef>
                <a:spcPct val="0"/>
              </a:spcBef>
              <a:spcAft>
                <a:spcPct val="0"/>
              </a:spcAft>
              <a:defRPr sz="4000">
                <a:solidFill>
                  <a:schemeClr val="tx1"/>
                </a:solidFill>
                <a:latin typeface="Times New Roman" charset="0"/>
                <a:ea typeface="ＭＳ Ｐゴシック" charset="0"/>
              </a:defRPr>
            </a:lvl7pPr>
            <a:lvl8pPr marL="3428651" indent="-228577" eaLnBrk="0" fontAlgn="base" hangingPunct="0">
              <a:spcBef>
                <a:spcPct val="0"/>
              </a:spcBef>
              <a:spcAft>
                <a:spcPct val="0"/>
              </a:spcAft>
              <a:defRPr sz="4000">
                <a:solidFill>
                  <a:schemeClr val="tx1"/>
                </a:solidFill>
                <a:latin typeface="Times New Roman" charset="0"/>
                <a:ea typeface="ＭＳ Ｐゴシック" charset="0"/>
              </a:defRPr>
            </a:lvl8pPr>
            <a:lvl9pPr marL="3885803" indent="-228577" eaLnBrk="0" fontAlgn="base" hangingPunct="0">
              <a:spcBef>
                <a:spcPct val="0"/>
              </a:spcBef>
              <a:spcAft>
                <a:spcPct val="0"/>
              </a:spcAft>
              <a:defRPr sz="4000">
                <a:solidFill>
                  <a:schemeClr val="tx1"/>
                </a:solidFill>
                <a:latin typeface="Times New Roman" charset="0"/>
                <a:ea typeface="ＭＳ Ｐゴシック" charset="0"/>
              </a:defRPr>
            </a:lvl9pPr>
          </a:lstStyle>
          <a:p>
            <a:pPr eaLnBrk="1" hangingPunct="1"/>
            <a:fld id="{4C1EE534-8B44-C44F-AF46-C0C959BECE62}" type="slidenum">
              <a:rPr lang="en-US" sz="1200">
                <a:solidFill>
                  <a:prstClr val="black"/>
                </a:solidFill>
              </a:rPr>
              <a:pPr eaLnBrk="1" hangingPunct="1"/>
              <a:t>15</a:t>
            </a:fld>
            <a:endParaRPr lang="en-US" sz="1200">
              <a:solidFill>
                <a:prstClr val="black"/>
              </a:solidFill>
            </a:endParaRPr>
          </a:p>
        </p:txBody>
      </p:sp>
      <p:sp>
        <p:nvSpPr>
          <p:cNvPr id="83971" name="Rectangle 2"/>
          <p:cNvSpPr>
            <a:spLocks noGrp="1" noRot="1" noChangeAspect="1" noChangeArrowheads="1" noTextEdit="1"/>
          </p:cNvSpPr>
          <p:nvPr>
            <p:ph type="sldImg"/>
          </p:nvPr>
        </p:nvSpPr>
        <p:spPr>
          <a:xfrm>
            <a:off x="381000" y="685800"/>
            <a:ext cx="6096000" cy="3429000"/>
          </a:xfrm>
          <a:ln/>
        </p:spPr>
      </p:sp>
      <p:sp>
        <p:nvSpPr>
          <p:cNvPr id="83972" name="Rectangle 3"/>
          <p:cNvSpPr>
            <a:spLocks noGrp="1" noChangeArrowheads="1"/>
          </p:cNvSpPr>
          <p:nvPr>
            <p:ph type="body" idx="1"/>
          </p:nvPr>
        </p:nvSpPr>
        <p:spPr>
          <a:xfrm>
            <a:off x="914635" y="4346301"/>
            <a:ext cx="5028732" cy="41123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4180777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fi-FI" smtClean="0">
                <a:solidFill>
                  <a:prstClr val="black"/>
                </a:solidFill>
                <a:latin typeface="Calibri"/>
              </a:rPr>
              <a:t>Risk + Regulatory Resource</a:t>
            </a:r>
            <a:endParaRPr lang="en-US" dirty="0">
              <a:solidFill>
                <a:prstClr val="black"/>
              </a:solidFill>
              <a:latin typeface="Calibri"/>
            </a:endParaRPr>
          </a:p>
        </p:txBody>
      </p:sp>
      <p:sp>
        <p:nvSpPr>
          <p:cNvPr id="5" name="Slide Number Placeholder 4"/>
          <p:cNvSpPr>
            <a:spLocks noGrp="1"/>
          </p:cNvSpPr>
          <p:nvPr>
            <p:ph type="sldNum" sz="quarter" idx="11"/>
          </p:nvPr>
        </p:nvSpPr>
        <p:spPr/>
        <p:txBody>
          <a:bodyPr/>
          <a:lstStyle/>
          <a:p>
            <a:fld id="{5D02DC67-C434-444F-9788-90976544AD11}"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274496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766946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17" indent="-285698" eaLnBrk="0" hangingPunct="0">
              <a:defRPr>
                <a:solidFill>
                  <a:schemeClr val="tx1"/>
                </a:solidFill>
                <a:latin typeface="Arial" charset="0"/>
              </a:defRPr>
            </a:lvl2pPr>
            <a:lvl3pPr marL="1142795" indent="-228558" eaLnBrk="0" hangingPunct="0">
              <a:defRPr>
                <a:solidFill>
                  <a:schemeClr val="tx1"/>
                </a:solidFill>
                <a:latin typeface="Arial" charset="0"/>
              </a:defRPr>
            </a:lvl3pPr>
            <a:lvl4pPr marL="1599913" indent="-228558" eaLnBrk="0" hangingPunct="0">
              <a:defRPr>
                <a:solidFill>
                  <a:schemeClr val="tx1"/>
                </a:solidFill>
                <a:latin typeface="Arial" charset="0"/>
              </a:defRPr>
            </a:lvl4pPr>
            <a:lvl5pPr marL="2057031" indent="-228558" eaLnBrk="0" hangingPunct="0">
              <a:defRPr>
                <a:solidFill>
                  <a:schemeClr val="tx1"/>
                </a:solidFill>
                <a:latin typeface="Arial" charset="0"/>
              </a:defRPr>
            </a:lvl5pPr>
            <a:lvl6pPr marL="2514149" indent="-228558" eaLnBrk="0" fontAlgn="base" hangingPunct="0">
              <a:spcBef>
                <a:spcPct val="0"/>
              </a:spcBef>
              <a:spcAft>
                <a:spcPct val="0"/>
              </a:spcAft>
              <a:defRPr>
                <a:solidFill>
                  <a:schemeClr val="tx1"/>
                </a:solidFill>
                <a:latin typeface="Arial" charset="0"/>
              </a:defRPr>
            </a:lvl6pPr>
            <a:lvl7pPr marL="2971266" indent="-228558" eaLnBrk="0" fontAlgn="base" hangingPunct="0">
              <a:spcBef>
                <a:spcPct val="0"/>
              </a:spcBef>
              <a:spcAft>
                <a:spcPct val="0"/>
              </a:spcAft>
              <a:defRPr>
                <a:solidFill>
                  <a:schemeClr val="tx1"/>
                </a:solidFill>
                <a:latin typeface="Arial" charset="0"/>
              </a:defRPr>
            </a:lvl7pPr>
            <a:lvl8pPr marL="3428385" indent="-228558" eaLnBrk="0" fontAlgn="base" hangingPunct="0">
              <a:spcBef>
                <a:spcPct val="0"/>
              </a:spcBef>
              <a:spcAft>
                <a:spcPct val="0"/>
              </a:spcAft>
              <a:defRPr>
                <a:solidFill>
                  <a:schemeClr val="tx1"/>
                </a:solidFill>
                <a:latin typeface="Arial" charset="0"/>
              </a:defRPr>
            </a:lvl8pPr>
            <a:lvl9pPr marL="3885503" indent="-228558" eaLnBrk="0" fontAlgn="base" hangingPunct="0">
              <a:spcBef>
                <a:spcPct val="0"/>
              </a:spcBef>
              <a:spcAft>
                <a:spcPct val="0"/>
              </a:spcAft>
              <a:defRPr>
                <a:solidFill>
                  <a:schemeClr val="tx1"/>
                </a:solidFill>
                <a:latin typeface="Arial" charset="0"/>
              </a:defRPr>
            </a:lvl9pPr>
          </a:lstStyle>
          <a:p>
            <a:pPr eaLnBrk="1" hangingPunct="1"/>
            <a:fld id="{7279E512-D7AF-4A91-A599-284896FD7DDD}" type="slidenum">
              <a:rPr lang="en-US" altLang="en-US" smtClean="0">
                <a:solidFill>
                  <a:prstClr val="black"/>
                </a:solidFill>
              </a:rPr>
              <a:pPr eaLnBrk="1" hangingPunct="1"/>
              <a:t>18</a:t>
            </a:fld>
            <a:endParaRPr lang="en-US" altLang="en-US" smtClean="0">
              <a:solidFill>
                <a:prstClr val="black"/>
              </a:solidFill>
            </a:endParaRPr>
          </a:p>
        </p:txBody>
      </p:sp>
      <p:sp>
        <p:nvSpPr>
          <p:cNvPr id="48131" name="Rectangle 2"/>
          <p:cNvSpPr>
            <a:spLocks noGrp="1" noRot="1" noChangeAspect="1" noChangeArrowheads="1" noTextEdit="1"/>
          </p:cNvSpPr>
          <p:nvPr>
            <p:ph type="sldImg"/>
          </p:nvPr>
        </p:nvSpPr>
        <p:spPr>
          <a:xfrm>
            <a:off x="381000" y="685800"/>
            <a:ext cx="6096000" cy="3429000"/>
          </a:xfrm>
          <a:ln cap="flat"/>
        </p:spPr>
      </p:sp>
      <p:sp>
        <p:nvSpPr>
          <p:cNvPr id="48132" name="Rectangle 3"/>
          <p:cNvSpPr>
            <a:spLocks noGrp="1" noChangeArrowheads="1"/>
          </p:cNvSpPr>
          <p:nvPr>
            <p:ph type="body" idx="1"/>
          </p:nvPr>
        </p:nvSpPr>
        <p:spPr>
          <a:xfrm>
            <a:off x="685800" y="4346576"/>
            <a:ext cx="5486400"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2" tIns="46028" rIns="92052" bIns="46028"/>
          <a:lstStyle/>
          <a:p>
            <a:pPr eaLnBrk="1" hangingPunct="1"/>
            <a:endParaRPr lang="en-US" altLang="en-US" dirty="0" smtClean="0">
              <a:latin typeface="Arial" charset="0"/>
            </a:endParaRPr>
          </a:p>
        </p:txBody>
      </p:sp>
    </p:spTree>
    <p:extLst>
      <p:ext uri="{BB962C8B-B14F-4D97-AF65-F5344CB8AC3E}">
        <p14:creationId xmlns:p14="http://schemas.microsoft.com/office/powerpoint/2010/main" val="1917247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17" indent="-285698" eaLnBrk="0" hangingPunct="0">
              <a:defRPr>
                <a:solidFill>
                  <a:schemeClr val="tx1"/>
                </a:solidFill>
                <a:latin typeface="Arial" charset="0"/>
              </a:defRPr>
            </a:lvl2pPr>
            <a:lvl3pPr marL="1142795" indent="-228558" eaLnBrk="0" hangingPunct="0">
              <a:defRPr>
                <a:solidFill>
                  <a:schemeClr val="tx1"/>
                </a:solidFill>
                <a:latin typeface="Arial" charset="0"/>
              </a:defRPr>
            </a:lvl3pPr>
            <a:lvl4pPr marL="1599913" indent="-228558" eaLnBrk="0" hangingPunct="0">
              <a:defRPr>
                <a:solidFill>
                  <a:schemeClr val="tx1"/>
                </a:solidFill>
                <a:latin typeface="Arial" charset="0"/>
              </a:defRPr>
            </a:lvl4pPr>
            <a:lvl5pPr marL="2057031" indent="-228558" eaLnBrk="0" hangingPunct="0">
              <a:defRPr>
                <a:solidFill>
                  <a:schemeClr val="tx1"/>
                </a:solidFill>
                <a:latin typeface="Arial" charset="0"/>
              </a:defRPr>
            </a:lvl5pPr>
            <a:lvl6pPr marL="2514149" indent="-228558" eaLnBrk="0" fontAlgn="base" hangingPunct="0">
              <a:spcBef>
                <a:spcPct val="0"/>
              </a:spcBef>
              <a:spcAft>
                <a:spcPct val="0"/>
              </a:spcAft>
              <a:defRPr>
                <a:solidFill>
                  <a:schemeClr val="tx1"/>
                </a:solidFill>
                <a:latin typeface="Arial" charset="0"/>
              </a:defRPr>
            </a:lvl6pPr>
            <a:lvl7pPr marL="2971266" indent="-228558" eaLnBrk="0" fontAlgn="base" hangingPunct="0">
              <a:spcBef>
                <a:spcPct val="0"/>
              </a:spcBef>
              <a:spcAft>
                <a:spcPct val="0"/>
              </a:spcAft>
              <a:defRPr>
                <a:solidFill>
                  <a:schemeClr val="tx1"/>
                </a:solidFill>
                <a:latin typeface="Arial" charset="0"/>
              </a:defRPr>
            </a:lvl7pPr>
            <a:lvl8pPr marL="3428385" indent="-228558" eaLnBrk="0" fontAlgn="base" hangingPunct="0">
              <a:spcBef>
                <a:spcPct val="0"/>
              </a:spcBef>
              <a:spcAft>
                <a:spcPct val="0"/>
              </a:spcAft>
              <a:defRPr>
                <a:solidFill>
                  <a:schemeClr val="tx1"/>
                </a:solidFill>
                <a:latin typeface="Arial" charset="0"/>
              </a:defRPr>
            </a:lvl8pPr>
            <a:lvl9pPr marL="3885503" indent="-228558" eaLnBrk="0" fontAlgn="base" hangingPunct="0">
              <a:spcBef>
                <a:spcPct val="0"/>
              </a:spcBef>
              <a:spcAft>
                <a:spcPct val="0"/>
              </a:spcAft>
              <a:defRPr>
                <a:solidFill>
                  <a:schemeClr val="tx1"/>
                </a:solidFill>
                <a:latin typeface="Arial" charset="0"/>
              </a:defRPr>
            </a:lvl9pPr>
          </a:lstStyle>
          <a:p>
            <a:pPr eaLnBrk="1" hangingPunct="1"/>
            <a:fld id="{F7A5DF6A-E0BD-4F1D-A9F2-BBCAC8DF36DE}" type="slidenum">
              <a:rPr lang="en-US" altLang="en-US" smtClean="0">
                <a:solidFill>
                  <a:prstClr val="black"/>
                </a:solidFill>
              </a:rPr>
              <a:pPr eaLnBrk="1" hangingPunct="1"/>
              <a:t>19</a:t>
            </a:fld>
            <a:endParaRPr lang="en-US" altLang="en-US" smtClean="0">
              <a:solidFill>
                <a:prstClr val="black"/>
              </a:solidFill>
            </a:endParaRPr>
          </a:p>
        </p:txBody>
      </p:sp>
    </p:spTree>
    <p:extLst>
      <p:ext uri="{BB962C8B-B14F-4D97-AF65-F5344CB8AC3E}">
        <p14:creationId xmlns:p14="http://schemas.microsoft.com/office/powerpoint/2010/main" val="209202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BC81FA3-1786-4FFF-9CFF-03BACDE45EE7}" type="slidenum">
              <a:rPr lang="en-US">
                <a:solidFill>
                  <a:prstClr val="black"/>
                </a:solidFill>
                <a:latin typeface="Calibri"/>
              </a:rPr>
              <a:pPr/>
              <a:t>2</a:t>
            </a:fld>
            <a:endParaRPr lang="en-US">
              <a:solidFill>
                <a:prstClr val="black"/>
              </a:solidFill>
              <a:latin typeface="Calibri"/>
            </a:endParaRPr>
          </a:p>
        </p:txBody>
      </p:sp>
      <p:sp>
        <p:nvSpPr>
          <p:cNvPr id="80899" name="Rectangle 2"/>
          <p:cNvSpPr>
            <a:spLocks noGrp="1" noRot="1" noChangeAspect="1" noChangeArrowheads="1" noTextEdit="1"/>
          </p:cNvSpPr>
          <p:nvPr>
            <p:ph type="sldImg"/>
          </p:nvPr>
        </p:nvSpPr>
        <p:spPr>
          <a:xfrm>
            <a:off x="381000" y="685800"/>
            <a:ext cx="6096000" cy="3429000"/>
          </a:xfrm>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42189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F0054-96DF-404C-BA8C-E66714CEF97C}" type="slidenum">
              <a:rPr lang="en-US">
                <a:solidFill>
                  <a:prstClr val="black"/>
                </a:solidFill>
                <a:latin typeface="Calibri"/>
              </a:rPr>
              <a:pPr/>
              <a:t>20</a:t>
            </a:fld>
            <a:endParaRPr lang="en-US">
              <a:solidFill>
                <a:prstClr val="black"/>
              </a:solidFill>
              <a:latin typeface="Calibri"/>
            </a:endParaRPr>
          </a:p>
        </p:txBody>
      </p:sp>
      <p:sp>
        <p:nvSpPr>
          <p:cNvPr id="662530" name="Rectangle 2"/>
          <p:cNvSpPr>
            <a:spLocks noGrp="1" noRot="1" noChangeAspect="1" noChangeArrowheads="1" noTextEdit="1"/>
          </p:cNvSpPr>
          <p:nvPr>
            <p:ph type="sldImg"/>
          </p:nvPr>
        </p:nvSpPr>
        <p:spPr>
          <a:xfrm>
            <a:off x="382588" y="685800"/>
            <a:ext cx="6096000" cy="3430588"/>
          </a:xfrm>
          <a:ln/>
        </p:spPr>
      </p:sp>
      <p:sp>
        <p:nvSpPr>
          <p:cNvPr id="662531" name="Rectangle 3"/>
          <p:cNvSpPr>
            <a:spLocks noGrp="1" noChangeArrowheads="1"/>
          </p:cNvSpPr>
          <p:nvPr>
            <p:ph type="body" idx="1"/>
          </p:nvPr>
        </p:nvSpPr>
        <p:spPr>
          <a:xfrm>
            <a:off x="686731" y="4345508"/>
            <a:ext cx="5487639" cy="4115892"/>
          </a:xfrm>
        </p:spPr>
        <p:txBody>
          <a:bodyPr/>
          <a:lstStyle/>
          <a:p>
            <a:endParaRPr lang="en-US"/>
          </a:p>
        </p:txBody>
      </p:sp>
    </p:spTree>
    <p:extLst>
      <p:ext uri="{BB962C8B-B14F-4D97-AF65-F5344CB8AC3E}">
        <p14:creationId xmlns:p14="http://schemas.microsoft.com/office/powerpoint/2010/main" val="1539583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4D4357-CECB-49A8-8A7E-06C4068FD079}" type="slidenum">
              <a:rPr lang="en-US">
                <a:solidFill>
                  <a:prstClr val="black"/>
                </a:solidFill>
                <a:latin typeface="Calibri"/>
              </a:rPr>
              <a:pPr/>
              <a:t>23</a:t>
            </a:fld>
            <a:endParaRPr lang="en-US">
              <a:solidFill>
                <a:prstClr val="black"/>
              </a:solidFill>
              <a:latin typeface="Calibri"/>
            </a:endParaRPr>
          </a:p>
        </p:txBody>
      </p:sp>
      <p:sp>
        <p:nvSpPr>
          <p:cNvPr id="976898" name="Rectangle 2"/>
          <p:cNvSpPr>
            <a:spLocks noGrp="1" noRot="1" noChangeAspect="1" noChangeArrowheads="1" noTextEdit="1"/>
          </p:cNvSpPr>
          <p:nvPr>
            <p:ph type="sldImg"/>
          </p:nvPr>
        </p:nvSpPr>
        <p:spPr>
          <a:xfrm>
            <a:off x="381000" y="684213"/>
            <a:ext cx="6096000" cy="3430587"/>
          </a:xfrm>
          <a:ln/>
        </p:spPr>
      </p:sp>
      <p:sp>
        <p:nvSpPr>
          <p:cNvPr id="976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911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fi-FI" smtClean="0"/>
              <a:t>Risk + Regulatory Resource</a:t>
            </a:r>
            <a:endParaRPr lang="en-US" dirty="0"/>
          </a:p>
        </p:txBody>
      </p:sp>
    </p:spTree>
    <p:extLst>
      <p:ext uri="{BB962C8B-B14F-4D97-AF65-F5344CB8AC3E}">
        <p14:creationId xmlns:p14="http://schemas.microsoft.com/office/powerpoint/2010/main" val="978750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81000" y="685800"/>
            <a:ext cx="6096000" cy="34290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0571" indent="-284716" eaLnBrk="0" hangingPunct="0">
              <a:spcBef>
                <a:spcPct val="30000"/>
              </a:spcBef>
              <a:defRPr sz="1200">
                <a:solidFill>
                  <a:schemeClr val="tx1"/>
                </a:solidFill>
                <a:latin typeface="Arial" charset="0"/>
              </a:defRPr>
            </a:lvl2pPr>
            <a:lvl3pPr marL="1140419" indent="-227150" eaLnBrk="0" hangingPunct="0">
              <a:spcBef>
                <a:spcPct val="30000"/>
              </a:spcBef>
              <a:defRPr sz="1200">
                <a:solidFill>
                  <a:schemeClr val="tx1"/>
                </a:solidFill>
                <a:latin typeface="Arial" charset="0"/>
              </a:defRPr>
            </a:lvl3pPr>
            <a:lvl4pPr marL="1597831" indent="-227150" eaLnBrk="0" hangingPunct="0">
              <a:spcBef>
                <a:spcPct val="30000"/>
              </a:spcBef>
              <a:defRPr sz="1200">
                <a:solidFill>
                  <a:schemeClr val="tx1"/>
                </a:solidFill>
                <a:latin typeface="Arial" charset="0"/>
              </a:defRPr>
            </a:lvl4pPr>
            <a:lvl5pPr marL="2053686" indent="-227150" eaLnBrk="0" hangingPunct="0">
              <a:spcBef>
                <a:spcPct val="30000"/>
              </a:spcBef>
              <a:defRPr sz="1200">
                <a:solidFill>
                  <a:schemeClr val="tx1"/>
                </a:solidFill>
                <a:latin typeface="Arial" charset="0"/>
              </a:defRPr>
            </a:lvl5pPr>
            <a:lvl6pPr marL="2501763" indent="-227150" eaLnBrk="0" fontAlgn="base" hangingPunct="0">
              <a:spcBef>
                <a:spcPct val="30000"/>
              </a:spcBef>
              <a:spcAft>
                <a:spcPct val="0"/>
              </a:spcAft>
              <a:defRPr sz="1200">
                <a:solidFill>
                  <a:schemeClr val="tx1"/>
                </a:solidFill>
                <a:latin typeface="Arial" charset="0"/>
              </a:defRPr>
            </a:lvl6pPr>
            <a:lvl7pPr marL="2949840" indent="-227150" eaLnBrk="0" fontAlgn="base" hangingPunct="0">
              <a:spcBef>
                <a:spcPct val="30000"/>
              </a:spcBef>
              <a:spcAft>
                <a:spcPct val="0"/>
              </a:spcAft>
              <a:defRPr sz="1200">
                <a:solidFill>
                  <a:schemeClr val="tx1"/>
                </a:solidFill>
                <a:latin typeface="Arial" charset="0"/>
              </a:defRPr>
            </a:lvl7pPr>
            <a:lvl8pPr marL="3397917" indent="-227150" eaLnBrk="0" fontAlgn="base" hangingPunct="0">
              <a:spcBef>
                <a:spcPct val="30000"/>
              </a:spcBef>
              <a:spcAft>
                <a:spcPct val="0"/>
              </a:spcAft>
              <a:defRPr sz="1200">
                <a:solidFill>
                  <a:schemeClr val="tx1"/>
                </a:solidFill>
                <a:latin typeface="Arial" charset="0"/>
              </a:defRPr>
            </a:lvl8pPr>
            <a:lvl9pPr marL="3845994" indent="-2271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012B7D-24B9-42E1-829D-F89D9D319252}" type="slidenum">
              <a:rPr lang="en-US" altLang="en-US" smtClean="0">
                <a:solidFill>
                  <a:prstClr val="black"/>
                </a:solidFill>
              </a:rPr>
              <a:pPr eaLnBrk="1" hangingPunct="1">
                <a:spcBef>
                  <a:spcPct val="0"/>
                </a:spcBef>
              </a:pPr>
              <a:t>26</a:t>
            </a:fld>
            <a:endParaRPr lang="en-US" altLang="en-US" smtClean="0">
              <a:solidFill>
                <a:prstClr val="black"/>
              </a:solidFill>
            </a:endParaRPr>
          </a:p>
        </p:txBody>
      </p:sp>
    </p:spTree>
    <p:extLst>
      <p:ext uri="{BB962C8B-B14F-4D97-AF65-F5344CB8AC3E}">
        <p14:creationId xmlns:p14="http://schemas.microsoft.com/office/powerpoint/2010/main" val="283254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0571" indent="-284716" eaLnBrk="0" hangingPunct="0">
              <a:spcBef>
                <a:spcPct val="30000"/>
              </a:spcBef>
              <a:defRPr sz="1200">
                <a:solidFill>
                  <a:schemeClr val="tx1"/>
                </a:solidFill>
                <a:latin typeface="Arial" charset="0"/>
              </a:defRPr>
            </a:lvl2pPr>
            <a:lvl3pPr marL="1140419" indent="-227150" eaLnBrk="0" hangingPunct="0">
              <a:spcBef>
                <a:spcPct val="30000"/>
              </a:spcBef>
              <a:defRPr sz="1200">
                <a:solidFill>
                  <a:schemeClr val="tx1"/>
                </a:solidFill>
                <a:latin typeface="Arial" charset="0"/>
              </a:defRPr>
            </a:lvl3pPr>
            <a:lvl4pPr marL="1597831" indent="-227150" eaLnBrk="0" hangingPunct="0">
              <a:spcBef>
                <a:spcPct val="30000"/>
              </a:spcBef>
              <a:defRPr sz="1200">
                <a:solidFill>
                  <a:schemeClr val="tx1"/>
                </a:solidFill>
                <a:latin typeface="Arial" charset="0"/>
              </a:defRPr>
            </a:lvl4pPr>
            <a:lvl5pPr marL="2053686" indent="-227150" eaLnBrk="0" hangingPunct="0">
              <a:spcBef>
                <a:spcPct val="30000"/>
              </a:spcBef>
              <a:defRPr sz="1200">
                <a:solidFill>
                  <a:schemeClr val="tx1"/>
                </a:solidFill>
                <a:latin typeface="Arial" charset="0"/>
              </a:defRPr>
            </a:lvl5pPr>
            <a:lvl6pPr marL="2501763" indent="-227150" eaLnBrk="0" fontAlgn="base" hangingPunct="0">
              <a:spcBef>
                <a:spcPct val="30000"/>
              </a:spcBef>
              <a:spcAft>
                <a:spcPct val="0"/>
              </a:spcAft>
              <a:defRPr sz="1200">
                <a:solidFill>
                  <a:schemeClr val="tx1"/>
                </a:solidFill>
                <a:latin typeface="Arial" charset="0"/>
              </a:defRPr>
            </a:lvl6pPr>
            <a:lvl7pPr marL="2949840" indent="-227150" eaLnBrk="0" fontAlgn="base" hangingPunct="0">
              <a:spcBef>
                <a:spcPct val="30000"/>
              </a:spcBef>
              <a:spcAft>
                <a:spcPct val="0"/>
              </a:spcAft>
              <a:defRPr sz="1200">
                <a:solidFill>
                  <a:schemeClr val="tx1"/>
                </a:solidFill>
                <a:latin typeface="Arial" charset="0"/>
              </a:defRPr>
            </a:lvl7pPr>
            <a:lvl8pPr marL="3397917" indent="-227150" eaLnBrk="0" fontAlgn="base" hangingPunct="0">
              <a:spcBef>
                <a:spcPct val="30000"/>
              </a:spcBef>
              <a:spcAft>
                <a:spcPct val="0"/>
              </a:spcAft>
              <a:defRPr sz="1200">
                <a:solidFill>
                  <a:schemeClr val="tx1"/>
                </a:solidFill>
                <a:latin typeface="Arial" charset="0"/>
              </a:defRPr>
            </a:lvl8pPr>
            <a:lvl9pPr marL="3845994" indent="-2271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91173F-98E9-4AF9-B337-12096CCFD7E2}" type="slidenum">
              <a:rPr lang="en-US" altLang="en-US" smtClean="0">
                <a:solidFill>
                  <a:prstClr val="black"/>
                </a:solidFill>
              </a:rPr>
              <a:pPr eaLnBrk="1" hangingPunct="1">
                <a:spcBef>
                  <a:spcPct val="0"/>
                </a:spcBef>
              </a:pPr>
              <a:t>27</a:t>
            </a:fld>
            <a:endParaRPr lang="en-US" altLang="en-US" smtClean="0">
              <a:solidFill>
                <a:prstClr val="black"/>
              </a:solidFill>
            </a:endParaRPr>
          </a:p>
        </p:txBody>
      </p:sp>
      <p:sp>
        <p:nvSpPr>
          <p:cNvPr id="16387" name="Rectangle 2"/>
          <p:cNvSpPr>
            <a:spLocks noGrp="1" noRot="1" noChangeAspect="1" noChangeArrowheads="1" noTextEdit="1"/>
          </p:cNvSpPr>
          <p:nvPr>
            <p:ph type="sldImg"/>
          </p:nvPr>
        </p:nvSpPr>
        <p:spPr>
          <a:xfrm>
            <a:off x="381000" y="684213"/>
            <a:ext cx="6089650" cy="3425825"/>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150" indent="-227150"/>
            <a:endParaRPr lang="en-US" altLang="en-US" smtClean="0"/>
          </a:p>
        </p:txBody>
      </p:sp>
    </p:spTree>
    <p:extLst>
      <p:ext uri="{BB962C8B-B14F-4D97-AF65-F5344CB8AC3E}">
        <p14:creationId xmlns:p14="http://schemas.microsoft.com/office/powerpoint/2010/main" val="193655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Source:</a:t>
            </a:r>
          </a:p>
          <a:p>
            <a:r>
              <a:rPr lang="en-US" dirty="0" smtClean="0"/>
              <a:t>FEMA, 2013</a:t>
            </a:r>
          </a:p>
          <a:p>
            <a:r>
              <a:rPr lang="en-US" i="1" dirty="0" smtClean="0"/>
              <a:t>Questions About</a:t>
            </a:r>
            <a:r>
              <a:rPr lang="en-US" i="1" baseline="0" dirty="0" smtClean="0"/>
              <a:t> the Biggert-Waters Flood Insurance Reform Act of 2012</a:t>
            </a:r>
          </a:p>
          <a:p>
            <a:r>
              <a:rPr lang="en-US" i="0" dirty="0" smtClean="0"/>
              <a:t>http://www.fema.gov/flood-insurance-reform-act-2012</a:t>
            </a:r>
            <a:endParaRPr lang="en-US" i="0" dirty="0"/>
          </a:p>
        </p:txBody>
      </p:sp>
      <p:sp>
        <p:nvSpPr>
          <p:cNvPr id="4" name="Slide Number Placeholder 3"/>
          <p:cNvSpPr>
            <a:spLocks noGrp="1"/>
          </p:cNvSpPr>
          <p:nvPr>
            <p:ph type="sldNum" sz="quarter" idx="10"/>
          </p:nvPr>
        </p:nvSpPr>
        <p:spPr/>
        <p:txBody>
          <a:bodyPr/>
          <a:lstStyle/>
          <a:p>
            <a:fld id="{86A12A62-239B-4952-9D24-FA44917D852A}"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123863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Source:</a:t>
            </a:r>
          </a:p>
          <a:p>
            <a:r>
              <a:rPr lang="en-US" dirty="0" smtClean="0"/>
              <a:t>FEMA, 2013</a:t>
            </a:r>
          </a:p>
          <a:p>
            <a:r>
              <a:rPr lang="en-US" i="1" dirty="0" smtClean="0"/>
              <a:t>Questions About</a:t>
            </a:r>
            <a:r>
              <a:rPr lang="en-US" i="1" baseline="0" dirty="0" smtClean="0"/>
              <a:t> the Biggert-Waters Flood Insurance Reform Act of 2012</a:t>
            </a:r>
          </a:p>
          <a:p>
            <a:r>
              <a:rPr lang="en-US" i="0" dirty="0" smtClean="0"/>
              <a:t>http://www.fema.gov/flood-insurance-reform-act-2012</a:t>
            </a:r>
            <a:endParaRPr lang="en-US" i="0" dirty="0"/>
          </a:p>
        </p:txBody>
      </p:sp>
      <p:sp>
        <p:nvSpPr>
          <p:cNvPr id="4" name="Slide Number Placeholder 3"/>
          <p:cNvSpPr>
            <a:spLocks noGrp="1"/>
          </p:cNvSpPr>
          <p:nvPr>
            <p:ph type="sldNum" sz="quarter" idx="10"/>
          </p:nvPr>
        </p:nvSpPr>
        <p:spPr/>
        <p:txBody>
          <a:bodyPr/>
          <a:lstStyle/>
          <a:p>
            <a:fld id="{86A12A62-239B-4952-9D24-FA44917D852A}"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1695690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Source:</a:t>
            </a:r>
          </a:p>
          <a:p>
            <a:r>
              <a:rPr lang="en-US" dirty="0" smtClean="0"/>
              <a:t>The Association</a:t>
            </a:r>
            <a:r>
              <a:rPr lang="en-US" baseline="0" dirty="0" smtClean="0"/>
              <a:t> of State Floodplain Managers, 2012</a:t>
            </a:r>
          </a:p>
          <a:p>
            <a:r>
              <a:rPr lang="en-US" i="1" dirty="0"/>
              <a:t>2012 NFIP Reform Act Summary of Contents. </a:t>
            </a:r>
            <a:r>
              <a:rPr lang="en-US" dirty="0"/>
              <a:t>Print.</a:t>
            </a:r>
          </a:p>
        </p:txBody>
      </p:sp>
      <p:sp>
        <p:nvSpPr>
          <p:cNvPr id="4" name="Slide Number Placeholder 3"/>
          <p:cNvSpPr>
            <a:spLocks noGrp="1"/>
          </p:cNvSpPr>
          <p:nvPr>
            <p:ph type="sldNum" sz="quarter" idx="10"/>
          </p:nvPr>
        </p:nvSpPr>
        <p:spPr/>
        <p:txBody>
          <a:bodyPr/>
          <a:lstStyle/>
          <a:p>
            <a:fld id="{86A12A62-239B-4952-9D24-FA44917D852A}"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3220175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Source:</a:t>
            </a:r>
          </a:p>
          <a:p>
            <a:r>
              <a:rPr lang="en-US" dirty="0" smtClean="0"/>
              <a:t>The Association</a:t>
            </a:r>
            <a:r>
              <a:rPr lang="en-US" baseline="0" dirty="0" smtClean="0"/>
              <a:t> of State Floodplain Managers, 2012</a:t>
            </a:r>
          </a:p>
          <a:p>
            <a:r>
              <a:rPr lang="en-US" i="1" dirty="0"/>
              <a:t>2012 NFIP Reform Act Summary of Contents. </a:t>
            </a:r>
            <a:r>
              <a:rPr lang="en-US" dirty="0"/>
              <a:t>Print.</a:t>
            </a:r>
          </a:p>
        </p:txBody>
      </p:sp>
      <p:sp>
        <p:nvSpPr>
          <p:cNvPr id="4" name="Slide Number Placeholder 3"/>
          <p:cNvSpPr>
            <a:spLocks noGrp="1"/>
          </p:cNvSpPr>
          <p:nvPr>
            <p:ph type="sldNum" sz="quarter" idx="10"/>
          </p:nvPr>
        </p:nvSpPr>
        <p:spPr/>
        <p:txBody>
          <a:bodyPr/>
          <a:lstStyle/>
          <a:p>
            <a:fld id="{86A12A62-239B-4952-9D24-FA44917D852A}"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3220175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Source:</a:t>
            </a:r>
          </a:p>
          <a:p>
            <a:r>
              <a:rPr lang="en-US" dirty="0" smtClean="0"/>
              <a:t>The Association</a:t>
            </a:r>
            <a:r>
              <a:rPr lang="en-US" baseline="0" dirty="0" smtClean="0"/>
              <a:t> of State Floodplain Managers, 2012</a:t>
            </a:r>
          </a:p>
          <a:p>
            <a:r>
              <a:rPr lang="en-US" i="1" dirty="0"/>
              <a:t>2012 NFIP Reform Act Summary of Contents. </a:t>
            </a:r>
            <a:r>
              <a:rPr lang="en-US" dirty="0"/>
              <a:t>Print.</a:t>
            </a:r>
          </a:p>
        </p:txBody>
      </p:sp>
      <p:sp>
        <p:nvSpPr>
          <p:cNvPr id="4" name="Slide Number Placeholder 3"/>
          <p:cNvSpPr>
            <a:spLocks noGrp="1"/>
          </p:cNvSpPr>
          <p:nvPr>
            <p:ph type="sldNum" sz="quarter" idx="10"/>
          </p:nvPr>
        </p:nvSpPr>
        <p:spPr/>
        <p:txBody>
          <a:bodyPr/>
          <a:lstStyle/>
          <a:p>
            <a:fld id="{86A12A62-239B-4952-9D24-FA44917D852A}"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322017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baseline="0" dirty="0" smtClean="0"/>
          </a:p>
        </p:txBody>
      </p:sp>
      <p:sp>
        <p:nvSpPr>
          <p:cNvPr id="4" name="Footer Placeholder 3"/>
          <p:cNvSpPr>
            <a:spLocks noGrp="1"/>
          </p:cNvSpPr>
          <p:nvPr>
            <p:ph type="ftr" sz="quarter" idx="10"/>
          </p:nvPr>
        </p:nvSpPr>
        <p:spPr/>
        <p:txBody>
          <a:bodyPr/>
          <a:lstStyle/>
          <a:p>
            <a:r>
              <a:rPr lang="en-US" smtClean="0">
                <a:solidFill>
                  <a:prstClr val="black"/>
                </a:solidFill>
                <a:latin typeface="Calibri"/>
              </a:rPr>
              <a:t>Risk + Regulatory Resource</a:t>
            </a:r>
            <a:endParaRPr lang="en-US">
              <a:solidFill>
                <a:prstClr val="black"/>
              </a:solidFill>
              <a:latin typeface="Calibri"/>
            </a:endParaRPr>
          </a:p>
        </p:txBody>
      </p:sp>
    </p:spTree>
    <p:extLst>
      <p:ext uri="{BB962C8B-B14F-4D97-AF65-F5344CB8AC3E}">
        <p14:creationId xmlns:p14="http://schemas.microsoft.com/office/powerpoint/2010/main" val="2871386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379413" y="684213"/>
            <a:ext cx="6089650" cy="3425825"/>
          </a:xfrm>
          <a:ln/>
        </p:spPr>
      </p:sp>
      <p:sp>
        <p:nvSpPr>
          <p:cNvPr id="193539" name="Rectangle 3"/>
          <p:cNvSpPr>
            <a:spLocks noGrp="1" noChangeArrowheads="1"/>
          </p:cNvSpPr>
          <p:nvPr>
            <p:ph type="body" idx="1"/>
          </p:nvPr>
        </p:nvSpPr>
        <p:spPr>
          <a:noFill/>
          <a:ln/>
        </p:spPr>
        <p:txBody>
          <a:bodyPr/>
          <a:lstStyle/>
          <a:p>
            <a:endParaRPr lang="en-US" dirty="0" smtClean="0"/>
          </a:p>
        </p:txBody>
      </p:sp>
      <p:sp>
        <p:nvSpPr>
          <p:cNvPr id="4" name="Footer Placeholder 3"/>
          <p:cNvSpPr>
            <a:spLocks noGrp="1"/>
          </p:cNvSpPr>
          <p:nvPr>
            <p:ph type="ftr" sz="quarter" idx="10"/>
          </p:nvPr>
        </p:nvSpPr>
        <p:spPr/>
        <p:txBody>
          <a:bodyPr/>
          <a:lstStyle/>
          <a:p>
            <a:r>
              <a:rPr lang="en-US" smtClean="0">
                <a:solidFill>
                  <a:prstClr val="black"/>
                </a:solidFill>
                <a:latin typeface="Calibri"/>
              </a:rPr>
              <a:t>Risk + Regulatory Resource</a:t>
            </a:r>
            <a:endParaRPr lang="en-US" dirty="0">
              <a:solidFill>
                <a:prstClr val="black"/>
              </a:solidFill>
              <a:latin typeface="Calibri"/>
            </a:endParaRPr>
          </a:p>
        </p:txBody>
      </p:sp>
    </p:spTree>
    <p:extLst>
      <p:ext uri="{BB962C8B-B14F-4D97-AF65-F5344CB8AC3E}">
        <p14:creationId xmlns:p14="http://schemas.microsoft.com/office/powerpoint/2010/main" val="391341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561" y="8684316"/>
            <a:ext cx="2972267" cy="457615"/>
          </a:xfrm>
          <a:prstGeom prst="rect">
            <a:avLst/>
          </a:prstGeom>
          <a:noFill/>
          <a:ln w="9525">
            <a:noFill/>
            <a:miter lim="800000"/>
            <a:headEnd/>
            <a:tailEnd/>
          </a:ln>
        </p:spPr>
        <p:txBody>
          <a:bodyPr lIns="91423" tIns="45712" rIns="91423" bIns="45712" anchor="b"/>
          <a:lstStyle/>
          <a:p>
            <a:pPr algn="r"/>
            <a:fld id="{F3C5D981-1743-4B87-9FE8-4FD07C851C07}" type="slidenum">
              <a:rPr lang="en-US" sz="1200">
                <a:solidFill>
                  <a:srgbClr val="000000"/>
                </a:solidFill>
                <a:latin typeface="Arial" pitchFamily="34" charset="0"/>
              </a:rPr>
              <a:pPr algn="r"/>
              <a:t>4</a:t>
            </a:fld>
            <a:endParaRPr lang="en-US" sz="1200">
              <a:solidFill>
                <a:srgbClr val="000000"/>
              </a:solidFill>
              <a:latin typeface="Arial" pitchFamily="34" charset="0"/>
            </a:endParaRPr>
          </a:p>
        </p:txBody>
      </p:sp>
      <p:sp>
        <p:nvSpPr>
          <p:cNvPr id="128003" name="Rectangle 2"/>
          <p:cNvSpPr>
            <a:spLocks noGrp="1" noRot="1" noChangeAspect="1" noChangeArrowheads="1" noTextEdit="1"/>
          </p:cNvSpPr>
          <p:nvPr>
            <p:ph type="sldImg"/>
          </p:nvPr>
        </p:nvSpPr>
        <p:spPr>
          <a:xfrm>
            <a:off x="381000" y="685800"/>
            <a:ext cx="6096000" cy="3429000"/>
          </a:xfrm>
          <a:ln/>
        </p:spPr>
      </p:sp>
      <p:sp>
        <p:nvSpPr>
          <p:cNvPr id="1280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8062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B6E49-1517-48BD-8F2F-C9FCBB5447BC}" type="slidenum">
              <a:rPr lang="en-US">
                <a:solidFill>
                  <a:prstClr val="black"/>
                </a:solidFill>
                <a:latin typeface="Calibri"/>
              </a:rPr>
              <a:pPr/>
              <a:t>5</a:t>
            </a:fld>
            <a:endParaRPr lang="en-US">
              <a:solidFill>
                <a:prstClr val="black"/>
              </a:solidFill>
              <a:latin typeface="Calibri"/>
            </a:endParaRPr>
          </a:p>
        </p:txBody>
      </p:sp>
      <p:sp>
        <p:nvSpPr>
          <p:cNvPr id="1027074" name="Rectangle 2"/>
          <p:cNvSpPr>
            <a:spLocks noGrp="1" noRot="1" noChangeAspect="1" noChangeArrowheads="1" noTextEdit="1"/>
          </p:cNvSpPr>
          <p:nvPr>
            <p:ph type="sldImg"/>
          </p:nvPr>
        </p:nvSpPr>
        <p:spPr>
          <a:xfrm>
            <a:off x="381000" y="685800"/>
            <a:ext cx="6096000" cy="3429000"/>
          </a:xfrm>
          <a:ln/>
        </p:spPr>
      </p:sp>
      <p:sp>
        <p:nvSpPr>
          <p:cNvPr id="1027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69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D61DDC4-9896-40FB-B170-318DCF798554}" type="slidenum">
              <a:rPr lang="en-US" smtClean="0">
                <a:solidFill>
                  <a:prstClr val="black"/>
                </a:solidFill>
                <a:latin typeface="Calibri"/>
              </a:rPr>
              <a:pPr/>
              <a:t>6</a:t>
            </a:fld>
            <a:endParaRPr lang="en-US" smtClean="0">
              <a:solidFill>
                <a:prstClr val="black"/>
              </a:solidFill>
              <a:latin typeface="Calibri"/>
            </a:endParaRPr>
          </a:p>
        </p:txBody>
      </p:sp>
      <p:sp>
        <p:nvSpPr>
          <p:cNvPr id="57347" name="Rectangle 2"/>
          <p:cNvSpPr>
            <a:spLocks noGrp="1" noRot="1" noChangeAspect="1" noChangeArrowheads="1" noTextEdit="1"/>
          </p:cNvSpPr>
          <p:nvPr>
            <p:ph type="sldImg"/>
          </p:nvPr>
        </p:nvSpPr>
        <p:spPr>
          <a:xfrm>
            <a:off x="382588" y="685800"/>
            <a:ext cx="6094412" cy="3429000"/>
          </a:xfrm>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129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0BF1991-8669-41DF-A547-5599040EB111}" type="slidenum">
              <a:rPr lang="en-US" smtClean="0">
                <a:solidFill>
                  <a:prstClr val="black"/>
                </a:solidFill>
                <a:latin typeface="Calibri"/>
              </a:rPr>
              <a:pPr/>
              <a:t>7</a:t>
            </a:fld>
            <a:endParaRPr lang="en-US" smtClean="0">
              <a:solidFill>
                <a:prstClr val="black"/>
              </a:solidFill>
              <a:latin typeface="Calibri"/>
            </a:endParaRPr>
          </a:p>
        </p:txBody>
      </p:sp>
      <p:sp>
        <p:nvSpPr>
          <p:cNvPr id="58371" name="Rectangle 2"/>
          <p:cNvSpPr>
            <a:spLocks noGrp="1" noRot="1" noChangeAspect="1" noChangeArrowheads="1" noTextEdit="1"/>
          </p:cNvSpPr>
          <p:nvPr>
            <p:ph type="sldImg"/>
          </p:nvPr>
        </p:nvSpPr>
        <p:spPr>
          <a:xfrm>
            <a:off x="382588" y="685800"/>
            <a:ext cx="6094412" cy="3429000"/>
          </a:xfrm>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7189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628C721-4152-4A95-8548-009C3674D611}" type="slidenum">
              <a:rPr lang="en-US" smtClean="0">
                <a:solidFill>
                  <a:prstClr val="black"/>
                </a:solidFill>
                <a:latin typeface="Calibri"/>
              </a:rPr>
              <a:pPr/>
              <a:t>8</a:t>
            </a:fld>
            <a:endParaRPr lang="en-US" smtClean="0">
              <a:solidFill>
                <a:prstClr val="black"/>
              </a:solidFill>
              <a:latin typeface="Calibri"/>
            </a:endParaRPr>
          </a:p>
        </p:txBody>
      </p:sp>
      <p:sp>
        <p:nvSpPr>
          <p:cNvPr id="59395" name="Rectangle 2"/>
          <p:cNvSpPr>
            <a:spLocks noGrp="1" noRot="1" noChangeAspect="1" noChangeArrowheads="1" noTextEdit="1"/>
          </p:cNvSpPr>
          <p:nvPr>
            <p:ph type="sldImg"/>
          </p:nvPr>
        </p:nvSpPr>
        <p:spPr>
          <a:xfrm>
            <a:off x="382588" y="685800"/>
            <a:ext cx="6094412" cy="3429000"/>
          </a:xfrm>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4270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B6E2538-10AE-4071-80F1-6C2954651FBE}" type="slidenum">
              <a:rPr lang="en-US" smtClean="0">
                <a:solidFill>
                  <a:prstClr val="black"/>
                </a:solidFill>
                <a:latin typeface="Calibri"/>
              </a:rPr>
              <a:pPr/>
              <a:t>9</a:t>
            </a:fld>
            <a:endParaRPr lang="en-US" smtClean="0">
              <a:solidFill>
                <a:prstClr val="black"/>
              </a:solidFill>
              <a:latin typeface="Calibri"/>
            </a:endParaRPr>
          </a:p>
        </p:txBody>
      </p:sp>
      <p:sp>
        <p:nvSpPr>
          <p:cNvPr id="60419" name="Rectangle 2"/>
          <p:cNvSpPr>
            <a:spLocks noGrp="1" noRot="1" noChangeAspect="1" noChangeArrowheads="1" noTextEdit="1"/>
          </p:cNvSpPr>
          <p:nvPr>
            <p:ph type="sldImg"/>
          </p:nvPr>
        </p:nvSpPr>
        <p:spPr>
          <a:xfrm>
            <a:off x="382588" y="685800"/>
            <a:ext cx="6094412" cy="3429000"/>
          </a:xfrm>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6417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A1FCC955-EDC8-C641-B7EE-09FB459102F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A1FCC955-EDC8-C641-B7EE-09FB459102F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1"/>
            <a:ext cx="4038600" cy="2628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5951"/>
            <a:ext cx="4038600" cy="2628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1FCC955-EDC8-C641-B7EE-09FB459102F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0"/>
            <a:ext cx="8229600" cy="677253"/>
          </a:xfrm>
        </p:spPr>
        <p:txBody>
          <a:bodyPr>
            <a:noAutofit/>
          </a:bodyPr>
          <a:lstStyle>
            <a:lvl1pPr algn="ctr">
              <a:defRPr sz="9000" b="1">
                <a:solidFill>
                  <a:srgbClr val="800000"/>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1FCC955-EDC8-C641-B7EE-09FB459102F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FCC955-EDC8-C641-B7EE-09FB459102F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60500" y="980809"/>
            <a:ext cx="6119812" cy="2924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60500" y="4025503"/>
            <a:ext cx="6119812" cy="4798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1FCC955-EDC8-C641-B7EE-09FB459102F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5265073"/>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FCC955-EDC8-C641-B7EE-09FB459102F8}" type="slidenum">
              <a:rPr lang="en-US" smtClean="0">
                <a:latin typeface="Calibri"/>
              </a:rPr>
              <a:pPr/>
              <a:t>‹#›</a:t>
            </a:fld>
            <a:endParaRPr lang="en-US">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60500" y="980809"/>
            <a:ext cx="6119812" cy="2924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60500" y="4025503"/>
            <a:ext cx="6119812" cy="4798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1FCC955-EDC8-C641-B7EE-09FB459102F8}" type="slidenum">
              <a:rPr lang="en-US" smtClean="0">
                <a:latin typeface="Calibri"/>
              </a:rPr>
              <a:pPr/>
              <a:t>‹#›</a:t>
            </a:fld>
            <a:endParaRPr lang="en-US">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7567"/>
            <a:ext cx="8229600" cy="67725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98618"/>
            <a:ext cx="8229600" cy="243595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353300" y="142875"/>
            <a:ext cx="1473200" cy="527693"/>
          </a:xfrm>
          <a:prstGeom prst="rect">
            <a:avLst/>
          </a:prstGeom>
        </p:spPr>
        <p:txBody>
          <a:bodyPr vert="horz" lIns="91440" tIns="45720" rIns="91440" bIns="45720" rtlCol="0" anchor="ctr"/>
          <a:lstStyle>
            <a:lvl1pPr algn="r">
              <a:defRPr sz="900">
                <a:solidFill>
                  <a:srgbClr val="800000"/>
                </a:solidFill>
              </a:defRPr>
            </a:lvl1pPr>
          </a:lstStyle>
          <a:p>
            <a:fld id="{A1FCC955-EDC8-C641-B7EE-09FB459102F8}" type="slidenum">
              <a:rPr lang="en-US" smtClean="0"/>
              <a:pPr/>
              <a:t>‹#›</a:t>
            </a:fld>
            <a:endParaRPr lang="en-US" dirty="0"/>
          </a:p>
        </p:txBody>
      </p:sp>
      <p:sp>
        <p:nvSpPr>
          <p:cNvPr id="9" name="TextBox 8"/>
          <p:cNvSpPr txBox="1"/>
          <p:nvPr userDrawn="1"/>
        </p:nvSpPr>
        <p:spPr>
          <a:xfrm>
            <a:off x="3987800" y="670568"/>
            <a:ext cx="4934523" cy="276999"/>
          </a:xfrm>
          <a:prstGeom prst="rect">
            <a:avLst/>
          </a:prstGeom>
          <a:noFill/>
        </p:spPr>
        <p:txBody>
          <a:bodyPr wrap="square" rtlCol="0">
            <a:spAutoFit/>
          </a:bodyPr>
          <a:lstStyle/>
          <a:p>
            <a:pPr algn="r"/>
            <a:r>
              <a:rPr lang="en-US" sz="1200" b="1" dirty="0" smtClean="0">
                <a:solidFill>
                  <a:schemeClr val="tx1">
                    <a:lumMod val="75000"/>
                    <a:lumOff val="25000"/>
                  </a:schemeClr>
                </a:solidFill>
              </a:rPr>
              <a:t>Prepare + Prevent + Respond</a:t>
            </a:r>
            <a:r>
              <a:rPr lang="en-US" sz="1200" b="1" baseline="0" dirty="0" smtClean="0">
                <a:solidFill>
                  <a:schemeClr val="tx1">
                    <a:lumMod val="75000"/>
                    <a:lumOff val="25000"/>
                  </a:schemeClr>
                </a:solidFill>
              </a:rPr>
              <a:t> + Recover + </a:t>
            </a:r>
            <a:r>
              <a:rPr lang="en-US" sz="1200" b="1" baseline="0" dirty="0" smtClean="0">
                <a:solidFill>
                  <a:srgbClr val="800000"/>
                </a:solidFill>
              </a:rPr>
              <a:t>Mitigate</a:t>
            </a:r>
            <a:endParaRPr lang="en-US" sz="1200" b="1" dirty="0">
              <a:solidFill>
                <a:srgbClr val="800000"/>
              </a:solidFill>
            </a:endParaRPr>
          </a:p>
        </p:txBody>
      </p:sp>
      <p:pic>
        <p:nvPicPr>
          <p:cNvPr id="4" name="Picture 3" descr="Educate to Mitigate-01.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90933" y="4361572"/>
            <a:ext cx="1099123" cy="4602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775" r:id="rId7"/>
    <p:sldLayoutId id="2147483669" r:id="rId8"/>
    <p:sldLayoutId id="2147483670" r:id="rId9"/>
  </p:sldLayoutIdLst>
  <p:timing>
    <p:tnLst>
      <p:par>
        <p:cTn xmlns:p14="http://schemas.microsoft.com/office/powerpoint/2010/main" id="1" dur="indefinite" restart="never" nodeType="tmRoot"/>
      </p:par>
    </p:tnLst>
  </p:timing>
  <p:hf hdr="0" ftr="0" dt="0"/>
  <p:txStyles>
    <p:titleStyle>
      <a:lvl1pPr algn="r" defTabSz="457200" rtl="0" eaLnBrk="1" latinLnBrk="0" hangingPunct="1">
        <a:spcBef>
          <a:spcPct val="0"/>
        </a:spcBef>
        <a:buNone/>
        <a:defRPr sz="4400" kern="1200">
          <a:solidFill>
            <a:srgbClr val="17375E"/>
          </a:solidFill>
          <a:latin typeface="+mj-lt"/>
          <a:ea typeface="+mj-ea"/>
          <a:cs typeface="+mj-cs"/>
        </a:defRPr>
      </a:lvl1pPr>
    </p:titleStyle>
    <p:bodyStyle>
      <a:lvl1pPr marL="568325" indent="-342900" algn="l" defTabSz="569913" rtl="0" eaLnBrk="1" latinLnBrk="0" hangingPunct="1">
        <a:spcBef>
          <a:spcPts val="0"/>
        </a:spcBef>
        <a:buClr>
          <a:srgbClr val="595959"/>
        </a:buClr>
        <a:buFont typeface="Arial"/>
        <a:buChar char="•"/>
        <a:defRPr sz="3200" kern="1200">
          <a:solidFill>
            <a:srgbClr val="595959"/>
          </a:solidFill>
          <a:latin typeface="+mn-lt"/>
          <a:ea typeface="+mn-ea"/>
          <a:cs typeface="+mn-cs"/>
        </a:defRPr>
      </a:lvl1pPr>
      <a:lvl2pPr marL="1023938" indent="-285750" algn="l" defTabSz="457200" rtl="0" eaLnBrk="1" latinLnBrk="0" hangingPunct="1">
        <a:spcBef>
          <a:spcPts val="0"/>
        </a:spcBef>
        <a:buClr>
          <a:srgbClr val="595959"/>
        </a:buClr>
        <a:buFont typeface="Arial"/>
        <a:buChar char="–"/>
        <a:defRPr sz="2800" kern="1200">
          <a:solidFill>
            <a:srgbClr val="595959"/>
          </a:solidFill>
          <a:latin typeface="+mn-lt"/>
          <a:ea typeface="+mn-ea"/>
          <a:cs typeface="+mn-cs"/>
        </a:defRPr>
      </a:lvl2pPr>
      <a:lvl3pPr marL="1368425" indent="-228600" algn="l" defTabSz="457200" rtl="0" eaLnBrk="1" latinLnBrk="0" hangingPunct="1">
        <a:spcBef>
          <a:spcPts val="0"/>
        </a:spcBef>
        <a:buClr>
          <a:srgbClr val="595959"/>
        </a:buClr>
        <a:buFont typeface="Courier New"/>
        <a:buChar char="o"/>
        <a:defRPr sz="2600" kern="1200">
          <a:solidFill>
            <a:srgbClr val="595959"/>
          </a:solidFill>
          <a:latin typeface="+mn-lt"/>
          <a:ea typeface="+mn-ea"/>
          <a:cs typeface="+mn-cs"/>
        </a:defRPr>
      </a:lvl3pPr>
      <a:lvl4pPr marL="1825625" indent="-228600" algn="l" defTabSz="457200" rtl="0" eaLnBrk="1" latinLnBrk="0" hangingPunct="1">
        <a:spcBef>
          <a:spcPts val="0"/>
        </a:spcBef>
        <a:buClr>
          <a:srgbClr val="595959"/>
        </a:buClr>
        <a:buFont typeface="Arial"/>
        <a:buChar char="–"/>
        <a:defRPr sz="2400" kern="1200">
          <a:solidFill>
            <a:srgbClr val="595959"/>
          </a:solidFill>
          <a:latin typeface="+mn-lt"/>
          <a:ea typeface="+mn-ea"/>
          <a:cs typeface="+mn-cs"/>
        </a:defRPr>
      </a:lvl4pPr>
      <a:lvl5pPr marL="2281238" indent="-228600" algn="l" defTabSz="457200" rtl="0" eaLnBrk="1" latinLnBrk="0" hangingPunct="1">
        <a:spcBef>
          <a:spcPts val="0"/>
        </a:spcBef>
        <a:buClr>
          <a:srgbClr val="595959"/>
        </a:buClr>
        <a:buFont typeface="Arial"/>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71975"/>
            <a:ext cx="9144000" cy="7715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1FCC955-EDC8-C641-B7EE-09FB459102F8}" type="slidenum">
              <a:rPr lang="en-US" smtClean="0"/>
              <a:pPr/>
              <a:t>1</a:t>
            </a:fld>
            <a:endParaRPr lang="en-US" dirty="0"/>
          </a:p>
        </p:txBody>
      </p:sp>
      <p:pic>
        <p:nvPicPr>
          <p:cNvPr id="3" name="Picture 2" descr="Welcome_HM4-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537320"/>
            <a:ext cx="8674100" cy="5048147"/>
          </a:xfrm>
          <a:prstGeom prst="rect">
            <a:avLst/>
          </a:prstGeom>
        </p:spPr>
      </p:pic>
    </p:spTree>
    <p:extLst>
      <p:ext uri="{BB962C8B-B14F-4D97-AF65-F5344CB8AC3E}">
        <p14:creationId xmlns:p14="http://schemas.microsoft.com/office/powerpoint/2010/main" val="323222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554" name="Rectangle 2"/>
          <p:cNvSpPr>
            <a:spLocks noGrp="1" noChangeArrowheads="1"/>
          </p:cNvSpPr>
          <p:nvPr>
            <p:ph type="title"/>
          </p:nvPr>
        </p:nvSpPr>
        <p:spPr>
          <a:xfrm>
            <a:off x="265788" y="1184720"/>
            <a:ext cx="8686800" cy="857250"/>
          </a:xfrm>
        </p:spPr>
        <p:txBody>
          <a:bodyPr>
            <a:normAutofit fontScale="90000"/>
          </a:bodyPr>
          <a:lstStyle/>
          <a:p>
            <a:pPr algn="ctr" eaLnBrk="1" hangingPunct="1"/>
            <a:r>
              <a:rPr lang="en-US" sz="4000" b="1" dirty="0" smtClean="0">
                <a:solidFill>
                  <a:srgbClr val="002060"/>
                </a:solidFill>
                <a:latin typeface="Calibri"/>
                <a:cs typeface="Calibri"/>
              </a:rPr>
              <a:t>Oil/gas exploration + production</a:t>
            </a:r>
            <a:r>
              <a:rPr lang="en-US" sz="4000" dirty="0" smtClean="0">
                <a:solidFill>
                  <a:srgbClr val="002060"/>
                </a:solidFill>
                <a:latin typeface="Calibri"/>
                <a:cs typeface="Calibri"/>
              </a:rPr>
              <a:t/>
            </a:r>
            <a:br>
              <a:rPr lang="en-US" sz="4000" dirty="0" smtClean="0">
                <a:solidFill>
                  <a:srgbClr val="002060"/>
                </a:solidFill>
                <a:latin typeface="Calibri"/>
                <a:cs typeface="Calibri"/>
              </a:rPr>
            </a:br>
            <a:r>
              <a:rPr lang="en-US" sz="4000" dirty="0" smtClean="0">
                <a:solidFill>
                  <a:srgbClr val="002060"/>
                </a:solidFill>
                <a:latin typeface="Calibri"/>
                <a:cs typeface="Calibri"/>
              </a:rPr>
              <a:t>National ranking: </a:t>
            </a:r>
            <a:r>
              <a:rPr lang="en-US" sz="4000" dirty="0" smtClean="0">
                <a:solidFill>
                  <a:srgbClr val="800000"/>
                </a:solidFill>
                <a:latin typeface="Calibri"/>
                <a:cs typeface="Calibri"/>
              </a:rPr>
              <a:t>4</a:t>
            </a:r>
            <a:r>
              <a:rPr lang="en-US" sz="4000" baseline="30000" dirty="0" smtClean="0">
                <a:solidFill>
                  <a:srgbClr val="800000"/>
                </a:solidFill>
                <a:latin typeface="Calibri"/>
                <a:cs typeface="Calibri"/>
              </a:rPr>
              <a:t>th</a:t>
            </a:r>
            <a:r>
              <a:rPr lang="en-US" sz="4000" dirty="0" smtClean="0">
                <a:solidFill>
                  <a:srgbClr val="800000"/>
                </a:solidFill>
                <a:latin typeface="Calibri"/>
                <a:cs typeface="Calibri"/>
              </a:rPr>
              <a:t> </a:t>
            </a: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10</a:t>
            </a:fld>
            <a:endParaRPr lang="en-US">
              <a:latin typeface="Calibri"/>
            </a:endParaRPr>
          </a:p>
        </p:txBody>
      </p:sp>
      <p:pic>
        <p:nvPicPr>
          <p:cNvPr id="23557" name="Picture 7"/>
          <p:cNvPicPr>
            <a:picLocks noChangeAspect="1" noChangeArrowheads="1"/>
          </p:cNvPicPr>
          <p:nvPr/>
        </p:nvPicPr>
        <p:blipFill rotWithShape="1">
          <a:blip r:embed="rId3" cstate="print"/>
          <a:srcRect l="3454" b="2758"/>
          <a:stretch/>
        </p:blipFill>
        <p:spPr bwMode="auto">
          <a:xfrm>
            <a:off x="-50801" y="2121049"/>
            <a:ext cx="5416361" cy="3161046"/>
          </a:xfrm>
          <a:prstGeom prst="rect">
            <a:avLst/>
          </a:prstGeom>
          <a:noFill/>
          <a:ln w="9525">
            <a:noFill/>
            <a:miter lim="800000"/>
            <a:headEnd/>
            <a:tailEnd/>
          </a:ln>
        </p:spPr>
      </p:pic>
      <p:sp>
        <p:nvSpPr>
          <p:cNvPr id="4" name="TextBox 3"/>
          <p:cNvSpPr txBox="1"/>
          <p:nvPr/>
        </p:nvSpPr>
        <p:spPr>
          <a:xfrm>
            <a:off x="6352144" y="2585136"/>
            <a:ext cx="2381331" cy="1200328"/>
          </a:xfrm>
          <a:prstGeom prst="rect">
            <a:avLst/>
          </a:prstGeom>
          <a:noFill/>
        </p:spPr>
        <p:txBody>
          <a:bodyPr wrap="none" rtlCol="0">
            <a:spAutoFit/>
          </a:bodyPr>
          <a:lstStyle/>
          <a:p>
            <a:pPr algn="r"/>
            <a:r>
              <a:rPr lang="en-US" sz="2400" b="1" dirty="0">
                <a:solidFill>
                  <a:srgbClr val="002060"/>
                </a:solidFill>
                <a:latin typeface="Calibri"/>
                <a:cs typeface="Calibri"/>
              </a:rPr>
              <a:t>National </a:t>
            </a:r>
            <a:r>
              <a:rPr lang="en-US" sz="2400" b="1" dirty="0" smtClean="0">
                <a:solidFill>
                  <a:srgbClr val="002060"/>
                </a:solidFill>
                <a:latin typeface="Calibri"/>
                <a:cs typeface="Calibri"/>
              </a:rPr>
              <a:t>Security</a:t>
            </a:r>
          </a:p>
          <a:p>
            <a:pPr algn="r"/>
            <a:r>
              <a:rPr lang="en-US" sz="2400" b="1" dirty="0" smtClean="0">
                <a:solidFill>
                  <a:srgbClr val="002060"/>
                </a:solidFill>
                <a:latin typeface="Calibri"/>
                <a:cs typeface="Calibri"/>
              </a:rPr>
              <a:t>Interest:</a:t>
            </a:r>
          </a:p>
          <a:p>
            <a:pPr algn="r"/>
            <a:r>
              <a:rPr lang="en-US" sz="2400" b="1" dirty="0" smtClean="0">
                <a:solidFill>
                  <a:srgbClr val="800000"/>
                </a:solidFill>
                <a:latin typeface="Calibri"/>
                <a:cs typeface="Calibri"/>
              </a:rPr>
              <a:t>High</a:t>
            </a:r>
            <a:endParaRPr lang="en-US" sz="2400" b="1" dirty="0">
              <a:solidFill>
                <a:srgbClr val="800000"/>
              </a:solidFill>
              <a:latin typeface="Calibri"/>
              <a:cs typeface="Calibri"/>
            </a:endParaRPr>
          </a:p>
        </p:txBody>
      </p:sp>
      <p:sp>
        <p:nvSpPr>
          <p:cNvPr id="6"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10</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964385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578" name="Rectangle 2"/>
          <p:cNvSpPr>
            <a:spLocks noGrp="1" noChangeArrowheads="1"/>
          </p:cNvSpPr>
          <p:nvPr>
            <p:ph type="title"/>
          </p:nvPr>
        </p:nvSpPr>
        <p:spPr>
          <a:xfrm>
            <a:off x="60960" y="1620120"/>
            <a:ext cx="9014460" cy="857250"/>
          </a:xfrm>
        </p:spPr>
        <p:txBody>
          <a:bodyPr>
            <a:normAutofit fontScale="90000"/>
          </a:bodyPr>
          <a:lstStyle/>
          <a:p>
            <a:pPr algn="ctr" eaLnBrk="1" hangingPunct="1"/>
            <a:r>
              <a:rPr lang="en-US" sz="4000" b="1" dirty="0" smtClean="0">
                <a:solidFill>
                  <a:srgbClr val="002060"/>
                </a:solidFill>
                <a:latin typeface="Calibri"/>
                <a:cs typeface="Calibri"/>
              </a:rPr>
              <a:t>Coastal restoration + wetland management</a:t>
            </a:r>
            <a:r>
              <a:rPr lang="en-US" sz="4000" dirty="0" smtClean="0">
                <a:solidFill>
                  <a:srgbClr val="002060"/>
                </a:solidFill>
                <a:latin typeface="Calibri"/>
                <a:cs typeface="Calibri"/>
              </a:rPr>
              <a:t/>
            </a:r>
            <a:br>
              <a:rPr lang="en-US" sz="4000" dirty="0" smtClean="0">
                <a:solidFill>
                  <a:srgbClr val="002060"/>
                </a:solidFill>
                <a:latin typeface="Calibri"/>
                <a:cs typeface="Calibri"/>
              </a:rPr>
            </a:br>
            <a:r>
              <a:rPr lang="en-US" sz="4000" dirty="0" smtClean="0">
                <a:solidFill>
                  <a:srgbClr val="002060"/>
                </a:solidFill>
                <a:latin typeface="Calibri"/>
                <a:cs typeface="Calibri"/>
              </a:rPr>
              <a:t>National </a:t>
            </a:r>
            <a:r>
              <a:rPr lang="en-US" sz="4000" dirty="0">
                <a:solidFill>
                  <a:srgbClr val="002060"/>
                </a:solidFill>
                <a:latin typeface="Calibri"/>
                <a:cs typeface="Calibri"/>
              </a:rPr>
              <a:t>r</a:t>
            </a:r>
            <a:r>
              <a:rPr lang="en-US" sz="4000" dirty="0" smtClean="0">
                <a:solidFill>
                  <a:srgbClr val="002060"/>
                </a:solidFill>
                <a:latin typeface="Calibri"/>
                <a:cs typeface="Calibri"/>
              </a:rPr>
              <a:t>anking: </a:t>
            </a:r>
            <a:r>
              <a:rPr lang="en-US" sz="4000" dirty="0" smtClean="0">
                <a:solidFill>
                  <a:srgbClr val="800000"/>
                </a:solidFill>
                <a:latin typeface="Calibri"/>
                <a:cs typeface="Calibri"/>
              </a:rPr>
              <a:t>1</a:t>
            </a:r>
            <a:r>
              <a:rPr lang="en-US" sz="4000" baseline="30000" dirty="0" smtClean="0">
                <a:solidFill>
                  <a:srgbClr val="800000"/>
                </a:solidFill>
                <a:latin typeface="Calibri"/>
                <a:cs typeface="Calibri"/>
              </a:rPr>
              <a:t>st</a:t>
            </a:r>
            <a:r>
              <a:rPr lang="en-US" sz="4000" dirty="0" smtClean="0">
                <a:solidFill>
                  <a:srgbClr val="002060"/>
                </a:solidFill>
                <a:latin typeface="Calibri"/>
                <a:cs typeface="Calibri"/>
              </a:rPr>
              <a:t> </a:t>
            </a:r>
            <a:r>
              <a:rPr lang="en-US" sz="4000" u="sng" dirty="0" smtClean="0">
                <a:solidFill>
                  <a:srgbClr val="002060"/>
                </a:solidFill>
                <a:latin typeface="Calibri"/>
                <a:cs typeface="Calibri"/>
              </a:rPr>
              <a:t/>
            </a:r>
            <a:br>
              <a:rPr lang="en-US" sz="4000" u="sng" dirty="0" smtClean="0">
                <a:solidFill>
                  <a:srgbClr val="002060"/>
                </a:solidFill>
                <a:latin typeface="Calibri"/>
                <a:cs typeface="Calibri"/>
              </a:rPr>
            </a:br>
            <a:r>
              <a:rPr lang="en-US" sz="4000" u="sng" dirty="0" smtClean="0">
                <a:solidFill>
                  <a:srgbClr val="002060"/>
                </a:solidFill>
                <a:latin typeface="Calibri"/>
                <a:cs typeface="Calibri"/>
              </a:rPr>
              <a:t/>
            </a:r>
            <a:br>
              <a:rPr lang="en-US" sz="4000" u="sng" dirty="0" smtClean="0">
                <a:solidFill>
                  <a:srgbClr val="002060"/>
                </a:solidFill>
                <a:latin typeface="Calibri"/>
                <a:cs typeface="Calibri"/>
              </a:rPr>
            </a:br>
            <a:r>
              <a:rPr lang="en-US" sz="4000" dirty="0" smtClean="0">
                <a:solidFill>
                  <a:srgbClr val="002060"/>
                </a:solidFill>
                <a:latin typeface="Calibri"/>
                <a:cs typeface="Calibri"/>
              </a:rPr>
              <a:t> </a:t>
            </a: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11</a:t>
            </a:fld>
            <a:endParaRPr lang="en-US">
              <a:latin typeface="Calibri"/>
            </a:endParaRPr>
          </a:p>
        </p:txBody>
      </p:sp>
      <p:pic>
        <p:nvPicPr>
          <p:cNvPr id="24581" name="Picture 8"/>
          <p:cNvPicPr>
            <a:picLocks noChangeAspect="1" noChangeArrowheads="1"/>
          </p:cNvPicPr>
          <p:nvPr/>
        </p:nvPicPr>
        <p:blipFill>
          <a:blip r:embed="rId3" cstate="print"/>
          <a:srcRect/>
          <a:stretch>
            <a:fillRect/>
          </a:stretch>
        </p:blipFill>
        <p:spPr bwMode="auto">
          <a:xfrm>
            <a:off x="-6156" y="2503170"/>
            <a:ext cx="4439570" cy="2640330"/>
          </a:xfrm>
          <a:prstGeom prst="rect">
            <a:avLst/>
          </a:prstGeom>
          <a:noFill/>
          <a:ln w="9525">
            <a:noFill/>
            <a:miter lim="800000"/>
            <a:headEnd/>
            <a:tailEnd/>
          </a:ln>
        </p:spPr>
      </p:pic>
      <p:sp>
        <p:nvSpPr>
          <p:cNvPr id="5" name="TextBox 4"/>
          <p:cNvSpPr txBox="1"/>
          <p:nvPr/>
        </p:nvSpPr>
        <p:spPr>
          <a:xfrm>
            <a:off x="5732407" y="2866103"/>
            <a:ext cx="2447154" cy="1569660"/>
          </a:xfrm>
          <a:prstGeom prst="rect">
            <a:avLst/>
          </a:prstGeom>
          <a:noFill/>
        </p:spPr>
        <p:txBody>
          <a:bodyPr wrap="none" rtlCol="0">
            <a:spAutoFit/>
          </a:bodyPr>
          <a:lstStyle/>
          <a:p>
            <a:pPr algn="r"/>
            <a:r>
              <a:rPr lang="en-US" sz="2400" b="1" dirty="0">
                <a:solidFill>
                  <a:srgbClr val="002060"/>
                </a:solidFill>
                <a:latin typeface="Calibri"/>
                <a:cs typeface="Calibri"/>
              </a:rPr>
              <a:t>National </a:t>
            </a:r>
            <a:r>
              <a:rPr lang="en-US" sz="2400" b="1" dirty="0" smtClean="0">
                <a:solidFill>
                  <a:srgbClr val="002060"/>
                </a:solidFill>
                <a:latin typeface="Calibri"/>
                <a:cs typeface="Calibri"/>
              </a:rPr>
              <a:t>Security</a:t>
            </a:r>
          </a:p>
          <a:p>
            <a:pPr algn="r"/>
            <a:r>
              <a:rPr lang="en-US" sz="2400" b="1" dirty="0" smtClean="0">
                <a:solidFill>
                  <a:srgbClr val="002060"/>
                </a:solidFill>
                <a:latin typeface="Calibri"/>
                <a:cs typeface="Calibri"/>
              </a:rPr>
              <a:t>Interest:</a:t>
            </a:r>
          </a:p>
          <a:p>
            <a:pPr algn="r"/>
            <a:r>
              <a:rPr lang="en-US" sz="2400" b="1" dirty="0" smtClean="0">
                <a:solidFill>
                  <a:srgbClr val="800000"/>
                </a:solidFill>
                <a:latin typeface="Calibri"/>
                <a:cs typeface="Calibri"/>
              </a:rPr>
              <a:t>High</a:t>
            </a:r>
            <a:r>
              <a:rPr lang="en-US" sz="2400" b="1" u="sng" dirty="0">
                <a:solidFill>
                  <a:srgbClr val="002060"/>
                </a:solidFill>
                <a:latin typeface="Calibri"/>
                <a:cs typeface="Calibri"/>
              </a:rPr>
              <a:t/>
            </a:r>
            <a:br>
              <a:rPr lang="en-US" sz="2400" b="1" u="sng" dirty="0">
                <a:solidFill>
                  <a:srgbClr val="002060"/>
                </a:solidFill>
                <a:latin typeface="Calibri"/>
                <a:cs typeface="Calibri"/>
              </a:rPr>
            </a:br>
            <a:endParaRPr lang="en-US" sz="2400" b="1" dirty="0">
              <a:solidFill>
                <a:prstClr val="black"/>
              </a:solidFill>
              <a:latin typeface="Calibri"/>
              <a:cs typeface="Calibri"/>
            </a:endParaRPr>
          </a:p>
        </p:txBody>
      </p:sp>
      <p:sp>
        <p:nvSpPr>
          <p:cNvPr id="6"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11</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33517545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602" name="Rectangle 2"/>
          <p:cNvSpPr>
            <a:spLocks noGrp="1" noChangeArrowheads="1"/>
          </p:cNvSpPr>
          <p:nvPr>
            <p:ph type="title"/>
          </p:nvPr>
        </p:nvSpPr>
        <p:spPr>
          <a:xfrm>
            <a:off x="381000" y="1146539"/>
            <a:ext cx="8229600" cy="725805"/>
          </a:xfrm>
        </p:spPr>
        <p:txBody>
          <a:bodyPr>
            <a:normAutofit fontScale="90000"/>
          </a:bodyPr>
          <a:lstStyle/>
          <a:p>
            <a:pPr algn="ctr" eaLnBrk="1" hangingPunct="1"/>
            <a:r>
              <a:rPr lang="en-US" sz="4000" b="1" dirty="0" smtClean="0">
                <a:solidFill>
                  <a:schemeClr val="tx2">
                    <a:lumMod val="75000"/>
                  </a:schemeClr>
                </a:solidFill>
                <a:latin typeface="Calibri"/>
                <a:cs typeface="Calibri"/>
              </a:rPr>
              <a:t>Ship fabrication</a:t>
            </a:r>
            <a:r>
              <a:rPr lang="en-US" sz="4000" dirty="0" smtClean="0">
                <a:solidFill>
                  <a:schemeClr val="tx2">
                    <a:lumMod val="75000"/>
                  </a:schemeClr>
                </a:solidFill>
                <a:latin typeface="Calibri"/>
                <a:cs typeface="Calibri"/>
              </a:rPr>
              <a:t/>
            </a:r>
            <a:br>
              <a:rPr lang="en-US" sz="4000" dirty="0" smtClean="0">
                <a:solidFill>
                  <a:schemeClr val="tx2">
                    <a:lumMod val="75000"/>
                  </a:schemeClr>
                </a:solidFill>
                <a:latin typeface="Calibri"/>
                <a:cs typeface="Calibri"/>
              </a:rPr>
            </a:br>
            <a:r>
              <a:rPr lang="en-US" sz="4000" dirty="0" smtClean="0">
                <a:solidFill>
                  <a:schemeClr val="tx2">
                    <a:lumMod val="75000"/>
                  </a:schemeClr>
                </a:solidFill>
                <a:latin typeface="Calibri"/>
                <a:cs typeface="Calibri"/>
              </a:rPr>
              <a:t>National ranking: </a:t>
            </a:r>
            <a:r>
              <a:rPr lang="en-US" sz="4000" dirty="0" smtClean="0">
                <a:solidFill>
                  <a:srgbClr val="800000"/>
                </a:solidFill>
                <a:latin typeface="Calibri"/>
                <a:cs typeface="Calibri"/>
              </a:rPr>
              <a:t>4</a:t>
            </a:r>
            <a:r>
              <a:rPr lang="en-US" sz="4000" baseline="30000" dirty="0" smtClean="0">
                <a:solidFill>
                  <a:srgbClr val="800000"/>
                </a:solidFill>
                <a:latin typeface="Calibri"/>
                <a:cs typeface="Calibri"/>
              </a:rPr>
              <a:t>th</a:t>
            </a:r>
            <a:endParaRPr lang="en-US" sz="2400" dirty="0" smtClean="0">
              <a:solidFill>
                <a:srgbClr val="800000"/>
              </a:solidFill>
              <a:latin typeface="Calibri"/>
              <a:cs typeface="Calibri"/>
            </a:endParaRP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12</a:t>
            </a:fld>
            <a:endParaRPr lang="en-US">
              <a:latin typeface="Calibri"/>
            </a:endParaRPr>
          </a:p>
        </p:txBody>
      </p:sp>
      <p:pic>
        <p:nvPicPr>
          <p:cNvPr id="25607" name="Picture 9"/>
          <p:cNvPicPr>
            <a:picLocks noChangeAspect="1" noChangeArrowheads="1"/>
          </p:cNvPicPr>
          <p:nvPr/>
        </p:nvPicPr>
        <p:blipFill>
          <a:blip r:embed="rId3" cstate="print"/>
          <a:srcRect/>
          <a:stretch>
            <a:fillRect/>
          </a:stretch>
        </p:blipFill>
        <p:spPr bwMode="auto">
          <a:xfrm>
            <a:off x="0" y="3141140"/>
            <a:ext cx="3579008" cy="2021278"/>
          </a:xfrm>
          <a:prstGeom prst="rect">
            <a:avLst/>
          </a:prstGeom>
          <a:noFill/>
          <a:ln w="9525">
            <a:noFill/>
            <a:miter lim="800000"/>
            <a:headEnd/>
            <a:tailEnd/>
          </a:ln>
        </p:spPr>
      </p:pic>
      <p:pic>
        <p:nvPicPr>
          <p:cNvPr id="25608" name="Picture 10"/>
          <p:cNvPicPr>
            <a:picLocks noChangeAspect="1" noChangeArrowheads="1"/>
          </p:cNvPicPr>
          <p:nvPr/>
        </p:nvPicPr>
        <p:blipFill>
          <a:blip r:embed="rId4" cstate="print"/>
          <a:srcRect/>
          <a:stretch>
            <a:fillRect/>
          </a:stretch>
        </p:blipFill>
        <p:spPr bwMode="auto">
          <a:xfrm>
            <a:off x="3561446" y="3138432"/>
            <a:ext cx="4139689" cy="2040746"/>
          </a:xfrm>
          <a:prstGeom prst="rect">
            <a:avLst/>
          </a:prstGeom>
          <a:noFill/>
          <a:ln w="9525">
            <a:noFill/>
            <a:miter lim="800000"/>
            <a:headEnd/>
            <a:tailEnd/>
          </a:ln>
        </p:spPr>
      </p:pic>
      <p:sp>
        <p:nvSpPr>
          <p:cNvPr id="5" name="TextBox 4"/>
          <p:cNvSpPr txBox="1"/>
          <p:nvPr/>
        </p:nvSpPr>
        <p:spPr>
          <a:xfrm>
            <a:off x="6179577" y="1919360"/>
            <a:ext cx="2789115" cy="1200328"/>
          </a:xfrm>
          <a:prstGeom prst="rect">
            <a:avLst/>
          </a:prstGeom>
          <a:noFill/>
        </p:spPr>
        <p:txBody>
          <a:bodyPr wrap="square" rtlCol="0">
            <a:spAutoFit/>
          </a:bodyPr>
          <a:lstStyle/>
          <a:p>
            <a:pPr algn="r"/>
            <a:r>
              <a:rPr lang="en-US" sz="2400" b="1" dirty="0">
                <a:solidFill>
                  <a:srgbClr val="1F497D">
                    <a:lumMod val="75000"/>
                  </a:srgbClr>
                </a:solidFill>
                <a:latin typeface="Calibri"/>
                <a:cs typeface="Calibri"/>
              </a:rPr>
              <a:t>National </a:t>
            </a:r>
            <a:r>
              <a:rPr lang="en-US" sz="2400" b="1" dirty="0" smtClean="0">
                <a:solidFill>
                  <a:srgbClr val="1F497D">
                    <a:lumMod val="75000"/>
                  </a:srgbClr>
                </a:solidFill>
                <a:latin typeface="Calibri"/>
                <a:cs typeface="Calibri"/>
              </a:rPr>
              <a:t>Security</a:t>
            </a:r>
          </a:p>
          <a:p>
            <a:pPr algn="r"/>
            <a:r>
              <a:rPr lang="en-US" sz="2400" b="1" dirty="0" smtClean="0">
                <a:solidFill>
                  <a:srgbClr val="1F497D">
                    <a:lumMod val="75000"/>
                  </a:srgbClr>
                </a:solidFill>
                <a:latin typeface="Calibri"/>
                <a:cs typeface="Calibri"/>
              </a:rPr>
              <a:t>Interest:</a:t>
            </a:r>
          </a:p>
          <a:p>
            <a:pPr algn="r"/>
            <a:r>
              <a:rPr lang="en-US" sz="2400" b="1" dirty="0" smtClean="0">
                <a:solidFill>
                  <a:srgbClr val="F79646">
                    <a:lumMod val="75000"/>
                  </a:srgbClr>
                </a:solidFill>
                <a:latin typeface="Calibri"/>
                <a:cs typeface="Calibri"/>
              </a:rPr>
              <a:t>Medium</a:t>
            </a:r>
            <a:endParaRPr lang="en-US" sz="2400" b="1" dirty="0">
              <a:solidFill>
                <a:srgbClr val="F79646">
                  <a:lumMod val="75000"/>
                </a:srgbClr>
              </a:solidFill>
              <a:latin typeface="Calibri"/>
              <a:cs typeface="Calibri"/>
            </a:endParaRPr>
          </a:p>
        </p:txBody>
      </p:sp>
      <p:sp>
        <p:nvSpPr>
          <p:cNvPr id="10"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12</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6375967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626" name="Rectangle 2"/>
          <p:cNvSpPr>
            <a:spLocks noGrp="1" noChangeArrowheads="1"/>
          </p:cNvSpPr>
          <p:nvPr>
            <p:ph type="title"/>
          </p:nvPr>
        </p:nvSpPr>
        <p:spPr>
          <a:xfrm>
            <a:off x="381000" y="1434465"/>
            <a:ext cx="8229600" cy="1011555"/>
          </a:xfrm>
        </p:spPr>
        <p:txBody>
          <a:bodyPr>
            <a:normAutofit fontScale="90000"/>
          </a:bodyPr>
          <a:lstStyle/>
          <a:p>
            <a:pPr algn="ctr" eaLnBrk="1" hangingPunct="1"/>
            <a:r>
              <a:rPr lang="en-US" sz="4000" b="1" dirty="0" smtClean="0">
                <a:solidFill>
                  <a:srgbClr val="002060"/>
                </a:solidFill>
                <a:latin typeface="Calibri"/>
                <a:cs typeface="Calibri"/>
              </a:rPr>
              <a:t>NASA – Space station program</a:t>
            </a:r>
            <a:r>
              <a:rPr lang="en-US" sz="4000" dirty="0" smtClean="0">
                <a:solidFill>
                  <a:srgbClr val="002060"/>
                </a:solidFill>
                <a:latin typeface="Calibri"/>
                <a:cs typeface="Calibri"/>
              </a:rPr>
              <a:t/>
            </a:r>
            <a:br>
              <a:rPr lang="en-US" sz="4000" dirty="0" smtClean="0">
                <a:solidFill>
                  <a:srgbClr val="002060"/>
                </a:solidFill>
                <a:latin typeface="Calibri"/>
                <a:cs typeface="Calibri"/>
              </a:rPr>
            </a:br>
            <a:r>
              <a:rPr lang="en-US" sz="4000" dirty="0" smtClean="0">
                <a:solidFill>
                  <a:srgbClr val="002060"/>
                </a:solidFill>
                <a:latin typeface="Calibri"/>
                <a:cs typeface="Calibri"/>
              </a:rPr>
              <a:t>National ranking: </a:t>
            </a:r>
            <a:r>
              <a:rPr lang="en-US" sz="4000" dirty="0" smtClean="0">
                <a:solidFill>
                  <a:srgbClr val="800000"/>
                </a:solidFill>
                <a:latin typeface="Calibri"/>
                <a:cs typeface="Calibri"/>
              </a:rPr>
              <a:t>3</a:t>
            </a:r>
            <a:r>
              <a:rPr lang="en-US" sz="4000" baseline="30000" dirty="0" smtClean="0">
                <a:solidFill>
                  <a:srgbClr val="800000"/>
                </a:solidFill>
                <a:latin typeface="Calibri"/>
                <a:cs typeface="Calibri"/>
              </a:rPr>
              <a:t>rd</a:t>
            </a:r>
            <a:r>
              <a:rPr lang="en-US" sz="4000" dirty="0" smtClean="0">
                <a:solidFill>
                  <a:srgbClr val="002060"/>
                </a:solidFill>
                <a:latin typeface="Calibri"/>
                <a:cs typeface="Calibri"/>
              </a:rPr>
              <a:t> </a:t>
            </a:r>
            <a:br>
              <a:rPr lang="en-US" sz="4000" dirty="0" smtClean="0">
                <a:solidFill>
                  <a:srgbClr val="002060"/>
                </a:solidFill>
                <a:latin typeface="Calibri"/>
                <a:cs typeface="Calibri"/>
              </a:rPr>
            </a:br>
            <a:r>
              <a:rPr lang="en-US" sz="4000" dirty="0" smtClean="0">
                <a:solidFill>
                  <a:srgbClr val="002060"/>
                </a:solidFill>
                <a:latin typeface="Calibri"/>
                <a:cs typeface="Calibri"/>
              </a:rPr>
              <a:t/>
            </a:r>
            <a:br>
              <a:rPr lang="en-US" sz="4000" dirty="0" smtClean="0">
                <a:solidFill>
                  <a:srgbClr val="002060"/>
                </a:solidFill>
                <a:latin typeface="Calibri"/>
                <a:cs typeface="Calibri"/>
              </a:rPr>
            </a:br>
            <a:endParaRPr lang="en-US" sz="2400" dirty="0" smtClean="0">
              <a:solidFill>
                <a:srgbClr val="002060"/>
              </a:solidFill>
              <a:latin typeface="Calibri"/>
              <a:cs typeface="Calibri"/>
            </a:endParaRP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13</a:t>
            </a:fld>
            <a:endParaRPr lang="en-US">
              <a:latin typeface="Calibri"/>
            </a:endParaRPr>
          </a:p>
        </p:txBody>
      </p:sp>
      <p:pic>
        <p:nvPicPr>
          <p:cNvPr id="26629" name="Picture 7"/>
          <p:cNvPicPr>
            <a:picLocks noChangeAspect="1" noChangeArrowheads="1"/>
          </p:cNvPicPr>
          <p:nvPr/>
        </p:nvPicPr>
        <p:blipFill>
          <a:blip r:embed="rId3" cstate="print"/>
          <a:srcRect/>
          <a:stretch>
            <a:fillRect/>
          </a:stretch>
        </p:blipFill>
        <p:spPr bwMode="auto">
          <a:xfrm>
            <a:off x="381000" y="2345119"/>
            <a:ext cx="3710940" cy="2373026"/>
          </a:xfrm>
          <a:prstGeom prst="rect">
            <a:avLst/>
          </a:prstGeom>
          <a:noFill/>
          <a:ln w="9525">
            <a:noFill/>
            <a:miter lim="800000"/>
            <a:headEnd/>
            <a:tailEnd/>
          </a:ln>
        </p:spPr>
      </p:pic>
      <p:sp>
        <p:nvSpPr>
          <p:cNvPr id="4" name="TextBox 3"/>
          <p:cNvSpPr txBox="1"/>
          <p:nvPr/>
        </p:nvSpPr>
        <p:spPr>
          <a:xfrm>
            <a:off x="4488181" y="2718065"/>
            <a:ext cx="3580329" cy="1200328"/>
          </a:xfrm>
          <a:prstGeom prst="rect">
            <a:avLst/>
          </a:prstGeom>
          <a:noFill/>
        </p:spPr>
        <p:txBody>
          <a:bodyPr wrap="square" rtlCol="0">
            <a:spAutoFit/>
          </a:bodyPr>
          <a:lstStyle/>
          <a:p>
            <a:pPr algn="r"/>
            <a:r>
              <a:rPr lang="en-US" sz="2400" b="1" dirty="0">
                <a:solidFill>
                  <a:srgbClr val="002060"/>
                </a:solidFill>
                <a:latin typeface="Calibri"/>
                <a:cs typeface="Calibri"/>
              </a:rPr>
              <a:t>National </a:t>
            </a:r>
            <a:r>
              <a:rPr lang="en-US" sz="2400" b="1" dirty="0" smtClean="0">
                <a:solidFill>
                  <a:srgbClr val="002060"/>
                </a:solidFill>
                <a:latin typeface="Calibri"/>
                <a:cs typeface="Calibri"/>
              </a:rPr>
              <a:t>Security</a:t>
            </a:r>
          </a:p>
          <a:p>
            <a:pPr algn="r"/>
            <a:r>
              <a:rPr lang="en-US" sz="2400" b="1" dirty="0" smtClean="0">
                <a:solidFill>
                  <a:srgbClr val="002060"/>
                </a:solidFill>
                <a:latin typeface="Calibri"/>
                <a:cs typeface="Calibri"/>
              </a:rPr>
              <a:t>Interest:</a:t>
            </a:r>
          </a:p>
          <a:p>
            <a:pPr algn="r"/>
            <a:r>
              <a:rPr lang="en-US" sz="2400" b="1" dirty="0" smtClean="0">
                <a:solidFill>
                  <a:srgbClr val="800000"/>
                </a:solidFill>
                <a:latin typeface="Calibri"/>
                <a:cs typeface="Calibri"/>
              </a:rPr>
              <a:t>High</a:t>
            </a:r>
            <a:endParaRPr lang="en-US" sz="2400" b="1" dirty="0">
              <a:solidFill>
                <a:srgbClr val="800000"/>
              </a:solidFill>
              <a:latin typeface="Calibri"/>
              <a:cs typeface="Calibri"/>
            </a:endParaRPr>
          </a:p>
        </p:txBody>
      </p:sp>
      <p:sp>
        <p:nvSpPr>
          <p:cNvPr id="6"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13</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2220250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220" name="Rectangle 4"/>
          <p:cNvSpPr>
            <a:spLocks noGrp="1" noChangeArrowheads="1"/>
          </p:cNvSpPr>
          <p:nvPr>
            <p:ph type="title"/>
          </p:nvPr>
        </p:nvSpPr>
        <p:spPr>
          <a:xfrm>
            <a:off x="0" y="1121768"/>
            <a:ext cx="8842810" cy="451247"/>
          </a:xfrm>
        </p:spPr>
        <p:txBody>
          <a:bodyPr>
            <a:noAutofit/>
          </a:bodyPr>
          <a:lstStyle/>
          <a:p>
            <a:pPr eaLnBrk="1" hangingPunct="1"/>
            <a:r>
              <a:rPr lang="en-US" dirty="0" smtClean="0">
                <a:latin typeface="Calibri"/>
                <a:cs typeface="Calibri"/>
              </a:rPr>
              <a:t>Mission</a:t>
            </a: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14</a:t>
            </a:fld>
            <a:endParaRPr lang="en-US">
              <a:latin typeface="Calibri"/>
            </a:endParaRPr>
          </a:p>
        </p:txBody>
      </p:sp>
      <p:sp>
        <p:nvSpPr>
          <p:cNvPr id="9221" name="Rectangle 5"/>
          <p:cNvSpPr>
            <a:spLocks noChangeArrowheads="1"/>
          </p:cNvSpPr>
          <p:nvPr/>
        </p:nvSpPr>
        <p:spPr bwMode="auto">
          <a:xfrm>
            <a:off x="294832" y="1708009"/>
            <a:ext cx="8531669" cy="2866041"/>
          </a:xfrm>
          <a:prstGeom prst="rect">
            <a:avLst/>
          </a:prstGeom>
          <a:noFill/>
          <a:ln w="9525" algn="ctr">
            <a:noFill/>
            <a:miter lim="800000"/>
            <a:headEnd/>
            <a:tailEnd/>
          </a:ln>
        </p:spPr>
        <p:txBody>
          <a:bodyPr wrap="square">
            <a:spAutoFit/>
          </a:bodyPr>
          <a:lstStyle/>
          <a:p>
            <a:pPr lvl="1" algn="ctr">
              <a:lnSpc>
                <a:spcPct val="105000"/>
              </a:lnSpc>
              <a:spcBef>
                <a:spcPct val="50000"/>
              </a:spcBef>
              <a:buClr>
                <a:srgbClr val="000099"/>
              </a:buClr>
              <a:buSzPct val="75000"/>
              <a:buFont typeface="Wingdings" pitchFamily="2" charset="2"/>
              <a:buNone/>
            </a:pPr>
            <a:r>
              <a:rPr lang="en-US" sz="4200" dirty="0">
                <a:solidFill>
                  <a:srgbClr val="595959"/>
                </a:solidFill>
                <a:latin typeface="Calibri"/>
                <a:cs typeface="Calibri"/>
              </a:rPr>
              <a:t>“To </a:t>
            </a:r>
            <a:r>
              <a:rPr lang="en-US" sz="4200" b="1" dirty="0">
                <a:solidFill>
                  <a:srgbClr val="595959"/>
                </a:solidFill>
                <a:latin typeface="Calibri"/>
                <a:cs typeface="Calibri"/>
              </a:rPr>
              <a:t>l</a:t>
            </a:r>
            <a:r>
              <a:rPr lang="en-US" sz="4200" b="1" dirty="0" smtClean="0">
                <a:solidFill>
                  <a:srgbClr val="595959"/>
                </a:solidFill>
                <a:latin typeface="Calibri"/>
                <a:cs typeface="Calibri"/>
              </a:rPr>
              <a:t>ead</a:t>
            </a:r>
            <a:r>
              <a:rPr lang="en-US" sz="4200" dirty="0" smtClean="0">
                <a:solidFill>
                  <a:srgbClr val="595959"/>
                </a:solidFill>
                <a:latin typeface="Calibri"/>
                <a:cs typeface="Calibri"/>
              </a:rPr>
              <a:t> </a:t>
            </a:r>
            <a:r>
              <a:rPr lang="en-US" sz="4200" dirty="0">
                <a:solidFill>
                  <a:srgbClr val="595959"/>
                </a:solidFill>
                <a:latin typeface="Calibri"/>
                <a:cs typeface="Calibri"/>
              </a:rPr>
              <a:t>and </a:t>
            </a:r>
            <a:r>
              <a:rPr lang="en-US" sz="4200" b="1" dirty="0">
                <a:solidFill>
                  <a:srgbClr val="595959"/>
                </a:solidFill>
                <a:latin typeface="Calibri"/>
                <a:cs typeface="Calibri"/>
              </a:rPr>
              <a:t>s</a:t>
            </a:r>
            <a:r>
              <a:rPr lang="en-US" sz="4200" b="1" dirty="0" smtClean="0">
                <a:solidFill>
                  <a:srgbClr val="595959"/>
                </a:solidFill>
                <a:latin typeface="Calibri"/>
                <a:cs typeface="Calibri"/>
              </a:rPr>
              <a:t>upport</a:t>
            </a:r>
            <a:r>
              <a:rPr lang="en-US" sz="4200" dirty="0" smtClean="0">
                <a:solidFill>
                  <a:srgbClr val="595959"/>
                </a:solidFill>
                <a:latin typeface="Calibri"/>
                <a:cs typeface="Calibri"/>
              </a:rPr>
              <a:t> </a:t>
            </a:r>
            <a:r>
              <a:rPr lang="en-US" sz="4200" dirty="0">
                <a:solidFill>
                  <a:srgbClr val="595959"/>
                </a:solidFill>
                <a:latin typeface="Calibri"/>
                <a:cs typeface="Calibri"/>
              </a:rPr>
              <a:t>Louisiana in </a:t>
            </a:r>
            <a:r>
              <a:rPr lang="en-US" sz="4200" b="1" dirty="0">
                <a:solidFill>
                  <a:srgbClr val="800000"/>
                </a:solidFill>
                <a:latin typeface="Calibri"/>
                <a:cs typeface="Calibri"/>
              </a:rPr>
              <a:t>preparation for</a:t>
            </a:r>
            <a:r>
              <a:rPr lang="en-US" sz="4200" dirty="0">
                <a:solidFill>
                  <a:srgbClr val="595959"/>
                </a:solidFill>
                <a:latin typeface="Calibri"/>
                <a:cs typeface="Calibri"/>
              </a:rPr>
              <a:t>, </a:t>
            </a:r>
            <a:r>
              <a:rPr lang="en-US" sz="4200" b="1" dirty="0">
                <a:solidFill>
                  <a:srgbClr val="800000"/>
                </a:solidFill>
                <a:latin typeface="Calibri"/>
                <a:cs typeface="Calibri"/>
              </a:rPr>
              <a:t>response to</a:t>
            </a:r>
            <a:r>
              <a:rPr lang="en-US" sz="4200" dirty="0">
                <a:solidFill>
                  <a:srgbClr val="595959"/>
                </a:solidFill>
                <a:latin typeface="Calibri"/>
                <a:cs typeface="Calibri"/>
              </a:rPr>
              <a:t>, and </a:t>
            </a:r>
            <a:r>
              <a:rPr lang="en-US" sz="4200" b="1" dirty="0">
                <a:solidFill>
                  <a:srgbClr val="800000"/>
                </a:solidFill>
                <a:latin typeface="Calibri"/>
                <a:cs typeface="Calibri"/>
              </a:rPr>
              <a:t>recovery </a:t>
            </a:r>
            <a:r>
              <a:rPr lang="en-US" sz="4200" b="1" dirty="0" smtClean="0">
                <a:solidFill>
                  <a:srgbClr val="800000"/>
                </a:solidFill>
                <a:latin typeface="Calibri"/>
                <a:cs typeface="Calibri"/>
              </a:rPr>
              <a:t>from</a:t>
            </a:r>
            <a:r>
              <a:rPr lang="en-US" sz="4200" dirty="0" smtClean="0">
                <a:solidFill>
                  <a:srgbClr val="595959"/>
                </a:solidFill>
                <a:latin typeface="Calibri"/>
                <a:cs typeface="Calibri"/>
              </a:rPr>
              <a:t>, </a:t>
            </a:r>
            <a:r>
              <a:rPr lang="en-US" sz="4200" dirty="0">
                <a:solidFill>
                  <a:srgbClr val="595959"/>
                </a:solidFill>
                <a:latin typeface="Calibri"/>
                <a:cs typeface="Calibri"/>
              </a:rPr>
              <a:t>all emergencies and disasters.</a:t>
            </a:r>
            <a:r>
              <a:rPr lang="en-US" sz="4200" dirty="0" smtClean="0">
                <a:solidFill>
                  <a:srgbClr val="595959"/>
                </a:solidFill>
                <a:latin typeface="Calibri"/>
                <a:cs typeface="Calibri"/>
              </a:rPr>
              <a:t>”</a:t>
            </a:r>
            <a:endParaRPr lang="en-US" sz="4200" dirty="0">
              <a:solidFill>
                <a:srgbClr val="595959"/>
              </a:solidFill>
              <a:latin typeface="Calibri"/>
              <a:cs typeface="Calibri"/>
            </a:endParaRPr>
          </a:p>
        </p:txBody>
      </p:sp>
      <p:sp>
        <p:nvSpPr>
          <p:cNvPr id="9222" name="Oval 6"/>
          <p:cNvSpPr>
            <a:spLocks noChangeArrowheads="1"/>
          </p:cNvSpPr>
          <p:nvPr/>
        </p:nvSpPr>
        <p:spPr bwMode="auto">
          <a:xfrm>
            <a:off x="2235201" y="1220391"/>
            <a:ext cx="4092575" cy="3048000"/>
          </a:xfrm>
          <a:prstGeom prst="ellipse">
            <a:avLst/>
          </a:prstGeom>
          <a:noFill/>
          <a:ln w="9525" algn="ctr">
            <a:noFill/>
            <a:round/>
            <a:headEnd/>
            <a:tailEnd/>
          </a:ln>
        </p:spPr>
        <p:txBody>
          <a:bodyPr/>
          <a:lstStyle/>
          <a:p>
            <a:endParaRPr lang="en-US" sz="2000" i="1">
              <a:solidFill>
                <a:srgbClr val="000000"/>
              </a:solidFill>
              <a:latin typeface="Arial" charset="0"/>
            </a:endParaRPr>
          </a:p>
        </p:txBody>
      </p:sp>
      <p:sp>
        <p:nvSpPr>
          <p:cNvPr id="8"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14</a:t>
            </a:fld>
            <a:endParaRPr lang="en-US" sz="1200">
              <a:solidFill>
                <a:srgbClr val="800000"/>
              </a:solidFill>
              <a:latin typeface="Calibri" pitchFamily="34" charset="0"/>
            </a:endParaRPr>
          </a:p>
        </p:txBody>
      </p:sp>
      <p:pic>
        <p:nvPicPr>
          <p:cNvPr id="9" name="Picture 2" descr="i-laseal"/>
          <p:cNvPicPr>
            <a:picLocks noChangeAspect="1" noChangeArrowheads="1"/>
          </p:cNvPicPr>
          <p:nvPr/>
        </p:nvPicPr>
        <p:blipFill>
          <a:blip r:embed="rId3" cstate="print">
            <a:clrChange>
              <a:clrFrom>
                <a:srgbClr val="000000"/>
              </a:clrFrom>
              <a:clrTo>
                <a:srgbClr val="000000">
                  <a:alpha val="0"/>
                </a:srgbClr>
              </a:clrTo>
            </a:clrChange>
          </a:blip>
          <a:srcRect b="1875"/>
          <a:stretch>
            <a:fillRect/>
          </a:stretch>
        </p:blipFill>
        <p:spPr bwMode="auto">
          <a:xfrm>
            <a:off x="6311250" y="3779778"/>
            <a:ext cx="1257012" cy="1190625"/>
          </a:xfrm>
          <a:prstGeom prst="rect">
            <a:avLst/>
          </a:prstGeom>
          <a:noFill/>
          <a:ln w="9525" algn="ctr">
            <a:noFill/>
            <a:miter lim="800000"/>
            <a:headEnd/>
            <a:tailEnd/>
          </a:ln>
        </p:spPr>
      </p:pic>
      <p:pic>
        <p:nvPicPr>
          <p:cNvPr id="3" name="Picture 2" descr="GOHSEP_logo_No Outline.ai"/>
          <p:cNvPicPr>
            <a:picLocks noChangeAspect="1"/>
          </p:cNvPicPr>
          <p:nvPr/>
        </p:nvPicPr>
        <p:blipFill rotWithShape="1">
          <a:blip r:embed="rId4">
            <a:extLst>
              <a:ext uri="{28A0092B-C50C-407E-A947-70E740481C1C}">
                <a14:useLocalDpi xmlns:a14="http://schemas.microsoft.com/office/drawing/2010/main" val="0"/>
              </a:ext>
            </a:extLst>
          </a:blip>
          <a:srcRect l="35149" t="44968" r="35134" b="30941"/>
          <a:stretch/>
        </p:blipFill>
        <p:spPr>
          <a:xfrm>
            <a:off x="2009389" y="3755547"/>
            <a:ext cx="1181110" cy="1239086"/>
          </a:xfrm>
          <a:prstGeom prst="rect">
            <a:avLst/>
          </a:prstGeom>
        </p:spPr>
      </p:pic>
    </p:spTree>
    <p:extLst>
      <p:ext uri="{BB962C8B-B14F-4D97-AF65-F5344CB8AC3E}">
        <p14:creationId xmlns:p14="http://schemas.microsoft.com/office/powerpoint/2010/main" val="10022908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 name="Picture 2" descr="RegionMap-GOHSEP-nostars_v2_6-12-13_7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1" y="685800"/>
            <a:ext cx="7395883" cy="4286250"/>
          </a:xfrm>
          <a:prstGeom prst="rect">
            <a:avLst/>
          </a:prstGeom>
        </p:spPr>
      </p:pic>
      <p:sp>
        <p:nvSpPr>
          <p:cNvPr id="2" name="Title 1"/>
          <p:cNvSpPr>
            <a:spLocks noGrp="1"/>
          </p:cNvSpPr>
          <p:nvPr>
            <p:ph type="title"/>
          </p:nvPr>
        </p:nvSpPr>
        <p:spPr>
          <a:xfrm>
            <a:off x="3657600" y="1723047"/>
            <a:ext cx="5181600" cy="677253"/>
          </a:xfrm>
        </p:spPr>
        <p:txBody>
          <a:bodyPr/>
          <a:lstStyle/>
          <a:p>
            <a:pPr algn="r"/>
            <a:r>
              <a:rPr lang="en-US" sz="4400" b="0" dirty="0" smtClean="0">
                <a:solidFill>
                  <a:srgbClr val="0A225E"/>
                </a:solidFill>
              </a:rPr>
              <a:t>GOHSEP </a:t>
            </a:r>
            <a:r>
              <a:rPr lang="en-US" sz="4400" b="0" dirty="0">
                <a:solidFill>
                  <a:srgbClr val="0A225E"/>
                </a:solidFill>
              </a:rPr>
              <a:t>r</a:t>
            </a:r>
            <a:r>
              <a:rPr lang="en-US" sz="4400" b="0" dirty="0" smtClean="0">
                <a:solidFill>
                  <a:srgbClr val="0A225E"/>
                </a:solidFill>
              </a:rPr>
              <a:t>egions</a:t>
            </a:r>
            <a:endParaRPr lang="en-US" sz="4400" b="0" dirty="0">
              <a:solidFill>
                <a:srgbClr val="0A225E"/>
              </a:solidFill>
            </a:endParaRPr>
          </a:p>
        </p:txBody>
      </p:sp>
      <p:sp>
        <p:nvSpPr>
          <p:cNvPr id="4" name="Slide Number Placeholder 3"/>
          <p:cNvSpPr>
            <a:spLocks noGrp="1"/>
          </p:cNvSpPr>
          <p:nvPr>
            <p:ph type="sldNum" sz="quarter" idx="12"/>
          </p:nvPr>
        </p:nvSpPr>
        <p:spPr/>
        <p:txBody>
          <a:bodyPr/>
          <a:lstStyle/>
          <a:p>
            <a:fld id="{A1FCC955-EDC8-C641-B7EE-09FB459102F8}" type="slidenum">
              <a:rPr lang="en-US" smtClean="0">
                <a:latin typeface="Calibri"/>
              </a:rPr>
              <a:pPr/>
              <a:t>15</a:t>
            </a:fld>
            <a:endParaRPr lang="en-US">
              <a:latin typeface="Calibri"/>
            </a:endParaRPr>
          </a:p>
        </p:txBody>
      </p:sp>
      <p:sp>
        <p:nvSpPr>
          <p:cNvPr id="6"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15</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2961854166"/>
      </p:ext>
    </p:extLst>
  </p:cSld>
  <p:clrMapOvr>
    <a:masterClrMapping/>
  </p:clrMapOvr>
  <p:transition xmlns:p14="http://schemas.microsoft.com/office/powerpoint/2010/main">
    <p:cove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solidFill>
                  <a:srgbClr val="800000"/>
                </a:solidFill>
              </a:rPr>
              <a:t>Disaster Life Cycle</a:t>
            </a:r>
            <a:endParaRPr lang="en-US" dirty="0">
              <a:solidFill>
                <a:srgbClr val="800000"/>
              </a:solidFill>
            </a:endParaRP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16</a:t>
            </a:fld>
            <a:endParaRPr lang="en-US">
              <a:latin typeface="Calibri"/>
            </a:endParaRPr>
          </a:p>
        </p:txBody>
      </p:sp>
      <p:pic>
        <p:nvPicPr>
          <p:cNvPr id="3" name="Picture 2" descr="NewParadigm-0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759160"/>
            <a:ext cx="9144000" cy="2467409"/>
          </a:xfrm>
          <a:prstGeom prst="rect">
            <a:avLst/>
          </a:prstGeom>
        </p:spPr>
      </p:pic>
      <p:sp>
        <p:nvSpPr>
          <p:cNvPr id="8" name="Rectangle 2"/>
          <p:cNvSpPr txBox="1">
            <a:spLocks noChangeArrowheads="1"/>
          </p:cNvSpPr>
          <p:nvPr/>
        </p:nvSpPr>
        <p:spPr bwMode="auto">
          <a:xfrm>
            <a:off x="-2" y="4035028"/>
            <a:ext cx="9161253" cy="1108472"/>
          </a:xfrm>
          <a:prstGeom prst="rect">
            <a:avLst/>
          </a:prstGeom>
          <a:solidFill>
            <a:srgbClr val="FFFFFF"/>
          </a:solidFill>
          <a:ln>
            <a:noFill/>
            <a:miter lim="800000"/>
            <a:headEnd/>
            <a:tailEnd/>
          </a:ln>
        </p:spPr>
        <p:txBody>
          <a:bodyPr vert="horz" wrap="square" lIns="91440" tIns="45720" rIns="91440" bIns="45720" numCol="1" anchor="t" anchorCtr="0" compatLnSpc="1">
            <a:prstTxWarp prst="textNoShape">
              <a:avLst/>
            </a:prstTxWarp>
            <a:noAutofit/>
          </a:bodyPr>
          <a:lstStyle/>
          <a:p>
            <a:pPr algn="ctr">
              <a:lnSpc>
                <a:spcPct val="90000"/>
              </a:lnSpc>
              <a:defRPr/>
            </a:pPr>
            <a:endParaRPr lang="en-US" sz="2800" b="1" i="1" dirty="0">
              <a:solidFill>
                <a:srgbClr val="002060"/>
              </a:solidFill>
              <a:latin typeface="Calibri"/>
            </a:endParaRPr>
          </a:p>
        </p:txBody>
      </p:sp>
      <p:sp>
        <p:nvSpPr>
          <p:cNvPr id="5"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16</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17891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Rectangle 2"/>
          <p:cNvSpPr>
            <a:spLocks noGrp="1" noChangeArrowheads="1"/>
          </p:cNvSpPr>
          <p:nvPr>
            <p:ph type="title"/>
          </p:nvPr>
        </p:nvSpPr>
        <p:spPr>
          <a:xfrm>
            <a:off x="457200" y="922065"/>
            <a:ext cx="8229600" cy="677253"/>
          </a:xfrm>
          <a:noFill/>
        </p:spPr>
        <p:txBody>
          <a:bodyPr>
            <a:normAutofit/>
          </a:bodyPr>
          <a:lstStyle/>
          <a:p>
            <a:pPr eaLnBrk="1" hangingPunct="1">
              <a:lnSpc>
                <a:spcPct val="80000"/>
              </a:lnSpc>
            </a:pPr>
            <a:r>
              <a:rPr lang="en-US" sz="4800" dirty="0" smtClean="0">
                <a:solidFill>
                  <a:schemeClr val="accent1">
                    <a:lumMod val="50000"/>
                  </a:schemeClr>
                </a:solidFill>
                <a:latin typeface="Calibri"/>
                <a:cs typeface="Calibri"/>
              </a:rPr>
              <a:t>Emergency </a:t>
            </a:r>
            <a:r>
              <a:rPr lang="en-US" sz="4800" dirty="0">
                <a:solidFill>
                  <a:schemeClr val="accent1">
                    <a:lumMod val="50000"/>
                  </a:schemeClr>
                </a:solidFill>
                <a:latin typeface="Calibri"/>
                <a:cs typeface="Calibri"/>
              </a:rPr>
              <a:t>p</a:t>
            </a:r>
            <a:r>
              <a:rPr lang="en-US" sz="4800" dirty="0" smtClean="0">
                <a:solidFill>
                  <a:schemeClr val="accent1">
                    <a:lumMod val="50000"/>
                  </a:schemeClr>
                </a:solidFill>
                <a:latin typeface="Calibri"/>
                <a:cs typeface="Calibri"/>
              </a:rPr>
              <a:t>ublic information </a:t>
            </a:r>
          </a:p>
        </p:txBody>
      </p:sp>
      <p:sp>
        <p:nvSpPr>
          <p:cNvPr id="3" name="Content Placeholder 2"/>
          <p:cNvSpPr>
            <a:spLocks noGrp="1"/>
          </p:cNvSpPr>
          <p:nvPr>
            <p:ph idx="1"/>
          </p:nvPr>
        </p:nvSpPr>
        <p:spPr>
          <a:xfrm>
            <a:off x="165199" y="1679472"/>
            <a:ext cx="9054947" cy="2569304"/>
          </a:xfrm>
        </p:spPr>
        <p:txBody>
          <a:bodyPr>
            <a:normAutofit/>
          </a:bodyPr>
          <a:lstStyle/>
          <a:p>
            <a:pPr marL="457200" indent="-457200">
              <a:lnSpc>
                <a:spcPts val="2900"/>
              </a:lnSpc>
              <a:spcBef>
                <a:spcPts val="1400"/>
              </a:spcBef>
              <a:tabLst>
                <a:tab pos="627063" algn="l"/>
              </a:tabLst>
            </a:pPr>
            <a:r>
              <a:rPr lang="en-US" sz="3000" spc="-30" dirty="0">
                <a:latin typeface="Calibri"/>
                <a:cs typeface="Calibri"/>
              </a:rPr>
              <a:t>Louisiana </a:t>
            </a:r>
            <a:r>
              <a:rPr lang="en-US" sz="3000" b="1" spc="-30" dirty="0">
                <a:solidFill>
                  <a:srgbClr val="800000"/>
                </a:solidFill>
                <a:latin typeface="Calibri"/>
                <a:cs typeface="Calibri"/>
              </a:rPr>
              <a:t>Hurricane </a:t>
            </a:r>
            <a:r>
              <a:rPr lang="en-US" sz="3000" b="1" spc="-30" dirty="0" smtClean="0">
                <a:solidFill>
                  <a:srgbClr val="800000"/>
                </a:solidFill>
                <a:latin typeface="Calibri"/>
                <a:cs typeface="Calibri"/>
              </a:rPr>
              <a:t>Emergency Preparedness Guides</a:t>
            </a:r>
            <a:r>
              <a:rPr lang="en-US" sz="3000" spc="-30" dirty="0" smtClean="0">
                <a:latin typeface="Calibri"/>
                <a:cs typeface="Calibri"/>
              </a:rPr>
              <a:t>.</a:t>
            </a:r>
            <a:endParaRPr lang="en-US" sz="3000" spc="-30" dirty="0">
              <a:latin typeface="Calibri"/>
              <a:cs typeface="Calibri"/>
            </a:endParaRPr>
          </a:p>
          <a:p>
            <a:pPr marL="457200" indent="-457200">
              <a:lnSpc>
                <a:spcPts val="2900"/>
              </a:lnSpc>
              <a:spcBef>
                <a:spcPts val="1400"/>
              </a:spcBef>
              <a:tabLst>
                <a:tab pos="627063" algn="l"/>
              </a:tabLst>
            </a:pPr>
            <a:r>
              <a:rPr lang="en-US" sz="3000" dirty="0">
                <a:latin typeface="Calibri"/>
                <a:cs typeface="Calibri"/>
              </a:rPr>
              <a:t>GOHSEP Apple iPhone &amp; </a:t>
            </a:r>
            <a:r>
              <a:rPr lang="en-US" sz="3000" dirty="0" err="1">
                <a:latin typeface="Calibri"/>
                <a:cs typeface="Calibri"/>
              </a:rPr>
              <a:t>iPad</a:t>
            </a:r>
            <a:r>
              <a:rPr lang="en-US" sz="3000" dirty="0">
                <a:latin typeface="Calibri"/>
                <a:cs typeface="Calibri"/>
              </a:rPr>
              <a:t> </a:t>
            </a:r>
            <a:r>
              <a:rPr lang="en-US" sz="3000" b="1" dirty="0" smtClean="0">
                <a:solidFill>
                  <a:srgbClr val="800000"/>
                </a:solidFill>
                <a:latin typeface="Calibri"/>
                <a:cs typeface="Calibri"/>
              </a:rPr>
              <a:t>Apps</a:t>
            </a:r>
            <a:r>
              <a:rPr lang="en-US" sz="3000" dirty="0" smtClean="0">
                <a:latin typeface="Calibri"/>
                <a:cs typeface="Calibri"/>
              </a:rPr>
              <a:t>.</a:t>
            </a:r>
            <a:endParaRPr lang="en-US" sz="3000" dirty="0">
              <a:latin typeface="Calibri"/>
              <a:cs typeface="Calibri"/>
            </a:endParaRPr>
          </a:p>
          <a:p>
            <a:pPr marL="457200" indent="-457200">
              <a:lnSpc>
                <a:spcPts val="2900"/>
              </a:lnSpc>
              <a:spcBef>
                <a:spcPts val="1400"/>
              </a:spcBef>
              <a:tabLst>
                <a:tab pos="627063" algn="l"/>
              </a:tabLst>
            </a:pPr>
            <a:r>
              <a:rPr lang="en-US" sz="3000" b="1" dirty="0">
                <a:solidFill>
                  <a:srgbClr val="800000"/>
                </a:solidFill>
                <a:latin typeface="Calibri"/>
                <a:cs typeface="Calibri"/>
              </a:rPr>
              <a:t>Public service announcements </a:t>
            </a:r>
            <a:r>
              <a:rPr lang="en-US" sz="3000" dirty="0">
                <a:latin typeface="Calibri"/>
                <a:cs typeface="Calibri"/>
              </a:rPr>
              <a:t>via </a:t>
            </a:r>
            <a:r>
              <a:rPr lang="en-US" sz="3000" dirty="0" smtClean="0">
                <a:latin typeface="Calibri"/>
                <a:cs typeface="Calibri"/>
              </a:rPr>
              <a:t>TV, </a:t>
            </a:r>
            <a:r>
              <a:rPr lang="en-US" sz="3000" dirty="0">
                <a:latin typeface="Calibri"/>
                <a:cs typeface="Calibri"/>
              </a:rPr>
              <a:t>radio, web </a:t>
            </a:r>
            <a:r>
              <a:rPr lang="en-US" sz="3000" dirty="0" smtClean="0">
                <a:latin typeface="Calibri"/>
                <a:cs typeface="Calibri"/>
              </a:rPr>
              <a:t>and </a:t>
            </a:r>
            <a:r>
              <a:rPr lang="en-US" sz="3000" dirty="0">
                <a:latin typeface="Calibri"/>
                <a:cs typeface="Calibri"/>
              </a:rPr>
              <a:t>print media to include the </a:t>
            </a:r>
            <a:r>
              <a:rPr lang="en-US" sz="3000" i="1" dirty="0" smtClean="0">
                <a:latin typeface="Calibri"/>
                <a:cs typeface="Calibri"/>
              </a:rPr>
              <a:t>Critter Pla</a:t>
            </a:r>
            <a:r>
              <a:rPr lang="en-US" sz="3000" i="1" dirty="0">
                <a:latin typeface="Calibri"/>
                <a:cs typeface="Calibri"/>
              </a:rPr>
              <a:t>n</a:t>
            </a:r>
            <a:r>
              <a:rPr lang="en-US" sz="3000" dirty="0" smtClean="0">
                <a:latin typeface="Calibri"/>
                <a:cs typeface="Calibri"/>
              </a:rPr>
              <a:t> series.</a:t>
            </a:r>
            <a:endParaRPr lang="en-US" sz="3000" dirty="0">
              <a:latin typeface="Calibri"/>
              <a:cs typeface="Calibri"/>
            </a:endParaRPr>
          </a:p>
        </p:txBody>
      </p:sp>
      <p:sp>
        <p:nvSpPr>
          <p:cNvPr id="4" name="Slide Number Placeholder 3"/>
          <p:cNvSpPr>
            <a:spLocks noGrp="1"/>
          </p:cNvSpPr>
          <p:nvPr>
            <p:ph type="sldNum" sz="quarter" idx="12"/>
          </p:nvPr>
        </p:nvSpPr>
        <p:spPr/>
        <p:txBody>
          <a:bodyPr/>
          <a:lstStyle/>
          <a:p>
            <a:fld id="{A1FCC955-EDC8-C641-B7EE-09FB459102F8}" type="slidenum">
              <a:rPr lang="en-US" smtClean="0">
                <a:latin typeface="Calibri"/>
              </a:rPr>
              <a:pPr/>
              <a:t>17</a:t>
            </a:fld>
            <a:endParaRPr lang="en-US">
              <a:latin typeface="Calibri"/>
            </a:endParaRPr>
          </a:p>
        </p:txBody>
      </p:sp>
      <p:pic>
        <p:nvPicPr>
          <p:cNvPr id="8" name="Picture 2"/>
          <p:cNvPicPr>
            <a:picLocks noChangeAspect="1" noChangeArrowheads="1"/>
          </p:cNvPicPr>
          <p:nvPr/>
        </p:nvPicPr>
        <p:blipFill>
          <a:blip r:embed="rId3" cstate="print"/>
          <a:srcRect l="28194" t="70891" r="46426" b="6076"/>
          <a:stretch>
            <a:fillRect/>
          </a:stretch>
        </p:blipFill>
        <p:spPr bwMode="auto">
          <a:xfrm>
            <a:off x="6452737" y="3649972"/>
            <a:ext cx="2684060" cy="1521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6"/>
          <p:cNvGrpSpPr/>
          <p:nvPr/>
        </p:nvGrpSpPr>
        <p:grpSpPr>
          <a:xfrm>
            <a:off x="6652" y="3647853"/>
            <a:ext cx="2673025" cy="1523302"/>
            <a:chOff x="1173997" y="4016956"/>
            <a:chExt cx="3167292" cy="2406632"/>
          </a:xfrm>
        </p:grpSpPr>
        <p:pic>
          <p:nvPicPr>
            <p:cNvPr id="6" name="Picture 2"/>
            <p:cNvPicPr>
              <a:picLocks noChangeAspect="1" noChangeArrowheads="1"/>
            </p:cNvPicPr>
            <p:nvPr/>
          </p:nvPicPr>
          <p:blipFill>
            <a:blip r:embed="rId3" cstate="print"/>
            <a:srcRect l="20463" t="19965" r="33657" b="36458"/>
            <a:stretch>
              <a:fillRect/>
            </a:stretch>
          </p:blipFill>
          <p:spPr bwMode="auto">
            <a:xfrm>
              <a:off x="1173997" y="4016956"/>
              <a:ext cx="3167292" cy="2406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5"/>
            <p:cNvSpPr>
              <a:spLocks noChangeArrowheads="1"/>
            </p:cNvSpPr>
            <p:nvPr/>
          </p:nvSpPr>
          <p:spPr bwMode="auto">
            <a:xfrm>
              <a:off x="1210188" y="5955099"/>
              <a:ext cx="3091521" cy="417689"/>
            </a:xfrm>
            <a:prstGeom prst="rect">
              <a:avLst/>
            </a:prstGeom>
            <a:solidFill>
              <a:srgbClr val="031B5D">
                <a:alpha val="50195"/>
              </a:srgbClr>
            </a:solidFill>
            <a:ln w="3175">
              <a:noFill/>
              <a:miter lim="800000"/>
              <a:headEnd type="none" w="sm" len="sm"/>
              <a:tailEnd type="none" w="sm" len="sm"/>
            </a:ln>
          </p:spPr>
          <p:txBody>
            <a:bodyPr tIns="0" bIns="45720" anchor="ctr"/>
            <a:lstStyle/>
            <a:p>
              <a:pPr algn="ctr"/>
              <a:r>
                <a:rPr lang="en-US" sz="2200" i="1" dirty="0" smtClean="0">
                  <a:solidFill>
                    <a:prstClr val="white"/>
                  </a:solidFill>
                  <a:latin typeface="Calibri"/>
                </a:rPr>
                <a:t>Donna Douglas</a:t>
              </a:r>
              <a:endParaRPr lang="en-US" sz="2200" i="1" dirty="0">
                <a:solidFill>
                  <a:prstClr val="white"/>
                </a:solidFill>
                <a:latin typeface="Calibri"/>
              </a:endParaRPr>
            </a:p>
          </p:txBody>
        </p:sp>
      </p:grpSp>
    </p:spTree>
    <p:extLst>
      <p:ext uri="{BB962C8B-B14F-4D97-AF65-F5344CB8AC3E}">
        <p14:creationId xmlns:p14="http://schemas.microsoft.com/office/powerpoint/2010/main" val="196861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18</a:t>
            </a:fld>
            <a:endParaRPr lang="en-US" sz="1200">
              <a:solidFill>
                <a:srgbClr val="800000"/>
              </a:solidFill>
              <a:latin typeface="Calibri" pitchFamily="34" charset="0"/>
            </a:endParaRPr>
          </a:p>
        </p:txBody>
      </p:sp>
      <p:pic>
        <p:nvPicPr>
          <p:cNvPr id="3" name="Picture 2" descr="EOP200961509.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59" y="998858"/>
            <a:ext cx="3912515" cy="3797441"/>
          </a:xfrm>
          <a:prstGeom prst="rect">
            <a:avLst/>
          </a:prstGeom>
          <a:solidFill>
            <a:schemeClr val="bg1"/>
          </a:solidFill>
          <a:ln>
            <a:solidFill>
              <a:schemeClr val="bg1">
                <a:lumMod val="50000"/>
              </a:schemeClr>
            </a:solidFill>
          </a:ln>
          <a:effectLst>
            <a:outerShdw blurRad="50800" dist="38100" dir="2700000" algn="tl" rotWithShape="0">
              <a:srgbClr val="000000">
                <a:alpha val="43000"/>
              </a:srgbClr>
            </a:outerShdw>
          </a:effectLst>
        </p:spPr>
      </p:pic>
      <p:sp>
        <p:nvSpPr>
          <p:cNvPr id="12294" name="WordArt 9"/>
          <p:cNvSpPr>
            <a:spLocks noChangeArrowheads="1" noChangeShapeType="1" noTextEdit="1"/>
          </p:cNvSpPr>
          <p:nvPr/>
        </p:nvSpPr>
        <p:spPr bwMode="auto">
          <a:xfrm>
            <a:off x="485776" y="4399139"/>
            <a:ext cx="8124825" cy="31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b="1" kern="10" dirty="0" err="1">
                <a:solidFill>
                  <a:srgbClr val="0000FF"/>
                </a:solidFill>
                <a:latin typeface="Arial"/>
                <a:cs typeface="Arial"/>
              </a:rPr>
              <a:t>www.ohsep.louisiana.gov</a:t>
            </a:r>
            <a:r>
              <a:rPr lang="en-US" sz="3600" b="1" kern="10" dirty="0">
                <a:solidFill>
                  <a:srgbClr val="0000FF"/>
                </a:solidFill>
                <a:latin typeface="Arial"/>
                <a:cs typeface="Arial"/>
              </a:rPr>
              <a:t>/plans/</a:t>
            </a:r>
            <a:r>
              <a:rPr lang="en-US" sz="3600" b="1" kern="10" dirty="0" err="1">
                <a:solidFill>
                  <a:srgbClr val="0000FF"/>
                </a:solidFill>
                <a:latin typeface="Arial"/>
                <a:cs typeface="Arial"/>
              </a:rPr>
              <a:t>eopindex.htm</a:t>
            </a:r>
            <a:endParaRPr lang="en-US" sz="3600" b="1" kern="10" dirty="0">
              <a:solidFill>
                <a:srgbClr val="0000FF"/>
              </a:solidFill>
              <a:latin typeface="Arial"/>
              <a:cs typeface="Arial"/>
            </a:endParaRPr>
          </a:p>
        </p:txBody>
      </p:sp>
      <p:pic>
        <p:nvPicPr>
          <p:cNvPr id="10" name="Picture 9" descr="EOP200961509.pdf"/>
          <p:cNvPicPr>
            <a:picLocks noChangeAspect="1"/>
          </p:cNvPicPr>
          <p:nvPr/>
        </p:nvPicPr>
        <p:blipFill rotWithShape="1">
          <a:blip r:embed="rId4">
            <a:extLst>
              <a:ext uri="{28A0092B-C50C-407E-A947-70E740481C1C}">
                <a14:useLocalDpi xmlns:a14="http://schemas.microsoft.com/office/drawing/2010/main" val="0"/>
              </a:ext>
            </a:extLst>
          </a:blip>
          <a:srcRect l="30264" t="38308" r="30571" b="54058"/>
          <a:stretch/>
        </p:blipFill>
        <p:spPr>
          <a:xfrm>
            <a:off x="2425080" y="2169420"/>
            <a:ext cx="6400973" cy="1211069"/>
          </a:xfrm>
          <a:prstGeom prst="rect">
            <a:avLst/>
          </a:prstGeom>
          <a:solidFill>
            <a:schemeClr val="bg1"/>
          </a:solidFill>
          <a:ln>
            <a:solidFill>
              <a:srgbClr val="7F7F7F"/>
            </a:solidFill>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18</a:t>
            </a:fld>
            <a:endParaRPr lang="en-US">
              <a:latin typeface="Calibri"/>
            </a:endParaRPr>
          </a:p>
        </p:txBody>
      </p:sp>
    </p:spTree>
    <p:extLst>
      <p:ext uri="{BB962C8B-B14F-4D97-AF65-F5344CB8AC3E}">
        <p14:creationId xmlns:p14="http://schemas.microsoft.com/office/powerpoint/2010/main" val="2343823216"/>
      </p:ext>
    </p:extLst>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266" name="Rectangle 2"/>
          <p:cNvSpPr>
            <a:spLocks noGrp="1" noChangeArrowheads="1"/>
          </p:cNvSpPr>
          <p:nvPr>
            <p:ph type="title"/>
          </p:nvPr>
        </p:nvSpPr>
        <p:spPr>
          <a:xfrm>
            <a:off x="0" y="1230381"/>
            <a:ext cx="8826500" cy="451247"/>
          </a:xfrm>
          <a:noFill/>
        </p:spPr>
        <p:txBody>
          <a:bodyPr>
            <a:normAutofit fontScale="90000"/>
          </a:bodyPr>
          <a:lstStyle/>
          <a:p>
            <a:pPr eaLnBrk="1" hangingPunct="1">
              <a:lnSpc>
                <a:spcPct val="85000"/>
              </a:lnSpc>
            </a:pPr>
            <a:r>
              <a:rPr lang="en-US" altLang="en-US" sz="4500" dirty="0" smtClean="0"/>
              <a:t>GOHSEP management </a:t>
            </a:r>
            <a:br>
              <a:rPr lang="en-US" altLang="en-US" sz="4500" dirty="0" smtClean="0"/>
            </a:br>
            <a:r>
              <a:rPr lang="en-US" altLang="en-US" sz="4500" dirty="0" smtClean="0"/>
              <a:t>structure during activation</a:t>
            </a:r>
          </a:p>
        </p:txBody>
      </p:sp>
      <p:sp>
        <p:nvSpPr>
          <p:cNvPr id="11267" name="Rectangle 3"/>
          <p:cNvSpPr>
            <a:spLocks noGrp="1" noChangeArrowheads="1"/>
          </p:cNvSpPr>
          <p:nvPr>
            <p:ph idx="1"/>
          </p:nvPr>
        </p:nvSpPr>
        <p:spPr>
          <a:xfrm>
            <a:off x="828726" y="2021804"/>
            <a:ext cx="8315274" cy="1103710"/>
          </a:xfrm>
        </p:spPr>
        <p:txBody>
          <a:bodyPr>
            <a:normAutofit/>
          </a:bodyPr>
          <a:lstStyle/>
          <a:p>
            <a:pPr marL="0" indent="0" eaLnBrk="1" hangingPunct="1">
              <a:buFont typeface="Wingdings" pitchFamily="2" charset="2"/>
              <a:buNone/>
            </a:pPr>
            <a:r>
              <a:rPr lang="en-US" altLang="en-US" sz="3000" dirty="0" smtClean="0"/>
              <a:t>GOHSEP operates under the </a:t>
            </a:r>
            <a:r>
              <a:rPr lang="en-US" altLang="en-US" sz="3000" b="1" dirty="0" smtClean="0"/>
              <a:t>Unified </a:t>
            </a:r>
            <a:r>
              <a:rPr lang="en-US" altLang="en-US" sz="3000" b="1" dirty="0"/>
              <a:t>C</a:t>
            </a:r>
            <a:r>
              <a:rPr lang="en-US" altLang="en-US" sz="3000" b="1" dirty="0" smtClean="0"/>
              <a:t>ommand Group</a:t>
            </a:r>
            <a:r>
              <a:rPr lang="en-US" altLang="en-US" sz="3000" dirty="0" smtClean="0"/>
              <a:t> </a:t>
            </a:r>
            <a:r>
              <a:rPr lang="en-US" altLang="en-US" sz="2000" dirty="0" smtClean="0"/>
              <a:t>(UCG) </a:t>
            </a:r>
            <a:r>
              <a:rPr lang="en-US" altLang="en-US" sz="3000" dirty="0" smtClean="0"/>
              <a:t>during </a:t>
            </a:r>
            <a:r>
              <a:rPr lang="en-US" altLang="en-US" sz="3000" dirty="0"/>
              <a:t>a</a:t>
            </a:r>
            <a:r>
              <a:rPr lang="en-US" altLang="en-US" sz="3000" dirty="0" smtClean="0"/>
              <a:t>ctivation </a:t>
            </a:r>
            <a:r>
              <a:rPr lang="en-US" altLang="en-US" sz="3000" dirty="0"/>
              <a:t>f</a:t>
            </a:r>
            <a:r>
              <a:rPr lang="en-US" altLang="en-US" sz="3000" dirty="0" smtClean="0"/>
              <a:t>or all major disasters.</a:t>
            </a: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19</a:t>
            </a:fld>
            <a:endParaRPr lang="en-US">
              <a:latin typeface="Calibri"/>
            </a:endParaRPr>
          </a:p>
        </p:txBody>
      </p:sp>
      <p:grpSp>
        <p:nvGrpSpPr>
          <p:cNvPr id="11268" name="Group 4"/>
          <p:cNvGrpSpPr>
            <a:grpSpLocks/>
          </p:cNvGrpSpPr>
          <p:nvPr/>
        </p:nvGrpSpPr>
        <p:grpSpPr bwMode="auto">
          <a:xfrm>
            <a:off x="4029318" y="3172419"/>
            <a:ext cx="5163198" cy="1998173"/>
            <a:chOff x="1416" y="1512"/>
            <a:chExt cx="3031" cy="1554"/>
          </a:xfrm>
        </p:grpSpPr>
        <p:pic>
          <p:nvPicPr>
            <p:cNvPr id="711685" name="Picture 5" descr="DSCN1759"/>
            <p:cNvPicPr>
              <a:picLocks noChangeAspect="1" noChangeArrowheads="1"/>
            </p:cNvPicPr>
            <p:nvPr/>
          </p:nvPicPr>
          <p:blipFill>
            <a:blip r:embed="rId3"/>
            <a:srcRect l="1707" t="30458" r="18402" b="14993"/>
            <a:stretch>
              <a:fillRect/>
            </a:stretch>
          </p:blipFill>
          <p:spPr bwMode="auto">
            <a:xfrm>
              <a:off x="1420" y="1516"/>
              <a:ext cx="3027" cy="1550"/>
            </a:xfrm>
            <a:prstGeom prst="rect">
              <a:avLst/>
            </a:prstGeom>
            <a:noFill/>
            <a:ln w="9525">
              <a:noFill/>
              <a:miter lim="800000"/>
              <a:headEnd/>
              <a:tailEnd/>
            </a:ln>
            <a:effectLst>
              <a:outerShdw dist="35921" dir="2700000" algn="ctr" rotWithShape="0">
                <a:schemeClr val="tx1">
                  <a:alpha val="50000"/>
                </a:schemeClr>
              </a:outerShdw>
            </a:effectLst>
          </p:spPr>
        </p:pic>
        <p:sp>
          <p:nvSpPr>
            <p:cNvPr id="11270" name="Rectangle 6"/>
            <p:cNvSpPr>
              <a:spLocks noChangeArrowheads="1"/>
            </p:cNvSpPr>
            <p:nvPr/>
          </p:nvSpPr>
          <p:spPr bwMode="auto">
            <a:xfrm>
              <a:off x="1416" y="1512"/>
              <a:ext cx="3024" cy="1554"/>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sp>
        <p:nvSpPr>
          <p:cNvPr id="8"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19</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2922399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50031" t="3094" b="3188"/>
          <a:stretch>
            <a:fillRect/>
          </a:stretch>
        </p:blipFill>
        <p:spPr bwMode="auto">
          <a:xfrm>
            <a:off x="-11113" y="-8335"/>
            <a:ext cx="9155113" cy="5151835"/>
          </a:xfrm>
          <a:prstGeom prst="rect">
            <a:avLst/>
          </a:prstGeom>
          <a:solidFill>
            <a:srgbClr val="FFFF00"/>
          </a:solidFill>
          <a:ln w="9525">
            <a:noFill/>
            <a:miter lim="800000"/>
            <a:headEnd/>
            <a:tailEnd/>
          </a:ln>
        </p:spPr>
      </p:pic>
      <p:sp>
        <p:nvSpPr>
          <p:cNvPr id="2051" name="WordArt 5"/>
          <p:cNvSpPr>
            <a:spLocks noChangeArrowheads="1" noChangeShapeType="1" noTextEdit="1"/>
          </p:cNvSpPr>
          <p:nvPr/>
        </p:nvSpPr>
        <p:spPr bwMode="auto">
          <a:xfrm>
            <a:off x="290513" y="3164681"/>
            <a:ext cx="8464550" cy="242888"/>
          </a:xfrm>
          <a:prstGeom prst="rect">
            <a:avLst/>
          </a:prstGeom>
        </p:spPr>
        <p:txBody>
          <a:bodyPr wrap="none" fromWordArt="1">
            <a:prstTxWarp prst="textPlain">
              <a:avLst>
                <a:gd name="adj" fmla="val 50000"/>
              </a:avLst>
            </a:prstTxWarp>
          </a:bodyPr>
          <a:lstStyle/>
          <a:p>
            <a:pPr algn="ctr"/>
            <a:r>
              <a:rPr lang="en-US" sz="2400" b="1" i="1" kern="10" dirty="0">
                <a:ln w="9525">
                  <a:noFill/>
                  <a:round/>
                  <a:headEnd/>
                  <a:tailEnd/>
                </a:ln>
                <a:solidFill>
                  <a:srgbClr val="820019">
                    <a:alpha val="89018"/>
                  </a:srgbClr>
                </a:solidFill>
                <a:latin typeface="Arial"/>
                <a:cs typeface="Arial"/>
              </a:rPr>
              <a:t>Governor's Office of Homeland Security &amp; Emergency </a:t>
            </a:r>
            <a:r>
              <a:rPr lang="en-US" sz="2400" b="1" i="1" kern="10" dirty="0" smtClean="0">
                <a:ln w="9525">
                  <a:noFill/>
                  <a:round/>
                  <a:headEnd/>
                  <a:tailEnd/>
                </a:ln>
                <a:solidFill>
                  <a:srgbClr val="820019">
                    <a:alpha val="89018"/>
                  </a:srgbClr>
                </a:solidFill>
                <a:latin typeface="Arial"/>
                <a:cs typeface="Arial"/>
              </a:rPr>
              <a:t>Preparedness</a:t>
            </a:r>
            <a:endParaRPr lang="en-US" sz="2400" b="1" i="1" kern="10" dirty="0">
              <a:ln w="9525">
                <a:noFill/>
                <a:round/>
                <a:headEnd/>
                <a:tailEnd/>
              </a:ln>
              <a:solidFill>
                <a:srgbClr val="820019">
                  <a:alpha val="89018"/>
                </a:srgbClr>
              </a:solidFill>
              <a:latin typeface="Arial"/>
              <a:cs typeface="Arial"/>
            </a:endParaRPr>
          </a:p>
        </p:txBody>
      </p:sp>
      <p:grpSp>
        <p:nvGrpSpPr>
          <p:cNvPr id="2" name="Group 7"/>
          <p:cNvGrpSpPr>
            <a:grpSpLocks/>
          </p:cNvGrpSpPr>
          <p:nvPr/>
        </p:nvGrpSpPr>
        <p:grpSpPr bwMode="auto">
          <a:xfrm>
            <a:off x="239713" y="3011091"/>
            <a:ext cx="8559800" cy="61913"/>
            <a:chOff x="223" y="2853"/>
            <a:chExt cx="5392" cy="52"/>
          </a:xfrm>
        </p:grpSpPr>
        <p:sp>
          <p:nvSpPr>
            <p:cNvPr id="2055" name="Line 8"/>
            <p:cNvSpPr>
              <a:spLocks noChangeShapeType="1"/>
            </p:cNvSpPr>
            <p:nvPr/>
          </p:nvSpPr>
          <p:spPr bwMode="auto">
            <a:xfrm>
              <a:off x="223" y="2875"/>
              <a:ext cx="5392" cy="16"/>
            </a:xfrm>
            <a:prstGeom prst="line">
              <a:avLst/>
            </a:prstGeom>
            <a:noFill/>
            <a:ln w="28575">
              <a:solidFill>
                <a:schemeClr val="bg1"/>
              </a:solidFill>
              <a:round/>
              <a:headEnd/>
              <a:tailEnd/>
            </a:ln>
          </p:spPr>
          <p:txBody>
            <a:bodyPr wrap="none"/>
            <a:lstStyle/>
            <a:p>
              <a:endParaRPr lang="en-US">
                <a:solidFill>
                  <a:prstClr val="black"/>
                </a:solidFill>
                <a:latin typeface="Calibri"/>
              </a:endParaRPr>
            </a:p>
          </p:txBody>
        </p:sp>
        <p:sp>
          <p:nvSpPr>
            <p:cNvPr id="2056" name="Line 9"/>
            <p:cNvSpPr>
              <a:spLocks noChangeShapeType="1"/>
            </p:cNvSpPr>
            <p:nvPr/>
          </p:nvSpPr>
          <p:spPr bwMode="auto">
            <a:xfrm>
              <a:off x="223" y="2853"/>
              <a:ext cx="5392" cy="16"/>
            </a:xfrm>
            <a:prstGeom prst="line">
              <a:avLst/>
            </a:prstGeom>
            <a:noFill/>
            <a:ln w="28575">
              <a:solidFill>
                <a:srgbClr val="820019"/>
              </a:solidFill>
              <a:round/>
              <a:headEnd/>
              <a:tailEnd/>
            </a:ln>
          </p:spPr>
          <p:txBody>
            <a:bodyPr wrap="none"/>
            <a:lstStyle/>
            <a:p>
              <a:endParaRPr lang="en-US">
                <a:solidFill>
                  <a:prstClr val="black"/>
                </a:solidFill>
                <a:latin typeface="Calibri"/>
              </a:endParaRPr>
            </a:p>
          </p:txBody>
        </p:sp>
        <p:sp>
          <p:nvSpPr>
            <p:cNvPr id="2057" name="Line 10"/>
            <p:cNvSpPr>
              <a:spLocks noChangeShapeType="1"/>
            </p:cNvSpPr>
            <p:nvPr/>
          </p:nvSpPr>
          <p:spPr bwMode="auto">
            <a:xfrm>
              <a:off x="223" y="2889"/>
              <a:ext cx="5392" cy="16"/>
            </a:xfrm>
            <a:prstGeom prst="line">
              <a:avLst/>
            </a:prstGeom>
            <a:noFill/>
            <a:ln w="28575">
              <a:solidFill>
                <a:srgbClr val="000066"/>
              </a:solidFill>
              <a:round/>
              <a:headEnd/>
              <a:tailEnd/>
            </a:ln>
          </p:spPr>
          <p:txBody>
            <a:bodyPr wrap="none"/>
            <a:lstStyle/>
            <a:p>
              <a:endParaRPr lang="en-US">
                <a:solidFill>
                  <a:prstClr val="black"/>
                </a:solidFill>
                <a:latin typeface="Calibri"/>
              </a:endParaRPr>
            </a:p>
          </p:txBody>
        </p:sp>
      </p:grpSp>
      <p:sp>
        <p:nvSpPr>
          <p:cNvPr id="2053" name="Text Box 12"/>
          <p:cNvSpPr txBox="1">
            <a:spLocks noChangeArrowheads="1"/>
          </p:cNvSpPr>
          <p:nvPr/>
        </p:nvSpPr>
        <p:spPr bwMode="auto">
          <a:xfrm>
            <a:off x="161925" y="1975337"/>
            <a:ext cx="7786688" cy="738664"/>
          </a:xfrm>
          <a:prstGeom prst="rect">
            <a:avLst/>
          </a:prstGeom>
          <a:noFill/>
          <a:ln w="9525" algn="ctr">
            <a:noFill/>
            <a:miter lim="800000"/>
            <a:headEnd/>
            <a:tailEnd/>
          </a:ln>
        </p:spPr>
        <p:txBody>
          <a:bodyPr>
            <a:spAutoFit/>
          </a:bodyPr>
          <a:lstStyle/>
          <a:p>
            <a:pPr marL="285750" indent="-285750" algn="ctr">
              <a:buFont typeface="Wingdings" pitchFamily="2" charset="2"/>
              <a:buNone/>
            </a:pPr>
            <a:r>
              <a:rPr lang="en-US" sz="4200" b="1" dirty="0" smtClean="0">
                <a:solidFill>
                  <a:srgbClr val="990000"/>
                </a:solidFill>
                <a:latin typeface="Calibri"/>
                <a:cs typeface="Calibri"/>
              </a:rPr>
              <a:t>Disaster Recovery + Resilience</a:t>
            </a:r>
          </a:p>
        </p:txBody>
      </p:sp>
    </p:spTree>
    <p:extLst>
      <p:ext uri="{BB962C8B-B14F-4D97-AF65-F5344CB8AC3E}">
        <p14:creationId xmlns:p14="http://schemas.microsoft.com/office/powerpoint/2010/main" val="31379764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ChangeArrowheads="1"/>
          </p:cNvSpPr>
          <p:nvPr/>
        </p:nvSpPr>
        <p:spPr bwMode="auto">
          <a:xfrm>
            <a:off x="1046" y="4296499"/>
            <a:ext cx="9144000" cy="1000126"/>
          </a:xfrm>
          <a:prstGeom prst="rect">
            <a:avLst/>
          </a:prstGeom>
          <a:solidFill>
            <a:schemeClr val="bg1"/>
          </a:solidFill>
          <a:ln w="9525">
            <a:noFill/>
            <a:miter lim="800000"/>
            <a:headEnd/>
            <a:tailEnd/>
          </a:ln>
          <a:effectLst/>
        </p:spPr>
        <p:txBody>
          <a:bodyPr wrap="none" anchor="ctr"/>
          <a:lstStyle/>
          <a:p>
            <a:endParaRPr lang="en-US">
              <a:solidFill>
                <a:prstClr val="black"/>
              </a:solidFill>
              <a:latin typeface="Calibri"/>
            </a:endParaRPr>
          </a:p>
        </p:txBody>
      </p:sp>
      <p:sp>
        <p:nvSpPr>
          <p:cNvPr id="661507" name="Rectangle 3"/>
          <p:cNvSpPr>
            <a:spLocks noGrp="1" noChangeArrowheads="1"/>
          </p:cNvSpPr>
          <p:nvPr>
            <p:ph type="title"/>
          </p:nvPr>
        </p:nvSpPr>
        <p:spPr>
          <a:xfrm>
            <a:off x="0" y="858797"/>
            <a:ext cx="9144000" cy="451247"/>
          </a:xfrm>
        </p:spPr>
        <p:txBody>
          <a:bodyPr>
            <a:normAutofit fontScale="90000"/>
          </a:bodyPr>
          <a:lstStyle/>
          <a:p>
            <a:r>
              <a:rPr lang="en-US" sz="5200" i="1" spc="300" dirty="0">
                <a:solidFill>
                  <a:schemeClr val="accent1">
                    <a:lumMod val="50000"/>
                  </a:schemeClr>
                </a:solidFill>
              </a:rPr>
              <a:t>Emergency</a:t>
            </a:r>
            <a:r>
              <a:rPr lang="en-US" sz="5200" i="1" spc="300" dirty="0"/>
              <a:t> a</a:t>
            </a:r>
            <a:r>
              <a:rPr lang="en-US" sz="5200" i="1" spc="300" dirty="0" smtClean="0"/>
              <a:t>ction levels</a:t>
            </a:r>
            <a:endParaRPr lang="en-US" sz="5200" i="1" spc="300" dirty="0"/>
          </a:p>
        </p:txBody>
      </p:sp>
      <p:sp>
        <p:nvSpPr>
          <p:cNvPr id="7" name="Slide Number Placeholder 6"/>
          <p:cNvSpPr>
            <a:spLocks noGrp="1"/>
          </p:cNvSpPr>
          <p:nvPr>
            <p:ph type="sldNum" sz="quarter" idx="12"/>
          </p:nvPr>
        </p:nvSpPr>
        <p:spPr/>
        <p:txBody>
          <a:bodyPr/>
          <a:lstStyle/>
          <a:p>
            <a:fld id="{A1FCC955-EDC8-C641-B7EE-09FB459102F8}" type="slidenum">
              <a:rPr lang="en-US" smtClean="0">
                <a:latin typeface="Calibri"/>
              </a:rPr>
              <a:pPr/>
              <a:t>20</a:t>
            </a:fld>
            <a:endParaRPr lang="en-US">
              <a:latin typeface="Calibri"/>
            </a:endParaRPr>
          </a:p>
        </p:txBody>
      </p:sp>
      <p:grpSp>
        <p:nvGrpSpPr>
          <p:cNvPr id="2" name="Group 4"/>
          <p:cNvGrpSpPr>
            <a:grpSpLocks/>
          </p:cNvGrpSpPr>
          <p:nvPr/>
        </p:nvGrpSpPr>
        <p:grpSpPr bwMode="auto">
          <a:xfrm>
            <a:off x="857251" y="1328588"/>
            <a:ext cx="8691563" cy="3748088"/>
            <a:chOff x="498" y="1054"/>
            <a:chExt cx="5475" cy="3148"/>
          </a:xfrm>
        </p:grpSpPr>
        <p:sp>
          <p:nvSpPr>
            <p:cNvPr id="661509" name="Rectangle 5"/>
            <p:cNvSpPr>
              <a:spLocks noChangeArrowheads="1"/>
            </p:cNvSpPr>
            <p:nvPr/>
          </p:nvSpPr>
          <p:spPr bwMode="auto">
            <a:xfrm>
              <a:off x="856" y="1953"/>
              <a:ext cx="4682" cy="810"/>
            </a:xfrm>
            <a:prstGeom prst="rect">
              <a:avLst/>
            </a:prstGeom>
            <a:solidFill>
              <a:srgbClr val="00008A">
                <a:alpha val="77647"/>
              </a:srgbClr>
            </a:solidFill>
            <a:ln w="9525">
              <a:solidFill>
                <a:schemeClr val="tx1"/>
              </a:solidFill>
              <a:miter lim="800000"/>
              <a:headEnd/>
              <a:tailEnd/>
            </a:ln>
            <a:effectLst/>
          </p:spPr>
          <p:txBody>
            <a:bodyPr wrap="none" anchor="ctr"/>
            <a:lstStyle/>
            <a:p>
              <a:endParaRPr lang="en-US">
                <a:solidFill>
                  <a:prstClr val="black"/>
                </a:solidFill>
                <a:latin typeface="Calibri"/>
              </a:endParaRPr>
            </a:p>
          </p:txBody>
        </p:sp>
        <p:sp>
          <p:nvSpPr>
            <p:cNvPr id="661510" name="AutoShape 6"/>
            <p:cNvSpPr>
              <a:spLocks noChangeArrowheads="1"/>
            </p:cNvSpPr>
            <p:nvPr/>
          </p:nvSpPr>
          <p:spPr bwMode="auto">
            <a:xfrm>
              <a:off x="519" y="1950"/>
              <a:ext cx="525" cy="258"/>
            </a:xfrm>
            <a:prstGeom prst="parallelogram">
              <a:avLst>
                <a:gd name="adj" fmla="val 75658"/>
              </a:avLst>
            </a:prstGeom>
            <a:solidFill>
              <a:srgbClr val="FFFFFF"/>
            </a:solidFill>
            <a:ln w="9525" algn="ctr">
              <a:noFill/>
              <a:miter lim="800000"/>
              <a:headEnd/>
              <a:tailEnd/>
            </a:ln>
            <a:effectLst/>
          </p:spPr>
          <p:txBody>
            <a:bodyPr wrap="none" anchor="ctr"/>
            <a:lstStyle/>
            <a:p>
              <a:endParaRPr lang="en-US">
                <a:solidFill>
                  <a:prstClr val="black"/>
                </a:solidFill>
                <a:latin typeface="Calibri"/>
              </a:endParaRPr>
            </a:p>
          </p:txBody>
        </p:sp>
        <p:sp>
          <p:nvSpPr>
            <p:cNvPr id="661511" name="AutoShape 7"/>
            <p:cNvSpPr>
              <a:spLocks noChangeArrowheads="1"/>
            </p:cNvSpPr>
            <p:nvPr/>
          </p:nvSpPr>
          <p:spPr bwMode="auto">
            <a:xfrm flipH="1">
              <a:off x="5353" y="1953"/>
              <a:ext cx="525" cy="258"/>
            </a:xfrm>
            <a:prstGeom prst="parallelogram">
              <a:avLst>
                <a:gd name="adj" fmla="val 75658"/>
              </a:avLst>
            </a:prstGeom>
            <a:solidFill>
              <a:srgbClr val="FFFFFF"/>
            </a:solidFill>
            <a:ln w="9525" algn="ctr">
              <a:noFill/>
              <a:miter lim="800000"/>
              <a:headEnd/>
              <a:tailEnd/>
            </a:ln>
            <a:effectLst/>
          </p:spPr>
          <p:txBody>
            <a:bodyPr wrap="none" anchor="ctr"/>
            <a:lstStyle/>
            <a:p>
              <a:endParaRPr lang="en-US">
                <a:solidFill>
                  <a:prstClr val="black"/>
                </a:solidFill>
                <a:latin typeface="Calibri"/>
              </a:endParaRPr>
            </a:p>
          </p:txBody>
        </p:sp>
        <p:sp>
          <p:nvSpPr>
            <p:cNvPr id="661512" name="Rectangle 8"/>
            <p:cNvSpPr>
              <a:spLocks noChangeArrowheads="1"/>
            </p:cNvSpPr>
            <p:nvPr/>
          </p:nvSpPr>
          <p:spPr bwMode="auto">
            <a:xfrm>
              <a:off x="856" y="2766"/>
              <a:ext cx="4693" cy="768"/>
            </a:xfrm>
            <a:prstGeom prst="rect">
              <a:avLst/>
            </a:prstGeom>
            <a:solidFill>
              <a:srgbClr val="0F3311">
                <a:alpha val="83000"/>
              </a:srgbClr>
            </a:solidFill>
            <a:ln w="9525">
              <a:solidFill>
                <a:schemeClr val="tx1"/>
              </a:solidFill>
              <a:miter lim="800000"/>
              <a:headEnd/>
              <a:tailEnd/>
            </a:ln>
            <a:effectLst/>
          </p:spPr>
          <p:txBody>
            <a:bodyPr wrap="none" anchor="ctr"/>
            <a:lstStyle/>
            <a:p>
              <a:endParaRPr lang="en-US">
                <a:solidFill>
                  <a:prstClr val="black"/>
                </a:solidFill>
                <a:latin typeface="Calibri"/>
              </a:endParaRPr>
            </a:p>
          </p:txBody>
        </p:sp>
        <p:sp>
          <p:nvSpPr>
            <p:cNvPr id="661513" name="AutoShape 9"/>
            <p:cNvSpPr>
              <a:spLocks noChangeArrowheads="1"/>
            </p:cNvSpPr>
            <p:nvPr/>
          </p:nvSpPr>
          <p:spPr bwMode="auto">
            <a:xfrm>
              <a:off x="516" y="2763"/>
              <a:ext cx="525" cy="258"/>
            </a:xfrm>
            <a:prstGeom prst="parallelogram">
              <a:avLst>
                <a:gd name="adj" fmla="val 75658"/>
              </a:avLst>
            </a:prstGeom>
            <a:solidFill>
              <a:srgbClr val="FFFFFF"/>
            </a:solidFill>
            <a:ln w="9525" algn="ctr">
              <a:noFill/>
              <a:miter lim="800000"/>
              <a:headEnd/>
              <a:tailEnd/>
            </a:ln>
            <a:effectLst/>
          </p:spPr>
          <p:txBody>
            <a:bodyPr wrap="none" anchor="ctr"/>
            <a:lstStyle/>
            <a:p>
              <a:endParaRPr lang="en-US">
                <a:solidFill>
                  <a:prstClr val="black"/>
                </a:solidFill>
                <a:latin typeface="Calibri"/>
              </a:endParaRPr>
            </a:p>
          </p:txBody>
        </p:sp>
        <p:sp>
          <p:nvSpPr>
            <p:cNvPr id="661514" name="AutoShape 10"/>
            <p:cNvSpPr>
              <a:spLocks noChangeArrowheads="1"/>
            </p:cNvSpPr>
            <p:nvPr/>
          </p:nvSpPr>
          <p:spPr bwMode="auto">
            <a:xfrm flipH="1">
              <a:off x="5367" y="2766"/>
              <a:ext cx="525" cy="258"/>
            </a:xfrm>
            <a:prstGeom prst="parallelogram">
              <a:avLst>
                <a:gd name="adj" fmla="val 75658"/>
              </a:avLst>
            </a:prstGeom>
            <a:solidFill>
              <a:srgbClr val="FFFFFF"/>
            </a:solidFill>
            <a:ln w="9525" algn="ctr">
              <a:noFill/>
              <a:miter lim="800000"/>
              <a:headEnd/>
              <a:tailEnd/>
            </a:ln>
            <a:effectLst/>
          </p:spPr>
          <p:txBody>
            <a:bodyPr wrap="none" anchor="ctr"/>
            <a:lstStyle/>
            <a:p>
              <a:endParaRPr lang="en-US">
                <a:solidFill>
                  <a:prstClr val="black"/>
                </a:solidFill>
                <a:latin typeface="Calibri"/>
              </a:endParaRPr>
            </a:p>
          </p:txBody>
        </p:sp>
        <p:sp>
          <p:nvSpPr>
            <p:cNvPr id="661515" name="Rectangle 11"/>
            <p:cNvSpPr>
              <a:spLocks noChangeArrowheads="1"/>
            </p:cNvSpPr>
            <p:nvPr/>
          </p:nvSpPr>
          <p:spPr bwMode="auto">
            <a:xfrm>
              <a:off x="868" y="2262"/>
              <a:ext cx="4667" cy="502"/>
            </a:xfrm>
            <a:prstGeom prst="rect">
              <a:avLst/>
            </a:prstGeom>
            <a:solidFill>
              <a:srgbClr val="111111">
                <a:alpha val="49001"/>
              </a:srgbClr>
            </a:solidFill>
            <a:ln w="9525" algn="ctr">
              <a:noFill/>
              <a:miter lim="800000"/>
              <a:headEnd/>
              <a:tailEnd/>
            </a:ln>
            <a:effectLst/>
          </p:spPr>
          <p:txBody>
            <a:bodyPr rot="10800000" wrap="none" anchor="ctr"/>
            <a:lstStyle/>
            <a:p>
              <a:endParaRPr lang="en-US">
                <a:solidFill>
                  <a:prstClr val="black"/>
                </a:solidFill>
                <a:latin typeface="Calibri"/>
              </a:endParaRPr>
            </a:p>
          </p:txBody>
        </p:sp>
        <p:sp>
          <p:nvSpPr>
            <p:cNvPr id="661516" name="Rectangle 12"/>
            <p:cNvSpPr>
              <a:spLocks noChangeArrowheads="1"/>
            </p:cNvSpPr>
            <p:nvPr/>
          </p:nvSpPr>
          <p:spPr bwMode="auto">
            <a:xfrm>
              <a:off x="857" y="3077"/>
              <a:ext cx="4691" cy="464"/>
            </a:xfrm>
            <a:prstGeom prst="rect">
              <a:avLst/>
            </a:prstGeom>
            <a:solidFill>
              <a:srgbClr val="111111">
                <a:alpha val="61000"/>
              </a:srgbClr>
            </a:solidFill>
            <a:ln w="9525" algn="ctr">
              <a:noFill/>
              <a:miter lim="800000"/>
              <a:headEnd/>
              <a:tailEnd/>
            </a:ln>
            <a:effectLst/>
          </p:spPr>
          <p:txBody>
            <a:bodyPr rot="10800000" wrap="none" anchor="ctr"/>
            <a:lstStyle/>
            <a:p>
              <a:endParaRPr lang="en-US">
                <a:solidFill>
                  <a:prstClr val="black"/>
                </a:solidFill>
                <a:latin typeface="Calibri"/>
              </a:endParaRPr>
            </a:p>
          </p:txBody>
        </p:sp>
        <p:sp>
          <p:nvSpPr>
            <p:cNvPr id="661517" name="Rectangle 13"/>
            <p:cNvSpPr>
              <a:spLocks noChangeArrowheads="1"/>
            </p:cNvSpPr>
            <p:nvPr/>
          </p:nvSpPr>
          <p:spPr bwMode="auto">
            <a:xfrm>
              <a:off x="845" y="3538"/>
              <a:ext cx="4736" cy="658"/>
            </a:xfrm>
            <a:prstGeom prst="rect">
              <a:avLst/>
            </a:prstGeom>
            <a:solidFill>
              <a:srgbClr val="4C2600">
                <a:alpha val="84000"/>
              </a:srgbClr>
            </a:solidFill>
            <a:ln w="9525">
              <a:solidFill>
                <a:schemeClr val="tx1"/>
              </a:solidFill>
              <a:miter lim="800000"/>
              <a:headEnd/>
              <a:tailEnd/>
            </a:ln>
            <a:effectLst/>
          </p:spPr>
          <p:txBody>
            <a:bodyPr wrap="none" anchor="ctr"/>
            <a:lstStyle/>
            <a:p>
              <a:endParaRPr lang="en-US">
                <a:solidFill>
                  <a:prstClr val="black"/>
                </a:solidFill>
                <a:latin typeface="Calibri"/>
              </a:endParaRPr>
            </a:p>
          </p:txBody>
        </p:sp>
        <p:sp>
          <p:nvSpPr>
            <p:cNvPr id="661518" name="AutoShape 14"/>
            <p:cNvSpPr>
              <a:spLocks noChangeArrowheads="1"/>
            </p:cNvSpPr>
            <p:nvPr/>
          </p:nvSpPr>
          <p:spPr bwMode="auto">
            <a:xfrm>
              <a:off x="498" y="3548"/>
              <a:ext cx="535" cy="289"/>
            </a:xfrm>
            <a:prstGeom prst="parallelogram">
              <a:avLst>
                <a:gd name="adj" fmla="val 68829"/>
              </a:avLst>
            </a:prstGeom>
            <a:solidFill>
              <a:srgbClr val="FFFFFF"/>
            </a:solidFill>
            <a:ln w="9525" algn="ctr">
              <a:noFill/>
              <a:miter lim="800000"/>
              <a:headEnd/>
              <a:tailEnd/>
            </a:ln>
            <a:effectLst/>
          </p:spPr>
          <p:txBody>
            <a:bodyPr wrap="none" anchor="ctr"/>
            <a:lstStyle/>
            <a:p>
              <a:endParaRPr lang="en-US">
                <a:solidFill>
                  <a:prstClr val="black"/>
                </a:solidFill>
                <a:latin typeface="Calibri"/>
              </a:endParaRPr>
            </a:p>
          </p:txBody>
        </p:sp>
        <p:sp>
          <p:nvSpPr>
            <p:cNvPr id="661519" name="AutoShape 15"/>
            <p:cNvSpPr>
              <a:spLocks noChangeArrowheads="1"/>
            </p:cNvSpPr>
            <p:nvPr/>
          </p:nvSpPr>
          <p:spPr bwMode="auto">
            <a:xfrm flipH="1">
              <a:off x="5438" y="3551"/>
              <a:ext cx="535" cy="289"/>
            </a:xfrm>
            <a:prstGeom prst="parallelogram">
              <a:avLst>
                <a:gd name="adj" fmla="val 68829"/>
              </a:avLst>
            </a:prstGeom>
            <a:solidFill>
              <a:srgbClr val="FFFFFF"/>
            </a:solidFill>
            <a:ln w="9525">
              <a:noFill/>
              <a:miter lim="800000"/>
              <a:headEnd/>
              <a:tailEnd/>
            </a:ln>
            <a:effectLst/>
          </p:spPr>
          <p:txBody>
            <a:bodyPr wrap="none" anchor="ctr"/>
            <a:lstStyle/>
            <a:p>
              <a:endParaRPr lang="en-US">
                <a:solidFill>
                  <a:prstClr val="black"/>
                </a:solidFill>
                <a:latin typeface="Calibri"/>
              </a:endParaRPr>
            </a:p>
          </p:txBody>
        </p:sp>
        <p:sp>
          <p:nvSpPr>
            <p:cNvPr id="661520" name="Rectangle 16"/>
            <p:cNvSpPr>
              <a:spLocks noChangeArrowheads="1"/>
            </p:cNvSpPr>
            <p:nvPr/>
          </p:nvSpPr>
          <p:spPr bwMode="auto">
            <a:xfrm>
              <a:off x="844" y="3815"/>
              <a:ext cx="4739" cy="387"/>
            </a:xfrm>
            <a:prstGeom prst="rect">
              <a:avLst/>
            </a:prstGeom>
            <a:solidFill>
              <a:srgbClr val="111111">
                <a:alpha val="56000"/>
              </a:srgbClr>
            </a:solidFill>
            <a:ln w="9525" algn="ctr">
              <a:noFill/>
              <a:miter lim="800000"/>
              <a:headEnd/>
              <a:tailEnd/>
            </a:ln>
            <a:effectLst/>
          </p:spPr>
          <p:txBody>
            <a:bodyPr rot="10800000" wrap="none" anchor="ctr"/>
            <a:lstStyle/>
            <a:p>
              <a:endParaRPr lang="en-US">
                <a:solidFill>
                  <a:prstClr val="black"/>
                </a:solidFill>
                <a:latin typeface="Calibri"/>
              </a:endParaRPr>
            </a:p>
          </p:txBody>
        </p:sp>
        <p:sp>
          <p:nvSpPr>
            <p:cNvPr id="661521" name="Rectangle 17"/>
            <p:cNvSpPr>
              <a:spLocks noChangeArrowheads="1"/>
            </p:cNvSpPr>
            <p:nvPr/>
          </p:nvSpPr>
          <p:spPr bwMode="auto">
            <a:xfrm>
              <a:off x="5459" y="1054"/>
              <a:ext cx="294" cy="104"/>
            </a:xfrm>
            <a:prstGeom prst="rect">
              <a:avLst/>
            </a:prstGeom>
            <a:solidFill>
              <a:schemeClr val="bg1"/>
            </a:solidFill>
            <a:ln w="9525" algn="ctr">
              <a:noFill/>
              <a:miter lim="800000"/>
              <a:headEnd/>
              <a:tailEnd/>
            </a:ln>
            <a:effectLst/>
          </p:spPr>
          <p:txBody>
            <a:bodyPr rot="10800000" wrap="none" anchor="ctr"/>
            <a:lstStyle/>
            <a:p>
              <a:endParaRPr lang="en-US">
                <a:solidFill>
                  <a:prstClr val="black"/>
                </a:solidFill>
                <a:latin typeface="Calibri"/>
              </a:endParaRPr>
            </a:p>
          </p:txBody>
        </p:sp>
        <p:sp>
          <p:nvSpPr>
            <p:cNvPr id="661522" name="Rectangle 18"/>
            <p:cNvSpPr>
              <a:spLocks noChangeArrowheads="1"/>
            </p:cNvSpPr>
            <p:nvPr/>
          </p:nvSpPr>
          <p:spPr bwMode="auto">
            <a:xfrm>
              <a:off x="857" y="1184"/>
              <a:ext cx="4682" cy="774"/>
            </a:xfrm>
            <a:prstGeom prst="rect">
              <a:avLst/>
            </a:prstGeom>
            <a:solidFill>
              <a:srgbClr val="4C000E">
                <a:alpha val="78000"/>
              </a:srgbClr>
            </a:solidFill>
            <a:ln w="9525">
              <a:solidFill>
                <a:schemeClr val="tx1"/>
              </a:solidFill>
              <a:miter lim="800000"/>
              <a:headEnd/>
              <a:tailEnd/>
            </a:ln>
            <a:effectLst/>
          </p:spPr>
          <p:txBody>
            <a:bodyPr wrap="none" anchor="ctr"/>
            <a:lstStyle/>
            <a:p>
              <a:endParaRPr lang="en-US">
                <a:solidFill>
                  <a:prstClr val="black"/>
                </a:solidFill>
                <a:latin typeface="Calibri"/>
              </a:endParaRPr>
            </a:p>
          </p:txBody>
        </p:sp>
        <p:sp>
          <p:nvSpPr>
            <p:cNvPr id="661523" name="AutoShape 19"/>
            <p:cNvSpPr>
              <a:spLocks noChangeArrowheads="1"/>
            </p:cNvSpPr>
            <p:nvPr/>
          </p:nvSpPr>
          <p:spPr bwMode="auto">
            <a:xfrm>
              <a:off x="515" y="1142"/>
              <a:ext cx="535" cy="258"/>
            </a:xfrm>
            <a:prstGeom prst="parallelogram">
              <a:avLst>
                <a:gd name="adj" fmla="val 77099"/>
              </a:avLst>
            </a:prstGeom>
            <a:solidFill>
              <a:srgbClr val="FFFFFF"/>
            </a:solidFill>
            <a:ln w="9525" algn="ctr">
              <a:noFill/>
              <a:miter lim="800000"/>
              <a:headEnd/>
              <a:tailEnd/>
            </a:ln>
            <a:effectLst/>
          </p:spPr>
          <p:txBody>
            <a:bodyPr wrap="none" anchor="ctr"/>
            <a:lstStyle/>
            <a:p>
              <a:endParaRPr lang="en-US">
                <a:solidFill>
                  <a:prstClr val="black"/>
                </a:solidFill>
                <a:latin typeface="Calibri"/>
              </a:endParaRPr>
            </a:p>
          </p:txBody>
        </p:sp>
        <p:sp>
          <p:nvSpPr>
            <p:cNvPr id="661524" name="AutoShape 20"/>
            <p:cNvSpPr>
              <a:spLocks noChangeArrowheads="1"/>
            </p:cNvSpPr>
            <p:nvPr/>
          </p:nvSpPr>
          <p:spPr bwMode="auto">
            <a:xfrm flipH="1">
              <a:off x="5344" y="1142"/>
              <a:ext cx="535" cy="258"/>
            </a:xfrm>
            <a:prstGeom prst="parallelogram">
              <a:avLst>
                <a:gd name="adj" fmla="val 77099"/>
              </a:avLst>
            </a:prstGeom>
            <a:solidFill>
              <a:srgbClr val="FFFFFF"/>
            </a:solidFill>
            <a:ln w="9525" algn="ctr">
              <a:noFill/>
              <a:miter lim="800000"/>
              <a:headEnd/>
              <a:tailEnd/>
            </a:ln>
            <a:effectLst/>
          </p:spPr>
          <p:txBody>
            <a:bodyPr wrap="none" anchor="ctr"/>
            <a:lstStyle/>
            <a:p>
              <a:endParaRPr lang="en-US">
                <a:solidFill>
                  <a:prstClr val="black"/>
                </a:solidFill>
                <a:latin typeface="Calibri"/>
              </a:endParaRPr>
            </a:p>
          </p:txBody>
        </p:sp>
        <p:sp>
          <p:nvSpPr>
            <p:cNvPr id="661525" name="Rectangle 21"/>
            <p:cNvSpPr>
              <a:spLocks noChangeArrowheads="1"/>
            </p:cNvSpPr>
            <p:nvPr/>
          </p:nvSpPr>
          <p:spPr bwMode="auto">
            <a:xfrm>
              <a:off x="858" y="1493"/>
              <a:ext cx="4679" cy="477"/>
            </a:xfrm>
            <a:prstGeom prst="rect">
              <a:avLst/>
            </a:prstGeom>
            <a:solidFill>
              <a:srgbClr val="111111">
                <a:alpha val="53999"/>
              </a:srgbClr>
            </a:solidFill>
            <a:ln w="9525" algn="ctr">
              <a:noFill/>
              <a:miter lim="800000"/>
              <a:headEnd/>
              <a:tailEnd/>
            </a:ln>
            <a:effectLst/>
          </p:spPr>
          <p:txBody>
            <a:bodyPr rot="10800000" wrap="none" anchor="ctr"/>
            <a:lstStyle/>
            <a:p>
              <a:endParaRPr lang="en-US">
                <a:solidFill>
                  <a:prstClr val="black"/>
                </a:solidFill>
                <a:latin typeface="Calibri"/>
              </a:endParaRPr>
            </a:p>
          </p:txBody>
        </p:sp>
      </p:grpSp>
      <p:sp>
        <p:nvSpPr>
          <p:cNvPr id="661526" name="Rectangle 22"/>
          <p:cNvSpPr>
            <a:spLocks noChangeArrowheads="1"/>
          </p:cNvSpPr>
          <p:nvPr/>
        </p:nvSpPr>
        <p:spPr bwMode="auto">
          <a:xfrm>
            <a:off x="1673226" y="1369112"/>
            <a:ext cx="7534275" cy="2178421"/>
          </a:xfrm>
          <a:prstGeom prst="rect">
            <a:avLst/>
          </a:prstGeom>
          <a:noFill/>
          <a:ln w="9525">
            <a:noFill/>
            <a:miter lim="800000"/>
            <a:headEnd/>
            <a:tailEnd/>
          </a:ln>
          <a:effectLst>
            <a:outerShdw blurRad="50800" dist="38100" dir="2700000" algn="tl" rotWithShape="0">
              <a:prstClr val="black">
                <a:alpha val="40000"/>
              </a:prstClr>
            </a:outerShdw>
          </a:effectLst>
        </p:spPr>
        <p:txBody>
          <a:bodyPr lIns="92075" tIns="46038" rIns="92075" bIns="46038"/>
          <a:lstStyle/>
          <a:p>
            <a:pPr>
              <a:buClr>
                <a:prstClr val="black"/>
              </a:buClr>
              <a:buSzPct val="95000"/>
            </a:pPr>
            <a:r>
              <a:rPr lang="en-US" sz="2400" dirty="0">
                <a:solidFill>
                  <a:prstClr val="white"/>
                </a:solidFill>
                <a:latin typeface="Calibri"/>
              </a:rPr>
              <a:t>Level I:</a:t>
            </a:r>
            <a:r>
              <a:rPr lang="en-US" dirty="0">
                <a:solidFill>
                  <a:prstClr val="white"/>
                </a:solidFill>
                <a:latin typeface="Calibri"/>
              </a:rPr>
              <a:t> </a:t>
            </a:r>
            <a:r>
              <a:rPr lang="en-US" sz="2400" dirty="0">
                <a:solidFill>
                  <a:prstClr val="white"/>
                </a:solidFill>
                <a:latin typeface="Calibri"/>
              </a:rPr>
              <a:t>In progress - response activities required</a:t>
            </a:r>
            <a:r>
              <a:rPr lang="en-US" sz="2000" dirty="0">
                <a:solidFill>
                  <a:prstClr val="white"/>
                </a:solidFill>
                <a:latin typeface="Calibri"/>
              </a:rPr>
              <a:t/>
            </a:r>
            <a:br>
              <a:rPr lang="en-US" sz="2000" dirty="0">
                <a:solidFill>
                  <a:prstClr val="white"/>
                </a:solidFill>
                <a:latin typeface="Calibri"/>
              </a:rPr>
            </a:br>
            <a:r>
              <a:rPr lang="en-US" sz="700" dirty="0">
                <a:solidFill>
                  <a:prstClr val="white"/>
                </a:solidFill>
                <a:effectLst>
                  <a:outerShdw blurRad="38100" dist="38100" dir="2700000" algn="tl">
                    <a:srgbClr val="C0C0C0"/>
                  </a:outerShdw>
                </a:effectLst>
                <a:latin typeface="Calibri"/>
              </a:rPr>
              <a:t/>
            </a:r>
            <a:br>
              <a:rPr lang="en-US" sz="700" dirty="0">
                <a:solidFill>
                  <a:prstClr val="white"/>
                </a:solidFill>
                <a:effectLst>
                  <a:outerShdw blurRad="38100" dist="38100" dir="2700000" algn="tl">
                    <a:srgbClr val="C0C0C0"/>
                  </a:outerShdw>
                </a:effectLst>
                <a:latin typeface="Calibri"/>
              </a:rPr>
            </a:br>
            <a:r>
              <a:rPr lang="en-US" sz="1600" dirty="0">
                <a:solidFill>
                  <a:prstClr val="white"/>
                </a:solidFill>
                <a:latin typeface="Calibri"/>
              </a:rPr>
              <a:t>Incident requiring full augmentation of EOC with all ESFs, supporting organizations &amp; </a:t>
            </a:r>
            <a:r>
              <a:rPr lang="en-US" sz="1600" dirty="0" smtClean="0">
                <a:solidFill>
                  <a:prstClr val="white"/>
                </a:solidFill>
                <a:latin typeface="Calibri"/>
              </a:rPr>
              <a:t>FEMA.</a:t>
            </a:r>
            <a:endParaRPr lang="en-US" sz="1600" dirty="0">
              <a:solidFill>
                <a:prstClr val="white"/>
              </a:solidFill>
              <a:latin typeface="Calibri"/>
            </a:endParaRPr>
          </a:p>
          <a:p>
            <a:pPr>
              <a:buClr>
                <a:prstClr val="black"/>
              </a:buClr>
              <a:buSzPct val="95000"/>
            </a:pPr>
            <a:r>
              <a:rPr lang="en-US" sz="2400" dirty="0">
                <a:solidFill>
                  <a:prstClr val="white"/>
                </a:solidFill>
                <a:latin typeface="Calibri"/>
              </a:rPr>
              <a:t>Level II: Event in progress - major impact</a:t>
            </a:r>
          </a:p>
          <a:p>
            <a:pPr>
              <a:buClr>
                <a:prstClr val="black"/>
              </a:buClr>
              <a:buSzPct val="95000"/>
            </a:pPr>
            <a:r>
              <a:rPr lang="en-US" sz="1600" dirty="0">
                <a:solidFill>
                  <a:prstClr val="white"/>
                </a:solidFill>
                <a:latin typeface="Calibri"/>
              </a:rPr>
              <a:t>Incident requiring full augmentation of EOC with all ESFs, supporting organizations &amp; FEMA as </a:t>
            </a:r>
            <a:r>
              <a:rPr lang="en-US" sz="1600" dirty="0" smtClean="0">
                <a:solidFill>
                  <a:prstClr val="white"/>
                </a:solidFill>
                <a:latin typeface="Calibri"/>
              </a:rPr>
              <a:t>needed.</a:t>
            </a:r>
            <a:endParaRPr lang="en-US" sz="1600" dirty="0">
              <a:solidFill>
                <a:prstClr val="white"/>
              </a:solidFill>
              <a:latin typeface="Calibri"/>
            </a:endParaRPr>
          </a:p>
          <a:p>
            <a:pPr>
              <a:buClr>
                <a:prstClr val="black"/>
              </a:buClr>
              <a:buSzPct val="95000"/>
            </a:pPr>
            <a:endParaRPr lang="en-US" sz="2000" dirty="0">
              <a:solidFill>
                <a:prstClr val="white"/>
              </a:solidFill>
              <a:latin typeface="Calibri"/>
            </a:endParaRPr>
          </a:p>
        </p:txBody>
      </p:sp>
      <p:sp>
        <p:nvSpPr>
          <p:cNvPr id="661532" name="AutoShape 28"/>
          <p:cNvSpPr>
            <a:spLocks noChangeArrowheads="1"/>
          </p:cNvSpPr>
          <p:nvPr/>
        </p:nvSpPr>
        <p:spPr bwMode="auto">
          <a:xfrm rot="5400000" flipH="1">
            <a:off x="-1104305" y="2634828"/>
            <a:ext cx="3618309" cy="1314451"/>
          </a:xfrm>
          <a:prstGeom prst="rightArrow">
            <a:avLst>
              <a:gd name="adj1" fmla="val 58704"/>
              <a:gd name="adj2" fmla="val 75258"/>
            </a:avLst>
          </a:prstGeom>
          <a:solidFill>
            <a:schemeClr val="bg2">
              <a:lumMod val="75000"/>
              <a:alpha val="42000"/>
            </a:schemeClr>
          </a:solidFill>
          <a:ln w="9525">
            <a:noFill/>
            <a:miter lim="800000"/>
            <a:headEnd/>
            <a:tailEnd/>
          </a:ln>
          <a:effectLst/>
        </p:spPr>
        <p:txBody>
          <a:bodyPr rot="10800000" vert="eaVert" wrap="none" anchor="ctr"/>
          <a:lstStyle/>
          <a:p>
            <a:pPr algn="ctr"/>
            <a:endParaRPr lang="en-US" sz="900">
              <a:solidFill>
                <a:prstClr val="black"/>
              </a:solidFill>
              <a:latin typeface="Calibri"/>
            </a:endParaRPr>
          </a:p>
        </p:txBody>
      </p:sp>
      <p:sp>
        <p:nvSpPr>
          <p:cNvPr id="661528" name="Rectangle 24"/>
          <p:cNvSpPr>
            <a:spLocks noChangeArrowheads="1"/>
          </p:cNvSpPr>
          <p:nvPr/>
        </p:nvSpPr>
        <p:spPr bwMode="auto">
          <a:xfrm>
            <a:off x="319567" y="2428256"/>
            <a:ext cx="768350" cy="1015663"/>
          </a:xfrm>
          <a:prstGeom prst="rect">
            <a:avLst/>
          </a:prstGeom>
          <a:noFill/>
          <a:ln w="9525" algn="ctr">
            <a:noFill/>
            <a:miter lim="800000"/>
            <a:headEnd/>
            <a:tailEnd/>
          </a:ln>
          <a:effectLst/>
        </p:spPr>
        <p:txBody>
          <a:bodyPr>
            <a:spAutoFit/>
          </a:bodyPr>
          <a:lstStyle/>
          <a:p>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rPr>
              <a:t>II</a:t>
            </a:r>
          </a:p>
        </p:txBody>
      </p:sp>
      <p:sp>
        <p:nvSpPr>
          <p:cNvPr id="661529" name="Rectangle 25"/>
          <p:cNvSpPr>
            <a:spLocks noChangeArrowheads="1"/>
          </p:cNvSpPr>
          <p:nvPr/>
        </p:nvSpPr>
        <p:spPr bwMode="auto">
          <a:xfrm>
            <a:off x="204491" y="3435275"/>
            <a:ext cx="949325" cy="923330"/>
          </a:xfrm>
          <a:prstGeom prst="rect">
            <a:avLst/>
          </a:prstGeom>
          <a:noFill/>
          <a:ln w="9525" algn="ctr">
            <a:noFill/>
            <a:miter lim="800000"/>
            <a:headEnd/>
            <a:tailEnd/>
          </a:ln>
          <a:effectLst/>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rPr>
              <a:t>III</a:t>
            </a:r>
          </a:p>
        </p:txBody>
      </p:sp>
      <p:sp>
        <p:nvSpPr>
          <p:cNvPr id="661530" name="Rectangle 26"/>
          <p:cNvSpPr>
            <a:spLocks noChangeArrowheads="1"/>
          </p:cNvSpPr>
          <p:nvPr/>
        </p:nvSpPr>
        <p:spPr bwMode="auto">
          <a:xfrm>
            <a:off x="254001" y="4357068"/>
            <a:ext cx="930275" cy="830997"/>
          </a:xfrm>
          <a:prstGeom prst="rect">
            <a:avLst/>
          </a:prstGeom>
          <a:noFill/>
          <a:ln w="9525" algn="ctr">
            <a:noFill/>
            <a:miter lim="800000"/>
            <a:headEnd/>
            <a:tailEnd/>
          </a:ln>
          <a:effectLst/>
        </p:spPr>
        <p:txBody>
          <a:bodyPr>
            <a:spAutoFit/>
          </a:bodyPr>
          <a:lstStyle/>
          <a:p>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rPr>
              <a:t>IV</a:t>
            </a:r>
          </a:p>
        </p:txBody>
      </p:sp>
      <p:sp>
        <p:nvSpPr>
          <p:cNvPr id="661531" name="Rectangle 27"/>
          <p:cNvSpPr>
            <a:spLocks noChangeArrowheads="1"/>
          </p:cNvSpPr>
          <p:nvPr/>
        </p:nvSpPr>
        <p:spPr bwMode="auto">
          <a:xfrm>
            <a:off x="392780" y="1501477"/>
            <a:ext cx="635000" cy="1107996"/>
          </a:xfrm>
          <a:prstGeom prst="rect">
            <a:avLst/>
          </a:prstGeom>
          <a:noFill/>
          <a:ln w="9525" algn="ctr">
            <a:noFill/>
            <a:miter lim="800000"/>
            <a:headEnd/>
            <a:tailEnd/>
          </a:ln>
          <a:effectLst/>
        </p:spPr>
        <p:txBody>
          <a:bodyPr>
            <a:spAutoFit/>
          </a:bodyPr>
          <a:lstStyle/>
          <a:p>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rPr>
              <a:t>I</a:t>
            </a:r>
          </a:p>
        </p:txBody>
      </p:sp>
      <p:pic>
        <p:nvPicPr>
          <p:cNvPr id="661533" name="Picture 29" descr="gen_silhouettes_small"/>
          <p:cNvPicPr>
            <a:picLocks noChangeAspect="1" noChangeArrowheads="1"/>
          </p:cNvPicPr>
          <p:nvPr/>
        </p:nvPicPr>
        <p:blipFill>
          <a:blip r:embed="rId3" cstate="print">
            <a:clrChange>
              <a:clrFrom>
                <a:srgbClr val="000000"/>
              </a:clrFrom>
              <a:clrTo>
                <a:srgbClr val="000000">
                  <a:alpha val="0"/>
                </a:srgbClr>
              </a:clrTo>
            </a:clrChange>
            <a:lum bright="-40000"/>
          </a:blip>
          <a:srcRect r="64371"/>
          <a:stretch>
            <a:fillRect/>
          </a:stretch>
        </p:blipFill>
        <p:spPr bwMode="auto">
          <a:xfrm>
            <a:off x="600704" y="4682220"/>
            <a:ext cx="192088" cy="292894"/>
          </a:xfrm>
          <a:prstGeom prst="rect">
            <a:avLst/>
          </a:prstGeom>
          <a:noFill/>
          <a:ln w="9525">
            <a:noFill/>
            <a:miter lim="800000"/>
            <a:headEnd/>
            <a:tailEnd/>
          </a:ln>
        </p:spPr>
      </p:pic>
      <p:grpSp>
        <p:nvGrpSpPr>
          <p:cNvPr id="3" name="Group 30"/>
          <p:cNvGrpSpPr>
            <a:grpSpLocks/>
          </p:cNvGrpSpPr>
          <p:nvPr/>
        </p:nvGrpSpPr>
        <p:grpSpPr bwMode="auto">
          <a:xfrm>
            <a:off x="302500" y="2836751"/>
            <a:ext cx="790370" cy="407194"/>
            <a:chOff x="181" y="2291"/>
            <a:chExt cx="522" cy="359"/>
          </a:xfrm>
        </p:grpSpPr>
        <p:grpSp>
          <p:nvGrpSpPr>
            <p:cNvPr id="4" name="Group 31"/>
            <p:cNvGrpSpPr>
              <a:grpSpLocks/>
            </p:cNvGrpSpPr>
            <p:nvPr/>
          </p:nvGrpSpPr>
          <p:grpSpPr bwMode="auto">
            <a:xfrm>
              <a:off x="181" y="2291"/>
              <a:ext cx="522" cy="259"/>
              <a:chOff x="175" y="2495"/>
              <a:chExt cx="522" cy="259"/>
            </a:xfrm>
          </p:grpSpPr>
          <p:pic>
            <p:nvPicPr>
              <p:cNvPr id="661537" name="Picture 33" descr="gen_silhouettes_small"/>
              <p:cNvPicPr>
                <a:picLocks noChangeAspect="1" noChangeArrowheads="1"/>
              </p:cNvPicPr>
              <p:nvPr/>
            </p:nvPicPr>
            <p:blipFill>
              <a:blip r:embed="rId3" cstate="print">
                <a:clrChange>
                  <a:clrFrom>
                    <a:srgbClr val="000000"/>
                  </a:clrFrom>
                  <a:clrTo>
                    <a:srgbClr val="000000">
                      <a:alpha val="0"/>
                    </a:srgbClr>
                  </a:clrTo>
                </a:clrChange>
                <a:lum bright="-20000"/>
              </a:blip>
              <a:srcRect r="64371"/>
              <a:stretch>
                <a:fillRect/>
              </a:stretch>
            </p:blipFill>
            <p:spPr bwMode="auto">
              <a:xfrm>
                <a:off x="558" y="2495"/>
                <a:ext cx="139" cy="259"/>
              </a:xfrm>
              <a:prstGeom prst="rect">
                <a:avLst/>
              </a:prstGeom>
              <a:noFill/>
              <a:ln w="9525">
                <a:noFill/>
                <a:miter lim="800000"/>
                <a:headEnd/>
                <a:tailEnd/>
              </a:ln>
            </p:spPr>
          </p:pic>
          <p:grpSp>
            <p:nvGrpSpPr>
              <p:cNvPr id="5" name="Group 35"/>
              <p:cNvGrpSpPr>
                <a:grpSpLocks/>
              </p:cNvGrpSpPr>
              <p:nvPr/>
            </p:nvGrpSpPr>
            <p:grpSpPr bwMode="auto">
              <a:xfrm>
                <a:off x="294" y="2495"/>
                <a:ext cx="266" cy="259"/>
                <a:chOff x="187" y="3411"/>
                <a:chExt cx="321" cy="312"/>
              </a:xfrm>
            </p:grpSpPr>
            <p:pic>
              <p:nvPicPr>
                <p:cNvPr id="661540" name="Picture 36" descr="gen_silhouettes_small"/>
                <p:cNvPicPr>
                  <a:picLocks noChangeAspect="1" noChangeArrowheads="1"/>
                </p:cNvPicPr>
                <p:nvPr/>
              </p:nvPicPr>
              <p:blipFill>
                <a:blip r:embed="rId3" cstate="print">
                  <a:clrChange>
                    <a:clrFrom>
                      <a:srgbClr val="000000"/>
                    </a:clrFrom>
                    <a:clrTo>
                      <a:srgbClr val="000000">
                        <a:alpha val="0"/>
                      </a:srgbClr>
                    </a:clrTo>
                  </a:clrChange>
                  <a:lum bright="-20000"/>
                </a:blip>
                <a:srcRect r="64371"/>
                <a:stretch>
                  <a:fillRect/>
                </a:stretch>
              </p:blipFill>
              <p:spPr bwMode="auto">
                <a:xfrm>
                  <a:off x="187" y="3411"/>
                  <a:ext cx="168" cy="312"/>
                </a:xfrm>
                <a:prstGeom prst="rect">
                  <a:avLst/>
                </a:prstGeom>
                <a:noFill/>
                <a:ln w="9525">
                  <a:noFill/>
                  <a:miter lim="800000"/>
                  <a:headEnd/>
                  <a:tailEnd/>
                </a:ln>
              </p:spPr>
            </p:pic>
            <p:pic>
              <p:nvPicPr>
                <p:cNvPr id="661541" name="Picture 37" descr="gen_silhouettes_small"/>
                <p:cNvPicPr>
                  <a:picLocks noChangeAspect="1" noChangeArrowheads="1"/>
                </p:cNvPicPr>
                <p:nvPr/>
              </p:nvPicPr>
              <p:blipFill>
                <a:blip r:embed="rId3" cstate="print">
                  <a:clrChange>
                    <a:clrFrom>
                      <a:srgbClr val="000000"/>
                    </a:clrFrom>
                    <a:clrTo>
                      <a:srgbClr val="000000">
                        <a:alpha val="0"/>
                      </a:srgbClr>
                    </a:clrTo>
                  </a:clrChange>
                  <a:lum bright="-20000"/>
                </a:blip>
                <a:srcRect r="64371"/>
                <a:stretch>
                  <a:fillRect/>
                </a:stretch>
              </p:blipFill>
              <p:spPr bwMode="auto">
                <a:xfrm>
                  <a:off x="340" y="3411"/>
                  <a:ext cx="168" cy="312"/>
                </a:xfrm>
                <a:prstGeom prst="rect">
                  <a:avLst/>
                </a:prstGeom>
                <a:noFill/>
                <a:ln w="9525">
                  <a:noFill/>
                  <a:miter lim="800000"/>
                  <a:headEnd/>
                  <a:tailEnd/>
                </a:ln>
              </p:spPr>
            </p:pic>
          </p:grpSp>
          <p:pic>
            <p:nvPicPr>
              <p:cNvPr id="661542" name="Picture 38" descr="gen_silhouettes_small"/>
              <p:cNvPicPr>
                <a:picLocks noChangeAspect="1" noChangeArrowheads="1"/>
              </p:cNvPicPr>
              <p:nvPr/>
            </p:nvPicPr>
            <p:blipFill>
              <a:blip r:embed="rId3" cstate="print">
                <a:clrChange>
                  <a:clrFrom>
                    <a:srgbClr val="000000"/>
                  </a:clrFrom>
                  <a:clrTo>
                    <a:srgbClr val="000000">
                      <a:alpha val="0"/>
                    </a:srgbClr>
                  </a:clrTo>
                </a:clrChange>
                <a:lum bright="-20000"/>
              </a:blip>
              <a:srcRect r="64371"/>
              <a:stretch>
                <a:fillRect/>
              </a:stretch>
            </p:blipFill>
            <p:spPr bwMode="auto">
              <a:xfrm>
                <a:off x="175" y="2495"/>
                <a:ext cx="127" cy="258"/>
              </a:xfrm>
              <a:prstGeom prst="rect">
                <a:avLst/>
              </a:prstGeom>
              <a:noFill/>
              <a:ln w="9525">
                <a:noFill/>
                <a:miter lim="800000"/>
                <a:headEnd/>
                <a:tailEnd/>
              </a:ln>
            </p:spPr>
          </p:pic>
        </p:grpSp>
        <p:grpSp>
          <p:nvGrpSpPr>
            <p:cNvPr id="6" name="Group 39"/>
            <p:cNvGrpSpPr>
              <a:grpSpLocks/>
            </p:cNvGrpSpPr>
            <p:nvPr/>
          </p:nvGrpSpPr>
          <p:grpSpPr bwMode="auto">
            <a:xfrm>
              <a:off x="313" y="2391"/>
              <a:ext cx="259" cy="259"/>
              <a:chOff x="313" y="2499"/>
              <a:chExt cx="259" cy="259"/>
            </a:xfrm>
          </p:grpSpPr>
          <p:pic>
            <p:nvPicPr>
              <p:cNvPr id="661546" name="Picture 42" descr="gen_silhouettes_small"/>
              <p:cNvPicPr>
                <a:picLocks noChangeAspect="1" noChangeArrowheads="1"/>
              </p:cNvPicPr>
              <p:nvPr/>
            </p:nvPicPr>
            <p:blipFill>
              <a:blip r:embed="rId3" cstate="print">
                <a:clrChange>
                  <a:clrFrom>
                    <a:srgbClr val="000000"/>
                  </a:clrFrom>
                  <a:clrTo>
                    <a:srgbClr val="000000">
                      <a:alpha val="0"/>
                    </a:srgbClr>
                  </a:clrTo>
                </a:clrChange>
                <a:lum bright="-40000" contrast="-40000"/>
              </a:blip>
              <a:srcRect r="64371"/>
              <a:stretch>
                <a:fillRect/>
              </a:stretch>
            </p:blipFill>
            <p:spPr bwMode="auto">
              <a:xfrm>
                <a:off x="313" y="2499"/>
                <a:ext cx="139" cy="259"/>
              </a:xfrm>
              <a:prstGeom prst="rect">
                <a:avLst/>
              </a:prstGeom>
              <a:noFill/>
              <a:ln w="9525" algn="ctr">
                <a:noFill/>
                <a:miter lim="800000"/>
                <a:headEnd/>
                <a:tailEnd/>
              </a:ln>
              <a:effectLst/>
            </p:spPr>
          </p:pic>
          <p:pic>
            <p:nvPicPr>
              <p:cNvPr id="661547" name="Picture 43" descr="gen_silhouettes_small"/>
              <p:cNvPicPr>
                <a:picLocks noChangeAspect="1" noChangeArrowheads="1"/>
              </p:cNvPicPr>
              <p:nvPr/>
            </p:nvPicPr>
            <p:blipFill>
              <a:blip r:embed="rId3" cstate="print">
                <a:clrChange>
                  <a:clrFrom>
                    <a:srgbClr val="000000"/>
                  </a:clrFrom>
                  <a:clrTo>
                    <a:srgbClr val="000000">
                      <a:alpha val="0"/>
                    </a:srgbClr>
                  </a:clrTo>
                </a:clrChange>
                <a:lum bright="-40000" contrast="-40000"/>
              </a:blip>
              <a:srcRect r="64371"/>
              <a:stretch>
                <a:fillRect/>
              </a:stretch>
            </p:blipFill>
            <p:spPr bwMode="auto">
              <a:xfrm>
                <a:off x="445" y="2499"/>
                <a:ext cx="127" cy="258"/>
              </a:xfrm>
              <a:prstGeom prst="rect">
                <a:avLst/>
              </a:prstGeom>
              <a:noFill/>
              <a:ln w="9525">
                <a:noFill/>
                <a:miter lim="800000"/>
                <a:headEnd/>
                <a:tailEnd/>
              </a:ln>
            </p:spPr>
          </p:pic>
        </p:grpSp>
      </p:grpSp>
      <p:grpSp>
        <p:nvGrpSpPr>
          <p:cNvPr id="8" name="Group 45"/>
          <p:cNvGrpSpPr>
            <a:grpSpLocks/>
          </p:cNvGrpSpPr>
          <p:nvPr/>
        </p:nvGrpSpPr>
        <p:grpSpPr bwMode="auto">
          <a:xfrm>
            <a:off x="198438" y="1950678"/>
            <a:ext cx="982662" cy="293769"/>
            <a:chOff x="122" y="2495"/>
            <a:chExt cx="649" cy="259"/>
          </a:xfrm>
        </p:grpSpPr>
        <p:grpSp>
          <p:nvGrpSpPr>
            <p:cNvPr id="9" name="Group 46"/>
            <p:cNvGrpSpPr>
              <a:grpSpLocks/>
            </p:cNvGrpSpPr>
            <p:nvPr/>
          </p:nvGrpSpPr>
          <p:grpSpPr bwMode="auto">
            <a:xfrm>
              <a:off x="505" y="2495"/>
              <a:ext cx="266" cy="259"/>
              <a:chOff x="123" y="3411"/>
              <a:chExt cx="321" cy="312"/>
            </a:xfrm>
          </p:grpSpPr>
          <p:pic>
            <p:nvPicPr>
              <p:cNvPr id="661551" name="Picture 47" descr="gen_silhouettes_small"/>
              <p:cNvPicPr>
                <a:picLocks noChangeAspect="1" noChangeArrowheads="1"/>
              </p:cNvPicPr>
              <p:nvPr/>
            </p:nvPicPr>
            <p:blipFill>
              <a:blip r:embed="rId3" cstate="print">
                <a:clrChange>
                  <a:clrFrom>
                    <a:srgbClr val="000000"/>
                  </a:clrFrom>
                  <a:clrTo>
                    <a:srgbClr val="000000">
                      <a:alpha val="0"/>
                    </a:srgbClr>
                  </a:clrTo>
                </a:clrChange>
                <a:lum bright="-20000"/>
              </a:blip>
              <a:srcRect r="64371"/>
              <a:stretch>
                <a:fillRect/>
              </a:stretch>
            </p:blipFill>
            <p:spPr bwMode="auto">
              <a:xfrm>
                <a:off x="123" y="3411"/>
                <a:ext cx="168" cy="312"/>
              </a:xfrm>
              <a:prstGeom prst="rect">
                <a:avLst/>
              </a:prstGeom>
              <a:noFill/>
              <a:ln w="9525">
                <a:noFill/>
                <a:miter lim="800000"/>
                <a:headEnd/>
                <a:tailEnd/>
              </a:ln>
            </p:spPr>
          </p:pic>
          <p:pic>
            <p:nvPicPr>
              <p:cNvPr id="661552" name="Picture 48" descr="gen_silhouettes_small"/>
              <p:cNvPicPr>
                <a:picLocks noChangeAspect="1" noChangeArrowheads="1"/>
              </p:cNvPicPr>
              <p:nvPr/>
            </p:nvPicPr>
            <p:blipFill>
              <a:blip r:embed="rId3" cstate="print">
                <a:clrChange>
                  <a:clrFrom>
                    <a:srgbClr val="000000"/>
                  </a:clrFrom>
                  <a:clrTo>
                    <a:srgbClr val="000000">
                      <a:alpha val="0"/>
                    </a:srgbClr>
                  </a:clrTo>
                </a:clrChange>
                <a:lum bright="-20000"/>
              </a:blip>
              <a:srcRect r="64371"/>
              <a:stretch>
                <a:fillRect/>
              </a:stretch>
            </p:blipFill>
            <p:spPr bwMode="auto">
              <a:xfrm>
                <a:off x="276" y="3411"/>
                <a:ext cx="168" cy="312"/>
              </a:xfrm>
              <a:prstGeom prst="rect">
                <a:avLst/>
              </a:prstGeom>
              <a:noFill/>
              <a:ln w="9525">
                <a:noFill/>
                <a:miter lim="800000"/>
                <a:headEnd/>
                <a:tailEnd/>
              </a:ln>
            </p:spPr>
          </p:pic>
        </p:grpSp>
        <p:grpSp>
          <p:nvGrpSpPr>
            <p:cNvPr id="10" name="Group 49"/>
            <p:cNvGrpSpPr>
              <a:grpSpLocks/>
            </p:cNvGrpSpPr>
            <p:nvPr/>
          </p:nvGrpSpPr>
          <p:grpSpPr bwMode="auto">
            <a:xfrm>
              <a:off x="240" y="2495"/>
              <a:ext cx="266" cy="259"/>
              <a:chOff x="123" y="3411"/>
              <a:chExt cx="321" cy="312"/>
            </a:xfrm>
          </p:grpSpPr>
          <p:pic>
            <p:nvPicPr>
              <p:cNvPr id="661554" name="Picture 50" descr="gen_silhouettes_small"/>
              <p:cNvPicPr>
                <a:picLocks noChangeAspect="1" noChangeArrowheads="1"/>
              </p:cNvPicPr>
              <p:nvPr/>
            </p:nvPicPr>
            <p:blipFill>
              <a:blip r:embed="rId3" cstate="print">
                <a:clrChange>
                  <a:clrFrom>
                    <a:srgbClr val="000000"/>
                  </a:clrFrom>
                  <a:clrTo>
                    <a:srgbClr val="000000">
                      <a:alpha val="0"/>
                    </a:srgbClr>
                  </a:clrTo>
                </a:clrChange>
                <a:lum bright="-20000"/>
              </a:blip>
              <a:srcRect r="64371"/>
              <a:stretch>
                <a:fillRect/>
              </a:stretch>
            </p:blipFill>
            <p:spPr bwMode="auto">
              <a:xfrm>
                <a:off x="123" y="3411"/>
                <a:ext cx="168" cy="312"/>
              </a:xfrm>
              <a:prstGeom prst="rect">
                <a:avLst/>
              </a:prstGeom>
              <a:noFill/>
              <a:ln w="9525">
                <a:noFill/>
                <a:miter lim="800000"/>
                <a:headEnd/>
                <a:tailEnd/>
              </a:ln>
            </p:spPr>
          </p:pic>
          <p:pic>
            <p:nvPicPr>
              <p:cNvPr id="661555" name="Picture 51" descr="gen_silhouettes_small"/>
              <p:cNvPicPr>
                <a:picLocks noChangeAspect="1" noChangeArrowheads="1"/>
              </p:cNvPicPr>
              <p:nvPr/>
            </p:nvPicPr>
            <p:blipFill>
              <a:blip r:embed="rId3" cstate="print">
                <a:clrChange>
                  <a:clrFrom>
                    <a:srgbClr val="000000"/>
                  </a:clrFrom>
                  <a:clrTo>
                    <a:srgbClr val="000000">
                      <a:alpha val="0"/>
                    </a:srgbClr>
                  </a:clrTo>
                </a:clrChange>
                <a:lum bright="-20000"/>
              </a:blip>
              <a:srcRect r="64371"/>
              <a:stretch>
                <a:fillRect/>
              </a:stretch>
            </p:blipFill>
            <p:spPr bwMode="auto">
              <a:xfrm>
                <a:off x="276" y="3411"/>
                <a:ext cx="168" cy="312"/>
              </a:xfrm>
              <a:prstGeom prst="rect">
                <a:avLst/>
              </a:prstGeom>
              <a:noFill/>
              <a:ln w="9525">
                <a:noFill/>
                <a:miter lim="800000"/>
                <a:headEnd/>
                <a:tailEnd/>
              </a:ln>
            </p:spPr>
          </p:pic>
        </p:grpSp>
        <p:pic>
          <p:nvPicPr>
            <p:cNvPr id="661556" name="Picture 52" descr="gen_silhouettes_small"/>
            <p:cNvPicPr>
              <a:picLocks noChangeAspect="1" noChangeArrowheads="1"/>
            </p:cNvPicPr>
            <p:nvPr/>
          </p:nvPicPr>
          <p:blipFill>
            <a:blip r:embed="rId3" cstate="print">
              <a:clrChange>
                <a:clrFrom>
                  <a:srgbClr val="000000"/>
                </a:clrFrom>
                <a:clrTo>
                  <a:srgbClr val="000000">
                    <a:alpha val="0"/>
                  </a:srgbClr>
                </a:clrTo>
              </a:clrChange>
              <a:lum bright="-20000"/>
            </a:blip>
            <a:srcRect r="64371"/>
            <a:stretch>
              <a:fillRect/>
            </a:stretch>
          </p:blipFill>
          <p:spPr bwMode="auto">
            <a:xfrm>
              <a:off x="122" y="2495"/>
              <a:ext cx="127" cy="258"/>
            </a:xfrm>
            <a:prstGeom prst="rect">
              <a:avLst/>
            </a:prstGeom>
            <a:noFill/>
            <a:ln w="9525">
              <a:noFill/>
              <a:miter lim="800000"/>
              <a:headEnd/>
              <a:tailEnd/>
            </a:ln>
          </p:spPr>
        </p:pic>
      </p:grpSp>
      <p:grpSp>
        <p:nvGrpSpPr>
          <p:cNvPr id="11" name="Group 53"/>
          <p:cNvGrpSpPr>
            <a:grpSpLocks/>
          </p:cNvGrpSpPr>
          <p:nvPr/>
        </p:nvGrpSpPr>
        <p:grpSpPr bwMode="auto">
          <a:xfrm>
            <a:off x="405873" y="2072078"/>
            <a:ext cx="584449" cy="293769"/>
            <a:chOff x="259" y="2499"/>
            <a:chExt cx="386" cy="259"/>
          </a:xfrm>
        </p:grpSpPr>
        <p:grpSp>
          <p:nvGrpSpPr>
            <p:cNvPr id="12" name="Group 54"/>
            <p:cNvGrpSpPr>
              <a:grpSpLocks/>
            </p:cNvGrpSpPr>
            <p:nvPr/>
          </p:nvGrpSpPr>
          <p:grpSpPr bwMode="auto">
            <a:xfrm>
              <a:off x="259" y="2499"/>
              <a:ext cx="266" cy="259"/>
              <a:chOff x="123" y="3411"/>
              <a:chExt cx="321" cy="312"/>
            </a:xfrm>
          </p:grpSpPr>
          <p:pic>
            <p:nvPicPr>
              <p:cNvPr id="661559" name="Picture 55" descr="gen_silhouettes_small"/>
              <p:cNvPicPr>
                <a:picLocks noChangeAspect="1" noChangeArrowheads="1"/>
              </p:cNvPicPr>
              <p:nvPr/>
            </p:nvPicPr>
            <p:blipFill>
              <a:blip r:embed="rId3" cstate="print">
                <a:clrChange>
                  <a:clrFrom>
                    <a:srgbClr val="000000"/>
                  </a:clrFrom>
                  <a:clrTo>
                    <a:srgbClr val="000000">
                      <a:alpha val="0"/>
                    </a:srgbClr>
                  </a:clrTo>
                </a:clrChange>
                <a:lum bright="-40000"/>
              </a:blip>
              <a:srcRect r="64371"/>
              <a:stretch>
                <a:fillRect/>
              </a:stretch>
            </p:blipFill>
            <p:spPr bwMode="auto">
              <a:xfrm>
                <a:off x="123" y="3411"/>
                <a:ext cx="168" cy="312"/>
              </a:xfrm>
              <a:prstGeom prst="rect">
                <a:avLst/>
              </a:prstGeom>
              <a:noFill/>
              <a:ln w="9525" algn="ctr">
                <a:noFill/>
                <a:miter lim="800000"/>
                <a:headEnd/>
                <a:tailEnd/>
              </a:ln>
              <a:effectLst/>
            </p:spPr>
          </p:pic>
          <p:pic>
            <p:nvPicPr>
              <p:cNvPr id="661560" name="Picture 56" descr="gen_silhouettes_small"/>
              <p:cNvPicPr>
                <a:picLocks noChangeAspect="1" noChangeArrowheads="1"/>
              </p:cNvPicPr>
              <p:nvPr/>
            </p:nvPicPr>
            <p:blipFill>
              <a:blip r:embed="rId3" cstate="print">
                <a:clrChange>
                  <a:clrFrom>
                    <a:srgbClr val="000000"/>
                  </a:clrFrom>
                  <a:clrTo>
                    <a:srgbClr val="000000">
                      <a:alpha val="0"/>
                    </a:srgbClr>
                  </a:clrTo>
                </a:clrChange>
                <a:lum bright="-40000"/>
              </a:blip>
              <a:srcRect r="64371"/>
              <a:stretch>
                <a:fillRect/>
              </a:stretch>
            </p:blipFill>
            <p:spPr bwMode="auto">
              <a:xfrm>
                <a:off x="276" y="3411"/>
                <a:ext cx="168" cy="312"/>
              </a:xfrm>
              <a:prstGeom prst="rect">
                <a:avLst/>
              </a:prstGeom>
              <a:noFill/>
              <a:ln w="9525" algn="ctr">
                <a:noFill/>
                <a:miter lim="800000"/>
                <a:headEnd/>
                <a:tailEnd/>
              </a:ln>
              <a:effectLst/>
            </p:spPr>
          </p:pic>
        </p:grpSp>
        <p:pic>
          <p:nvPicPr>
            <p:cNvPr id="661561" name="Picture 57" descr="gen_silhouettes_small"/>
            <p:cNvPicPr>
              <a:picLocks noChangeAspect="1" noChangeArrowheads="1"/>
            </p:cNvPicPr>
            <p:nvPr/>
          </p:nvPicPr>
          <p:blipFill>
            <a:blip r:embed="rId3" cstate="print">
              <a:clrChange>
                <a:clrFrom>
                  <a:srgbClr val="000000"/>
                </a:clrFrom>
                <a:clrTo>
                  <a:srgbClr val="000000">
                    <a:alpha val="0"/>
                  </a:srgbClr>
                </a:clrTo>
              </a:clrChange>
              <a:lum bright="-40000"/>
            </a:blip>
            <a:srcRect r="64371"/>
            <a:stretch>
              <a:fillRect/>
            </a:stretch>
          </p:blipFill>
          <p:spPr bwMode="auto">
            <a:xfrm>
              <a:off x="518" y="2499"/>
              <a:ext cx="127" cy="258"/>
            </a:xfrm>
            <a:prstGeom prst="rect">
              <a:avLst/>
            </a:prstGeom>
            <a:noFill/>
            <a:ln w="9525">
              <a:noFill/>
              <a:miter lim="800000"/>
              <a:headEnd/>
              <a:tailEnd/>
            </a:ln>
          </p:spPr>
        </p:pic>
      </p:grpSp>
      <p:pic>
        <p:nvPicPr>
          <p:cNvPr id="661562" name="Picture 58" descr="gen_silhouettes_small"/>
          <p:cNvPicPr>
            <a:picLocks noChangeAspect="1" noChangeArrowheads="1"/>
          </p:cNvPicPr>
          <p:nvPr/>
        </p:nvPicPr>
        <p:blipFill>
          <a:blip r:embed="rId3" cstate="print">
            <a:clrChange>
              <a:clrFrom>
                <a:srgbClr val="000000"/>
              </a:clrFrom>
              <a:clrTo>
                <a:srgbClr val="000000">
                  <a:alpha val="0"/>
                </a:srgbClr>
              </a:clrTo>
            </a:clrChange>
            <a:lum bright="-20000"/>
          </a:blip>
          <a:srcRect r="64371"/>
          <a:stretch>
            <a:fillRect/>
          </a:stretch>
        </p:blipFill>
        <p:spPr bwMode="auto">
          <a:xfrm>
            <a:off x="598488" y="3747084"/>
            <a:ext cx="192088" cy="292894"/>
          </a:xfrm>
          <a:prstGeom prst="rect">
            <a:avLst/>
          </a:prstGeom>
          <a:noFill/>
          <a:ln w="9525">
            <a:noFill/>
            <a:miter lim="800000"/>
            <a:headEnd/>
            <a:tailEnd/>
          </a:ln>
        </p:spPr>
      </p:pic>
      <p:grpSp>
        <p:nvGrpSpPr>
          <p:cNvPr id="13" name="Group 59"/>
          <p:cNvGrpSpPr>
            <a:grpSpLocks/>
          </p:cNvGrpSpPr>
          <p:nvPr/>
        </p:nvGrpSpPr>
        <p:grpSpPr bwMode="auto">
          <a:xfrm>
            <a:off x="493234" y="3872211"/>
            <a:ext cx="403225" cy="294085"/>
            <a:chOff x="123" y="3411"/>
            <a:chExt cx="321" cy="312"/>
          </a:xfrm>
        </p:grpSpPr>
        <p:pic>
          <p:nvPicPr>
            <p:cNvPr id="661564" name="Picture 60" descr="gen_silhouettes_small"/>
            <p:cNvPicPr>
              <a:picLocks noChangeAspect="1" noChangeArrowheads="1"/>
            </p:cNvPicPr>
            <p:nvPr/>
          </p:nvPicPr>
          <p:blipFill>
            <a:blip r:embed="rId3" cstate="print">
              <a:clrChange>
                <a:clrFrom>
                  <a:srgbClr val="000000"/>
                </a:clrFrom>
                <a:clrTo>
                  <a:srgbClr val="000000">
                    <a:alpha val="0"/>
                  </a:srgbClr>
                </a:clrTo>
              </a:clrChange>
              <a:lum bright="-40000"/>
            </a:blip>
            <a:srcRect r="64371"/>
            <a:stretch>
              <a:fillRect/>
            </a:stretch>
          </p:blipFill>
          <p:spPr bwMode="auto">
            <a:xfrm>
              <a:off x="123" y="3411"/>
              <a:ext cx="168" cy="312"/>
            </a:xfrm>
            <a:prstGeom prst="rect">
              <a:avLst/>
            </a:prstGeom>
            <a:noFill/>
            <a:ln w="9525" algn="ctr">
              <a:noFill/>
              <a:miter lim="800000"/>
              <a:headEnd/>
              <a:tailEnd/>
            </a:ln>
            <a:effectLst/>
          </p:spPr>
        </p:pic>
        <p:pic>
          <p:nvPicPr>
            <p:cNvPr id="661565" name="Picture 61" descr="gen_silhouettes_small"/>
            <p:cNvPicPr>
              <a:picLocks noChangeAspect="1" noChangeArrowheads="1"/>
            </p:cNvPicPr>
            <p:nvPr/>
          </p:nvPicPr>
          <p:blipFill>
            <a:blip r:embed="rId3" cstate="print">
              <a:clrChange>
                <a:clrFrom>
                  <a:srgbClr val="000000"/>
                </a:clrFrom>
                <a:clrTo>
                  <a:srgbClr val="000000">
                    <a:alpha val="0"/>
                  </a:srgbClr>
                </a:clrTo>
              </a:clrChange>
              <a:lum bright="-40000"/>
            </a:blip>
            <a:srcRect r="64371"/>
            <a:stretch>
              <a:fillRect/>
            </a:stretch>
          </p:blipFill>
          <p:spPr bwMode="auto">
            <a:xfrm>
              <a:off x="276" y="3411"/>
              <a:ext cx="168" cy="312"/>
            </a:xfrm>
            <a:prstGeom prst="rect">
              <a:avLst/>
            </a:prstGeom>
            <a:noFill/>
            <a:ln w="9525" algn="ctr">
              <a:noFill/>
              <a:miter lim="800000"/>
              <a:headEnd/>
              <a:tailEnd/>
            </a:ln>
            <a:effectLst/>
          </p:spPr>
        </p:pic>
      </p:grpSp>
      <p:sp>
        <p:nvSpPr>
          <p:cNvPr id="661527" name="Rectangle 23"/>
          <p:cNvSpPr>
            <a:spLocks noGrp="1" noChangeArrowheads="1"/>
          </p:cNvSpPr>
          <p:nvPr>
            <p:ph idx="1"/>
          </p:nvPr>
        </p:nvSpPr>
        <p:spPr>
          <a:xfrm>
            <a:off x="1595831" y="3381158"/>
            <a:ext cx="7534275" cy="2028521"/>
          </a:xfrm>
          <a:effectLst>
            <a:outerShdw dist="35921" dir="2700000" algn="ctr" rotWithShape="0">
              <a:schemeClr val="tx1"/>
            </a:outerShdw>
          </a:effectLst>
        </p:spPr>
        <p:txBody>
          <a:bodyPr>
            <a:normAutofit fontScale="85000" lnSpcReduction="10000"/>
          </a:bodyPr>
          <a:lstStyle/>
          <a:p>
            <a:pPr marL="0" indent="0">
              <a:lnSpc>
                <a:spcPct val="95000"/>
              </a:lnSpc>
              <a:spcBef>
                <a:spcPct val="40000"/>
              </a:spcBef>
              <a:buClr>
                <a:schemeClr val="tx1"/>
              </a:buClr>
              <a:buSzPct val="95000"/>
              <a:buFontTx/>
              <a:buNone/>
            </a:pPr>
            <a:r>
              <a:rPr lang="en-US" sz="2400" dirty="0">
                <a:solidFill>
                  <a:schemeClr val="bg1"/>
                </a:solidFill>
                <a:latin typeface="+mj-lt"/>
              </a:rPr>
              <a:t>Level III:</a:t>
            </a:r>
            <a:r>
              <a:rPr lang="en-US" sz="2000" dirty="0">
                <a:solidFill>
                  <a:schemeClr val="bg1"/>
                </a:solidFill>
                <a:latin typeface="+mj-lt"/>
              </a:rPr>
              <a:t> </a:t>
            </a:r>
            <a:r>
              <a:rPr lang="en-US" sz="2400" dirty="0">
                <a:solidFill>
                  <a:schemeClr val="bg1"/>
                </a:solidFill>
                <a:latin typeface="+mj-lt"/>
              </a:rPr>
              <a:t>Potential or actual threat</a:t>
            </a:r>
            <a:r>
              <a:rPr lang="en-US" dirty="0">
                <a:solidFill>
                  <a:schemeClr val="bg1"/>
                </a:solidFill>
                <a:latin typeface="+mj-lt"/>
              </a:rPr>
              <a:t> </a:t>
            </a:r>
          </a:p>
          <a:p>
            <a:pPr marL="0" indent="0">
              <a:lnSpc>
                <a:spcPct val="95000"/>
              </a:lnSpc>
              <a:spcBef>
                <a:spcPct val="40000"/>
              </a:spcBef>
              <a:buClr>
                <a:schemeClr val="tx1"/>
              </a:buClr>
              <a:buSzPct val="95000"/>
              <a:buFontTx/>
              <a:buNone/>
            </a:pPr>
            <a:r>
              <a:rPr lang="en-US" sz="1900" dirty="0">
                <a:solidFill>
                  <a:schemeClr val="bg1"/>
                </a:solidFill>
                <a:latin typeface="+mj-lt"/>
              </a:rPr>
              <a:t>Incident requiring activation of CAT with potential </a:t>
            </a:r>
            <a:r>
              <a:rPr lang="en-US" sz="1900" dirty="0" smtClean="0">
                <a:solidFill>
                  <a:schemeClr val="bg1"/>
                </a:solidFill>
                <a:latin typeface="+mj-lt"/>
              </a:rPr>
              <a:t>augmentation </a:t>
            </a:r>
            <a:r>
              <a:rPr lang="en-US" sz="1900" dirty="0">
                <a:solidFill>
                  <a:schemeClr val="bg1"/>
                </a:solidFill>
                <a:latin typeface="+mj-lt"/>
              </a:rPr>
              <a:t>from selected </a:t>
            </a:r>
            <a:r>
              <a:rPr lang="en-US" sz="1900" dirty="0" smtClean="0">
                <a:solidFill>
                  <a:schemeClr val="bg1"/>
                </a:solidFill>
                <a:latin typeface="+mj-lt"/>
              </a:rPr>
              <a:t>ESFs.</a:t>
            </a:r>
          </a:p>
          <a:p>
            <a:pPr marL="0" indent="0">
              <a:lnSpc>
                <a:spcPct val="95000"/>
              </a:lnSpc>
              <a:spcBef>
                <a:spcPct val="40000"/>
              </a:spcBef>
              <a:buClr>
                <a:schemeClr val="tx1"/>
              </a:buClr>
              <a:buSzPct val="95000"/>
              <a:buFontTx/>
              <a:buNone/>
            </a:pPr>
            <a:endParaRPr lang="en-US" sz="900" dirty="0">
              <a:solidFill>
                <a:schemeClr val="bg1"/>
              </a:solidFill>
              <a:latin typeface="+mj-lt"/>
            </a:endParaRPr>
          </a:p>
          <a:p>
            <a:pPr marL="0" indent="0">
              <a:lnSpc>
                <a:spcPct val="95000"/>
              </a:lnSpc>
              <a:spcBef>
                <a:spcPts val="1300"/>
              </a:spcBef>
              <a:buClr>
                <a:schemeClr val="tx1"/>
              </a:buClr>
              <a:buSzPct val="95000"/>
              <a:buFontTx/>
              <a:buNone/>
            </a:pPr>
            <a:r>
              <a:rPr lang="en-US" sz="2400" dirty="0">
                <a:solidFill>
                  <a:schemeClr val="bg1"/>
                </a:solidFill>
                <a:latin typeface="+mj-lt"/>
              </a:rPr>
              <a:t>Level IV: Normal operations</a:t>
            </a:r>
          </a:p>
          <a:p>
            <a:pPr marL="0" indent="0">
              <a:lnSpc>
                <a:spcPct val="95000"/>
              </a:lnSpc>
              <a:spcBef>
                <a:spcPts val="910"/>
              </a:spcBef>
              <a:buClr>
                <a:schemeClr val="tx1"/>
              </a:buClr>
              <a:buSzPct val="95000"/>
              <a:buFontTx/>
              <a:buNone/>
            </a:pPr>
            <a:r>
              <a:rPr lang="en-US" sz="1900" dirty="0">
                <a:solidFill>
                  <a:schemeClr val="bg1"/>
                </a:solidFill>
                <a:latin typeface="+mj-lt"/>
              </a:rPr>
              <a:t>Staffing is in accordance with authorized manning </a:t>
            </a:r>
            <a:r>
              <a:rPr lang="en-US" sz="1900" dirty="0" smtClean="0">
                <a:solidFill>
                  <a:schemeClr val="bg1"/>
                </a:solidFill>
                <a:latin typeface="+mj-lt"/>
              </a:rPr>
              <a:t>levels and may include the CAT.</a:t>
            </a:r>
          </a:p>
          <a:p>
            <a:pPr marL="0" indent="0">
              <a:lnSpc>
                <a:spcPct val="95000"/>
              </a:lnSpc>
              <a:spcBef>
                <a:spcPct val="40000"/>
              </a:spcBef>
              <a:buClr>
                <a:schemeClr val="tx1"/>
              </a:buClr>
              <a:buSzPct val="95000"/>
              <a:buFontTx/>
              <a:buNone/>
            </a:pPr>
            <a:r>
              <a:rPr lang="en-US" sz="2000" dirty="0" smtClean="0">
                <a:latin typeface="+mj-lt"/>
              </a:rPr>
              <a:t> </a:t>
            </a:r>
            <a:endParaRPr lang="en-US" sz="2000" dirty="0">
              <a:latin typeface="+mj-lt"/>
            </a:endParaRPr>
          </a:p>
        </p:txBody>
      </p:sp>
    </p:spTree>
    <p:extLst>
      <p:ext uri="{BB962C8B-B14F-4D97-AF65-F5344CB8AC3E}">
        <p14:creationId xmlns:p14="http://schemas.microsoft.com/office/powerpoint/2010/main" val="195441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Stafford Act </a:t>
            </a:r>
            <a:r>
              <a:rPr lang="en-US" sz="2000" dirty="0"/>
              <a:t>(Continued . . . )</a:t>
            </a:r>
            <a:endParaRPr lang="en-US" sz="2000" u="sng" dirty="0"/>
          </a:p>
        </p:txBody>
      </p:sp>
      <p:sp>
        <p:nvSpPr>
          <p:cNvPr id="6" name="Content Placeholder 5"/>
          <p:cNvSpPr>
            <a:spLocks noGrp="1"/>
          </p:cNvSpPr>
          <p:nvPr>
            <p:ph idx="1"/>
          </p:nvPr>
        </p:nvSpPr>
        <p:spPr/>
        <p:txBody>
          <a:bodyPr/>
          <a:lstStyle/>
          <a:p>
            <a:r>
              <a:rPr lang="en-US" b="1" dirty="0" smtClean="0"/>
              <a:t>Major </a:t>
            </a:r>
            <a:r>
              <a:rPr lang="en-US" b="1" dirty="0"/>
              <a:t>g</a:t>
            </a:r>
            <a:r>
              <a:rPr lang="en-US" b="1" dirty="0" smtClean="0"/>
              <a:t>rant programs:</a:t>
            </a:r>
          </a:p>
          <a:p>
            <a:pPr lvl="1"/>
            <a:r>
              <a:rPr lang="en-US" b="1" dirty="0" smtClean="0">
                <a:solidFill>
                  <a:srgbClr val="800000"/>
                </a:solidFill>
              </a:rPr>
              <a:t>Public Assistance </a:t>
            </a:r>
            <a:r>
              <a:rPr lang="en-US" sz="2000" b="1" dirty="0" smtClean="0">
                <a:solidFill>
                  <a:srgbClr val="800000"/>
                </a:solidFill>
              </a:rPr>
              <a:t>(PA) </a:t>
            </a:r>
            <a:r>
              <a:rPr lang="en-US" b="1" dirty="0" smtClean="0">
                <a:solidFill>
                  <a:srgbClr val="800000"/>
                </a:solidFill>
              </a:rPr>
              <a:t>- </a:t>
            </a:r>
            <a:r>
              <a:rPr lang="en-US" b="1" dirty="0" smtClean="0"/>
              <a:t>$14.3 Billion</a:t>
            </a:r>
            <a:r>
              <a:rPr lang="en-US" b="1" dirty="0" smtClean="0">
                <a:solidFill>
                  <a:srgbClr val="800000"/>
                </a:solidFill>
              </a:rPr>
              <a:t>	</a:t>
            </a:r>
          </a:p>
          <a:p>
            <a:pPr lvl="1"/>
            <a:r>
              <a:rPr lang="en-US" b="1" dirty="0" smtClean="0">
                <a:solidFill>
                  <a:srgbClr val="800000"/>
                </a:solidFill>
              </a:rPr>
              <a:t>Individual Assistance </a:t>
            </a:r>
            <a:r>
              <a:rPr lang="en-US" sz="2000" b="1" dirty="0" smtClean="0">
                <a:solidFill>
                  <a:srgbClr val="800000"/>
                </a:solidFill>
              </a:rPr>
              <a:t>(IA)</a:t>
            </a:r>
          </a:p>
          <a:p>
            <a:pPr lvl="1"/>
            <a:r>
              <a:rPr lang="en-US" b="1" dirty="0" smtClean="0">
                <a:solidFill>
                  <a:srgbClr val="800000"/>
                </a:solidFill>
              </a:rPr>
              <a:t>Hazard Mitigation </a:t>
            </a:r>
            <a:r>
              <a:rPr lang="en-US" sz="2000" b="1" dirty="0" smtClean="0">
                <a:solidFill>
                  <a:srgbClr val="800000"/>
                </a:solidFill>
              </a:rPr>
              <a:t>(HM) </a:t>
            </a:r>
            <a:r>
              <a:rPr lang="en-US" b="1" dirty="0" smtClean="0">
                <a:solidFill>
                  <a:srgbClr val="800000"/>
                </a:solidFill>
              </a:rPr>
              <a:t>- </a:t>
            </a:r>
            <a:r>
              <a:rPr lang="en-US" b="1" dirty="0" smtClean="0"/>
              <a:t>$2 Billion</a:t>
            </a:r>
          </a:p>
        </p:txBody>
      </p:sp>
      <p:sp>
        <p:nvSpPr>
          <p:cNvPr id="3" name="Slide Number Placeholder 2"/>
          <p:cNvSpPr>
            <a:spLocks noGrp="1"/>
          </p:cNvSpPr>
          <p:nvPr>
            <p:ph type="sldNum" sz="quarter" idx="12"/>
          </p:nvPr>
        </p:nvSpPr>
        <p:spPr/>
        <p:txBody>
          <a:bodyPr/>
          <a:lstStyle/>
          <a:p>
            <a:fld id="{A1FCC955-EDC8-C641-B7EE-09FB459102F8}" type="slidenum">
              <a:rPr lang="en-US" smtClean="0">
                <a:latin typeface="Calibri"/>
              </a:rPr>
              <a:pPr/>
              <a:t>21</a:t>
            </a:fld>
            <a:endParaRPr lang="en-US">
              <a:latin typeface="Calibri"/>
            </a:endParaRPr>
          </a:p>
        </p:txBody>
      </p:sp>
    </p:spTree>
    <p:extLst>
      <p:ext uri="{BB962C8B-B14F-4D97-AF65-F5344CB8AC3E}">
        <p14:creationId xmlns:p14="http://schemas.microsoft.com/office/powerpoint/2010/main" val="43180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14" name="Subtitle 2"/>
          <p:cNvSpPr>
            <a:spLocks noGrp="1"/>
          </p:cNvSpPr>
          <p:nvPr>
            <p:ph type="subTitle" idx="1"/>
          </p:nvPr>
        </p:nvSpPr>
        <p:spPr>
          <a:xfrm>
            <a:off x="968376" y="748097"/>
            <a:ext cx="7858125" cy="582216"/>
          </a:xfrm>
        </p:spPr>
        <p:txBody>
          <a:bodyPr>
            <a:normAutofit fontScale="92500" lnSpcReduction="10000"/>
          </a:bodyPr>
          <a:lstStyle/>
          <a:p>
            <a:pPr algn="r">
              <a:spcBef>
                <a:spcPct val="0"/>
              </a:spcBef>
            </a:pPr>
            <a:r>
              <a:rPr lang="en-US" altLang="en-US" sz="3600" dirty="0" smtClean="0">
                <a:solidFill>
                  <a:srgbClr val="17375E"/>
                </a:solidFill>
              </a:rPr>
              <a:t>Louisiana open disasters</a:t>
            </a: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22</a:t>
            </a:fld>
            <a:endParaRPr lang="en-US">
              <a:latin typeface="Calibri"/>
            </a:endParaRPr>
          </a:p>
        </p:txBody>
      </p:sp>
      <p:graphicFrame>
        <p:nvGraphicFramePr>
          <p:cNvPr id="4" name="Content Placeholder 3"/>
          <p:cNvGraphicFramePr>
            <a:graphicFrameLocks/>
          </p:cNvGraphicFramePr>
          <p:nvPr>
            <p:extLst>
              <p:ext uri="{D42A27DB-BD31-4B8C-83A1-F6EECF244321}">
                <p14:modId xmlns:p14="http://schemas.microsoft.com/office/powerpoint/2010/main" val="1206763509"/>
              </p:ext>
            </p:extLst>
          </p:nvPr>
        </p:nvGraphicFramePr>
        <p:xfrm>
          <a:off x="0" y="1293199"/>
          <a:ext cx="9144000" cy="3783329"/>
        </p:xfrm>
        <a:graphic>
          <a:graphicData uri="http://schemas.openxmlformats.org/drawingml/2006/table">
            <a:tbl>
              <a:tblPr firstRow="1" firstCol="1" bandRow="1">
                <a:tableStyleId>{5C22544A-7EE6-4342-B048-85BDC9FD1C3A}</a:tableStyleId>
              </a:tblPr>
              <a:tblGrid>
                <a:gridCol w="2524196"/>
                <a:gridCol w="896466"/>
                <a:gridCol w="1230717"/>
                <a:gridCol w="1467988"/>
                <a:gridCol w="3024633"/>
              </a:tblGrid>
              <a:tr h="42062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Calibri"/>
                          <a:cs typeface="Arial" pitchFamily="34" charset="0"/>
                        </a:rPr>
                        <a:t>Disaster</a:t>
                      </a:r>
                      <a:endParaRPr kumimoji="0" lang="en-US" sz="800" b="1" i="0" u="none" strike="noStrike" kern="1200" cap="none" spc="0" normalizeH="0" baseline="0" noProof="0" dirty="0" smtClean="0">
                        <a:ln>
                          <a:noFill/>
                        </a:ln>
                        <a:solidFill>
                          <a:srgbClr val="000000"/>
                        </a:solidFill>
                        <a:effectLst/>
                        <a:uLnTx/>
                        <a:uFillTx/>
                        <a:latin typeface="Arial" pitchFamily="34" charset="0"/>
                        <a:ea typeface="Calibri"/>
                        <a:cs typeface="Arial" pitchFamily="34" charset="0"/>
                      </a:endParaRPr>
                    </a:p>
                    <a:p>
                      <a:pPr marL="0" marR="0" algn="ctr">
                        <a:lnSpc>
                          <a:spcPct val="115000"/>
                        </a:lnSpc>
                        <a:spcBef>
                          <a:spcPts val="0"/>
                        </a:spcBef>
                        <a:spcAft>
                          <a:spcPts val="0"/>
                        </a:spcAft>
                      </a:pPr>
                      <a:endParaRPr lang="en-US" sz="800" b="1"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itchFamily="34" charset="0"/>
                          <a:ea typeface="Calibri"/>
                          <a:cs typeface="Arial" pitchFamily="34" charset="0"/>
                        </a:rPr>
                        <a:t>Period</a:t>
                      </a:r>
                    </a:p>
                    <a:p>
                      <a:pPr marL="0" marR="0" algn="ctr">
                        <a:lnSpc>
                          <a:spcPct val="115000"/>
                        </a:lnSpc>
                        <a:spcBef>
                          <a:spcPts val="0"/>
                        </a:spcBef>
                        <a:spcAft>
                          <a:spcPts val="0"/>
                        </a:spcAft>
                      </a:pPr>
                      <a:endParaRPr lang="en-US" sz="1200" b="1"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b="1" dirty="0">
                          <a:solidFill>
                            <a:schemeClr val="tx1"/>
                          </a:solidFill>
                          <a:effectLst/>
                          <a:latin typeface="Arial" pitchFamily="34" charset="0"/>
                          <a:ea typeface="Calibri"/>
                          <a:cs typeface="Arial" pitchFamily="34" charset="0"/>
                        </a:rPr>
                        <a:t>No. of Applicants</a:t>
                      </a:r>
                      <a:endParaRPr lang="en-US" sz="800" b="1"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b="1" dirty="0">
                          <a:solidFill>
                            <a:schemeClr val="tx1"/>
                          </a:solidFill>
                          <a:effectLst/>
                          <a:latin typeface="Arial" pitchFamily="34" charset="0"/>
                          <a:ea typeface="Calibri"/>
                          <a:cs typeface="Arial" pitchFamily="34" charset="0"/>
                        </a:rPr>
                        <a:t>Project Worksheets</a:t>
                      </a:r>
                      <a:endParaRPr lang="en-US" sz="800" b="1"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b="1" dirty="0">
                          <a:solidFill>
                            <a:schemeClr val="tx1"/>
                          </a:solidFill>
                          <a:effectLst/>
                          <a:latin typeface="Arial" pitchFamily="34" charset="0"/>
                          <a:ea typeface="Calibri"/>
                          <a:cs typeface="Arial" pitchFamily="34" charset="0"/>
                        </a:rPr>
                        <a:t>Obligated Federal $</a:t>
                      </a:r>
                      <a:endParaRPr lang="en-US" sz="800" b="1"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92048">
                <a:tc>
                  <a:txBody>
                    <a:bodyPr/>
                    <a:lstStyle/>
                    <a:p>
                      <a:pPr marL="0" marR="0" algn="ctr">
                        <a:lnSpc>
                          <a:spcPct val="115000"/>
                        </a:lnSpc>
                        <a:spcBef>
                          <a:spcPts val="0"/>
                        </a:spcBef>
                        <a:spcAft>
                          <a:spcPts val="0"/>
                        </a:spcAft>
                      </a:pPr>
                      <a:r>
                        <a:rPr lang="en-US" sz="1200" b="1" dirty="0" smtClean="0">
                          <a:solidFill>
                            <a:schemeClr val="tx1"/>
                          </a:solidFill>
                          <a:effectLst/>
                          <a:latin typeface="+mn-lt"/>
                          <a:ea typeface="Calibri"/>
                          <a:cs typeface="Arial" pitchFamily="34" charset="0"/>
                        </a:rPr>
                        <a:t>Winter</a:t>
                      </a:r>
                      <a:r>
                        <a:rPr lang="en-US" sz="1200" b="1" baseline="0" dirty="0" smtClean="0">
                          <a:solidFill>
                            <a:schemeClr val="tx1"/>
                          </a:solidFill>
                          <a:effectLst/>
                          <a:latin typeface="+mn-lt"/>
                          <a:ea typeface="Calibri"/>
                          <a:cs typeface="Arial" pitchFamily="34" charset="0"/>
                        </a:rPr>
                        <a:t> Flooding - 4102</a:t>
                      </a:r>
                      <a:endParaRPr lang="en-US" sz="1200" b="1" dirty="0">
                        <a:solidFill>
                          <a:schemeClr val="tx1"/>
                        </a:solidFill>
                        <a:effectLst/>
                        <a:latin typeface="+mn-lt"/>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800" b="1" dirty="0" smtClean="0">
                          <a:solidFill>
                            <a:schemeClr val="tx1"/>
                          </a:solidFill>
                          <a:effectLst/>
                          <a:latin typeface="+mn-lt"/>
                          <a:ea typeface="Calibri"/>
                          <a:cs typeface="Arial" pitchFamily="34" charset="0"/>
                        </a:rPr>
                        <a:t>1/8/2013-1/17/13</a:t>
                      </a:r>
                      <a:endParaRPr lang="en-US" sz="800" b="1" dirty="0">
                        <a:solidFill>
                          <a:schemeClr val="tx1"/>
                        </a:solidFill>
                        <a:effectLst/>
                        <a:latin typeface="+mn-lt"/>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200" dirty="0" smtClean="0">
                          <a:latin typeface="+mn-lt"/>
                        </a:rPr>
                        <a:t>33</a:t>
                      </a:r>
                      <a:endParaRPr lang="en-US" sz="1200" dirty="0">
                        <a:latin typeface="+mn-lt"/>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200" dirty="0" smtClean="0">
                          <a:latin typeface="+mn-lt"/>
                        </a:rPr>
                        <a:t>86</a:t>
                      </a:r>
                      <a:endParaRPr lang="en-US" sz="1200" dirty="0">
                        <a:latin typeface="+mn-lt"/>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200" dirty="0" smtClean="0">
                          <a:latin typeface="+mn-lt"/>
                        </a:rPr>
                        <a:t>$6,293,502</a:t>
                      </a: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89179">
                <a:tc>
                  <a:txBody>
                    <a:bodyPr/>
                    <a:lstStyle/>
                    <a:p>
                      <a:pPr marL="0" marR="0">
                        <a:lnSpc>
                          <a:spcPct val="115000"/>
                        </a:lnSpc>
                        <a:spcBef>
                          <a:spcPts val="0"/>
                        </a:spcBef>
                        <a:spcAft>
                          <a:spcPts val="0"/>
                        </a:spcAft>
                      </a:pPr>
                      <a:r>
                        <a:rPr lang="en-US" sz="1200" b="0" dirty="0" smtClean="0">
                          <a:solidFill>
                            <a:schemeClr val="tx1"/>
                          </a:solidFill>
                          <a:effectLst/>
                          <a:latin typeface="Arial" pitchFamily="34" charset="0"/>
                          <a:ea typeface="Calibri"/>
                          <a:cs typeface="Arial" pitchFamily="34" charset="0"/>
                        </a:rPr>
                        <a:t>Isaac – 4080</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E0F4"/>
                    </a:solidFill>
                  </a:tcPr>
                </a:tc>
                <a:tc>
                  <a:txBody>
                    <a:bodyPr/>
                    <a:lstStyle/>
                    <a:p>
                      <a:pPr marL="0" marR="0" algn="ctr">
                        <a:lnSpc>
                          <a:spcPct val="115000"/>
                        </a:lnSpc>
                        <a:spcBef>
                          <a:spcPts val="0"/>
                        </a:spcBef>
                        <a:spcAft>
                          <a:spcPts val="0"/>
                        </a:spcAft>
                      </a:pPr>
                      <a:r>
                        <a:rPr lang="en-US" sz="800" b="0" dirty="0" smtClean="0">
                          <a:solidFill>
                            <a:schemeClr val="tx1"/>
                          </a:solidFill>
                          <a:effectLst/>
                          <a:latin typeface="Arial" pitchFamily="34" charset="0"/>
                          <a:ea typeface="Calibri"/>
                          <a:cs typeface="Arial" pitchFamily="34" charset="0"/>
                        </a:rPr>
                        <a:t>8/26/12 – 9/10/12</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E0F4"/>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520</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E0F4"/>
                    </a:solidFill>
                  </a:tcPr>
                </a:tc>
                <a:tc>
                  <a:txBody>
                    <a:bodyPr/>
                    <a:lstStyle/>
                    <a:p>
                      <a:pPr marL="0" marR="0" algn="ctr">
                        <a:lnSpc>
                          <a:spcPct val="115000"/>
                        </a:lnSpc>
                        <a:spcBef>
                          <a:spcPts val="0"/>
                        </a:spcBef>
                        <a:spcAft>
                          <a:spcPts val="0"/>
                        </a:spcAft>
                      </a:pPr>
                      <a:r>
                        <a:rPr lang="en-US" sz="1200" dirty="0">
                          <a:effectLst/>
                          <a:latin typeface="Arial" pitchFamily="34" charset="0"/>
                          <a:ea typeface="Calibri"/>
                          <a:cs typeface="Arial" pitchFamily="34" charset="0"/>
                        </a:rPr>
                        <a:t>119</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E0F4"/>
                    </a:solidFill>
                  </a:tcPr>
                </a:tc>
                <a:tc>
                  <a:txBody>
                    <a:bodyPr/>
                    <a:lstStyle/>
                    <a:p>
                      <a:pPr marL="0" marR="0" algn="r">
                        <a:lnSpc>
                          <a:spcPct val="115000"/>
                        </a:lnSpc>
                        <a:spcBef>
                          <a:spcPts val="0"/>
                        </a:spcBef>
                        <a:spcAft>
                          <a:spcPts val="0"/>
                        </a:spcAft>
                      </a:pPr>
                      <a:r>
                        <a:rPr lang="en-US" sz="1200" dirty="0" smtClean="0">
                          <a:effectLst/>
                          <a:latin typeface="Arial" pitchFamily="34" charset="0"/>
                          <a:ea typeface="Calibri"/>
                          <a:cs typeface="Arial" pitchFamily="34" charset="0"/>
                        </a:rPr>
                        <a:t>$124,242,161</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E0F4"/>
                    </a:solidFill>
                  </a:tcPr>
                </a:tc>
              </a:tr>
              <a:tr h="289179">
                <a:tc>
                  <a:txBody>
                    <a:bodyPr/>
                    <a:lstStyle/>
                    <a:p>
                      <a:pPr marL="0" marR="0">
                        <a:lnSpc>
                          <a:spcPct val="115000"/>
                        </a:lnSpc>
                        <a:spcBef>
                          <a:spcPts val="0"/>
                        </a:spcBef>
                        <a:spcAft>
                          <a:spcPts val="0"/>
                        </a:spcAft>
                      </a:pPr>
                      <a:r>
                        <a:rPr lang="en-US" sz="1200" b="0" dirty="0">
                          <a:solidFill>
                            <a:schemeClr val="tx1"/>
                          </a:solidFill>
                          <a:effectLst/>
                          <a:latin typeface="Arial" pitchFamily="34" charset="0"/>
                          <a:ea typeface="Calibri"/>
                          <a:cs typeface="Arial" pitchFamily="34" charset="0"/>
                        </a:rPr>
                        <a:t>TS </a:t>
                      </a:r>
                      <a:r>
                        <a:rPr lang="en-US" sz="1200" b="0" dirty="0" smtClean="0">
                          <a:solidFill>
                            <a:schemeClr val="tx1"/>
                          </a:solidFill>
                          <a:effectLst/>
                          <a:latin typeface="Arial" pitchFamily="34" charset="0"/>
                          <a:ea typeface="Calibri"/>
                          <a:cs typeface="Arial" pitchFamily="34" charset="0"/>
                        </a:rPr>
                        <a:t>Lee – 4041</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800" b="0" dirty="0" smtClean="0">
                          <a:solidFill>
                            <a:schemeClr val="tx1"/>
                          </a:solidFill>
                          <a:effectLst/>
                          <a:latin typeface="Arial" pitchFamily="34" charset="0"/>
                          <a:ea typeface="Calibri"/>
                          <a:cs typeface="Arial" pitchFamily="34" charset="0"/>
                        </a:rPr>
                        <a:t>9/1/11</a:t>
                      </a:r>
                      <a:r>
                        <a:rPr lang="en-US" sz="800" b="0" baseline="0" dirty="0" smtClean="0">
                          <a:solidFill>
                            <a:schemeClr val="tx1"/>
                          </a:solidFill>
                          <a:effectLst/>
                          <a:latin typeface="Arial" pitchFamily="34" charset="0"/>
                          <a:ea typeface="Calibri"/>
                          <a:cs typeface="Arial" pitchFamily="34" charset="0"/>
                        </a:rPr>
                        <a:t> – 9/5/11</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46</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dirty="0">
                          <a:effectLst/>
                          <a:latin typeface="Arial" pitchFamily="34" charset="0"/>
                          <a:ea typeface="Calibri"/>
                          <a:cs typeface="Arial" pitchFamily="34" charset="0"/>
                        </a:rPr>
                        <a:t>89</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200" dirty="0" smtClean="0">
                          <a:effectLst/>
                          <a:latin typeface="Arial" pitchFamily="34" charset="0"/>
                          <a:ea typeface="Calibri"/>
                          <a:cs typeface="Arial" pitchFamily="34" charset="0"/>
                        </a:rPr>
                        <a:t>$8,234,673</a:t>
                      </a: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89179">
                <a:tc>
                  <a:txBody>
                    <a:bodyPr/>
                    <a:lstStyle/>
                    <a:p>
                      <a:pPr marL="0" marR="0">
                        <a:lnSpc>
                          <a:spcPct val="115000"/>
                        </a:lnSpc>
                        <a:spcBef>
                          <a:spcPts val="0"/>
                        </a:spcBef>
                        <a:spcAft>
                          <a:spcPts val="0"/>
                        </a:spcAft>
                      </a:pPr>
                      <a:r>
                        <a:rPr lang="en-US" sz="1200" b="0" dirty="0">
                          <a:solidFill>
                            <a:schemeClr val="tx1"/>
                          </a:solidFill>
                          <a:effectLst/>
                          <a:latin typeface="Arial" pitchFamily="34" charset="0"/>
                          <a:ea typeface="Calibri"/>
                          <a:cs typeface="Arial" pitchFamily="34" charset="0"/>
                        </a:rPr>
                        <a:t>Miss </a:t>
                      </a:r>
                      <a:r>
                        <a:rPr lang="en-US" sz="1200" b="0" dirty="0" smtClean="0">
                          <a:solidFill>
                            <a:schemeClr val="tx1"/>
                          </a:solidFill>
                          <a:effectLst/>
                          <a:latin typeface="Arial" pitchFamily="34" charset="0"/>
                          <a:ea typeface="Calibri"/>
                          <a:cs typeface="Arial" pitchFamily="34" charset="0"/>
                        </a:rPr>
                        <a:t>River – 4015</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ctr">
                        <a:lnSpc>
                          <a:spcPct val="115000"/>
                        </a:lnSpc>
                        <a:spcBef>
                          <a:spcPts val="0"/>
                        </a:spcBef>
                        <a:spcAft>
                          <a:spcPts val="0"/>
                        </a:spcAft>
                      </a:pPr>
                      <a:r>
                        <a:rPr lang="en-US" sz="800" b="0" dirty="0" smtClean="0">
                          <a:solidFill>
                            <a:schemeClr val="tx1"/>
                          </a:solidFill>
                          <a:effectLst/>
                          <a:latin typeface="Arial" pitchFamily="34" charset="0"/>
                          <a:ea typeface="Calibri"/>
                          <a:cs typeface="Arial" pitchFamily="34" charset="0"/>
                        </a:rPr>
                        <a:t>4/252/11 – 7/7/11</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117</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157</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r">
                        <a:lnSpc>
                          <a:spcPct val="115000"/>
                        </a:lnSpc>
                        <a:spcBef>
                          <a:spcPts val="0"/>
                        </a:spcBef>
                        <a:spcAft>
                          <a:spcPts val="0"/>
                        </a:spcAft>
                      </a:pPr>
                      <a:r>
                        <a:rPr lang="en-US" sz="1200" dirty="0" smtClean="0">
                          <a:effectLst/>
                          <a:latin typeface="Arial" pitchFamily="34" charset="0"/>
                          <a:ea typeface="Calibri"/>
                          <a:cs typeface="Arial" pitchFamily="34" charset="0"/>
                        </a:rPr>
                        <a:t>$10,382,016</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r>
              <a:tr h="289179">
                <a:tc>
                  <a:txBody>
                    <a:bodyPr/>
                    <a:lstStyle/>
                    <a:p>
                      <a:pPr marL="0" marR="0">
                        <a:lnSpc>
                          <a:spcPct val="115000"/>
                        </a:lnSpc>
                        <a:spcBef>
                          <a:spcPts val="0"/>
                        </a:spcBef>
                        <a:spcAft>
                          <a:spcPts val="0"/>
                        </a:spcAft>
                      </a:pPr>
                      <a:r>
                        <a:rPr lang="en-US" sz="1200" b="0" dirty="0">
                          <a:solidFill>
                            <a:schemeClr val="tx1"/>
                          </a:solidFill>
                          <a:effectLst/>
                          <a:latin typeface="Arial" pitchFamily="34" charset="0"/>
                          <a:ea typeface="Calibri"/>
                          <a:cs typeface="Arial" pitchFamily="34" charset="0"/>
                        </a:rPr>
                        <a:t>2009 NW </a:t>
                      </a:r>
                      <a:r>
                        <a:rPr lang="en-US" sz="1200" b="0" dirty="0" smtClean="0">
                          <a:solidFill>
                            <a:schemeClr val="tx1"/>
                          </a:solidFill>
                          <a:effectLst/>
                          <a:latin typeface="Arial" pitchFamily="34" charset="0"/>
                          <a:ea typeface="Calibri"/>
                          <a:cs typeface="Arial" pitchFamily="34" charset="0"/>
                        </a:rPr>
                        <a:t>Flood</a:t>
                      </a:r>
                      <a:r>
                        <a:rPr lang="en-US" sz="1200" b="0" baseline="0" dirty="0" smtClean="0">
                          <a:solidFill>
                            <a:schemeClr val="tx1"/>
                          </a:solidFill>
                          <a:effectLst/>
                          <a:latin typeface="Arial" pitchFamily="34" charset="0"/>
                          <a:ea typeface="Calibri"/>
                          <a:cs typeface="Arial" pitchFamily="34" charset="0"/>
                        </a:rPr>
                        <a:t> – 1863</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800" b="0" dirty="0" smtClean="0">
                          <a:solidFill>
                            <a:schemeClr val="tx1"/>
                          </a:solidFill>
                          <a:effectLst/>
                          <a:latin typeface="Arial" pitchFamily="34" charset="0"/>
                          <a:ea typeface="Calibri"/>
                          <a:cs typeface="Arial" pitchFamily="34" charset="0"/>
                        </a:rPr>
                        <a:t>10/29/09 – 11/3/09</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46</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351</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200" dirty="0" smtClean="0">
                          <a:effectLst/>
                          <a:latin typeface="Arial" pitchFamily="34" charset="0"/>
                          <a:ea typeface="Calibri"/>
                          <a:cs typeface="Arial" pitchFamily="34" charset="0"/>
                        </a:rPr>
                        <a:t>$9,177,733</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89179">
                <a:tc>
                  <a:txBody>
                    <a:bodyPr/>
                    <a:lstStyle/>
                    <a:p>
                      <a:pPr marL="0" marR="0">
                        <a:lnSpc>
                          <a:spcPct val="115000"/>
                        </a:lnSpc>
                        <a:spcBef>
                          <a:spcPts val="0"/>
                        </a:spcBef>
                        <a:spcAft>
                          <a:spcPts val="0"/>
                        </a:spcAft>
                      </a:pPr>
                      <a:r>
                        <a:rPr lang="en-US" sz="1200" b="0" dirty="0" smtClean="0">
                          <a:solidFill>
                            <a:schemeClr val="tx1"/>
                          </a:solidFill>
                          <a:effectLst/>
                          <a:latin typeface="Arial" pitchFamily="34" charset="0"/>
                          <a:ea typeface="Calibri"/>
                          <a:cs typeface="Arial" pitchFamily="34" charset="0"/>
                        </a:rPr>
                        <a:t>Ike - 1792</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ctr">
                        <a:lnSpc>
                          <a:spcPct val="115000"/>
                        </a:lnSpc>
                        <a:spcBef>
                          <a:spcPts val="0"/>
                        </a:spcBef>
                        <a:spcAft>
                          <a:spcPts val="0"/>
                        </a:spcAft>
                      </a:pPr>
                      <a:r>
                        <a:rPr lang="en-US" sz="800" b="0" dirty="0" smtClean="0">
                          <a:solidFill>
                            <a:schemeClr val="tx1"/>
                          </a:solidFill>
                          <a:effectLst/>
                          <a:latin typeface="Arial" pitchFamily="34" charset="0"/>
                          <a:ea typeface="Calibri"/>
                          <a:cs typeface="Arial" pitchFamily="34" charset="0"/>
                        </a:rPr>
                        <a:t>9/11/08 – 11/11/08</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342</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1,671</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r">
                        <a:lnSpc>
                          <a:spcPct val="115000"/>
                        </a:lnSpc>
                        <a:spcBef>
                          <a:spcPts val="0"/>
                        </a:spcBef>
                        <a:spcAft>
                          <a:spcPts val="0"/>
                        </a:spcAft>
                      </a:pPr>
                      <a:r>
                        <a:rPr lang="en-US" sz="1200" dirty="0" smtClean="0">
                          <a:effectLst/>
                          <a:latin typeface="Arial" pitchFamily="34" charset="0"/>
                          <a:ea typeface="Calibri"/>
                          <a:cs typeface="Arial" pitchFamily="34" charset="0"/>
                        </a:rPr>
                        <a:t>$233,817,042</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r>
              <a:tr h="289179">
                <a:tc>
                  <a:txBody>
                    <a:bodyPr/>
                    <a:lstStyle/>
                    <a:p>
                      <a:pPr marL="0" marR="0">
                        <a:lnSpc>
                          <a:spcPct val="115000"/>
                        </a:lnSpc>
                        <a:spcBef>
                          <a:spcPts val="0"/>
                        </a:spcBef>
                        <a:spcAft>
                          <a:spcPts val="0"/>
                        </a:spcAft>
                      </a:pPr>
                      <a:r>
                        <a:rPr lang="en-US" sz="1200" b="0" dirty="0" smtClean="0">
                          <a:solidFill>
                            <a:schemeClr val="tx1"/>
                          </a:solidFill>
                          <a:effectLst/>
                          <a:latin typeface="Arial" pitchFamily="34" charset="0"/>
                          <a:ea typeface="Calibri"/>
                          <a:cs typeface="Arial" pitchFamily="34" charset="0"/>
                        </a:rPr>
                        <a:t>Gustav - 1786</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800" b="0" dirty="0" smtClean="0">
                          <a:solidFill>
                            <a:schemeClr val="tx1"/>
                          </a:solidFill>
                          <a:effectLst/>
                          <a:latin typeface="Arial" pitchFamily="34" charset="0"/>
                          <a:ea typeface="Calibri"/>
                          <a:cs typeface="Arial" pitchFamily="34" charset="0"/>
                        </a:rPr>
                        <a:t>9/1/08 – 9/11/08</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975</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7,028</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200" dirty="0" smtClean="0">
                          <a:effectLst/>
                          <a:latin typeface="Arial" pitchFamily="34" charset="0"/>
                          <a:ea typeface="Calibri"/>
                          <a:cs typeface="Arial" pitchFamily="34" charset="0"/>
                        </a:rPr>
                        <a:t>$744,328,689</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89179">
                <a:tc>
                  <a:txBody>
                    <a:bodyPr/>
                    <a:lstStyle/>
                    <a:p>
                      <a:pPr marL="0" marR="0">
                        <a:lnSpc>
                          <a:spcPct val="115000"/>
                        </a:lnSpc>
                        <a:spcBef>
                          <a:spcPts val="0"/>
                        </a:spcBef>
                        <a:spcAft>
                          <a:spcPts val="0"/>
                        </a:spcAft>
                      </a:pPr>
                      <a:r>
                        <a:rPr lang="en-US" sz="1200" b="0" dirty="0">
                          <a:solidFill>
                            <a:schemeClr val="tx1"/>
                          </a:solidFill>
                          <a:effectLst/>
                          <a:latin typeface="Arial" pitchFamily="34" charset="0"/>
                          <a:ea typeface="Calibri"/>
                          <a:cs typeface="Arial" pitchFamily="34" charset="0"/>
                        </a:rPr>
                        <a:t>2006 </a:t>
                      </a:r>
                      <a:r>
                        <a:rPr lang="en-US" sz="1200" b="0" dirty="0" smtClean="0">
                          <a:solidFill>
                            <a:schemeClr val="tx1"/>
                          </a:solidFill>
                          <a:effectLst/>
                          <a:latin typeface="Arial" pitchFamily="34" charset="0"/>
                          <a:ea typeface="Calibri"/>
                          <a:cs typeface="Arial" pitchFamily="34" charset="0"/>
                        </a:rPr>
                        <a:t>Floods - 1668</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ctr">
                        <a:lnSpc>
                          <a:spcPct val="115000"/>
                        </a:lnSpc>
                        <a:spcBef>
                          <a:spcPts val="0"/>
                        </a:spcBef>
                        <a:spcAft>
                          <a:spcPts val="0"/>
                        </a:spcAft>
                      </a:pPr>
                      <a:r>
                        <a:rPr lang="en-US" sz="800" b="0" dirty="0" smtClean="0">
                          <a:solidFill>
                            <a:schemeClr val="tx1"/>
                          </a:solidFill>
                          <a:effectLst/>
                          <a:latin typeface="Arial" pitchFamily="34" charset="0"/>
                          <a:ea typeface="Calibri"/>
                          <a:cs typeface="Arial" pitchFamily="34" charset="0"/>
                        </a:rPr>
                        <a:t>10/16/06 – 11/8/06</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ctr">
                        <a:lnSpc>
                          <a:spcPct val="115000"/>
                        </a:lnSpc>
                        <a:spcBef>
                          <a:spcPts val="0"/>
                        </a:spcBef>
                        <a:spcAft>
                          <a:spcPts val="0"/>
                        </a:spcAft>
                      </a:pPr>
                      <a:r>
                        <a:rPr lang="en-US" sz="1200" dirty="0">
                          <a:effectLst/>
                          <a:latin typeface="Arial" pitchFamily="34" charset="0"/>
                          <a:ea typeface="Calibri"/>
                          <a:cs typeface="Arial" pitchFamily="34" charset="0"/>
                        </a:rPr>
                        <a:t>63</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ctr">
                        <a:lnSpc>
                          <a:spcPct val="115000"/>
                        </a:lnSpc>
                        <a:spcBef>
                          <a:spcPts val="0"/>
                        </a:spcBef>
                        <a:spcAft>
                          <a:spcPts val="0"/>
                        </a:spcAft>
                      </a:pPr>
                      <a:r>
                        <a:rPr lang="en-US" sz="1200">
                          <a:effectLst/>
                          <a:latin typeface="Arial" pitchFamily="34" charset="0"/>
                          <a:ea typeface="Calibri"/>
                          <a:cs typeface="Arial" pitchFamily="34" charset="0"/>
                        </a:rPr>
                        <a:t>413</a:t>
                      </a:r>
                      <a:endParaRPr lang="en-US" sz="80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r">
                        <a:lnSpc>
                          <a:spcPct val="115000"/>
                        </a:lnSpc>
                        <a:spcBef>
                          <a:spcPts val="0"/>
                        </a:spcBef>
                        <a:spcAft>
                          <a:spcPts val="0"/>
                        </a:spcAft>
                      </a:pPr>
                      <a:r>
                        <a:rPr lang="en-US" sz="1200" dirty="0">
                          <a:effectLst/>
                          <a:latin typeface="Arial" pitchFamily="34" charset="0"/>
                          <a:ea typeface="Calibri"/>
                          <a:cs typeface="Arial" pitchFamily="34" charset="0"/>
                        </a:rPr>
                        <a:t>$15,124,026</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r>
              <a:tr h="289179">
                <a:tc>
                  <a:txBody>
                    <a:bodyPr/>
                    <a:lstStyle/>
                    <a:p>
                      <a:pPr marL="0" marR="0">
                        <a:lnSpc>
                          <a:spcPct val="115000"/>
                        </a:lnSpc>
                        <a:spcBef>
                          <a:spcPts val="0"/>
                        </a:spcBef>
                        <a:spcAft>
                          <a:spcPts val="0"/>
                        </a:spcAft>
                      </a:pPr>
                      <a:r>
                        <a:rPr lang="en-US" sz="1200" b="0" dirty="0" smtClean="0">
                          <a:solidFill>
                            <a:schemeClr val="tx1"/>
                          </a:solidFill>
                          <a:effectLst/>
                          <a:latin typeface="Arial" pitchFamily="34" charset="0"/>
                          <a:ea typeface="Calibri"/>
                          <a:cs typeface="Arial" pitchFamily="34" charset="0"/>
                        </a:rPr>
                        <a:t>Rita - 1607</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800" b="0" dirty="0" smtClean="0">
                          <a:solidFill>
                            <a:schemeClr val="tx1"/>
                          </a:solidFill>
                          <a:effectLst/>
                          <a:latin typeface="Arial" pitchFamily="34" charset="0"/>
                          <a:ea typeface="Calibri"/>
                          <a:cs typeface="Arial" pitchFamily="34" charset="0"/>
                        </a:rPr>
                        <a:t>9/23/05 – 11/1/05</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798</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4,607</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200" dirty="0" smtClean="0">
                          <a:effectLst/>
                          <a:latin typeface="Arial" pitchFamily="34" charset="0"/>
                          <a:ea typeface="Calibri"/>
                          <a:cs typeface="Arial" pitchFamily="34" charset="0"/>
                        </a:rPr>
                        <a:t>$799,271,774</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89179">
                <a:tc>
                  <a:txBody>
                    <a:bodyPr/>
                    <a:lstStyle/>
                    <a:p>
                      <a:pPr marL="0" marR="0">
                        <a:lnSpc>
                          <a:spcPct val="115000"/>
                        </a:lnSpc>
                        <a:spcBef>
                          <a:spcPts val="0"/>
                        </a:spcBef>
                        <a:spcAft>
                          <a:spcPts val="0"/>
                        </a:spcAft>
                      </a:pPr>
                      <a:r>
                        <a:rPr lang="en-US" sz="1200" b="0" dirty="0" smtClean="0">
                          <a:solidFill>
                            <a:schemeClr val="tx1"/>
                          </a:solidFill>
                          <a:effectLst/>
                          <a:latin typeface="Arial" pitchFamily="34" charset="0"/>
                          <a:ea typeface="Calibri"/>
                          <a:cs typeface="Arial" pitchFamily="34" charset="0"/>
                        </a:rPr>
                        <a:t>Katrina - 1603</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ctr">
                        <a:lnSpc>
                          <a:spcPct val="115000"/>
                        </a:lnSpc>
                        <a:spcBef>
                          <a:spcPts val="0"/>
                        </a:spcBef>
                        <a:spcAft>
                          <a:spcPts val="0"/>
                        </a:spcAft>
                      </a:pPr>
                      <a:r>
                        <a:rPr lang="en-US" sz="800" b="0" dirty="0" smtClean="0">
                          <a:solidFill>
                            <a:schemeClr val="tx1"/>
                          </a:solidFill>
                          <a:effectLst/>
                          <a:latin typeface="Arial" pitchFamily="34" charset="0"/>
                          <a:ea typeface="Calibri"/>
                          <a:cs typeface="Arial" pitchFamily="34" charset="0"/>
                        </a:rPr>
                        <a:t>8/29/05 – 11/1/05</a:t>
                      </a:r>
                      <a:endParaRPr lang="en-US" sz="800" b="0" dirty="0">
                        <a:solidFill>
                          <a:schemeClr val="tx1"/>
                        </a:solidFill>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1,535</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ctr">
                        <a:lnSpc>
                          <a:spcPct val="115000"/>
                        </a:lnSpc>
                        <a:spcBef>
                          <a:spcPts val="0"/>
                        </a:spcBef>
                        <a:spcAft>
                          <a:spcPts val="0"/>
                        </a:spcAft>
                      </a:pPr>
                      <a:r>
                        <a:rPr lang="en-US" sz="1200" dirty="0" smtClean="0">
                          <a:effectLst/>
                          <a:latin typeface="Arial" pitchFamily="34" charset="0"/>
                          <a:ea typeface="Calibri"/>
                          <a:cs typeface="Arial" pitchFamily="34" charset="0"/>
                        </a:rPr>
                        <a:t>19,744</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c>
                  <a:txBody>
                    <a:bodyPr/>
                    <a:lstStyle/>
                    <a:p>
                      <a:pPr marL="0" marR="0" algn="r">
                        <a:lnSpc>
                          <a:spcPct val="115000"/>
                        </a:lnSpc>
                        <a:spcBef>
                          <a:spcPts val="0"/>
                        </a:spcBef>
                        <a:spcAft>
                          <a:spcPts val="0"/>
                        </a:spcAft>
                      </a:pPr>
                      <a:r>
                        <a:rPr lang="en-US" sz="1200" dirty="0" smtClean="0">
                          <a:effectLst/>
                          <a:latin typeface="Arial" pitchFamily="34" charset="0"/>
                          <a:ea typeface="Calibri"/>
                          <a:cs typeface="Arial" pitchFamily="34" charset="0"/>
                        </a:rPr>
                        <a:t>$12,415,179,850</a:t>
                      </a:r>
                      <a:endParaRPr lang="en-US" sz="800"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0F4"/>
                    </a:solidFill>
                  </a:tcPr>
                </a:tc>
              </a:tr>
              <a:tr h="368046">
                <a:tc>
                  <a:txBody>
                    <a:bodyPr/>
                    <a:lstStyle/>
                    <a:p>
                      <a:pPr marL="0" marR="0">
                        <a:lnSpc>
                          <a:spcPct val="115000"/>
                        </a:lnSpc>
                        <a:spcBef>
                          <a:spcPts val="0"/>
                        </a:spcBef>
                        <a:spcAft>
                          <a:spcPts val="0"/>
                        </a:spcAft>
                      </a:pPr>
                      <a:r>
                        <a:rPr lang="en-US" sz="2100" b="1" dirty="0">
                          <a:solidFill>
                            <a:srgbClr val="C00000"/>
                          </a:solidFill>
                          <a:effectLst/>
                          <a:latin typeface="Arial" pitchFamily="34" charset="0"/>
                          <a:ea typeface="Calibri"/>
                          <a:cs typeface="Arial" pitchFamily="34" charset="0"/>
                        </a:rPr>
                        <a:t>TOTAL</a:t>
                      </a:r>
                      <a:endParaRPr lang="en-US" sz="2100" b="1"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endParaRPr lang="en-US" sz="2100" b="1"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2100" b="1" dirty="0" smtClean="0">
                          <a:solidFill>
                            <a:srgbClr val="C00000"/>
                          </a:solidFill>
                          <a:effectLst/>
                          <a:latin typeface="Arial" pitchFamily="34" charset="0"/>
                          <a:ea typeface="Calibri"/>
                          <a:cs typeface="Arial" pitchFamily="34" charset="0"/>
                        </a:rPr>
                        <a:t>4,475</a:t>
                      </a:r>
                      <a:endParaRPr lang="en-US" sz="2100" b="1"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2100" b="1" dirty="0" smtClean="0">
                          <a:solidFill>
                            <a:srgbClr val="C00000"/>
                          </a:solidFill>
                          <a:effectLst/>
                          <a:latin typeface="Arial" pitchFamily="34" charset="0"/>
                          <a:ea typeface="Calibri"/>
                          <a:cs typeface="Arial" pitchFamily="34" charset="0"/>
                        </a:rPr>
                        <a:t>34,266</a:t>
                      </a:r>
                      <a:endParaRPr lang="en-US" sz="2100" b="1"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2100" b="1" dirty="0">
                          <a:solidFill>
                            <a:srgbClr val="C00000"/>
                          </a:solidFill>
                          <a:effectLst/>
                          <a:latin typeface="Arial" pitchFamily="34" charset="0"/>
                          <a:ea typeface="Calibri"/>
                          <a:cs typeface="Arial" pitchFamily="34" charset="0"/>
                        </a:rPr>
                        <a:t>$</a:t>
                      </a:r>
                      <a:r>
                        <a:rPr lang="en-US" sz="2100" b="1" dirty="0" smtClean="0">
                          <a:solidFill>
                            <a:srgbClr val="C00000"/>
                          </a:solidFill>
                          <a:effectLst/>
                          <a:latin typeface="Arial" pitchFamily="34" charset="0"/>
                          <a:ea typeface="Calibri"/>
                          <a:cs typeface="Arial" pitchFamily="34" charset="0"/>
                        </a:rPr>
                        <a:t>14,366,051,466</a:t>
                      </a:r>
                      <a:endParaRPr lang="en-US" sz="2100" b="1" dirty="0">
                        <a:effectLst/>
                        <a:latin typeface="Arial" pitchFamily="34" charset="0"/>
                        <a:ea typeface="Calibri"/>
                        <a:cs typeface="Arial" pitchFamily="34" charset="0"/>
                      </a:endParaRPr>
                    </a:p>
                  </a:txBody>
                  <a:tcPr marL="74951" marR="749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5" name="TextBox 4"/>
          <p:cNvSpPr txBox="1"/>
          <p:nvPr/>
        </p:nvSpPr>
        <p:spPr>
          <a:xfrm>
            <a:off x="0" y="295275"/>
            <a:ext cx="4318000" cy="523220"/>
          </a:xfrm>
          <a:prstGeom prst="rect">
            <a:avLst/>
          </a:prstGeom>
          <a:solidFill>
            <a:schemeClr val="accent6">
              <a:lumMod val="50000"/>
            </a:schemeClr>
          </a:solidFill>
        </p:spPr>
        <p:txBody>
          <a:bodyPr>
            <a:spAutoFit/>
          </a:bodyPr>
          <a:lstStyle/>
          <a:p>
            <a:pPr>
              <a:defRPr/>
            </a:pPr>
            <a:r>
              <a:rPr lang="en-US" sz="2800" dirty="0">
                <a:solidFill>
                  <a:prstClr val="white"/>
                </a:solidFill>
                <a:latin typeface="Calibri"/>
              </a:rPr>
              <a:t>RECOVERY OVERVIEW</a:t>
            </a:r>
          </a:p>
        </p:txBody>
      </p:sp>
    </p:spTree>
    <p:extLst>
      <p:ext uri="{BB962C8B-B14F-4D97-AF65-F5344CB8AC3E}">
        <p14:creationId xmlns:p14="http://schemas.microsoft.com/office/powerpoint/2010/main" val="332173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75874" name="Rectangle 2"/>
          <p:cNvSpPr>
            <a:spLocks noGrp="1" noChangeArrowheads="1"/>
          </p:cNvSpPr>
          <p:nvPr>
            <p:ph type="title"/>
          </p:nvPr>
        </p:nvSpPr>
        <p:spPr>
          <a:xfrm>
            <a:off x="457200" y="952872"/>
            <a:ext cx="8229600" cy="677253"/>
          </a:xfrm>
        </p:spPr>
        <p:txBody>
          <a:bodyPr>
            <a:normAutofit fontScale="90000"/>
          </a:bodyPr>
          <a:lstStyle/>
          <a:p>
            <a:r>
              <a:rPr lang="en-US" dirty="0" smtClean="0"/>
              <a:t>Recovery </a:t>
            </a:r>
            <a:r>
              <a:rPr lang="en-US" dirty="0"/>
              <a:t>r</a:t>
            </a:r>
            <a:r>
              <a:rPr lang="en-US" dirty="0" smtClean="0"/>
              <a:t>esponsibilities</a:t>
            </a:r>
            <a:endParaRPr lang="en-US" dirty="0"/>
          </a:p>
        </p:txBody>
      </p:sp>
      <p:sp>
        <p:nvSpPr>
          <p:cNvPr id="975875" name="Rectangle 3"/>
          <p:cNvSpPr>
            <a:spLocks noGrp="1" noChangeArrowheads="1"/>
          </p:cNvSpPr>
          <p:nvPr>
            <p:ph idx="1"/>
          </p:nvPr>
        </p:nvSpPr>
        <p:spPr>
          <a:xfrm>
            <a:off x="136966" y="1753405"/>
            <a:ext cx="9095575" cy="3228975"/>
          </a:xfrm>
        </p:spPr>
        <p:txBody>
          <a:bodyPr>
            <a:normAutofit fontScale="77500" lnSpcReduction="20000"/>
          </a:bodyPr>
          <a:lstStyle/>
          <a:p>
            <a:pPr marL="403225" indent="-403225">
              <a:lnSpc>
                <a:spcPct val="95000"/>
              </a:lnSpc>
              <a:spcBef>
                <a:spcPct val="50000"/>
              </a:spcBef>
            </a:pPr>
            <a:r>
              <a:rPr lang="en-US" sz="3500" b="1" spc="-70" dirty="0"/>
              <a:t>Public </a:t>
            </a:r>
            <a:r>
              <a:rPr lang="en-US" sz="3500" b="1" spc="-70" dirty="0" smtClean="0"/>
              <a:t>Assistance </a:t>
            </a:r>
            <a:r>
              <a:rPr lang="en-US" sz="2200" spc="-70" dirty="0" smtClean="0"/>
              <a:t>(PA) </a:t>
            </a:r>
            <a:r>
              <a:rPr lang="en-US" sz="3500" spc="-70" dirty="0"/>
              <a:t>grant program </a:t>
            </a:r>
            <a:r>
              <a:rPr lang="en-US" sz="3500" spc="-70" dirty="0" smtClean="0"/>
              <a:t>– </a:t>
            </a:r>
            <a:r>
              <a:rPr lang="en-US" sz="4800" b="1" i="1" spc="-70" dirty="0" smtClean="0">
                <a:solidFill>
                  <a:srgbClr val="7A0017"/>
                </a:solidFill>
              </a:rPr>
              <a:t>$14</a:t>
            </a:r>
            <a:r>
              <a:rPr lang="en-US" sz="3500" b="1" i="1" spc="-70" dirty="0" smtClean="0">
                <a:solidFill>
                  <a:srgbClr val="7A0017"/>
                </a:solidFill>
              </a:rPr>
              <a:t> </a:t>
            </a:r>
            <a:r>
              <a:rPr lang="en-US" sz="3500" b="1" i="1" spc="-70" dirty="0">
                <a:solidFill>
                  <a:srgbClr val="7A0017"/>
                </a:solidFill>
              </a:rPr>
              <a:t>b</a:t>
            </a:r>
            <a:r>
              <a:rPr lang="en-US" sz="3500" b="1" i="1" spc="-70" dirty="0" smtClean="0">
                <a:solidFill>
                  <a:srgbClr val="7A0017"/>
                </a:solidFill>
              </a:rPr>
              <a:t>illion+</a:t>
            </a:r>
          </a:p>
          <a:p>
            <a:pPr marL="403225" indent="-403225">
              <a:lnSpc>
                <a:spcPct val="95000"/>
              </a:lnSpc>
              <a:spcBef>
                <a:spcPct val="50000"/>
              </a:spcBef>
            </a:pPr>
            <a:r>
              <a:rPr lang="en-US" sz="3500" b="1" spc="-70" dirty="0" smtClean="0"/>
              <a:t>Hazard Mitigation </a:t>
            </a:r>
            <a:r>
              <a:rPr lang="en-US" sz="2200" spc="-70" dirty="0" smtClean="0"/>
              <a:t>(HM) </a:t>
            </a:r>
            <a:r>
              <a:rPr lang="en-US" sz="3500" spc="-70" dirty="0" smtClean="0"/>
              <a:t>grant program – </a:t>
            </a:r>
            <a:r>
              <a:rPr lang="en-US" sz="4800" b="1" i="1" spc="-70" dirty="0" smtClean="0">
                <a:solidFill>
                  <a:srgbClr val="7A0017"/>
                </a:solidFill>
              </a:rPr>
              <a:t>$2</a:t>
            </a:r>
            <a:r>
              <a:rPr lang="en-US" sz="3500" b="1" i="1" spc="-70" dirty="0" smtClean="0">
                <a:solidFill>
                  <a:srgbClr val="7A0017"/>
                </a:solidFill>
              </a:rPr>
              <a:t> billion+</a:t>
            </a:r>
            <a:endParaRPr lang="en-US" sz="3500" b="1" i="1" spc="-70" dirty="0">
              <a:solidFill>
                <a:srgbClr val="7A0017"/>
              </a:solidFill>
            </a:endParaRPr>
          </a:p>
          <a:p>
            <a:pPr marL="688975" lvl="1">
              <a:lnSpc>
                <a:spcPct val="95000"/>
              </a:lnSpc>
              <a:spcBef>
                <a:spcPct val="50000"/>
              </a:spcBef>
            </a:pPr>
            <a:r>
              <a:rPr lang="en-US" sz="2600" b="1" dirty="0" smtClean="0"/>
              <a:t>Interact with FEMA on </a:t>
            </a:r>
            <a:r>
              <a:rPr lang="en-US" sz="2600" b="1" dirty="0" smtClean="0">
                <a:solidFill>
                  <a:srgbClr val="800000"/>
                </a:solidFill>
              </a:rPr>
              <a:t>program</a:t>
            </a:r>
            <a:r>
              <a:rPr lang="en-US" sz="2600" b="1" dirty="0" smtClean="0"/>
              <a:t> and </a:t>
            </a:r>
            <a:r>
              <a:rPr lang="en-US" sz="2600" b="1" dirty="0" smtClean="0">
                <a:solidFill>
                  <a:srgbClr val="800000"/>
                </a:solidFill>
              </a:rPr>
              <a:t>policy</a:t>
            </a:r>
            <a:r>
              <a:rPr lang="en-US" sz="2600" b="1" dirty="0" smtClean="0"/>
              <a:t> issues.</a:t>
            </a:r>
          </a:p>
          <a:p>
            <a:pPr marL="688975" lvl="1">
              <a:lnSpc>
                <a:spcPct val="95000"/>
              </a:lnSpc>
              <a:spcBef>
                <a:spcPct val="50000"/>
              </a:spcBef>
            </a:pPr>
            <a:r>
              <a:rPr lang="en-US" sz="2600" b="1" dirty="0" smtClean="0"/>
              <a:t>Accountable </a:t>
            </a:r>
            <a:r>
              <a:rPr lang="en-US" sz="2600" b="1" dirty="0"/>
              <a:t>for </a:t>
            </a:r>
            <a:r>
              <a:rPr lang="en-US" sz="2600" b="1" dirty="0">
                <a:solidFill>
                  <a:srgbClr val="800000"/>
                </a:solidFill>
              </a:rPr>
              <a:t>funds</a:t>
            </a:r>
            <a:r>
              <a:rPr lang="en-US" sz="2600" b="1" dirty="0"/>
              <a:t> disbursed to all </a:t>
            </a:r>
            <a:r>
              <a:rPr lang="en-US" sz="2600" b="1" dirty="0" smtClean="0"/>
              <a:t>Applicants.</a:t>
            </a:r>
            <a:endParaRPr lang="en-US" sz="2600" b="1" dirty="0"/>
          </a:p>
          <a:p>
            <a:pPr marL="688975" lvl="1">
              <a:lnSpc>
                <a:spcPct val="95000"/>
              </a:lnSpc>
              <a:spcBef>
                <a:spcPct val="50000"/>
              </a:spcBef>
            </a:pPr>
            <a:r>
              <a:rPr lang="en-US" sz="2600" b="1" dirty="0"/>
              <a:t>Provide </a:t>
            </a:r>
            <a:r>
              <a:rPr lang="en-US" sz="2600" b="1" dirty="0">
                <a:solidFill>
                  <a:srgbClr val="800000"/>
                </a:solidFill>
              </a:rPr>
              <a:t>technical advice </a:t>
            </a:r>
            <a:r>
              <a:rPr lang="en-US" sz="2600" b="1" dirty="0" smtClean="0"/>
              <a:t>and </a:t>
            </a:r>
            <a:r>
              <a:rPr lang="en-US" sz="2600" b="1" dirty="0" smtClean="0">
                <a:solidFill>
                  <a:srgbClr val="800000"/>
                </a:solidFill>
              </a:rPr>
              <a:t>support</a:t>
            </a:r>
            <a:r>
              <a:rPr lang="en-US" sz="2600" b="1" dirty="0" smtClean="0"/>
              <a:t> to Applicants.</a:t>
            </a:r>
            <a:endParaRPr lang="en-US" sz="2600" b="1" dirty="0"/>
          </a:p>
          <a:p>
            <a:pPr marL="688975" lvl="1">
              <a:lnSpc>
                <a:spcPct val="95000"/>
              </a:lnSpc>
              <a:spcBef>
                <a:spcPct val="50000"/>
              </a:spcBef>
            </a:pPr>
            <a:r>
              <a:rPr lang="en-US" sz="2600" b="1" dirty="0" smtClean="0"/>
              <a:t>Provide </a:t>
            </a:r>
            <a:r>
              <a:rPr lang="en-US" sz="2600" b="1" dirty="0"/>
              <a:t>support to Applicants for </a:t>
            </a:r>
            <a:r>
              <a:rPr lang="en-US" sz="2600" b="1" dirty="0">
                <a:solidFill>
                  <a:srgbClr val="800000"/>
                </a:solidFill>
              </a:rPr>
              <a:t>damage </a:t>
            </a:r>
            <a:r>
              <a:rPr lang="en-US" sz="2600" b="1" dirty="0" smtClean="0">
                <a:solidFill>
                  <a:srgbClr val="800000"/>
                </a:solidFill>
              </a:rPr>
              <a:t>assessments.</a:t>
            </a:r>
            <a:endParaRPr lang="en-US" sz="2600" b="1" dirty="0">
              <a:solidFill>
                <a:srgbClr val="800000"/>
              </a:solidFill>
            </a:endParaRPr>
          </a:p>
          <a:p>
            <a:pPr marL="688975" lvl="1">
              <a:lnSpc>
                <a:spcPct val="95000"/>
              </a:lnSpc>
              <a:spcBef>
                <a:spcPct val="50000"/>
              </a:spcBef>
            </a:pPr>
            <a:r>
              <a:rPr lang="en-US" sz="2600" b="1" dirty="0" smtClean="0"/>
              <a:t>Maintain </a:t>
            </a:r>
            <a:r>
              <a:rPr lang="en-US" sz="2600" b="1" dirty="0" smtClean="0">
                <a:solidFill>
                  <a:srgbClr val="800000"/>
                </a:solidFill>
              </a:rPr>
              <a:t>compliance</a:t>
            </a:r>
            <a:r>
              <a:rPr lang="en-US" sz="2600" b="1" dirty="0" smtClean="0"/>
              <a:t> with </a:t>
            </a:r>
            <a:r>
              <a:rPr lang="en-US" sz="2600" b="1" dirty="0"/>
              <a:t>F</a:t>
            </a:r>
            <a:r>
              <a:rPr lang="en-US" sz="2600" b="1" dirty="0" smtClean="0"/>
              <a:t>ederal grant management requirements.</a:t>
            </a:r>
            <a:endParaRPr lang="en-US" sz="2600" b="1" dirty="0"/>
          </a:p>
        </p:txBody>
      </p:sp>
      <p:sp>
        <p:nvSpPr>
          <p:cNvPr id="3" name="Slide Number Placeholder 2"/>
          <p:cNvSpPr>
            <a:spLocks noGrp="1"/>
          </p:cNvSpPr>
          <p:nvPr>
            <p:ph type="sldNum" sz="quarter" idx="12"/>
          </p:nvPr>
        </p:nvSpPr>
        <p:spPr/>
        <p:txBody>
          <a:bodyPr/>
          <a:lstStyle/>
          <a:p>
            <a:fld id="{A1FCC955-EDC8-C641-B7EE-09FB459102F8}" type="slidenum">
              <a:rPr lang="en-US" smtClean="0">
                <a:latin typeface="Calibri"/>
              </a:rPr>
              <a:pPr/>
              <a:t>23</a:t>
            </a:fld>
            <a:endParaRPr lang="en-US">
              <a:latin typeface="Calibri"/>
            </a:endParaRPr>
          </a:p>
        </p:txBody>
      </p:sp>
      <p:sp>
        <p:nvSpPr>
          <p:cNvPr id="5"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23</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921441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 y="4035028"/>
            <a:ext cx="9161253" cy="1108472"/>
          </a:xfrm>
          <a:prstGeom prst="rect">
            <a:avLst/>
          </a:prstGeom>
          <a:solidFill>
            <a:srgbClr val="FFFFFF"/>
          </a:solidFill>
          <a:ln>
            <a:noFill/>
            <a:miter lim="800000"/>
            <a:headEnd/>
            <a:tailEnd/>
          </a:ln>
        </p:spPr>
        <p:txBody>
          <a:bodyPr vert="horz" wrap="square" lIns="91440" tIns="45720" rIns="91440" bIns="45720" numCol="1" anchor="t" anchorCtr="0" compatLnSpc="1">
            <a:prstTxWarp prst="textNoShape">
              <a:avLst/>
            </a:prstTxWarp>
            <a:noAutofit/>
          </a:bodyPr>
          <a:lstStyle/>
          <a:p>
            <a:pPr algn="ctr">
              <a:lnSpc>
                <a:spcPct val="90000"/>
              </a:lnSpc>
              <a:defRPr/>
            </a:pPr>
            <a:endParaRPr lang="en-US" sz="2800" b="1" i="1" dirty="0">
              <a:solidFill>
                <a:srgbClr val="002060"/>
              </a:solidFill>
              <a:latin typeface="Calibri"/>
            </a:endParaRPr>
          </a:p>
        </p:txBody>
      </p:sp>
      <p:graphicFrame>
        <p:nvGraphicFramePr>
          <p:cNvPr id="16" name="Table 15"/>
          <p:cNvGraphicFramePr>
            <a:graphicFrameLocks noGrp="1"/>
          </p:cNvGraphicFramePr>
          <p:nvPr>
            <p:extLst>
              <p:ext uri="{D42A27DB-BD31-4B8C-83A1-F6EECF244321}">
                <p14:modId xmlns:p14="http://schemas.microsoft.com/office/powerpoint/2010/main" val="3858077737"/>
              </p:ext>
            </p:extLst>
          </p:nvPr>
        </p:nvGraphicFramePr>
        <p:xfrm>
          <a:off x="395862" y="1525014"/>
          <a:ext cx="8430638" cy="3403071"/>
        </p:xfrm>
        <a:graphic>
          <a:graphicData uri="http://schemas.openxmlformats.org/drawingml/2006/table">
            <a:tbl>
              <a:tblPr/>
              <a:tblGrid>
                <a:gridCol w="5424777"/>
                <a:gridCol w="3005861"/>
              </a:tblGrid>
              <a:tr h="280513">
                <a:tc>
                  <a:txBody>
                    <a:bodyPr/>
                    <a:lstStyle/>
                    <a:p>
                      <a:pPr algn="l" fontAlgn="b"/>
                      <a:r>
                        <a:rPr lang="en-US" sz="1800" b="1" i="0" u="none" strike="noStrike" dirty="0">
                          <a:solidFill>
                            <a:srgbClr val="000000"/>
                          </a:solidFill>
                          <a:effectLst/>
                          <a:latin typeface="Calibri" panose="020F0502020204030204" pitchFamily="34" charset="0"/>
                        </a:rPr>
                        <a:t>Open Disaster Declarations</a:t>
                      </a:r>
                    </a:p>
                  </a:txBody>
                  <a:tcPr marL="8257" marR="8257" marT="6193" marB="0" anchor="b">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800" b="1" i="0" u="none" strike="noStrike" dirty="0">
                          <a:solidFill>
                            <a:srgbClr val="000000"/>
                          </a:solidFill>
                          <a:effectLst/>
                          <a:latin typeface="Calibri" panose="020F0502020204030204" pitchFamily="34" charset="0"/>
                        </a:rPr>
                        <a:t>Disaster Funding Levels</a:t>
                      </a:r>
                    </a:p>
                  </a:txBody>
                  <a:tcPr marL="8257" marR="8257" marT="6193" marB="0" anchor="b">
                    <a:lnL>
                      <a:noFill/>
                    </a:lnL>
                    <a:lnR>
                      <a:noFill/>
                    </a:lnR>
                    <a:lnT>
                      <a:noFill/>
                    </a:lnT>
                    <a:lnB w="12700" cap="flat" cmpd="sng" algn="ctr">
                      <a:solidFill>
                        <a:srgbClr val="000000"/>
                      </a:solidFill>
                      <a:prstDash val="solid"/>
                      <a:round/>
                      <a:headEnd type="none" w="med" len="med"/>
                      <a:tailEnd type="none" w="med" len="med"/>
                    </a:lnB>
                    <a:solidFill>
                      <a:srgbClr val="EEECE1"/>
                    </a:solidFill>
                  </a:tcPr>
                </a:tc>
              </a:tr>
              <a:tr h="280513">
                <a:tc>
                  <a:txBody>
                    <a:bodyPr/>
                    <a:lstStyle/>
                    <a:p>
                      <a:pPr algn="l" fontAlgn="b"/>
                      <a:r>
                        <a:rPr lang="en-US" sz="1800" b="0" i="0" u="none" strike="noStrike" dirty="0">
                          <a:solidFill>
                            <a:srgbClr val="000000"/>
                          </a:solidFill>
                          <a:effectLst/>
                          <a:latin typeface="Calibri" panose="020F0502020204030204" pitchFamily="34" charset="0"/>
                        </a:rPr>
                        <a:t>DR-1603 (Katrina)</a:t>
                      </a:r>
                    </a:p>
                  </a:txBody>
                  <a:tcPr marL="8257" marR="8257" marT="61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solidFill>
                            <a:srgbClr val="000000"/>
                          </a:solidFill>
                          <a:effectLst/>
                          <a:latin typeface="Calibri" panose="020F0502020204030204" pitchFamily="34" charset="0"/>
                        </a:rPr>
                        <a:t>$1,722,818,666</a:t>
                      </a:r>
                    </a:p>
                  </a:txBody>
                  <a:tcPr marL="8257" marR="8257" marT="6193" marB="0" anchor="b">
                    <a:lnL>
                      <a:noFill/>
                    </a:lnL>
                    <a:lnR>
                      <a:noFill/>
                    </a:lnR>
                    <a:lnT w="12700" cap="flat" cmpd="sng" algn="ctr">
                      <a:solidFill>
                        <a:srgbClr val="000000"/>
                      </a:solidFill>
                      <a:prstDash val="solid"/>
                      <a:round/>
                      <a:headEnd type="none" w="med" len="med"/>
                      <a:tailEnd type="none" w="med" len="med"/>
                    </a:lnT>
                    <a:lnB>
                      <a:noFill/>
                    </a:lnB>
                  </a:tcPr>
                </a:tc>
              </a:tr>
              <a:tr h="280513">
                <a:tc>
                  <a:txBody>
                    <a:bodyPr/>
                    <a:lstStyle/>
                    <a:p>
                      <a:pPr algn="l" fontAlgn="b"/>
                      <a:r>
                        <a:rPr lang="en-US" sz="1800" b="0" i="0" u="none" strike="noStrike" dirty="0">
                          <a:solidFill>
                            <a:srgbClr val="000000"/>
                          </a:solidFill>
                          <a:effectLst/>
                          <a:latin typeface="Calibri" panose="020F0502020204030204" pitchFamily="34" charset="0"/>
                        </a:rPr>
                        <a:t>DR-1607 (Rita)</a:t>
                      </a:r>
                    </a:p>
                  </a:txBody>
                  <a:tcPr marL="8257" marR="8257" marT="6193" marB="0" anchor="b">
                    <a:lnL>
                      <a:noFill/>
                    </a:lnL>
                    <a:lnR>
                      <a:noFill/>
                    </a:lnR>
                    <a:lnT>
                      <a:noFill/>
                    </a:lnT>
                    <a:lnB>
                      <a:noFill/>
                    </a:lnB>
                    <a:solidFill>
                      <a:schemeClr val="bg2"/>
                    </a:solidFill>
                  </a:tcPr>
                </a:tc>
                <a:tc>
                  <a:txBody>
                    <a:bodyPr/>
                    <a:lstStyle/>
                    <a:p>
                      <a:pPr algn="r" fontAlgn="b"/>
                      <a:r>
                        <a:rPr lang="en-US" sz="1800" b="0" i="0" u="none" strike="noStrike" dirty="0">
                          <a:solidFill>
                            <a:srgbClr val="000000"/>
                          </a:solidFill>
                          <a:effectLst/>
                          <a:latin typeface="Calibri" panose="020F0502020204030204" pitchFamily="34" charset="0"/>
                        </a:rPr>
                        <a:t>$137,903,000</a:t>
                      </a:r>
                    </a:p>
                  </a:txBody>
                  <a:tcPr marL="8257" marR="8257" marT="6193" marB="0" anchor="b">
                    <a:lnL>
                      <a:noFill/>
                    </a:lnL>
                    <a:lnR>
                      <a:noFill/>
                    </a:lnR>
                    <a:lnT>
                      <a:noFill/>
                    </a:lnT>
                    <a:lnB>
                      <a:noFill/>
                    </a:lnB>
                    <a:solidFill>
                      <a:schemeClr val="bg2"/>
                    </a:solidFill>
                  </a:tcPr>
                </a:tc>
              </a:tr>
              <a:tr h="280513">
                <a:tc>
                  <a:txBody>
                    <a:bodyPr/>
                    <a:lstStyle/>
                    <a:p>
                      <a:pPr algn="l" fontAlgn="b"/>
                      <a:r>
                        <a:rPr lang="en-US" sz="1800" b="0" i="0" u="none" strike="noStrike" dirty="0">
                          <a:solidFill>
                            <a:srgbClr val="000000"/>
                          </a:solidFill>
                          <a:effectLst/>
                          <a:latin typeface="Calibri" panose="020F0502020204030204" pitchFamily="34" charset="0"/>
                        </a:rPr>
                        <a:t>DR-1786 (Gustav)</a:t>
                      </a:r>
                    </a:p>
                  </a:txBody>
                  <a:tcPr marL="8257" marR="8257" marT="619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$225,071,189</a:t>
                      </a:r>
                    </a:p>
                  </a:txBody>
                  <a:tcPr marL="8257" marR="8257" marT="6193" marB="0" anchor="b">
                    <a:lnL>
                      <a:noFill/>
                    </a:lnL>
                    <a:lnR>
                      <a:noFill/>
                    </a:lnR>
                    <a:lnT>
                      <a:noFill/>
                    </a:lnT>
                    <a:lnB>
                      <a:noFill/>
                    </a:lnB>
                  </a:tcPr>
                </a:tc>
              </a:tr>
              <a:tr h="280513">
                <a:tc>
                  <a:txBody>
                    <a:bodyPr/>
                    <a:lstStyle/>
                    <a:p>
                      <a:pPr algn="l" fontAlgn="b"/>
                      <a:r>
                        <a:rPr lang="en-US" sz="1800" b="0" i="0" u="none" strike="noStrike" dirty="0">
                          <a:solidFill>
                            <a:srgbClr val="000000"/>
                          </a:solidFill>
                          <a:effectLst/>
                          <a:latin typeface="Calibri" panose="020F0502020204030204" pitchFamily="34" charset="0"/>
                        </a:rPr>
                        <a:t>DR-1792 (Ike)</a:t>
                      </a:r>
                    </a:p>
                  </a:txBody>
                  <a:tcPr marL="8257" marR="8257" marT="6193" marB="0" anchor="b">
                    <a:lnL>
                      <a:noFill/>
                    </a:lnL>
                    <a:lnR>
                      <a:noFill/>
                    </a:lnR>
                    <a:lnT>
                      <a:noFill/>
                    </a:lnT>
                    <a:lnB>
                      <a:noFill/>
                    </a:lnB>
                    <a:solidFill>
                      <a:srgbClr val="EEECE1"/>
                    </a:solidFill>
                  </a:tcPr>
                </a:tc>
                <a:tc>
                  <a:txBody>
                    <a:bodyPr/>
                    <a:lstStyle/>
                    <a:p>
                      <a:pPr algn="r" fontAlgn="b"/>
                      <a:r>
                        <a:rPr lang="en-US" sz="1800" b="0" i="0" u="none" strike="noStrike" dirty="0">
                          <a:solidFill>
                            <a:srgbClr val="000000"/>
                          </a:solidFill>
                          <a:effectLst/>
                          <a:latin typeface="Calibri" panose="020F0502020204030204" pitchFamily="34" charset="0"/>
                        </a:rPr>
                        <a:t>$545,014,258</a:t>
                      </a:r>
                    </a:p>
                  </a:txBody>
                  <a:tcPr marL="8257" marR="8257" marT="6193" marB="0" anchor="b">
                    <a:lnL>
                      <a:noFill/>
                    </a:lnL>
                    <a:lnR>
                      <a:noFill/>
                    </a:lnR>
                    <a:lnT>
                      <a:noFill/>
                    </a:lnT>
                    <a:lnB>
                      <a:noFill/>
                    </a:lnB>
                    <a:solidFill>
                      <a:srgbClr val="EEECE1"/>
                    </a:solidFill>
                  </a:tcPr>
                </a:tc>
              </a:tr>
              <a:tr h="323621">
                <a:tc>
                  <a:txBody>
                    <a:bodyPr/>
                    <a:lstStyle/>
                    <a:p>
                      <a:pPr algn="l" fontAlgn="b"/>
                      <a:r>
                        <a:rPr lang="en-US" sz="1800" b="0" i="0" u="none" strike="noStrike" dirty="0">
                          <a:solidFill>
                            <a:srgbClr val="000000"/>
                          </a:solidFill>
                          <a:effectLst/>
                          <a:latin typeface="Calibri" panose="020F0502020204030204" pitchFamily="34" charset="0"/>
                        </a:rPr>
                        <a:t>DR-1863 (Severe Storms, Tornadoes, and Flooding)</a:t>
                      </a:r>
                    </a:p>
                  </a:txBody>
                  <a:tcPr marL="8257" marR="8257" marT="6193"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$895,384</a:t>
                      </a:r>
                    </a:p>
                  </a:txBody>
                  <a:tcPr marL="8257" marR="8257" marT="6193" marB="0" anchor="b">
                    <a:lnL>
                      <a:noFill/>
                    </a:lnL>
                    <a:lnR>
                      <a:noFill/>
                    </a:lnR>
                    <a:lnT>
                      <a:noFill/>
                    </a:lnT>
                    <a:lnB>
                      <a:noFill/>
                    </a:lnB>
                  </a:tcPr>
                </a:tc>
              </a:tr>
              <a:tr h="280513">
                <a:tc>
                  <a:txBody>
                    <a:bodyPr/>
                    <a:lstStyle/>
                    <a:p>
                      <a:pPr algn="l" fontAlgn="b"/>
                      <a:r>
                        <a:rPr lang="en-US" sz="1800" b="0" i="0" u="none" strike="noStrike" dirty="0">
                          <a:solidFill>
                            <a:srgbClr val="000000"/>
                          </a:solidFill>
                          <a:effectLst/>
                          <a:latin typeface="Calibri" panose="020F0502020204030204" pitchFamily="34" charset="0"/>
                        </a:rPr>
                        <a:t>DR-4015 (Flooding)</a:t>
                      </a:r>
                    </a:p>
                  </a:txBody>
                  <a:tcPr marL="8257" marR="8257" marT="6193" marB="0" anchor="b">
                    <a:lnL>
                      <a:noFill/>
                    </a:lnL>
                    <a:lnR>
                      <a:noFill/>
                    </a:lnR>
                    <a:lnT>
                      <a:noFill/>
                    </a:lnT>
                    <a:lnB>
                      <a:noFill/>
                    </a:lnB>
                    <a:solidFill>
                      <a:srgbClr val="EEECE1"/>
                    </a:solidFill>
                  </a:tcPr>
                </a:tc>
                <a:tc>
                  <a:txBody>
                    <a:bodyPr/>
                    <a:lstStyle/>
                    <a:p>
                      <a:pPr algn="r" fontAlgn="b"/>
                      <a:r>
                        <a:rPr lang="en-US" sz="1800" b="0" i="0" u="none" strike="noStrike" dirty="0">
                          <a:solidFill>
                            <a:srgbClr val="000000"/>
                          </a:solidFill>
                          <a:effectLst/>
                          <a:latin typeface="Calibri" panose="020F0502020204030204" pitchFamily="34" charset="0"/>
                        </a:rPr>
                        <a:t>$2,026,125</a:t>
                      </a:r>
                    </a:p>
                  </a:txBody>
                  <a:tcPr marL="8257" marR="8257" marT="6193" marB="0" anchor="b">
                    <a:lnL>
                      <a:noFill/>
                    </a:lnL>
                    <a:lnR>
                      <a:noFill/>
                    </a:lnR>
                    <a:lnT>
                      <a:noFill/>
                    </a:lnT>
                    <a:lnB>
                      <a:noFill/>
                    </a:lnB>
                    <a:solidFill>
                      <a:srgbClr val="EEECE1"/>
                    </a:solidFill>
                  </a:tcPr>
                </a:tc>
              </a:tr>
              <a:tr h="280513">
                <a:tc>
                  <a:txBody>
                    <a:bodyPr/>
                    <a:lstStyle/>
                    <a:p>
                      <a:pPr algn="l" fontAlgn="b"/>
                      <a:r>
                        <a:rPr lang="en-US" sz="1800" b="0" i="0" u="none" strike="noStrike" dirty="0">
                          <a:solidFill>
                            <a:srgbClr val="000000"/>
                          </a:solidFill>
                          <a:effectLst/>
                          <a:latin typeface="Calibri" panose="020F0502020204030204" pitchFamily="34" charset="0"/>
                        </a:rPr>
                        <a:t>DR-4041 (Tropical Storm Lee)</a:t>
                      </a:r>
                    </a:p>
                  </a:txBody>
                  <a:tcPr marL="8257" marR="8257" marT="619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$900,000</a:t>
                      </a:r>
                    </a:p>
                  </a:txBody>
                  <a:tcPr marL="8257" marR="8257" marT="6193" marB="0" anchor="b">
                    <a:lnL>
                      <a:noFill/>
                    </a:lnL>
                    <a:lnR>
                      <a:noFill/>
                    </a:lnR>
                    <a:lnT>
                      <a:noFill/>
                    </a:lnT>
                    <a:lnB>
                      <a:noFill/>
                    </a:lnB>
                  </a:tcPr>
                </a:tc>
              </a:tr>
              <a:tr h="280513">
                <a:tc>
                  <a:txBody>
                    <a:bodyPr/>
                    <a:lstStyle/>
                    <a:p>
                      <a:pPr algn="l" fontAlgn="b"/>
                      <a:r>
                        <a:rPr lang="en-US" sz="1800" b="0" i="0" u="none" strike="noStrike" dirty="0">
                          <a:solidFill>
                            <a:srgbClr val="000000"/>
                          </a:solidFill>
                          <a:effectLst/>
                          <a:latin typeface="Calibri" panose="020F0502020204030204" pitchFamily="34" charset="0"/>
                        </a:rPr>
                        <a:t>Dr-4080 (Isaac)</a:t>
                      </a:r>
                    </a:p>
                  </a:txBody>
                  <a:tcPr marL="8257" marR="8257" marT="6193" marB="0" anchor="b">
                    <a:lnL>
                      <a:noFill/>
                    </a:lnL>
                    <a:lnR>
                      <a:noFill/>
                    </a:lnR>
                    <a:lnT>
                      <a:noFill/>
                    </a:lnT>
                    <a:lnB>
                      <a:noFill/>
                    </a:lnB>
                    <a:solidFill>
                      <a:srgbClr val="EEECE1"/>
                    </a:solidFill>
                  </a:tcPr>
                </a:tc>
                <a:tc>
                  <a:txBody>
                    <a:bodyPr/>
                    <a:lstStyle/>
                    <a:p>
                      <a:pPr algn="r" fontAlgn="b"/>
                      <a:r>
                        <a:rPr lang="en-US" sz="1800" b="0" i="0" u="none" strike="noStrike" dirty="0">
                          <a:solidFill>
                            <a:srgbClr val="000000"/>
                          </a:solidFill>
                          <a:effectLst/>
                          <a:latin typeface="Calibri" panose="020F0502020204030204" pitchFamily="34" charset="0"/>
                        </a:rPr>
                        <a:t>$63,732,027</a:t>
                      </a:r>
                    </a:p>
                  </a:txBody>
                  <a:tcPr marL="8257" marR="8257" marT="6193" marB="0" anchor="b">
                    <a:lnL>
                      <a:noFill/>
                    </a:lnL>
                    <a:lnR>
                      <a:noFill/>
                    </a:lnR>
                    <a:lnT>
                      <a:noFill/>
                    </a:lnT>
                    <a:lnB>
                      <a:noFill/>
                    </a:lnB>
                    <a:solidFill>
                      <a:srgbClr val="EEECE1"/>
                    </a:solidFill>
                  </a:tcPr>
                </a:tc>
              </a:tr>
              <a:tr h="280513">
                <a:tc>
                  <a:txBody>
                    <a:bodyPr/>
                    <a:lstStyle/>
                    <a:p>
                      <a:pPr algn="l" fontAlgn="b"/>
                      <a:r>
                        <a:rPr lang="en-US" sz="1800" b="0" i="0" u="none" strike="noStrike" dirty="0">
                          <a:solidFill>
                            <a:srgbClr val="000000"/>
                          </a:solidFill>
                          <a:effectLst/>
                          <a:latin typeface="Calibri" panose="020F0502020204030204" pitchFamily="34" charset="0"/>
                        </a:rPr>
                        <a:t>DR-4102 (Severe Storms and Flooding)</a:t>
                      </a:r>
                    </a:p>
                  </a:txBody>
                  <a:tcPr marL="8257" marR="8257" marT="61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$439,621</a:t>
                      </a:r>
                    </a:p>
                  </a:txBody>
                  <a:tcPr marL="8257" marR="8257" marT="6193" marB="0" anchor="b">
                    <a:lnL>
                      <a:noFill/>
                    </a:lnL>
                    <a:lnR>
                      <a:noFill/>
                    </a:lnR>
                    <a:lnT>
                      <a:noFill/>
                    </a:lnT>
                    <a:lnB w="12700" cap="flat" cmpd="sng" algn="ctr">
                      <a:solidFill>
                        <a:srgbClr val="000000"/>
                      </a:solidFill>
                      <a:prstDash val="solid"/>
                      <a:round/>
                      <a:headEnd type="none" w="med" len="med"/>
                      <a:tailEnd type="none" w="med" len="med"/>
                    </a:lnB>
                  </a:tcPr>
                </a:tc>
              </a:tr>
              <a:tr h="417673">
                <a:tc>
                  <a:txBody>
                    <a:bodyPr/>
                    <a:lstStyle/>
                    <a:p>
                      <a:pPr algn="l" fontAlgn="b"/>
                      <a:r>
                        <a:rPr lang="en-US" sz="3600" b="1" i="0" u="none" strike="noStrike" dirty="0">
                          <a:solidFill>
                            <a:srgbClr val="800000"/>
                          </a:solidFill>
                          <a:effectLst/>
                          <a:latin typeface="Calibri" panose="020F0502020204030204" pitchFamily="34" charset="0"/>
                        </a:rPr>
                        <a:t>Total </a:t>
                      </a:r>
                    </a:p>
                  </a:txBody>
                  <a:tcPr marL="8257" marR="8257" marT="6193" marB="0" anchor="b">
                    <a:lnL>
                      <a:noFill/>
                    </a:lnL>
                    <a:lnR>
                      <a:noFill/>
                    </a:lnR>
                    <a:lnT w="12700" cap="flat" cmpd="sng" algn="ctr">
                      <a:solidFill>
                        <a:srgbClr val="000000"/>
                      </a:solidFill>
                      <a:prstDash val="solid"/>
                      <a:round/>
                      <a:headEnd type="none" w="med" len="med"/>
                      <a:tailEnd type="none" w="med" len="med"/>
                    </a:lnT>
                    <a:lnB>
                      <a:noFill/>
                    </a:lnB>
                    <a:solidFill>
                      <a:srgbClr val="EEECE1"/>
                    </a:solidFill>
                  </a:tcPr>
                </a:tc>
                <a:tc>
                  <a:txBody>
                    <a:bodyPr/>
                    <a:lstStyle/>
                    <a:p>
                      <a:pPr algn="r" fontAlgn="b"/>
                      <a:r>
                        <a:rPr lang="en-US" sz="3600" b="1" i="0" u="none" strike="noStrike" dirty="0">
                          <a:solidFill>
                            <a:srgbClr val="800000"/>
                          </a:solidFill>
                          <a:effectLst/>
                          <a:latin typeface="Calibri" panose="020F0502020204030204" pitchFamily="34" charset="0"/>
                        </a:rPr>
                        <a:t>$2,698,800,270</a:t>
                      </a:r>
                    </a:p>
                  </a:txBody>
                  <a:tcPr marL="8257" marR="8257" marT="6193" marB="0" anchor="b">
                    <a:lnL>
                      <a:noFill/>
                    </a:lnL>
                    <a:lnR>
                      <a:noFill/>
                    </a:lnR>
                    <a:lnT w="12700" cap="flat" cmpd="sng" algn="ctr">
                      <a:solidFill>
                        <a:srgbClr val="000000"/>
                      </a:solidFill>
                      <a:prstDash val="solid"/>
                      <a:round/>
                      <a:headEnd type="none" w="med" len="med"/>
                      <a:tailEnd type="none" w="med" len="med"/>
                    </a:lnT>
                    <a:lnB>
                      <a:noFill/>
                    </a:lnB>
                    <a:solidFill>
                      <a:srgbClr val="EEECE1"/>
                    </a:solidFill>
                  </a:tcPr>
                </a:tc>
              </a:tr>
            </a:tbl>
          </a:graphicData>
        </a:graphic>
      </p:graphicFrame>
      <p:sp>
        <p:nvSpPr>
          <p:cNvPr id="2" name="TextBox 1"/>
          <p:cNvSpPr txBox="1"/>
          <p:nvPr/>
        </p:nvSpPr>
        <p:spPr>
          <a:xfrm>
            <a:off x="3227942" y="798195"/>
            <a:ext cx="5598558" cy="707886"/>
          </a:xfrm>
          <a:prstGeom prst="rect">
            <a:avLst/>
          </a:prstGeom>
          <a:noFill/>
        </p:spPr>
        <p:txBody>
          <a:bodyPr wrap="none" rtlCol="0">
            <a:spAutoFit/>
          </a:bodyPr>
          <a:lstStyle/>
          <a:p>
            <a:pPr algn="r"/>
            <a:r>
              <a:rPr lang="en-US" sz="4000" dirty="0" smtClean="0">
                <a:solidFill>
                  <a:srgbClr val="17375E"/>
                </a:solidFill>
                <a:latin typeface="Calibri"/>
              </a:rPr>
              <a:t>Hazard mitigation funding</a:t>
            </a:r>
            <a:endParaRPr lang="en-US" sz="4000" dirty="0">
              <a:solidFill>
                <a:srgbClr val="17375E"/>
              </a:solidFill>
              <a:latin typeface="Calibri"/>
            </a:endParaRPr>
          </a:p>
        </p:txBody>
      </p:sp>
      <p:sp>
        <p:nvSpPr>
          <p:cNvPr id="3" name="Slide Number Placeholder 2"/>
          <p:cNvSpPr>
            <a:spLocks noGrp="1"/>
          </p:cNvSpPr>
          <p:nvPr>
            <p:ph type="sldNum" sz="quarter" idx="12"/>
          </p:nvPr>
        </p:nvSpPr>
        <p:spPr/>
        <p:txBody>
          <a:bodyPr/>
          <a:lstStyle/>
          <a:p>
            <a:fld id="{A1FCC955-EDC8-C641-B7EE-09FB459102F8}" type="slidenum">
              <a:rPr lang="en-US" smtClean="0">
                <a:latin typeface="Calibri"/>
              </a:rPr>
              <a:pPr/>
              <a:t>24</a:t>
            </a:fld>
            <a:endParaRPr lang="en-US">
              <a:latin typeface="Calibri"/>
            </a:endParaRPr>
          </a:p>
        </p:txBody>
      </p:sp>
    </p:spTree>
    <p:extLst>
      <p:ext uri="{BB962C8B-B14F-4D97-AF65-F5344CB8AC3E}">
        <p14:creationId xmlns:p14="http://schemas.microsoft.com/office/powerpoint/2010/main" val="1603719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 y="4035028"/>
            <a:ext cx="9161253" cy="1108472"/>
          </a:xfrm>
          <a:prstGeom prst="rect">
            <a:avLst/>
          </a:prstGeom>
          <a:solidFill>
            <a:srgbClr val="FFFFFF"/>
          </a:solidFill>
          <a:ln>
            <a:noFill/>
            <a:miter lim="800000"/>
            <a:headEnd/>
            <a:tailEnd/>
          </a:ln>
        </p:spPr>
        <p:txBody>
          <a:bodyPr vert="horz" wrap="square" lIns="91440" tIns="45720" rIns="91440" bIns="45720" numCol="1" anchor="t" anchorCtr="0" compatLnSpc="1">
            <a:prstTxWarp prst="textNoShape">
              <a:avLst/>
            </a:prstTxWarp>
            <a:noAutofit/>
          </a:bodyPr>
          <a:lstStyle/>
          <a:p>
            <a:pPr algn="ctr">
              <a:lnSpc>
                <a:spcPct val="90000"/>
              </a:lnSpc>
              <a:defRPr/>
            </a:pPr>
            <a:endParaRPr lang="en-US" sz="2800" b="1" i="1" dirty="0">
              <a:solidFill>
                <a:srgbClr val="002060"/>
              </a:solidFill>
              <a:latin typeface="Calibri"/>
            </a:endParaRPr>
          </a:p>
        </p:txBody>
      </p:sp>
      <p:sp>
        <p:nvSpPr>
          <p:cNvPr id="3" name="Title 2"/>
          <p:cNvSpPr>
            <a:spLocks noGrp="1"/>
          </p:cNvSpPr>
          <p:nvPr>
            <p:ph type="title"/>
          </p:nvPr>
        </p:nvSpPr>
        <p:spPr/>
        <p:txBody>
          <a:bodyPr/>
          <a:lstStyle/>
          <a:p>
            <a:r>
              <a:rPr lang="en-US" dirty="0" smtClean="0"/>
              <a:t>Long-Term Recovery</a:t>
            </a:r>
            <a:endParaRPr lang="en-US" dirty="0"/>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25</a:t>
            </a:fld>
            <a:endParaRPr lang="en-US">
              <a:latin typeface="Calibri"/>
            </a:endParaRPr>
          </a:p>
        </p:txBody>
      </p:sp>
    </p:spTree>
    <p:extLst>
      <p:ext uri="{BB962C8B-B14F-4D97-AF65-F5344CB8AC3E}">
        <p14:creationId xmlns:p14="http://schemas.microsoft.com/office/powerpoint/2010/main" val="2603047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51" name="Title 5"/>
          <p:cNvSpPr>
            <a:spLocks noGrp="1"/>
          </p:cNvSpPr>
          <p:nvPr>
            <p:ph type="ctrTitle"/>
          </p:nvPr>
        </p:nvSpPr>
        <p:spPr>
          <a:xfrm>
            <a:off x="388620" y="1200150"/>
            <a:ext cx="4953000" cy="2857500"/>
          </a:xfrm>
        </p:spPr>
        <p:txBody>
          <a:bodyPr>
            <a:normAutofit fontScale="90000"/>
          </a:bodyPr>
          <a:lstStyle/>
          <a:p>
            <a:pPr algn="l"/>
            <a:r>
              <a:rPr lang="en-US" altLang="en-US" dirty="0" smtClean="0"/>
              <a:t>National Disaster Recovery Framework</a:t>
            </a:r>
            <a:br>
              <a:rPr lang="en-US" altLang="en-US" dirty="0" smtClean="0"/>
            </a:br>
            <a:r>
              <a:rPr lang="en-US" altLang="en-US" sz="2200" dirty="0" smtClean="0"/>
              <a:t/>
            </a:r>
            <a:br>
              <a:rPr lang="en-US" altLang="en-US" sz="2200" dirty="0" smtClean="0"/>
            </a:br>
            <a:r>
              <a:rPr lang="en-US" altLang="en-US" sz="2200" dirty="0" smtClean="0"/>
              <a:t>“a </a:t>
            </a:r>
            <a:r>
              <a:rPr lang="en-US" altLang="en-US" sz="2200" b="1" dirty="0" smtClean="0"/>
              <a:t>scalable</a:t>
            </a:r>
            <a:r>
              <a:rPr lang="en-US" altLang="en-US" sz="2200" dirty="0" smtClean="0"/>
              <a:t>, </a:t>
            </a:r>
            <a:r>
              <a:rPr lang="en-US" altLang="en-US" sz="2200" b="1" dirty="0" smtClean="0"/>
              <a:t>flexible</a:t>
            </a:r>
            <a:r>
              <a:rPr lang="en-US" altLang="en-US" sz="2200" dirty="0" smtClean="0"/>
              <a:t>, and </a:t>
            </a:r>
            <a:r>
              <a:rPr lang="en-US" altLang="en-US" sz="2200" b="1" dirty="0" smtClean="0"/>
              <a:t>adaptable</a:t>
            </a:r>
            <a:r>
              <a:rPr lang="en-US" altLang="en-US" sz="2200" dirty="0" smtClean="0"/>
              <a:t> framework coordinating structures to </a:t>
            </a:r>
            <a:r>
              <a:rPr lang="en-US" altLang="en-US" sz="2200" b="1" dirty="0" smtClean="0"/>
              <a:t>align key roles</a:t>
            </a:r>
            <a:r>
              <a:rPr lang="en-US" altLang="en-US" sz="2200" dirty="0" smtClean="0"/>
              <a:t> and </a:t>
            </a:r>
            <a:r>
              <a:rPr lang="en-US" altLang="en-US" sz="2200" b="1" dirty="0" smtClean="0"/>
              <a:t>responsibilities</a:t>
            </a:r>
            <a:r>
              <a:rPr lang="en-US" altLang="en-US" sz="2200" dirty="0" smtClean="0"/>
              <a:t>, linking local, State, Tribal and Federal governments, the private sector, and voluntary, faith-based and community organizations that play vital roles in </a:t>
            </a:r>
            <a:r>
              <a:rPr lang="en-US" altLang="en-US" sz="2200" b="1" dirty="0" smtClean="0"/>
              <a:t>recovery</a:t>
            </a:r>
            <a:r>
              <a:rPr lang="en-US" altLang="en-US" sz="2200" dirty="0" smtClean="0"/>
              <a:t>”</a:t>
            </a:r>
          </a:p>
        </p:txBody>
      </p:sp>
      <p:sp>
        <p:nvSpPr>
          <p:cNvPr id="3" name="Slide Number Placeholder 2"/>
          <p:cNvSpPr>
            <a:spLocks noGrp="1"/>
          </p:cNvSpPr>
          <p:nvPr>
            <p:ph type="sldNum" sz="quarter" idx="12"/>
          </p:nvPr>
        </p:nvSpPr>
        <p:spPr/>
        <p:txBody>
          <a:bodyPr/>
          <a:lstStyle/>
          <a:p>
            <a:fld id="{A1FCC955-EDC8-C641-B7EE-09FB459102F8}" type="slidenum">
              <a:rPr lang="en-US" smtClean="0">
                <a:latin typeface="Calibri"/>
              </a:rPr>
              <a:pPr/>
              <a:t>26</a:t>
            </a:fld>
            <a:endParaRPr lang="en-US">
              <a:latin typeface="Calibri"/>
            </a:endParaRPr>
          </a:p>
        </p:txBody>
      </p:sp>
      <p:pic>
        <p:nvPicPr>
          <p:cNvPr id="6" name="Picture 2"/>
          <p:cNvPicPr>
            <a:picLocks noChangeAspect="1" noChangeArrowheads="1"/>
          </p:cNvPicPr>
          <p:nvPr/>
        </p:nvPicPr>
        <p:blipFill>
          <a:blip r:embed="rId3" cstate="print"/>
          <a:srcRect l="33480" t="25514" r="32379" b="5764"/>
          <a:stretch>
            <a:fillRect/>
          </a:stretch>
        </p:blipFill>
        <p:spPr bwMode="auto">
          <a:xfrm>
            <a:off x="5494020" y="1200150"/>
            <a:ext cx="3513016" cy="3314700"/>
          </a:xfrm>
          <a:prstGeom prst="rect">
            <a:avLst/>
          </a:prstGeom>
          <a:noFill/>
          <a:ln w="9525">
            <a:noFill/>
            <a:miter lim="800000"/>
            <a:headEnd/>
            <a:tailEnd/>
          </a:ln>
        </p:spPr>
      </p:pic>
      <p:sp>
        <p:nvSpPr>
          <p:cNvPr id="2" name="TextBox 1"/>
          <p:cNvSpPr txBox="1"/>
          <p:nvPr/>
        </p:nvSpPr>
        <p:spPr>
          <a:xfrm>
            <a:off x="121920" y="4613910"/>
            <a:ext cx="3993927" cy="461665"/>
          </a:xfrm>
          <a:prstGeom prst="rect">
            <a:avLst/>
          </a:prstGeom>
          <a:noFill/>
        </p:spPr>
        <p:txBody>
          <a:bodyPr wrap="none" rtlCol="0">
            <a:spAutoFit/>
          </a:bodyPr>
          <a:lstStyle/>
          <a:p>
            <a:r>
              <a:rPr lang="en-US" sz="1200" dirty="0" smtClean="0">
                <a:solidFill>
                  <a:prstClr val="black"/>
                </a:solidFill>
                <a:latin typeface="Calibri"/>
              </a:rPr>
              <a:t>** Post-Katrina Emergency Management Reform Act of 2006</a:t>
            </a:r>
          </a:p>
          <a:p>
            <a:r>
              <a:rPr lang="en-US" sz="1200" dirty="0" smtClean="0">
                <a:solidFill>
                  <a:prstClr val="black"/>
                </a:solidFill>
                <a:latin typeface="Calibri"/>
              </a:rPr>
              <a:t>** Presidential Policy Directive (PDD-8)</a:t>
            </a:r>
            <a:endParaRPr lang="en-US" sz="1200" dirty="0">
              <a:solidFill>
                <a:prstClr val="black"/>
              </a:solidFill>
              <a:latin typeface="Calibri"/>
            </a:endParaRPr>
          </a:p>
        </p:txBody>
      </p:sp>
    </p:spTree>
    <p:extLst>
      <p:ext uri="{BB962C8B-B14F-4D97-AF65-F5344CB8AC3E}">
        <p14:creationId xmlns:p14="http://schemas.microsoft.com/office/powerpoint/2010/main" val="214743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147" name="Title 21"/>
          <p:cNvSpPr>
            <a:spLocks noGrp="1"/>
          </p:cNvSpPr>
          <p:nvPr>
            <p:ph type="title"/>
          </p:nvPr>
        </p:nvSpPr>
        <p:spPr>
          <a:xfrm>
            <a:off x="534160" y="856074"/>
            <a:ext cx="8229600" cy="677253"/>
          </a:xfrm>
        </p:spPr>
        <p:txBody>
          <a:bodyPr>
            <a:normAutofit fontScale="90000"/>
          </a:bodyPr>
          <a:lstStyle/>
          <a:p>
            <a:pPr eaLnBrk="1" hangingPunct="1"/>
            <a:r>
              <a:rPr lang="en-US" altLang="en-US" sz="4000" dirty="0" smtClean="0">
                <a:latin typeface="Calibri"/>
                <a:cs typeface="Calibri"/>
              </a:rPr>
              <a:t>Defines roles + responsibilities</a:t>
            </a:r>
          </a:p>
        </p:txBody>
      </p:sp>
      <p:sp>
        <p:nvSpPr>
          <p:cNvPr id="6148" name="Subtitle 7"/>
          <p:cNvSpPr>
            <a:spLocks noGrp="1"/>
          </p:cNvSpPr>
          <p:nvPr>
            <p:ph idx="1"/>
          </p:nvPr>
        </p:nvSpPr>
        <p:spPr>
          <a:xfrm>
            <a:off x="457200" y="1568098"/>
            <a:ext cx="8229600" cy="2569304"/>
          </a:xfrm>
        </p:spPr>
        <p:txBody>
          <a:bodyPr>
            <a:noAutofit/>
          </a:bodyPr>
          <a:lstStyle/>
          <a:p>
            <a:pPr>
              <a:spcBef>
                <a:spcPct val="0"/>
              </a:spcBef>
            </a:pPr>
            <a:r>
              <a:rPr lang="en-US" altLang="en-US" sz="2800" dirty="0" smtClean="0">
                <a:latin typeface="Calibri"/>
                <a:cs typeface="Calibri"/>
              </a:rPr>
              <a:t>Individuals + Family</a:t>
            </a:r>
          </a:p>
          <a:p>
            <a:pPr>
              <a:spcBef>
                <a:spcPct val="0"/>
              </a:spcBef>
            </a:pPr>
            <a:r>
              <a:rPr lang="en-US" altLang="en-US" sz="2800" dirty="0" smtClean="0">
                <a:latin typeface="Calibri"/>
                <a:cs typeface="Calibri"/>
              </a:rPr>
              <a:t>Private Sector – Business Community</a:t>
            </a:r>
          </a:p>
          <a:p>
            <a:pPr>
              <a:spcBef>
                <a:spcPct val="0"/>
              </a:spcBef>
            </a:pPr>
            <a:r>
              <a:rPr lang="en-US" altLang="en-US" sz="2800" dirty="0" smtClean="0">
                <a:latin typeface="Calibri"/>
                <a:cs typeface="Calibri"/>
              </a:rPr>
              <a:t>Critical Infrastructure Owners + Operators</a:t>
            </a:r>
          </a:p>
          <a:p>
            <a:pPr>
              <a:spcBef>
                <a:spcPct val="0"/>
              </a:spcBef>
            </a:pPr>
            <a:r>
              <a:rPr lang="en-US" altLang="en-US" sz="2800" dirty="0" smtClean="0">
                <a:latin typeface="Calibri"/>
                <a:cs typeface="Calibri"/>
              </a:rPr>
              <a:t>Non-Profit Sector</a:t>
            </a:r>
          </a:p>
          <a:p>
            <a:pPr>
              <a:spcBef>
                <a:spcPct val="0"/>
              </a:spcBef>
            </a:pPr>
            <a:r>
              <a:rPr lang="en-US" altLang="en-US" sz="2800" dirty="0" smtClean="0">
                <a:latin typeface="Calibri"/>
                <a:cs typeface="Calibri"/>
              </a:rPr>
              <a:t>Local Government</a:t>
            </a:r>
          </a:p>
          <a:p>
            <a:pPr>
              <a:spcBef>
                <a:spcPct val="0"/>
              </a:spcBef>
            </a:pPr>
            <a:r>
              <a:rPr lang="en-US" altLang="en-US" sz="2800" dirty="0" smtClean="0">
                <a:latin typeface="Calibri"/>
                <a:cs typeface="Calibri"/>
              </a:rPr>
              <a:t>State Government</a:t>
            </a:r>
          </a:p>
          <a:p>
            <a:pPr>
              <a:spcBef>
                <a:spcPct val="0"/>
              </a:spcBef>
            </a:pPr>
            <a:r>
              <a:rPr lang="en-US" altLang="en-US" sz="2800" dirty="0" smtClean="0">
                <a:latin typeface="Calibri"/>
                <a:cs typeface="Calibri"/>
              </a:rPr>
              <a:t>Tribal Nations</a:t>
            </a:r>
          </a:p>
          <a:p>
            <a:pPr>
              <a:spcBef>
                <a:spcPct val="0"/>
              </a:spcBef>
            </a:pPr>
            <a:r>
              <a:rPr lang="en-US" altLang="en-US" sz="2800" dirty="0" smtClean="0">
                <a:latin typeface="Calibri"/>
                <a:cs typeface="Calibri"/>
              </a:rPr>
              <a:t>Federal Government</a:t>
            </a: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27</a:t>
            </a:fld>
            <a:endParaRPr lang="en-US">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456" y="2891385"/>
            <a:ext cx="2241917" cy="222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787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Title 4"/>
          <p:cNvSpPr>
            <a:spLocks noGrp="1"/>
          </p:cNvSpPr>
          <p:nvPr>
            <p:ph type="title"/>
          </p:nvPr>
        </p:nvSpPr>
        <p:spPr/>
        <p:txBody>
          <a:bodyPr/>
          <a:lstStyle/>
          <a:p>
            <a:r>
              <a:rPr lang="en-US" sz="7000" dirty="0" smtClean="0"/>
              <a:t>Biggert-Waters Flood Insurance Reform Act of 2012</a:t>
            </a:r>
            <a:endParaRPr lang="en-US" sz="7000" dirty="0"/>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28</a:t>
            </a:fld>
            <a:endParaRPr lang="en-US">
              <a:latin typeface="Calibri"/>
            </a:endParaRPr>
          </a:p>
        </p:txBody>
      </p:sp>
    </p:spTree>
    <p:extLst>
      <p:ext uri="{BB962C8B-B14F-4D97-AF65-F5344CB8AC3E}">
        <p14:creationId xmlns:p14="http://schemas.microsoft.com/office/powerpoint/2010/main" val="169602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Title 2"/>
          <p:cNvSpPr>
            <a:spLocks noGrp="1"/>
          </p:cNvSpPr>
          <p:nvPr>
            <p:ph type="title"/>
          </p:nvPr>
        </p:nvSpPr>
        <p:spPr>
          <a:xfrm>
            <a:off x="457200" y="906263"/>
            <a:ext cx="8229600" cy="677253"/>
          </a:xfrm>
        </p:spPr>
        <p:txBody>
          <a:bodyPr>
            <a:normAutofit fontScale="90000"/>
          </a:bodyPr>
          <a:lstStyle/>
          <a:p>
            <a:r>
              <a:rPr lang="en-US" dirty="0" smtClean="0"/>
              <a:t>Why reform the NFIP?</a:t>
            </a:r>
            <a:endParaRPr lang="en-US" dirty="0"/>
          </a:p>
        </p:txBody>
      </p:sp>
      <p:sp>
        <p:nvSpPr>
          <p:cNvPr id="2" name="Content Placeholder 1"/>
          <p:cNvSpPr>
            <a:spLocks noGrp="1"/>
          </p:cNvSpPr>
          <p:nvPr>
            <p:ph idx="1"/>
          </p:nvPr>
        </p:nvSpPr>
        <p:spPr>
          <a:xfrm>
            <a:off x="247414" y="1702994"/>
            <a:ext cx="8708964" cy="3399102"/>
          </a:xfrm>
        </p:spPr>
        <p:txBody>
          <a:bodyPr>
            <a:normAutofit fontScale="77500" lnSpcReduction="20000"/>
          </a:bodyPr>
          <a:lstStyle/>
          <a:p>
            <a:pPr>
              <a:lnSpc>
                <a:spcPct val="110000"/>
              </a:lnSpc>
              <a:spcBef>
                <a:spcPts val="0"/>
              </a:spcBef>
              <a:spcAft>
                <a:spcPts val="600"/>
              </a:spcAft>
            </a:pPr>
            <a:r>
              <a:rPr lang="en-US" b="1" dirty="0" smtClean="0"/>
              <a:t>Flooding is the most </a:t>
            </a:r>
            <a:r>
              <a:rPr lang="en-US" b="1" dirty="0" smtClean="0">
                <a:solidFill>
                  <a:srgbClr val="800000"/>
                </a:solidFill>
              </a:rPr>
              <a:t>frequent</a:t>
            </a:r>
            <a:r>
              <a:rPr lang="en-US" b="1" dirty="0" smtClean="0"/>
              <a:t>, </a:t>
            </a:r>
            <a:r>
              <a:rPr lang="en-US" b="1" dirty="0" smtClean="0">
                <a:solidFill>
                  <a:srgbClr val="800000"/>
                </a:solidFill>
              </a:rPr>
              <a:t>destructive</a:t>
            </a:r>
            <a:r>
              <a:rPr lang="en-US" b="1" dirty="0" smtClean="0"/>
              <a:t>, </a:t>
            </a:r>
            <a:r>
              <a:rPr lang="en-US" b="1" dirty="0" smtClean="0">
                <a:solidFill>
                  <a:srgbClr val="800000"/>
                </a:solidFill>
              </a:rPr>
              <a:t>expensive</a:t>
            </a:r>
            <a:r>
              <a:rPr lang="en-US" b="1" dirty="0" smtClean="0"/>
              <a:t> disaster type in the US;</a:t>
            </a:r>
          </a:p>
          <a:p>
            <a:pPr lvl="1">
              <a:lnSpc>
                <a:spcPct val="110000"/>
              </a:lnSpc>
              <a:spcBef>
                <a:spcPts val="0"/>
              </a:spcBef>
              <a:spcAft>
                <a:spcPts val="600"/>
              </a:spcAft>
            </a:pPr>
            <a:r>
              <a:rPr lang="en-US" dirty="0" smtClean="0"/>
              <a:t>This is the primary reason that flood is an excluded peril in most property casualty policies.</a:t>
            </a:r>
          </a:p>
          <a:p>
            <a:pPr>
              <a:lnSpc>
                <a:spcPct val="110000"/>
              </a:lnSpc>
              <a:spcBef>
                <a:spcPts val="0"/>
              </a:spcBef>
              <a:spcAft>
                <a:spcPts val="600"/>
              </a:spcAft>
            </a:pPr>
            <a:r>
              <a:rPr lang="en-US" b="1" dirty="0" smtClean="0"/>
              <a:t>An unintended consequence of the NFIP is the subsidy of risk behavior, using public funds.</a:t>
            </a:r>
          </a:p>
          <a:p>
            <a:pPr>
              <a:lnSpc>
                <a:spcPct val="110000"/>
              </a:lnSpc>
              <a:spcBef>
                <a:spcPts val="0"/>
              </a:spcBef>
              <a:spcAft>
                <a:spcPts val="600"/>
              </a:spcAft>
            </a:pPr>
            <a:r>
              <a:rPr lang="en-US" dirty="0"/>
              <a:t>Between 1978 and 2013, </a:t>
            </a:r>
            <a:r>
              <a:rPr lang="en-US" b="1" dirty="0">
                <a:solidFill>
                  <a:srgbClr val="800000"/>
                </a:solidFill>
              </a:rPr>
              <a:t>108 significant claims events</a:t>
            </a:r>
            <a:r>
              <a:rPr lang="en-US" b="1" dirty="0"/>
              <a:t> </a:t>
            </a:r>
            <a:r>
              <a:rPr lang="en-US" dirty="0"/>
              <a:t>for the resulted in </a:t>
            </a:r>
            <a:r>
              <a:rPr lang="en-US" b="1" dirty="0"/>
              <a:t>1,030,309 claims filed paying policy holders $42,289,635,243.53 </a:t>
            </a:r>
            <a:r>
              <a:rPr lang="en-US" sz="2200" b="1" dirty="0"/>
              <a:t>(average </a:t>
            </a:r>
            <a:r>
              <a:rPr lang="en-US" sz="2200" dirty="0"/>
              <a:t> </a:t>
            </a:r>
            <a:r>
              <a:rPr lang="en-US" sz="2200" b="1" dirty="0"/>
              <a:t>$41,045.58)</a:t>
            </a:r>
            <a:r>
              <a:rPr lang="en-US" b="1" dirty="0" smtClean="0"/>
              <a:t>.</a:t>
            </a:r>
          </a:p>
        </p:txBody>
      </p:sp>
      <p:sp>
        <p:nvSpPr>
          <p:cNvPr id="4" name="Slide Number Placeholder 3"/>
          <p:cNvSpPr>
            <a:spLocks noGrp="1"/>
          </p:cNvSpPr>
          <p:nvPr>
            <p:ph type="sldNum" sz="quarter" idx="12"/>
          </p:nvPr>
        </p:nvSpPr>
        <p:spPr/>
        <p:txBody>
          <a:bodyPr/>
          <a:lstStyle/>
          <a:p>
            <a:fld id="{A1FCC955-EDC8-C641-B7EE-09FB459102F8}" type="slidenum">
              <a:rPr lang="en-US" smtClean="0">
                <a:latin typeface="Calibri"/>
              </a:rPr>
              <a:pPr/>
              <a:t>29</a:t>
            </a:fld>
            <a:endParaRPr lang="en-US">
              <a:latin typeface="Calibri"/>
            </a:endParaRPr>
          </a:p>
        </p:txBody>
      </p:sp>
    </p:spTree>
    <p:extLst>
      <p:ext uri="{BB962C8B-B14F-4D97-AF65-F5344CB8AC3E}">
        <p14:creationId xmlns:p14="http://schemas.microsoft.com/office/powerpoint/2010/main" val="372438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Content Placeholder 2"/>
          <p:cNvSpPr>
            <a:spLocks noGrp="1"/>
          </p:cNvSpPr>
          <p:nvPr>
            <p:ph idx="1"/>
          </p:nvPr>
        </p:nvSpPr>
        <p:spPr>
          <a:xfrm>
            <a:off x="4863296" y="2190751"/>
            <a:ext cx="3975904" cy="2394347"/>
          </a:xfrm>
        </p:spPr>
        <p:txBody>
          <a:bodyPr/>
          <a:lstStyle/>
          <a:p>
            <a:endParaRPr lang="en-US" sz="1100" dirty="0" smtClean="0">
              <a:latin typeface="Calibri"/>
              <a:cs typeface="Calibri"/>
            </a:endParaRPr>
          </a:p>
          <a:p>
            <a:pPr marL="0" indent="0">
              <a:buNone/>
            </a:pPr>
            <a:r>
              <a:rPr lang="en-US" sz="1100" dirty="0" smtClean="0">
                <a:latin typeface="Calibri"/>
                <a:cs typeface="Calibri"/>
              </a:rPr>
              <a:t/>
            </a:r>
            <a:br>
              <a:rPr lang="en-US" sz="1100" dirty="0" smtClean="0">
                <a:latin typeface="Calibri"/>
                <a:cs typeface="Calibri"/>
              </a:rPr>
            </a:br>
            <a:endParaRPr lang="en-US" sz="2400" dirty="0">
              <a:latin typeface="Calibri"/>
              <a:cs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25951"/>
            <a:ext cx="5808133"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txBox="1">
            <a:spLocks/>
          </p:cNvSpPr>
          <p:nvPr/>
        </p:nvSpPr>
        <p:spPr>
          <a:xfrm>
            <a:off x="393700" y="801413"/>
            <a:ext cx="8293100" cy="1289051"/>
          </a:xfrm>
          <a:prstGeom prst="rect">
            <a:avLst/>
          </a:prstGeom>
        </p:spPr>
        <p:txBody>
          <a:bodyPr vert="horz" lIns="91440" tIns="45720" rIns="91440" bIns="45720" rtlCol="0" anchor="ctr">
            <a:noAutofit/>
          </a:bodyPr>
          <a:lstStyle/>
          <a:p>
            <a:pPr algn="r">
              <a:spcBef>
                <a:spcPct val="0"/>
              </a:spcBef>
              <a:defRPr/>
            </a:pPr>
            <a:r>
              <a:rPr lang="en-US" sz="3600" b="1" dirty="0" smtClean="0">
                <a:solidFill>
                  <a:srgbClr val="800000"/>
                </a:solidFill>
                <a:latin typeface="Calibri"/>
              </a:rPr>
              <a:t>Louisiana is the “most </a:t>
            </a:r>
          </a:p>
          <a:p>
            <a:pPr algn="r">
              <a:spcBef>
                <a:spcPct val="0"/>
              </a:spcBef>
              <a:defRPr/>
            </a:pPr>
            <a:r>
              <a:rPr lang="en-US" sz="3600" b="1" dirty="0" smtClean="0">
                <a:solidFill>
                  <a:srgbClr val="800000"/>
                </a:solidFill>
                <a:latin typeface="Calibri"/>
              </a:rPr>
              <a:t>disaster-prone State in the Nation.”</a:t>
            </a:r>
            <a:endParaRPr lang="en-US" sz="3600" b="1" dirty="0">
              <a:solidFill>
                <a:srgbClr val="800000"/>
              </a:solidFill>
              <a:latin typeface="Calibri"/>
            </a:endParaRPr>
          </a:p>
        </p:txBody>
      </p:sp>
      <p:pic>
        <p:nvPicPr>
          <p:cNvPr id="2" name="Picture 1" descr="Screen Shot 2013-05-17 at 4.41.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968" y="3283857"/>
            <a:ext cx="4379033" cy="1108572"/>
          </a:xfrm>
          <a:prstGeom prst="rect">
            <a:avLst/>
          </a:prstGeom>
        </p:spPr>
      </p:pic>
      <p:sp>
        <p:nvSpPr>
          <p:cNvPr id="7" name="TextBox 6"/>
          <p:cNvSpPr txBox="1"/>
          <p:nvPr/>
        </p:nvSpPr>
        <p:spPr>
          <a:xfrm>
            <a:off x="5279650" y="1905798"/>
            <a:ext cx="3559551" cy="492443"/>
          </a:xfrm>
          <a:prstGeom prst="rect">
            <a:avLst/>
          </a:prstGeom>
          <a:noFill/>
        </p:spPr>
        <p:txBody>
          <a:bodyPr wrap="none" rtlCol="0">
            <a:spAutoFit/>
          </a:bodyPr>
          <a:lstStyle/>
          <a:p>
            <a:r>
              <a:rPr lang="en-US" sz="2600" b="1" i="1" dirty="0" smtClean="0">
                <a:solidFill>
                  <a:srgbClr val="FF0000"/>
                </a:solidFill>
                <a:latin typeface="Calibri"/>
              </a:rPr>
              <a:t>(TWO YEARS RUNNING)</a:t>
            </a:r>
            <a:endParaRPr lang="en-US" sz="2600" b="1" i="1" dirty="0">
              <a:solidFill>
                <a:srgbClr val="FF0000"/>
              </a:solidFill>
              <a:latin typeface="Calibri"/>
            </a:endParaRPr>
          </a:p>
        </p:txBody>
      </p:sp>
      <p:sp>
        <p:nvSpPr>
          <p:cNvPr id="9"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3</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41232230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Title 2"/>
          <p:cNvSpPr>
            <a:spLocks noGrp="1"/>
          </p:cNvSpPr>
          <p:nvPr>
            <p:ph type="title"/>
          </p:nvPr>
        </p:nvSpPr>
        <p:spPr/>
        <p:txBody>
          <a:bodyPr>
            <a:normAutofit fontScale="90000"/>
          </a:bodyPr>
          <a:lstStyle/>
          <a:p>
            <a:r>
              <a:rPr lang="en-US" dirty="0" smtClean="0"/>
              <a:t>What does BW-12 do?</a:t>
            </a:r>
            <a:endParaRPr lang="en-US" dirty="0"/>
          </a:p>
        </p:txBody>
      </p:sp>
      <p:sp>
        <p:nvSpPr>
          <p:cNvPr id="2" name="Content Placeholder 1"/>
          <p:cNvSpPr>
            <a:spLocks noGrp="1"/>
          </p:cNvSpPr>
          <p:nvPr>
            <p:ph idx="1"/>
          </p:nvPr>
        </p:nvSpPr>
        <p:spPr>
          <a:xfrm>
            <a:off x="192405" y="1760558"/>
            <a:ext cx="8893875" cy="2569304"/>
          </a:xfrm>
        </p:spPr>
        <p:txBody>
          <a:bodyPr>
            <a:noAutofit/>
          </a:bodyPr>
          <a:lstStyle/>
          <a:p>
            <a:pPr marL="225425" indent="0">
              <a:buNone/>
            </a:pPr>
            <a:r>
              <a:rPr lang="en-US" dirty="0" smtClean="0"/>
              <a:t>BW-12 extends the National Flood Insurance Program </a:t>
            </a:r>
            <a:r>
              <a:rPr lang="en-US" sz="2000" dirty="0" smtClean="0"/>
              <a:t>(NFIP)</a:t>
            </a:r>
            <a:r>
              <a:rPr lang="en-US" dirty="0" smtClean="0"/>
              <a:t> for </a:t>
            </a:r>
            <a:r>
              <a:rPr lang="en-US" b="1" dirty="0" smtClean="0">
                <a:solidFill>
                  <a:srgbClr val="800000"/>
                </a:solidFill>
              </a:rPr>
              <a:t>five years</a:t>
            </a:r>
            <a:r>
              <a:rPr lang="en-US" dirty="0" smtClean="0"/>
              <a:t> and requires </a:t>
            </a:r>
            <a:r>
              <a:rPr lang="en-US" b="1" dirty="0" smtClean="0"/>
              <a:t>significant reform </a:t>
            </a:r>
            <a:r>
              <a:rPr lang="en-US" dirty="0" smtClean="0"/>
              <a:t>in the following NFIP major components:</a:t>
            </a:r>
          </a:p>
          <a:p>
            <a:pPr lvl="1">
              <a:spcBef>
                <a:spcPts val="0"/>
              </a:spcBef>
            </a:pPr>
            <a:r>
              <a:rPr lang="en-US" sz="2800" b="1" dirty="0" smtClean="0"/>
              <a:t>Flood insurance;</a:t>
            </a:r>
          </a:p>
          <a:p>
            <a:pPr lvl="1">
              <a:spcBef>
                <a:spcPts val="0"/>
              </a:spcBef>
            </a:pPr>
            <a:r>
              <a:rPr lang="en-US" sz="2800" b="1" dirty="0" smtClean="0"/>
              <a:t>Flood hazard mapping;</a:t>
            </a:r>
          </a:p>
          <a:p>
            <a:pPr lvl="1">
              <a:spcBef>
                <a:spcPts val="0"/>
              </a:spcBef>
            </a:pPr>
            <a:r>
              <a:rPr lang="en-US" sz="2800" b="1" dirty="0" smtClean="0"/>
              <a:t>Grants; and</a:t>
            </a:r>
          </a:p>
          <a:p>
            <a:pPr lvl="1">
              <a:spcBef>
                <a:spcPts val="0"/>
              </a:spcBef>
            </a:pPr>
            <a:r>
              <a:rPr lang="en-US" sz="2800" b="1" dirty="0" smtClean="0"/>
              <a:t>Floodplain management.</a:t>
            </a:r>
          </a:p>
          <a:p>
            <a:pPr marL="738188" lvl="1" indent="0">
              <a:buNone/>
            </a:pPr>
            <a:endParaRPr lang="en-US" sz="2800" b="1" dirty="0"/>
          </a:p>
        </p:txBody>
      </p:sp>
      <p:sp>
        <p:nvSpPr>
          <p:cNvPr id="4" name="Slide Number Placeholder 3"/>
          <p:cNvSpPr>
            <a:spLocks noGrp="1"/>
          </p:cNvSpPr>
          <p:nvPr>
            <p:ph type="sldNum" sz="quarter" idx="12"/>
          </p:nvPr>
        </p:nvSpPr>
        <p:spPr/>
        <p:txBody>
          <a:bodyPr/>
          <a:lstStyle/>
          <a:p>
            <a:fld id="{A1FCC955-EDC8-C641-B7EE-09FB459102F8}" type="slidenum">
              <a:rPr lang="en-US" smtClean="0">
                <a:latin typeface="Calibri"/>
              </a:rPr>
              <a:pPr/>
              <a:t>30</a:t>
            </a:fld>
            <a:endParaRPr lang="en-US">
              <a:latin typeface="Calibri"/>
            </a:endParaRPr>
          </a:p>
        </p:txBody>
      </p:sp>
      <p:pic>
        <p:nvPicPr>
          <p:cNvPr id="6" name="Picture 9" descr="newinf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75097"/>
            <a:ext cx="2120900" cy="110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23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Title 2"/>
          <p:cNvSpPr>
            <a:spLocks noGrp="1"/>
          </p:cNvSpPr>
          <p:nvPr>
            <p:ph type="title"/>
          </p:nvPr>
        </p:nvSpPr>
        <p:spPr>
          <a:xfrm>
            <a:off x="457200" y="875320"/>
            <a:ext cx="8229600" cy="677253"/>
          </a:xfrm>
        </p:spPr>
        <p:txBody>
          <a:bodyPr>
            <a:normAutofit fontScale="90000"/>
          </a:bodyPr>
          <a:lstStyle/>
          <a:p>
            <a:r>
              <a:rPr lang="en-US" sz="4400" dirty="0" smtClean="0"/>
              <a:t>Flood insurance</a:t>
            </a:r>
            <a:endParaRPr lang="en-US" sz="4400" dirty="0"/>
          </a:p>
        </p:txBody>
      </p:sp>
      <p:sp>
        <p:nvSpPr>
          <p:cNvPr id="2" name="Content Placeholder 1"/>
          <p:cNvSpPr>
            <a:spLocks noGrp="1"/>
          </p:cNvSpPr>
          <p:nvPr>
            <p:ph idx="1"/>
          </p:nvPr>
        </p:nvSpPr>
        <p:spPr>
          <a:xfrm>
            <a:off x="0" y="1560858"/>
            <a:ext cx="9143999" cy="3228975"/>
          </a:xfrm>
        </p:spPr>
        <p:txBody>
          <a:bodyPr>
            <a:noAutofit/>
          </a:bodyPr>
          <a:lstStyle/>
          <a:p>
            <a:r>
              <a:rPr lang="en-US" sz="2800" spc="-30" dirty="0" smtClean="0"/>
              <a:t>Removes </a:t>
            </a:r>
            <a:r>
              <a:rPr lang="en-US" sz="2800" b="1" spc="-30" dirty="0" smtClean="0">
                <a:solidFill>
                  <a:srgbClr val="800000"/>
                </a:solidFill>
              </a:rPr>
              <a:t>subsidized rates</a:t>
            </a:r>
            <a:r>
              <a:rPr lang="en-US" sz="2800" spc="-30" dirty="0" smtClean="0"/>
              <a:t> for certain classes of structures:</a:t>
            </a:r>
          </a:p>
          <a:p>
            <a:pPr lvl="1"/>
            <a:r>
              <a:rPr lang="en-US" b="1" dirty="0" smtClean="0"/>
              <a:t>Jan, 2013 – </a:t>
            </a:r>
            <a:r>
              <a:rPr lang="en-US" b="1" dirty="0" smtClean="0">
                <a:solidFill>
                  <a:srgbClr val="800000"/>
                </a:solidFill>
              </a:rPr>
              <a:t>Non-Primary Residences</a:t>
            </a:r>
          </a:p>
          <a:p>
            <a:pPr lvl="1"/>
            <a:r>
              <a:rPr lang="en-US" b="1" dirty="0" smtClean="0"/>
              <a:t>Oct, 2013 – </a:t>
            </a:r>
            <a:r>
              <a:rPr lang="en-US" b="1" dirty="0" smtClean="0">
                <a:solidFill>
                  <a:srgbClr val="800000"/>
                </a:solidFill>
              </a:rPr>
              <a:t>Business Properties</a:t>
            </a:r>
            <a:r>
              <a:rPr lang="en-US" b="1" dirty="0" smtClean="0"/>
              <a:t>, 1-4 Residences SRL Properties, Properties where claims have exceeded fair market value, Properties with no/lapsed insurance, and Properties purchased after BW-12 </a:t>
            </a:r>
          </a:p>
          <a:p>
            <a:pPr lvl="1"/>
            <a:r>
              <a:rPr lang="en-US" b="1" dirty="0" smtClean="0"/>
              <a:t>Late 2014 – actuarial rate phase in for </a:t>
            </a:r>
            <a:r>
              <a:rPr lang="en-US" b="1" dirty="0" smtClean="0">
                <a:solidFill>
                  <a:srgbClr val="800000"/>
                </a:solidFill>
              </a:rPr>
              <a:t>all other</a:t>
            </a:r>
            <a:r>
              <a:rPr lang="en-US" sz="2000" b="1" dirty="0" smtClean="0">
                <a:solidFill>
                  <a:srgbClr val="800000"/>
                </a:solidFill>
              </a:rPr>
              <a:t> </a:t>
            </a:r>
            <a:r>
              <a:rPr lang="en-US" sz="2000" b="1" dirty="0" smtClean="0"/>
              <a:t>(at 20% per year increase)</a:t>
            </a:r>
          </a:p>
        </p:txBody>
      </p:sp>
      <p:sp>
        <p:nvSpPr>
          <p:cNvPr id="4" name="Slide Number Placeholder 3"/>
          <p:cNvSpPr>
            <a:spLocks noGrp="1"/>
          </p:cNvSpPr>
          <p:nvPr>
            <p:ph type="sldNum" sz="quarter" idx="12"/>
          </p:nvPr>
        </p:nvSpPr>
        <p:spPr/>
        <p:txBody>
          <a:bodyPr/>
          <a:lstStyle/>
          <a:p>
            <a:fld id="{A1FCC955-EDC8-C641-B7EE-09FB459102F8}" type="slidenum">
              <a:rPr lang="en-US" smtClean="0">
                <a:latin typeface="Calibri"/>
              </a:rPr>
              <a:pPr/>
              <a:t>31</a:t>
            </a:fld>
            <a:endParaRPr lang="en-US">
              <a:latin typeface="Calibri"/>
            </a:endParaRPr>
          </a:p>
        </p:txBody>
      </p:sp>
      <p:pic>
        <p:nvPicPr>
          <p:cNvPr id="6" name="Picture 9" descr="newinf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01"/>
            <a:ext cx="2120900" cy="110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05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199467"/>
            <a:ext cx="9144000" cy="9440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Title 2"/>
          <p:cNvSpPr>
            <a:spLocks noGrp="1"/>
          </p:cNvSpPr>
          <p:nvPr>
            <p:ph type="title"/>
          </p:nvPr>
        </p:nvSpPr>
        <p:spPr/>
        <p:txBody>
          <a:bodyPr>
            <a:normAutofit fontScale="90000"/>
          </a:bodyPr>
          <a:lstStyle/>
          <a:p>
            <a:r>
              <a:rPr lang="en-US" sz="4400" dirty="0" smtClean="0"/>
              <a:t>Flood insurance </a:t>
            </a:r>
            <a:r>
              <a:rPr lang="en-US" sz="2000" dirty="0" smtClean="0"/>
              <a:t>(Continued . . . )</a:t>
            </a:r>
            <a:endParaRPr lang="en-US" sz="2000" dirty="0"/>
          </a:p>
        </p:txBody>
      </p:sp>
      <p:sp>
        <p:nvSpPr>
          <p:cNvPr id="2" name="Content Placeholder 1"/>
          <p:cNvSpPr>
            <a:spLocks noGrp="1"/>
          </p:cNvSpPr>
          <p:nvPr>
            <p:ph idx="1"/>
          </p:nvPr>
        </p:nvSpPr>
        <p:spPr>
          <a:xfrm>
            <a:off x="284040" y="1914526"/>
            <a:ext cx="8686800" cy="2569304"/>
          </a:xfrm>
        </p:spPr>
        <p:txBody>
          <a:bodyPr>
            <a:noAutofit/>
          </a:bodyPr>
          <a:lstStyle/>
          <a:p>
            <a:r>
              <a:rPr lang="en-US" dirty="0"/>
              <a:t>Allows for </a:t>
            </a:r>
            <a:r>
              <a:rPr lang="en-US" b="1" dirty="0"/>
              <a:t>rate increases</a:t>
            </a:r>
            <a:r>
              <a:rPr lang="en-US" dirty="0"/>
              <a:t> on subsidized of </a:t>
            </a:r>
            <a:r>
              <a:rPr lang="en-US" b="1" dirty="0">
                <a:solidFill>
                  <a:srgbClr val="800000"/>
                </a:solidFill>
              </a:rPr>
              <a:t>25% annually </a:t>
            </a:r>
            <a:r>
              <a:rPr lang="en-US" dirty="0"/>
              <a:t>until actuarial rates are </a:t>
            </a:r>
            <a:r>
              <a:rPr lang="en-US" dirty="0" smtClean="0"/>
              <a:t>achieved</a:t>
            </a:r>
            <a:r>
              <a:rPr lang="en-US" dirty="0"/>
              <a:t>.</a:t>
            </a:r>
            <a:endParaRPr lang="en-US" dirty="0" smtClean="0"/>
          </a:p>
          <a:p>
            <a:r>
              <a:rPr lang="en-US" b="1" spc="-20" dirty="0" smtClean="0"/>
              <a:t>Increases the limit </a:t>
            </a:r>
            <a:r>
              <a:rPr lang="en-US" spc="-20" dirty="0" smtClean="0"/>
              <a:t>for annual rate increases within a given risk classification from </a:t>
            </a:r>
            <a:r>
              <a:rPr lang="en-US" b="1" spc="-20" dirty="0" smtClean="0">
                <a:solidFill>
                  <a:srgbClr val="800000"/>
                </a:solidFill>
              </a:rPr>
              <a:t>10% to 20%</a:t>
            </a:r>
            <a:r>
              <a:rPr lang="en-US" spc="-20" dirty="0" smtClean="0"/>
              <a:t>.</a:t>
            </a:r>
          </a:p>
        </p:txBody>
      </p:sp>
      <p:sp>
        <p:nvSpPr>
          <p:cNvPr id="4" name="Slide Number Placeholder 3"/>
          <p:cNvSpPr>
            <a:spLocks noGrp="1"/>
          </p:cNvSpPr>
          <p:nvPr>
            <p:ph type="sldNum" sz="quarter" idx="12"/>
          </p:nvPr>
        </p:nvSpPr>
        <p:spPr/>
        <p:txBody>
          <a:bodyPr/>
          <a:lstStyle/>
          <a:p>
            <a:fld id="{A1FCC955-EDC8-C641-B7EE-09FB459102F8}" type="slidenum">
              <a:rPr lang="en-US" smtClean="0">
                <a:latin typeface="Calibri"/>
              </a:rPr>
              <a:pPr/>
              <a:t>32</a:t>
            </a:fld>
            <a:endParaRPr lang="en-US">
              <a:latin typeface="Calibri"/>
            </a:endParaRPr>
          </a:p>
        </p:txBody>
      </p:sp>
      <p:pic>
        <p:nvPicPr>
          <p:cNvPr id="6" name="Picture 9" descr="newinf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75097"/>
            <a:ext cx="2120900" cy="110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11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Flood insurance </a:t>
            </a:r>
            <a:r>
              <a:rPr lang="en-US" sz="2000" dirty="0" smtClean="0"/>
              <a:t>(Continued . . . )</a:t>
            </a:r>
            <a:endParaRPr lang="en-US" sz="2000" dirty="0"/>
          </a:p>
        </p:txBody>
      </p:sp>
      <p:sp>
        <p:nvSpPr>
          <p:cNvPr id="2" name="Content Placeholder 1"/>
          <p:cNvSpPr>
            <a:spLocks noGrp="1"/>
          </p:cNvSpPr>
          <p:nvPr>
            <p:ph idx="1"/>
          </p:nvPr>
        </p:nvSpPr>
        <p:spPr/>
        <p:txBody>
          <a:bodyPr>
            <a:noAutofit/>
          </a:bodyPr>
          <a:lstStyle/>
          <a:p>
            <a:r>
              <a:rPr lang="en-US" dirty="0" smtClean="0"/>
              <a:t>Allows for </a:t>
            </a:r>
            <a:r>
              <a:rPr lang="en-US" b="1" dirty="0" smtClean="0">
                <a:solidFill>
                  <a:srgbClr val="800000"/>
                </a:solidFill>
              </a:rPr>
              <a:t>installment payment</a:t>
            </a:r>
            <a:r>
              <a:rPr lang="en-US" dirty="0" smtClean="0"/>
              <a:t>.</a:t>
            </a:r>
          </a:p>
          <a:p>
            <a:r>
              <a:rPr lang="en-US" dirty="0" smtClean="0"/>
              <a:t>Allows for </a:t>
            </a:r>
            <a:r>
              <a:rPr lang="en-US" b="1" dirty="0" smtClean="0">
                <a:solidFill>
                  <a:srgbClr val="800000"/>
                </a:solidFill>
              </a:rPr>
              <a:t>private insurance</a:t>
            </a:r>
            <a:r>
              <a:rPr lang="en-US" dirty="0" smtClean="0"/>
              <a:t>.</a:t>
            </a:r>
          </a:p>
          <a:p>
            <a:r>
              <a:rPr lang="en-US" dirty="0" smtClean="0"/>
              <a:t>Allows for State sponsored </a:t>
            </a:r>
            <a:r>
              <a:rPr lang="en-US" b="1" dirty="0" smtClean="0">
                <a:solidFill>
                  <a:srgbClr val="800000"/>
                </a:solidFill>
              </a:rPr>
              <a:t>mediation</a:t>
            </a:r>
            <a:r>
              <a:rPr lang="en-US" dirty="0" smtClean="0"/>
              <a:t> and requires NFIP participation.</a:t>
            </a:r>
          </a:p>
          <a:p>
            <a:pPr lvl="1"/>
            <a:endParaRPr lang="en-US" sz="3200" dirty="0"/>
          </a:p>
        </p:txBody>
      </p:sp>
      <p:sp>
        <p:nvSpPr>
          <p:cNvPr id="4" name="Slide Number Placeholder 3"/>
          <p:cNvSpPr>
            <a:spLocks noGrp="1"/>
          </p:cNvSpPr>
          <p:nvPr>
            <p:ph type="sldNum" sz="quarter" idx="12"/>
          </p:nvPr>
        </p:nvSpPr>
        <p:spPr/>
        <p:txBody>
          <a:bodyPr/>
          <a:lstStyle/>
          <a:p>
            <a:fld id="{A1FCC955-EDC8-C641-B7EE-09FB459102F8}" type="slidenum">
              <a:rPr lang="en-US" smtClean="0">
                <a:latin typeface="Calibri"/>
              </a:rPr>
              <a:pPr/>
              <a:t>33</a:t>
            </a:fld>
            <a:endParaRPr lang="en-US">
              <a:latin typeface="Calibri"/>
            </a:endParaRPr>
          </a:p>
        </p:txBody>
      </p:sp>
      <p:pic>
        <p:nvPicPr>
          <p:cNvPr id="5" name="Picture 9" descr="newinf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75097"/>
            <a:ext cx="2120900" cy="110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05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Effects on </a:t>
            </a:r>
            <a:r>
              <a:rPr lang="en-US" sz="4000" dirty="0"/>
              <a:t>L</a:t>
            </a:r>
            <a:r>
              <a:rPr lang="en-US" sz="4000" dirty="0" smtClean="0"/>
              <a:t>ouisiana</a:t>
            </a:r>
            <a:endParaRPr lang="en-US" sz="4000" dirty="0"/>
          </a:p>
        </p:txBody>
      </p:sp>
      <p:sp>
        <p:nvSpPr>
          <p:cNvPr id="3" name="Content Placeholder 2"/>
          <p:cNvSpPr>
            <a:spLocks noGrp="1"/>
          </p:cNvSpPr>
          <p:nvPr>
            <p:ph idx="1"/>
          </p:nvPr>
        </p:nvSpPr>
        <p:spPr/>
        <p:txBody>
          <a:bodyPr/>
          <a:lstStyle/>
          <a:p>
            <a:r>
              <a:rPr lang="en-US" dirty="0" smtClean="0"/>
              <a:t>Louisiana has </a:t>
            </a:r>
            <a:r>
              <a:rPr lang="en-US" b="1" dirty="0" smtClean="0">
                <a:solidFill>
                  <a:srgbClr val="800000"/>
                </a:solidFill>
              </a:rPr>
              <a:t>481,354</a:t>
            </a:r>
            <a:r>
              <a:rPr lang="en-US" b="1" dirty="0" smtClean="0"/>
              <a:t> NFIP policies.</a:t>
            </a:r>
          </a:p>
          <a:p>
            <a:pPr lvl="1"/>
            <a:r>
              <a:rPr lang="en-US" sz="3600" b="1" dirty="0" smtClean="0">
                <a:solidFill>
                  <a:srgbClr val="800000"/>
                </a:solidFill>
              </a:rPr>
              <a:t>82,000</a:t>
            </a:r>
            <a:r>
              <a:rPr lang="en-US" b="1" dirty="0" smtClean="0"/>
              <a:t> </a:t>
            </a:r>
            <a:r>
              <a:rPr lang="en-US" dirty="0" smtClean="0"/>
              <a:t>are</a:t>
            </a:r>
            <a:r>
              <a:rPr lang="en-US" b="1" dirty="0" smtClean="0"/>
              <a:t> subsidized.</a:t>
            </a:r>
            <a:endParaRPr lang="en-US" b="1" dirty="0"/>
          </a:p>
        </p:txBody>
      </p:sp>
      <p:sp>
        <p:nvSpPr>
          <p:cNvPr id="4" name="Slide Number Placeholder 3"/>
          <p:cNvSpPr>
            <a:spLocks noGrp="1"/>
          </p:cNvSpPr>
          <p:nvPr>
            <p:ph type="sldNum" sz="quarter" idx="12"/>
          </p:nvPr>
        </p:nvSpPr>
        <p:spPr/>
        <p:txBody>
          <a:bodyPr/>
          <a:lstStyle/>
          <a:p>
            <a:fld id="{A1FCC955-EDC8-C641-B7EE-09FB459102F8}" type="slidenum">
              <a:rPr lang="en-US" smtClean="0">
                <a:latin typeface="Calibri"/>
              </a:rPr>
              <a:pPr/>
              <a:t>34</a:t>
            </a:fld>
            <a:endParaRPr lang="en-US">
              <a:latin typeface="Calibri"/>
            </a:endParaRPr>
          </a:p>
        </p:txBody>
      </p:sp>
    </p:spTree>
    <p:extLst>
      <p:ext uri="{BB962C8B-B14F-4D97-AF65-F5344CB8AC3E}">
        <p14:creationId xmlns:p14="http://schemas.microsoft.com/office/powerpoint/2010/main" val="215908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199467"/>
            <a:ext cx="9144000" cy="9440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2514" name="Rectangle 2"/>
          <p:cNvSpPr>
            <a:spLocks noGrp="1" noChangeArrowheads="1"/>
          </p:cNvSpPr>
          <p:nvPr>
            <p:ph idx="1"/>
          </p:nvPr>
        </p:nvSpPr>
        <p:spPr>
          <a:xfrm>
            <a:off x="914400" y="2466474"/>
            <a:ext cx="8229600" cy="1764869"/>
          </a:xfrm>
          <a:noFill/>
          <a:ln/>
        </p:spPr>
        <p:txBody>
          <a:bodyPr>
            <a:normAutofit/>
          </a:bodyPr>
          <a:lstStyle/>
          <a:p>
            <a:pPr marL="0" indent="1588">
              <a:buFont typeface="Wingdings" pitchFamily="2" charset="2"/>
              <a:buNone/>
            </a:pPr>
            <a:r>
              <a:rPr lang="en-US" sz="3600" b="1" dirty="0" smtClean="0">
                <a:solidFill>
                  <a:srgbClr val="17375E"/>
                </a:solidFill>
              </a:rPr>
              <a:t>QUESTIONS + ANSWERS</a:t>
            </a: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35</a:t>
            </a:fld>
            <a:endParaRPr lang="en-US">
              <a:latin typeface="Calibri"/>
            </a:endParaRPr>
          </a:p>
        </p:txBody>
      </p:sp>
      <p:pic>
        <p:nvPicPr>
          <p:cNvPr id="192515" name="Picture 3" descr="MCj00787110000[1]"/>
          <p:cNvPicPr>
            <a:picLocks noChangeAspect="1" noChangeArrowheads="1"/>
          </p:cNvPicPr>
          <p:nvPr/>
        </p:nvPicPr>
        <p:blipFill>
          <a:blip r:embed="rId3"/>
          <a:stretch>
            <a:fillRect/>
          </a:stretch>
        </p:blipFill>
        <p:spPr bwMode="auto">
          <a:xfrm>
            <a:off x="6136983" y="1452563"/>
            <a:ext cx="1613482" cy="2950369"/>
          </a:xfrm>
          <a:prstGeom prst="rect">
            <a:avLst/>
          </a:prstGeom>
          <a:noFill/>
        </p:spPr>
      </p:pic>
    </p:spTree>
    <p:extLst>
      <p:ext uri="{BB962C8B-B14F-4D97-AF65-F5344CB8AC3E}">
        <p14:creationId xmlns:p14="http://schemas.microsoft.com/office/powerpoint/2010/main" val="767145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4274" name="Picture 2" descr="coastal_storm_tracks_all_line4_no_levees"/>
          <p:cNvPicPr>
            <a:picLocks noChangeAspect="1" noChangeArrowheads="1"/>
          </p:cNvPicPr>
          <p:nvPr/>
        </p:nvPicPr>
        <p:blipFill rotWithShape="1">
          <a:blip r:embed="rId3" cstate="print"/>
          <a:srcRect l="3830" t="19181" r="3770" b="19105"/>
          <a:stretch/>
        </p:blipFill>
        <p:spPr bwMode="auto">
          <a:xfrm>
            <a:off x="53975" y="1901729"/>
            <a:ext cx="9029700" cy="2427732"/>
          </a:xfrm>
          <a:prstGeom prst="rect">
            <a:avLst/>
          </a:prstGeom>
          <a:noFill/>
          <a:ln w="9525">
            <a:noFill/>
            <a:miter lim="800000"/>
            <a:headEnd/>
            <a:tailEnd/>
          </a:ln>
        </p:spPr>
      </p:pic>
      <p:sp>
        <p:nvSpPr>
          <p:cNvPr id="54275" name="Text Box 4"/>
          <p:cNvSpPr txBox="1">
            <a:spLocks noChangeArrowheads="1"/>
          </p:cNvSpPr>
          <p:nvPr/>
        </p:nvSpPr>
        <p:spPr bwMode="auto">
          <a:xfrm>
            <a:off x="457200" y="4320116"/>
            <a:ext cx="5367444" cy="738664"/>
          </a:xfrm>
          <a:prstGeom prst="rect">
            <a:avLst/>
          </a:prstGeom>
          <a:noFill/>
          <a:ln w="9525">
            <a:noFill/>
            <a:miter lim="800000"/>
            <a:headEnd/>
            <a:tailEnd/>
          </a:ln>
        </p:spPr>
        <p:txBody>
          <a:bodyPr wrap="square">
            <a:spAutoFit/>
          </a:bodyPr>
          <a:lstStyle/>
          <a:p>
            <a:r>
              <a:rPr lang="en-US" sz="2200" b="1" dirty="0">
                <a:solidFill>
                  <a:prstClr val="black">
                    <a:lumMod val="75000"/>
                    <a:lumOff val="25000"/>
                  </a:prstClr>
                </a:solidFill>
                <a:latin typeface="Arial" pitchFamily="34" charset="0"/>
              </a:rPr>
              <a:t>All Atlantic Basin Tropical Systems</a:t>
            </a:r>
          </a:p>
          <a:p>
            <a:r>
              <a:rPr lang="en-US" sz="2000" dirty="0">
                <a:solidFill>
                  <a:prstClr val="black">
                    <a:lumMod val="75000"/>
                    <a:lumOff val="25000"/>
                  </a:prstClr>
                </a:solidFill>
                <a:latin typeface="Arial" pitchFamily="34" charset="0"/>
              </a:rPr>
              <a:t>National Hurricane Center 1850 - 2007</a:t>
            </a:r>
          </a:p>
        </p:txBody>
      </p:sp>
      <p:grpSp>
        <p:nvGrpSpPr>
          <p:cNvPr id="2" name="Group 6"/>
          <p:cNvGrpSpPr>
            <a:grpSpLocks/>
          </p:cNvGrpSpPr>
          <p:nvPr/>
        </p:nvGrpSpPr>
        <p:grpSpPr bwMode="auto">
          <a:xfrm>
            <a:off x="533400" y="1791408"/>
            <a:ext cx="8432800" cy="1925241"/>
            <a:chOff x="351" y="1152"/>
            <a:chExt cx="5312" cy="1617"/>
          </a:xfrm>
        </p:grpSpPr>
        <p:sp>
          <p:nvSpPr>
            <p:cNvPr id="412679" name="Text Box 7"/>
            <p:cNvSpPr txBox="1">
              <a:spLocks noChangeArrowheads="1"/>
            </p:cNvSpPr>
            <p:nvPr/>
          </p:nvSpPr>
          <p:spPr bwMode="auto">
            <a:xfrm>
              <a:off x="447" y="1726"/>
              <a:ext cx="1173" cy="284"/>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defRPr/>
              </a:pPr>
              <a:r>
                <a:rPr lang="en-US" sz="1600">
                  <a:solidFill>
                    <a:srgbClr val="FFFFFF"/>
                  </a:solidFill>
                  <a:latin typeface="Arial" pitchFamily="34" charset="0"/>
                </a:rPr>
                <a:t>Cameron</a:t>
              </a:r>
            </a:p>
          </p:txBody>
        </p:sp>
        <p:sp>
          <p:nvSpPr>
            <p:cNvPr id="412680" name="Text Box 8"/>
            <p:cNvSpPr txBox="1">
              <a:spLocks noChangeArrowheads="1"/>
            </p:cNvSpPr>
            <p:nvPr/>
          </p:nvSpPr>
          <p:spPr bwMode="auto">
            <a:xfrm>
              <a:off x="351" y="1441"/>
              <a:ext cx="864" cy="284"/>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defRPr/>
              </a:pPr>
              <a:r>
                <a:rPr lang="en-US" sz="1600">
                  <a:solidFill>
                    <a:srgbClr val="FFFFFF"/>
                  </a:solidFill>
                  <a:latin typeface="Arial" pitchFamily="34" charset="0"/>
                </a:rPr>
                <a:t>Calcasieu</a:t>
              </a:r>
            </a:p>
          </p:txBody>
        </p:sp>
        <p:sp>
          <p:nvSpPr>
            <p:cNvPr id="412681" name="Text Box 9"/>
            <p:cNvSpPr txBox="1">
              <a:spLocks noChangeArrowheads="1"/>
            </p:cNvSpPr>
            <p:nvPr/>
          </p:nvSpPr>
          <p:spPr bwMode="auto">
            <a:xfrm>
              <a:off x="1503" y="1909"/>
              <a:ext cx="960" cy="284"/>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defRPr/>
              </a:pPr>
              <a:r>
                <a:rPr lang="en-US" sz="1600">
                  <a:solidFill>
                    <a:srgbClr val="FFFFFF"/>
                  </a:solidFill>
                  <a:latin typeface="Arial" pitchFamily="34" charset="0"/>
                </a:rPr>
                <a:t>Vermilion</a:t>
              </a:r>
            </a:p>
          </p:txBody>
        </p:sp>
        <p:sp>
          <p:nvSpPr>
            <p:cNvPr id="412682" name="Text Box 10"/>
            <p:cNvSpPr txBox="1">
              <a:spLocks noChangeArrowheads="1"/>
            </p:cNvSpPr>
            <p:nvPr/>
          </p:nvSpPr>
          <p:spPr bwMode="auto">
            <a:xfrm rot="19570431">
              <a:off x="2148" y="1501"/>
              <a:ext cx="947" cy="284"/>
            </a:xfrm>
            <a:prstGeom prst="rect">
              <a:avLst/>
            </a:prstGeom>
            <a:noFill/>
            <a:ln w="9525">
              <a:noFill/>
              <a:miter lim="800000"/>
              <a:headEnd/>
              <a:tailEnd/>
            </a:ln>
            <a:effectLst>
              <a:outerShdw dist="25400" algn="ctr" rotWithShape="0">
                <a:schemeClr val="tx1"/>
              </a:outerShdw>
            </a:effectLst>
          </p:spPr>
          <p:txBody>
            <a:bodyPr>
              <a:spAutoFit/>
            </a:bodyPr>
            <a:lstStyle/>
            <a:p>
              <a:pPr>
                <a:spcBef>
                  <a:spcPct val="50000"/>
                </a:spcBef>
                <a:defRPr/>
              </a:pPr>
              <a:r>
                <a:rPr lang="en-US" sz="1600">
                  <a:solidFill>
                    <a:srgbClr val="FFFFFF"/>
                  </a:solidFill>
                  <a:latin typeface="Arial" pitchFamily="34" charset="0"/>
                </a:rPr>
                <a:t>Iberia</a:t>
              </a:r>
            </a:p>
          </p:txBody>
        </p:sp>
        <p:sp>
          <p:nvSpPr>
            <p:cNvPr id="412683" name="Text Box 11"/>
            <p:cNvSpPr txBox="1">
              <a:spLocks noChangeArrowheads="1"/>
            </p:cNvSpPr>
            <p:nvPr/>
          </p:nvSpPr>
          <p:spPr bwMode="auto">
            <a:xfrm>
              <a:off x="2511" y="2005"/>
              <a:ext cx="800" cy="284"/>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defRPr/>
              </a:pPr>
              <a:r>
                <a:rPr lang="en-US" sz="1600">
                  <a:solidFill>
                    <a:srgbClr val="FFFFFF"/>
                  </a:solidFill>
                  <a:latin typeface="Arial" pitchFamily="34" charset="0"/>
                </a:rPr>
                <a:t>St Mary</a:t>
              </a:r>
            </a:p>
          </p:txBody>
        </p:sp>
        <p:sp>
          <p:nvSpPr>
            <p:cNvPr id="412684" name="Text Box 12"/>
            <p:cNvSpPr txBox="1">
              <a:spLocks noChangeArrowheads="1"/>
            </p:cNvSpPr>
            <p:nvPr/>
          </p:nvSpPr>
          <p:spPr bwMode="auto">
            <a:xfrm>
              <a:off x="3087" y="2485"/>
              <a:ext cx="960" cy="284"/>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defRPr/>
              </a:pPr>
              <a:r>
                <a:rPr lang="en-US" sz="1600">
                  <a:solidFill>
                    <a:srgbClr val="FFFFFF"/>
                  </a:solidFill>
                  <a:latin typeface="Arial" pitchFamily="34" charset="0"/>
                </a:rPr>
                <a:t>Terrebonne</a:t>
              </a:r>
            </a:p>
          </p:txBody>
        </p:sp>
        <p:sp>
          <p:nvSpPr>
            <p:cNvPr id="412685" name="Text Box 13"/>
            <p:cNvSpPr txBox="1">
              <a:spLocks noChangeArrowheads="1"/>
            </p:cNvSpPr>
            <p:nvPr/>
          </p:nvSpPr>
          <p:spPr bwMode="auto">
            <a:xfrm rot="2520000">
              <a:off x="3559" y="2073"/>
              <a:ext cx="816" cy="284"/>
            </a:xfrm>
            <a:prstGeom prst="rect">
              <a:avLst/>
            </a:prstGeom>
            <a:noFill/>
            <a:ln w="9525">
              <a:noFill/>
              <a:miter lim="800000"/>
              <a:headEnd/>
              <a:tailEnd/>
            </a:ln>
            <a:effectLst>
              <a:outerShdw dist="28398" dir="1593903" algn="ctr" rotWithShape="0">
                <a:schemeClr val="tx1"/>
              </a:outerShdw>
            </a:effectLst>
          </p:spPr>
          <p:txBody>
            <a:bodyPr>
              <a:spAutoFit/>
            </a:bodyPr>
            <a:lstStyle/>
            <a:p>
              <a:pPr>
                <a:spcBef>
                  <a:spcPct val="50000"/>
                </a:spcBef>
                <a:defRPr/>
              </a:pPr>
              <a:r>
                <a:rPr lang="en-US" sz="1600">
                  <a:solidFill>
                    <a:srgbClr val="FFFFFF"/>
                  </a:solidFill>
                  <a:latin typeface="Arial" pitchFamily="34" charset="0"/>
                </a:rPr>
                <a:t>Lafourche</a:t>
              </a:r>
            </a:p>
          </p:txBody>
        </p:sp>
        <p:sp>
          <p:nvSpPr>
            <p:cNvPr id="412686" name="Text Box 14"/>
            <p:cNvSpPr txBox="1">
              <a:spLocks noChangeArrowheads="1"/>
            </p:cNvSpPr>
            <p:nvPr/>
          </p:nvSpPr>
          <p:spPr bwMode="auto">
            <a:xfrm>
              <a:off x="2271" y="1229"/>
              <a:ext cx="533" cy="439"/>
            </a:xfrm>
            <a:prstGeom prst="rect">
              <a:avLst/>
            </a:prstGeom>
            <a:noFill/>
            <a:ln w="9525">
              <a:noFill/>
              <a:miter lim="800000"/>
              <a:headEnd/>
              <a:tailEnd/>
            </a:ln>
            <a:effectLst>
              <a:outerShdw dist="17961" dir="2700000" algn="ctr" rotWithShape="0">
                <a:schemeClr val="tx1"/>
              </a:outerShdw>
            </a:effectLst>
          </p:spPr>
          <p:txBody>
            <a:bodyPr>
              <a:spAutoFit/>
            </a:bodyPr>
            <a:lstStyle/>
            <a:p>
              <a:pPr>
                <a:defRPr/>
              </a:pPr>
              <a:r>
                <a:rPr lang="en-US" sz="1400">
                  <a:solidFill>
                    <a:srgbClr val="FFFFFF"/>
                  </a:solidFill>
                  <a:latin typeface="Arial" pitchFamily="34" charset="0"/>
                </a:rPr>
                <a:t>St </a:t>
              </a:r>
            </a:p>
            <a:p>
              <a:pPr>
                <a:defRPr/>
              </a:pPr>
              <a:r>
                <a:rPr lang="en-US" sz="1400">
                  <a:solidFill>
                    <a:srgbClr val="FFFFFF"/>
                  </a:solidFill>
                  <a:latin typeface="Arial" pitchFamily="34" charset="0"/>
                </a:rPr>
                <a:t>Martin</a:t>
              </a:r>
            </a:p>
          </p:txBody>
        </p:sp>
        <p:sp>
          <p:nvSpPr>
            <p:cNvPr id="412687" name="Text Box 15"/>
            <p:cNvSpPr txBox="1">
              <a:spLocks noChangeArrowheads="1"/>
            </p:cNvSpPr>
            <p:nvPr/>
          </p:nvSpPr>
          <p:spPr bwMode="auto">
            <a:xfrm>
              <a:off x="4863" y="1707"/>
              <a:ext cx="800" cy="284"/>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defRPr/>
              </a:pPr>
              <a:r>
                <a:rPr lang="en-US" sz="1600" dirty="0">
                  <a:solidFill>
                    <a:srgbClr val="FFFFFF"/>
                  </a:solidFill>
                  <a:latin typeface="Arial" pitchFamily="34" charset="0"/>
                </a:rPr>
                <a:t>St Bernard</a:t>
              </a:r>
            </a:p>
          </p:txBody>
        </p:sp>
        <p:sp>
          <p:nvSpPr>
            <p:cNvPr id="412688" name="Text Box 16"/>
            <p:cNvSpPr txBox="1">
              <a:spLocks noChangeArrowheads="1"/>
            </p:cNvSpPr>
            <p:nvPr/>
          </p:nvSpPr>
          <p:spPr bwMode="auto">
            <a:xfrm rot="2654166">
              <a:off x="3631" y="1812"/>
              <a:ext cx="800" cy="233"/>
            </a:xfrm>
            <a:prstGeom prst="rect">
              <a:avLst/>
            </a:prstGeom>
            <a:noFill/>
            <a:ln w="9525">
              <a:noFill/>
              <a:miter lim="800000"/>
              <a:headEnd/>
              <a:tailEnd/>
            </a:ln>
            <a:effectLst>
              <a:outerShdw dist="25400" dir="5400000" algn="ctr" rotWithShape="0">
                <a:schemeClr val="tx1"/>
              </a:outerShdw>
            </a:effectLst>
          </p:spPr>
          <p:txBody>
            <a:bodyPr>
              <a:spAutoFit/>
            </a:bodyPr>
            <a:lstStyle/>
            <a:p>
              <a:pPr>
                <a:spcBef>
                  <a:spcPct val="50000"/>
                </a:spcBef>
                <a:defRPr/>
              </a:pPr>
              <a:r>
                <a:rPr lang="en-US" sz="1200">
                  <a:solidFill>
                    <a:srgbClr val="FFFFFF"/>
                  </a:solidFill>
                  <a:latin typeface="Arial" pitchFamily="34" charset="0"/>
                </a:rPr>
                <a:t>St Charles</a:t>
              </a:r>
            </a:p>
          </p:txBody>
        </p:sp>
        <p:sp>
          <p:nvSpPr>
            <p:cNvPr id="412689" name="Text Box 17"/>
            <p:cNvSpPr txBox="1">
              <a:spLocks noChangeArrowheads="1"/>
            </p:cNvSpPr>
            <p:nvPr/>
          </p:nvSpPr>
          <p:spPr bwMode="auto">
            <a:xfrm>
              <a:off x="1066" y="1199"/>
              <a:ext cx="533" cy="439"/>
            </a:xfrm>
            <a:prstGeom prst="rect">
              <a:avLst/>
            </a:prstGeom>
            <a:noFill/>
            <a:ln w="9525">
              <a:noFill/>
              <a:miter lim="800000"/>
              <a:headEnd/>
              <a:tailEnd/>
            </a:ln>
            <a:effectLst>
              <a:outerShdw dist="17961" dir="2700000" algn="ctr" rotWithShape="0">
                <a:schemeClr val="tx1"/>
              </a:outerShdw>
            </a:effectLst>
          </p:spPr>
          <p:txBody>
            <a:bodyPr>
              <a:spAutoFit/>
            </a:bodyPr>
            <a:lstStyle/>
            <a:p>
              <a:pPr>
                <a:defRPr/>
              </a:pPr>
              <a:r>
                <a:rPr lang="en-US" sz="1400">
                  <a:solidFill>
                    <a:srgbClr val="FFFFFF"/>
                  </a:solidFill>
                  <a:latin typeface="Arial" pitchFamily="34" charset="0"/>
                </a:rPr>
                <a:t>Jeff</a:t>
              </a:r>
            </a:p>
            <a:p>
              <a:pPr>
                <a:defRPr/>
              </a:pPr>
              <a:r>
                <a:rPr lang="en-US" sz="1400">
                  <a:solidFill>
                    <a:srgbClr val="FFFFFF"/>
                  </a:solidFill>
                  <a:latin typeface="Arial" pitchFamily="34" charset="0"/>
                </a:rPr>
                <a:t>Davis</a:t>
              </a:r>
            </a:p>
          </p:txBody>
        </p:sp>
        <p:sp>
          <p:nvSpPr>
            <p:cNvPr id="412690" name="Text Box 18"/>
            <p:cNvSpPr txBox="1">
              <a:spLocks noChangeArrowheads="1"/>
            </p:cNvSpPr>
            <p:nvPr/>
          </p:nvSpPr>
          <p:spPr bwMode="auto">
            <a:xfrm rot="4971339">
              <a:off x="3772" y="1714"/>
              <a:ext cx="800" cy="154"/>
            </a:xfrm>
            <a:prstGeom prst="rect">
              <a:avLst/>
            </a:prstGeom>
            <a:noFill/>
            <a:ln w="9525">
              <a:noFill/>
              <a:miter lim="800000"/>
              <a:headEnd/>
              <a:tailEnd/>
            </a:ln>
            <a:effectLst>
              <a:outerShdw dist="12700" dir="5400000" algn="ctr" rotWithShape="0">
                <a:schemeClr val="tx1"/>
              </a:outerShdw>
            </a:effectLst>
          </p:spPr>
          <p:txBody>
            <a:bodyPr>
              <a:spAutoFit/>
            </a:bodyPr>
            <a:lstStyle/>
            <a:p>
              <a:pPr>
                <a:spcBef>
                  <a:spcPct val="50000"/>
                </a:spcBef>
                <a:defRPr/>
              </a:pPr>
              <a:r>
                <a:rPr lang="en-US" sz="1000">
                  <a:solidFill>
                    <a:srgbClr val="FFFFFF"/>
                  </a:solidFill>
                  <a:latin typeface="Arial" pitchFamily="34" charset="0"/>
                </a:rPr>
                <a:t>Jefferson</a:t>
              </a:r>
            </a:p>
          </p:txBody>
        </p:sp>
        <p:sp>
          <p:nvSpPr>
            <p:cNvPr id="412691" name="Text Box 19"/>
            <p:cNvSpPr txBox="1">
              <a:spLocks noChangeArrowheads="1"/>
            </p:cNvSpPr>
            <p:nvPr/>
          </p:nvSpPr>
          <p:spPr bwMode="auto">
            <a:xfrm rot="3540000">
              <a:off x="1812" y="1560"/>
              <a:ext cx="800" cy="154"/>
            </a:xfrm>
            <a:prstGeom prst="rect">
              <a:avLst/>
            </a:prstGeom>
            <a:noFill/>
            <a:ln w="9525">
              <a:noFill/>
              <a:miter lim="800000"/>
              <a:headEnd/>
              <a:tailEnd/>
            </a:ln>
            <a:effectLst>
              <a:outerShdw dist="12700" dir="5400000" algn="ctr" rotWithShape="0">
                <a:schemeClr val="tx1"/>
              </a:outerShdw>
            </a:effectLst>
          </p:spPr>
          <p:txBody>
            <a:bodyPr>
              <a:spAutoFit/>
            </a:bodyPr>
            <a:lstStyle/>
            <a:p>
              <a:pPr>
                <a:spcBef>
                  <a:spcPct val="50000"/>
                </a:spcBef>
                <a:defRPr/>
              </a:pPr>
              <a:r>
                <a:rPr lang="en-US" sz="1000">
                  <a:solidFill>
                    <a:srgbClr val="FFFFFF"/>
                  </a:solidFill>
                  <a:latin typeface="Arial" pitchFamily="34" charset="0"/>
                </a:rPr>
                <a:t>Lafayette</a:t>
              </a:r>
            </a:p>
          </p:txBody>
        </p:sp>
        <p:sp>
          <p:nvSpPr>
            <p:cNvPr id="412692" name="Text Box 20"/>
            <p:cNvSpPr txBox="1">
              <a:spLocks noChangeArrowheads="1"/>
            </p:cNvSpPr>
            <p:nvPr/>
          </p:nvSpPr>
          <p:spPr bwMode="auto">
            <a:xfrm rot="2251936">
              <a:off x="4499" y="2382"/>
              <a:ext cx="1019" cy="284"/>
            </a:xfrm>
            <a:prstGeom prst="rect">
              <a:avLst/>
            </a:prstGeom>
            <a:noFill/>
            <a:ln w="9525">
              <a:noFill/>
              <a:miter lim="800000"/>
              <a:headEnd/>
              <a:tailEnd/>
            </a:ln>
            <a:effectLst>
              <a:outerShdw dist="28398" dir="3806097" algn="ctr" rotWithShape="0">
                <a:schemeClr val="tx1"/>
              </a:outerShdw>
            </a:effectLst>
          </p:spPr>
          <p:txBody>
            <a:bodyPr>
              <a:spAutoFit/>
            </a:bodyPr>
            <a:lstStyle/>
            <a:p>
              <a:pPr>
                <a:spcBef>
                  <a:spcPct val="50000"/>
                </a:spcBef>
                <a:defRPr/>
              </a:pPr>
              <a:r>
                <a:rPr lang="en-US" sz="1600">
                  <a:solidFill>
                    <a:srgbClr val="FFFFFF"/>
                  </a:solidFill>
                  <a:latin typeface="Arial" pitchFamily="34" charset="0"/>
                </a:rPr>
                <a:t>Plaquemines</a:t>
              </a:r>
            </a:p>
          </p:txBody>
        </p:sp>
        <p:sp>
          <p:nvSpPr>
            <p:cNvPr id="412693" name="Text Box 21"/>
            <p:cNvSpPr txBox="1">
              <a:spLocks noChangeArrowheads="1"/>
            </p:cNvSpPr>
            <p:nvPr/>
          </p:nvSpPr>
          <p:spPr bwMode="auto">
            <a:xfrm>
              <a:off x="1491" y="1200"/>
              <a:ext cx="533" cy="259"/>
            </a:xfrm>
            <a:prstGeom prst="rect">
              <a:avLst/>
            </a:prstGeom>
            <a:noFill/>
            <a:ln w="9525">
              <a:noFill/>
              <a:miter lim="800000"/>
              <a:headEnd/>
              <a:tailEnd/>
            </a:ln>
            <a:effectLst>
              <a:outerShdw dist="17961" dir="2700000" algn="ctr" rotWithShape="0">
                <a:schemeClr val="tx1"/>
              </a:outerShdw>
            </a:effectLst>
          </p:spPr>
          <p:txBody>
            <a:bodyPr>
              <a:spAutoFit/>
            </a:bodyPr>
            <a:lstStyle/>
            <a:p>
              <a:pPr>
                <a:defRPr/>
              </a:pPr>
              <a:r>
                <a:rPr lang="en-US" sz="1400">
                  <a:solidFill>
                    <a:srgbClr val="FFFFFF"/>
                  </a:solidFill>
                  <a:latin typeface="Arial" pitchFamily="34" charset="0"/>
                </a:rPr>
                <a:t>Acadia</a:t>
              </a:r>
            </a:p>
          </p:txBody>
        </p:sp>
        <p:sp>
          <p:nvSpPr>
            <p:cNvPr id="412694" name="Text Box 22"/>
            <p:cNvSpPr txBox="1">
              <a:spLocks noChangeArrowheads="1"/>
            </p:cNvSpPr>
            <p:nvPr/>
          </p:nvSpPr>
          <p:spPr bwMode="auto">
            <a:xfrm rot="3540000">
              <a:off x="2853" y="1903"/>
              <a:ext cx="800" cy="135"/>
            </a:xfrm>
            <a:prstGeom prst="rect">
              <a:avLst/>
            </a:prstGeom>
            <a:noFill/>
            <a:ln w="9525">
              <a:noFill/>
              <a:miter lim="800000"/>
              <a:headEnd/>
              <a:tailEnd/>
            </a:ln>
            <a:effectLst>
              <a:outerShdw dist="12700" dir="5400000" algn="ctr" rotWithShape="0">
                <a:schemeClr val="tx1"/>
              </a:outerShdw>
            </a:effectLst>
          </p:spPr>
          <p:txBody>
            <a:bodyPr>
              <a:spAutoFit/>
            </a:bodyPr>
            <a:lstStyle/>
            <a:p>
              <a:pPr>
                <a:spcBef>
                  <a:spcPct val="50000"/>
                </a:spcBef>
                <a:defRPr/>
              </a:pPr>
              <a:r>
                <a:rPr lang="en-US" sz="800">
                  <a:solidFill>
                    <a:srgbClr val="FFFFFF"/>
                  </a:solidFill>
                  <a:latin typeface="Arial" pitchFamily="34" charset="0"/>
                </a:rPr>
                <a:t>Assumption</a:t>
              </a:r>
            </a:p>
          </p:txBody>
        </p:sp>
        <p:sp>
          <p:nvSpPr>
            <p:cNvPr id="412695" name="Text Box 23"/>
            <p:cNvSpPr txBox="1">
              <a:spLocks noChangeArrowheads="1"/>
            </p:cNvSpPr>
            <p:nvPr/>
          </p:nvSpPr>
          <p:spPr bwMode="auto">
            <a:xfrm rot="2654166">
              <a:off x="2600" y="1410"/>
              <a:ext cx="800" cy="233"/>
            </a:xfrm>
            <a:prstGeom prst="rect">
              <a:avLst/>
            </a:prstGeom>
            <a:noFill/>
            <a:ln w="9525">
              <a:noFill/>
              <a:miter lim="800000"/>
              <a:headEnd/>
              <a:tailEnd/>
            </a:ln>
            <a:effectLst>
              <a:outerShdw dist="25400" dir="5400000" algn="ctr" rotWithShape="0">
                <a:schemeClr val="tx1"/>
              </a:outerShdw>
            </a:effectLst>
          </p:spPr>
          <p:txBody>
            <a:bodyPr>
              <a:spAutoFit/>
            </a:bodyPr>
            <a:lstStyle/>
            <a:p>
              <a:pPr>
                <a:spcBef>
                  <a:spcPct val="50000"/>
                </a:spcBef>
                <a:defRPr/>
              </a:pPr>
              <a:r>
                <a:rPr lang="en-US" sz="1200">
                  <a:solidFill>
                    <a:srgbClr val="FFFFFF"/>
                  </a:solidFill>
                  <a:latin typeface="Arial" pitchFamily="34" charset="0"/>
                </a:rPr>
                <a:t>Iberville</a:t>
              </a:r>
            </a:p>
          </p:txBody>
        </p:sp>
        <p:sp>
          <p:nvSpPr>
            <p:cNvPr id="412696" name="Text Box 24"/>
            <p:cNvSpPr txBox="1">
              <a:spLocks noChangeArrowheads="1"/>
            </p:cNvSpPr>
            <p:nvPr/>
          </p:nvSpPr>
          <p:spPr bwMode="auto">
            <a:xfrm>
              <a:off x="3138" y="1392"/>
              <a:ext cx="528" cy="181"/>
            </a:xfrm>
            <a:prstGeom prst="rect">
              <a:avLst/>
            </a:prstGeom>
            <a:noFill/>
            <a:ln w="9525">
              <a:noFill/>
              <a:miter lim="800000"/>
              <a:headEnd/>
              <a:tailEnd/>
            </a:ln>
            <a:effectLst>
              <a:outerShdw dist="17961" dir="2700000" algn="ctr" rotWithShape="0">
                <a:schemeClr val="tx1"/>
              </a:outerShdw>
            </a:effectLst>
          </p:spPr>
          <p:txBody>
            <a:bodyPr>
              <a:spAutoFit/>
            </a:bodyPr>
            <a:lstStyle/>
            <a:p>
              <a:pPr>
                <a:defRPr/>
              </a:pPr>
              <a:r>
                <a:rPr lang="en-US" sz="800">
                  <a:solidFill>
                    <a:srgbClr val="FFFFFF"/>
                  </a:solidFill>
                  <a:latin typeface="Arial" pitchFamily="34" charset="0"/>
                </a:rPr>
                <a:t>Ascension</a:t>
              </a:r>
            </a:p>
          </p:txBody>
        </p:sp>
        <p:sp>
          <p:nvSpPr>
            <p:cNvPr id="412697" name="Text Box 25"/>
            <p:cNvSpPr txBox="1">
              <a:spLocks noChangeArrowheads="1"/>
            </p:cNvSpPr>
            <p:nvPr/>
          </p:nvSpPr>
          <p:spPr bwMode="auto">
            <a:xfrm>
              <a:off x="3318" y="1560"/>
              <a:ext cx="432" cy="284"/>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defRPr/>
              </a:pPr>
              <a:r>
                <a:rPr lang="en-US" sz="800">
                  <a:solidFill>
                    <a:srgbClr val="FFFFFF"/>
                  </a:solidFill>
                  <a:latin typeface="Arial" pitchFamily="34" charset="0"/>
                </a:rPr>
                <a:t>St </a:t>
              </a:r>
            </a:p>
            <a:p>
              <a:pPr>
                <a:defRPr/>
              </a:pPr>
              <a:r>
                <a:rPr lang="en-US" sz="800">
                  <a:solidFill>
                    <a:srgbClr val="FFFFFF"/>
                  </a:solidFill>
                  <a:latin typeface="Arial" pitchFamily="34" charset="0"/>
                </a:rPr>
                <a:t>James</a:t>
              </a:r>
            </a:p>
          </p:txBody>
        </p:sp>
        <p:sp>
          <p:nvSpPr>
            <p:cNvPr id="412698" name="Text Box 26"/>
            <p:cNvSpPr txBox="1">
              <a:spLocks noChangeArrowheads="1"/>
            </p:cNvSpPr>
            <p:nvPr/>
          </p:nvSpPr>
          <p:spPr bwMode="auto">
            <a:xfrm>
              <a:off x="3618" y="1440"/>
              <a:ext cx="432" cy="284"/>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defRPr/>
              </a:pPr>
              <a:r>
                <a:rPr lang="en-US" sz="800">
                  <a:solidFill>
                    <a:srgbClr val="FFFFFF"/>
                  </a:solidFill>
                  <a:latin typeface="Arial" pitchFamily="34" charset="0"/>
                </a:rPr>
                <a:t>St </a:t>
              </a:r>
            </a:p>
            <a:p>
              <a:pPr>
                <a:defRPr/>
              </a:pPr>
              <a:r>
                <a:rPr lang="en-US" sz="800">
                  <a:solidFill>
                    <a:srgbClr val="FFFFFF"/>
                  </a:solidFill>
                  <a:latin typeface="Arial" pitchFamily="34" charset="0"/>
                </a:rPr>
                <a:t>John</a:t>
              </a:r>
            </a:p>
          </p:txBody>
        </p:sp>
        <p:sp>
          <p:nvSpPr>
            <p:cNvPr id="412699" name="Text Box 27"/>
            <p:cNvSpPr txBox="1">
              <a:spLocks noChangeArrowheads="1"/>
            </p:cNvSpPr>
            <p:nvPr/>
          </p:nvSpPr>
          <p:spPr bwMode="auto">
            <a:xfrm>
              <a:off x="4128" y="1152"/>
              <a:ext cx="432" cy="284"/>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defRPr/>
              </a:pPr>
              <a:r>
                <a:rPr lang="en-US" sz="800">
                  <a:solidFill>
                    <a:srgbClr val="FFFFFF"/>
                  </a:solidFill>
                  <a:latin typeface="Arial" pitchFamily="34" charset="0"/>
                </a:rPr>
                <a:t>Saint</a:t>
              </a:r>
            </a:p>
            <a:p>
              <a:pPr>
                <a:defRPr/>
              </a:pPr>
              <a:r>
                <a:rPr lang="en-US" sz="800">
                  <a:solidFill>
                    <a:srgbClr val="FFFFFF"/>
                  </a:solidFill>
                  <a:latin typeface="Arial" pitchFamily="34" charset="0"/>
                </a:rPr>
                <a:t>Tammany</a:t>
              </a:r>
            </a:p>
          </p:txBody>
        </p:sp>
        <p:sp>
          <p:nvSpPr>
            <p:cNvPr id="412700" name="Text Box 28"/>
            <p:cNvSpPr txBox="1">
              <a:spLocks noChangeArrowheads="1"/>
            </p:cNvSpPr>
            <p:nvPr/>
          </p:nvSpPr>
          <p:spPr bwMode="auto">
            <a:xfrm>
              <a:off x="3378" y="1182"/>
              <a:ext cx="462" cy="181"/>
            </a:xfrm>
            <a:prstGeom prst="rect">
              <a:avLst/>
            </a:prstGeom>
            <a:noFill/>
            <a:ln w="9525">
              <a:noFill/>
              <a:miter lim="800000"/>
              <a:headEnd/>
              <a:tailEnd/>
            </a:ln>
            <a:effectLst>
              <a:outerShdw dist="17961" dir="2700000" algn="ctr" rotWithShape="0">
                <a:schemeClr val="tx1"/>
              </a:outerShdw>
            </a:effectLst>
          </p:spPr>
          <p:txBody>
            <a:bodyPr>
              <a:spAutoFit/>
            </a:bodyPr>
            <a:lstStyle/>
            <a:p>
              <a:pPr>
                <a:defRPr/>
              </a:pPr>
              <a:r>
                <a:rPr lang="en-US" sz="800">
                  <a:solidFill>
                    <a:srgbClr val="FFFFFF"/>
                  </a:solidFill>
                  <a:latin typeface="Arial" pitchFamily="34" charset="0"/>
                </a:rPr>
                <a:t>Livingston</a:t>
              </a:r>
            </a:p>
          </p:txBody>
        </p:sp>
      </p:grpSp>
      <p:sp>
        <p:nvSpPr>
          <p:cNvPr id="3" name="Title 2"/>
          <p:cNvSpPr>
            <a:spLocks noGrp="1"/>
          </p:cNvSpPr>
          <p:nvPr>
            <p:ph type="title"/>
          </p:nvPr>
        </p:nvSpPr>
        <p:spPr>
          <a:xfrm>
            <a:off x="457200" y="992447"/>
            <a:ext cx="8229600" cy="677253"/>
          </a:xfrm>
        </p:spPr>
        <p:txBody>
          <a:bodyPr>
            <a:noAutofit/>
          </a:bodyPr>
          <a:lstStyle/>
          <a:p>
            <a:r>
              <a:rPr lang="en-US" dirty="0" smtClean="0"/>
              <a:t>Louisiana coast</a:t>
            </a:r>
            <a:br>
              <a:rPr lang="en-US" dirty="0" smtClean="0"/>
            </a:br>
            <a:r>
              <a:rPr lang="en-US" sz="3200" dirty="0" smtClean="0"/>
              <a:t>A Vulnerable Area for Storms</a:t>
            </a:r>
            <a:endParaRPr lang="en-US" sz="3200" dirty="0"/>
          </a:p>
        </p:txBody>
      </p:sp>
      <p:sp>
        <p:nvSpPr>
          <p:cNvPr id="5" name="Slide Number Placeholder 4"/>
          <p:cNvSpPr>
            <a:spLocks noGrp="1"/>
          </p:cNvSpPr>
          <p:nvPr>
            <p:ph type="sldNum" sz="quarter" idx="12"/>
          </p:nvPr>
        </p:nvSpPr>
        <p:spPr/>
        <p:txBody>
          <a:bodyPr/>
          <a:lstStyle/>
          <a:p>
            <a:fld id="{A1FCC955-EDC8-C641-B7EE-09FB459102F8}" type="slidenum">
              <a:rPr lang="en-US" smtClean="0">
                <a:latin typeface="Calibri"/>
              </a:rPr>
              <a:pPr/>
              <a:t>4</a:t>
            </a:fld>
            <a:endParaRPr lang="en-US">
              <a:latin typeface="Calibri"/>
            </a:endParaRPr>
          </a:p>
        </p:txBody>
      </p:sp>
      <p:sp>
        <p:nvSpPr>
          <p:cNvPr id="28"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4</a:t>
            </a:fld>
            <a:endParaRPr lang="en-US" sz="1200">
              <a:solidFill>
                <a:srgbClr val="800000"/>
              </a:solidFill>
              <a:latin typeface="Calibri" pitchFamily="34" charset="0"/>
            </a:endParaRPr>
          </a:p>
        </p:txBody>
      </p:sp>
      <p:sp>
        <p:nvSpPr>
          <p:cNvPr id="4" name="TextBox 3"/>
          <p:cNvSpPr txBox="1"/>
          <p:nvPr/>
        </p:nvSpPr>
        <p:spPr>
          <a:xfrm>
            <a:off x="5929314" y="4422373"/>
            <a:ext cx="3214687" cy="369332"/>
          </a:xfrm>
          <a:prstGeom prst="rect">
            <a:avLst/>
          </a:prstGeom>
          <a:solidFill>
            <a:schemeClr val="bg1"/>
          </a:solid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41238356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58157"/>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ectangle 4"/>
          <p:cNvSpPr/>
          <p:nvPr/>
        </p:nvSpPr>
        <p:spPr bwMode="auto">
          <a:xfrm>
            <a:off x="0" y="1909505"/>
            <a:ext cx="9144000" cy="215312"/>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4400" smtClean="0">
              <a:solidFill>
                <a:prstClr val="black"/>
              </a:solidFill>
              <a:latin typeface="Times New Roman" pitchFamily="18" charset="0"/>
            </a:endParaRPr>
          </a:p>
        </p:txBody>
      </p:sp>
      <p:sp>
        <p:nvSpPr>
          <p:cNvPr id="1025029" name="Text Box 5"/>
          <p:cNvSpPr txBox="1">
            <a:spLocks noChangeArrowheads="1"/>
          </p:cNvSpPr>
          <p:nvPr/>
        </p:nvSpPr>
        <p:spPr bwMode="auto">
          <a:xfrm>
            <a:off x="228600" y="1812760"/>
            <a:ext cx="8915400" cy="3139321"/>
          </a:xfrm>
          <a:prstGeom prst="rect">
            <a:avLst/>
          </a:prstGeom>
          <a:noFill/>
          <a:ln w="9525">
            <a:noFill/>
            <a:miter lim="800000"/>
            <a:headEnd/>
            <a:tailEnd/>
          </a:ln>
          <a:effectLst/>
        </p:spPr>
        <p:txBody>
          <a:bodyPr>
            <a:spAutoFit/>
          </a:bodyPr>
          <a:lstStyle/>
          <a:p>
            <a:r>
              <a:rPr lang="en-US" b="1" dirty="0">
                <a:solidFill>
                  <a:srgbClr val="1F497D">
                    <a:lumMod val="75000"/>
                  </a:srgbClr>
                </a:solidFill>
                <a:latin typeface="Calibri"/>
                <a:cs typeface="Calibri"/>
              </a:rPr>
              <a:t>EVENT					          </a:t>
            </a:r>
            <a:r>
              <a:rPr lang="en-US" b="1" dirty="0" smtClean="0">
                <a:solidFill>
                  <a:srgbClr val="1F497D">
                    <a:lumMod val="75000"/>
                  </a:srgbClr>
                </a:solidFill>
                <a:latin typeface="Calibri"/>
                <a:cs typeface="Calibri"/>
              </a:rPr>
              <a:t>				YEAR     		FEMA </a:t>
            </a:r>
            <a:r>
              <a:rPr lang="en-US" b="1" dirty="0">
                <a:solidFill>
                  <a:srgbClr val="1F497D">
                    <a:lumMod val="75000"/>
                  </a:srgbClr>
                </a:solidFill>
                <a:latin typeface="Calibri"/>
                <a:cs typeface="Calibri"/>
              </a:rPr>
              <a:t>FUNDING</a:t>
            </a:r>
          </a:p>
          <a:p>
            <a:r>
              <a:rPr lang="en-US" sz="1600" b="1" dirty="0">
                <a:solidFill>
                  <a:srgbClr val="1F497D">
                    <a:lumMod val="75000"/>
                  </a:srgbClr>
                </a:solidFill>
                <a:latin typeface="Calibri"/>
                <a:cs typeface="Calibri"/>
              </a:rPr>
              <a:t>Hurricane Katrina </a:t>
            </a:r>
            <a:r>
              <a:rPr lang="en-US" sz="1200" b="1" dirty="0">
                <a:solidFill>
                  <a:srgbClr val="1F497D">
                    <a:lumMod val="75000"/>
                  </a:srgbClr>
                </a:solidFill>
                <a:latin typeface="Calibri"/>
                <a:cs typeface="Calibri"/>
              </a:rPr>
              <a:t>(</a:t>
            </a:r>
            <a:r>
              <a:rPr lang="en-US" sz="1200" b="1" dirty="0">
                <a:solidFill>
                  <a:srgbClr val="FF0000"/>
                </a:solidFill>
                <a:latin typeface="Calibri"/>
                <a:cs typeface="Calibri"/>
              </a:rPr>
              <a:t>LA</a:t>
            </a:r>
            <a:r>
              <a:rPr lang="en-US" sz="1200" b="1" dirty="0">
                <a:solidFill>
                  <a:srgbClr val="1F497D">
                    <a:lumMod val="75000"/>
                  </a:srgbClr>
                </a:solidFill>
                <a:latin typeface="Calibri"/>
                <a:cs typeface="Calibri"/>
              </a:rPr>
              <a:t> Only)</a:t>
            </a:r>
            <a:r>
              <a:rPr lang="en-US" sz="1200" b="1" dirty="0" smtClean="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2005          		$43 billion </a:t>
            </a:r>
          </a:p>
          <a:p>
            <a:endParaRPr lang="en-US" sz="2000" b="1" dirty="0" smtClean="0">
              <a:solidFill>
                <a:srgbClr val="FF0000"/>
              </a:solidFill>
              <a:latin typeface="Calibri"/>
              <a:cs typeface="Calibri"/>
            </a:endParaRPr>
          </a:p>
          <a:p>
            <a:r>
              <a:rPr lang="en-US" sz="1600" b="1" dirty="0" smtClean="0">
                <a:solidFill>
                  <a:srgbClr val="1F497D">
                    <a:lumMod val="75000"/>
                  </a:srgbClr>
                </a:solidFill>
                <a:latin typeface="Calibri"/>
                <a:cs typeface="Calibri"/>
              </a:rPr>
              <a:t>Attack </a:t>
            </a:r>
            <a:r>
              <a:rPr lang="en-US" sz="1600" b="1" dirty="0">
                <a:solidFill>
                  <a:srgbClr val="1F497D">
                    <a:lumMod val="75000"/>
                  </a:srgbClr>
                </a:solidFill>
                <a:latin typeface="Calibri"/>
                <a:cs typeface="Calibri"/>
              </a:rPr>
              <a:t>on America </a:t>
            </a:r>
            <a:r>
              <a:rPr lang="en-US" sz="1200" b="1" dirty="0">
                <a:solidFill>
                  <a:srgbClr val="1F497D">
                    <a:lumMod val="75000"/>
                  </a:srgbClr>
                </a:solidFill>
                <a:latin typeface="Calibri"/>
                <a:cs typeface="Calibri"/>
              </a:rPr>
              <a:t>(</a:t>
            </a:r>
            <a:r>
              <a:rPr lang="en-US" sz="1200" b="1" dirty="0" smtClean="0">
                <a:solidFill>
                  <a:srgbClr val="1F497D">
                    <a:lumMod val="75000"/>
                  </a:srgbClr>
                </a:solidFill>
                <a:latin typeface="Calibri"/>
                <a:cs typeface="Calibri"/>
              </a:rPr>
              <a:t>NY,PA,VA)</a:t>
            </a:r>
            <a:r>
              <a:rPr lang="en-US" sz="1600" b="1" dirty="0" smtClean="0">
                <a:solidFill>
                  <a:srgbClr val="1F497D">
                    <a:lumMod val="75000"/>
                  </a:srgbClr>
                </a:solidFill>
                <a:latin typeface="Calibri"/>
                <a:cs typeface="Calibri"/>
              </a:rPr>
              <a:t>				 		2001</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a:t>
            </a:r>
            <a:r>
              <a:rPr lang="en-US" sz="1600" b="1" dirty="0">
                <a:solidFill>
                  <a:srgbClr val="1F497D">
                    <a:lumMod val="75000"/>
                  </a:srgbClr>
                </a:solidFill>
                <a:latin typeface="Calibri"/>
                <a:cs typeface="Calibri"/>
              </a:rPr>
              <a:t>9 billion</a:t>
            </a:r>
          </a:p>
          <a:p>
            <a:r>
              <a:rPr lang="en-US" sz="1600" b="1" dirty="0">
                <a:solidFill>
                  <a:srgbClr val="1F497D">
                    <a:lumMod val="75000"/>
                  </a:srgbClr>
                </a:solidFill>
                <a:latin typeface="Calibri"/>
                <a:cs typeface="Calibri"/>
              </a:rPr>
              <a:t>Northridge Earthquake </a:t>
            </a:r>
            <a:r>
              <a:rPr lang="en-US" sz="1200" b="1" dirty="0">
                <a:solidFill>
                  <a:srgbClr val="1F497D">
                    <a:lumMod val="75000"/>
                  </a:srgbClr>
                </a:solidFill>
                <a:latin typeface="Calibri"/>
                <a:cs typeface="Calibri"/>
              </a:rPr>
              <a:t>(CA)</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1994</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a:t>
            </a:r>
            <a:r>
              <a:rPr lang="en-US" sz="1600" b="1" dirty="0">
                <a:solidFill>
                  <a:srgbClr val="1F497D">
                    <a:lumMod val="75000"/>
                  </a:srgbClr>
                </a:solidFill>
                <a:latin typeface="Calibri"/>
                <a:cs typeface="Calibri"/>
              </a:rPr>
              <a:t>7 billion</a:t>
            </a:r>
          </a:p>
          <a:p>
            <a:r>
              <a:rPr lang="en-US" sz="1600" b="1" dirty="0">
                <a:solidFill>
                  <a:srgbClr val="1F497D">
                    <a:lumMod val="75000"/>
                  </a:srgbClr>
                </a:solidFill>
                <a:latin typeface="Calibri"/>
                <a:cs typeface="Calibri"/>
              </a:rPr>
              <a:t>Hurricane Rita </a:t>
            </a:r>
            <a:r>
              <a:rPr lang="en-US" sz="1200" b="1" dirty="0">
                <a:solidFill>
                  <a:srgbClr val="1F497D">
                    <a:lumMod val="75000"/>
                  </a:srgbClr>
                </a:solidFill>
                <a:latin typeface="Calibri"/>
                <a:cs typeface="Calibri"/>
              </a:rPr>
              <a:t>(</a:t>
            </a:r>
            <a:r>
              <a:rPr lang="en-US" sz="1200" b="1" dirty="0">
                <a:solidFill>
                  <a:srgbClr val="FF0000"/>
                </a:solidFill>
                <a:latin typeface="Calibri"/>
                <a:cs typeface="Calibri"/>
              </a:rPr>
              <a:t>LA</a:t>
            </a:r>
            <a:r>
              <a:rPr lang="en-US" sz="1200" b="1" dirty="0">
                <a:solidFill>
                  <a:srgbClr val="1F497D">
                    <a:lumMod val="75000"/>
                  </a:srgbClr>
                </a:solidFill>
                <a:latin typeface="Calibri"/>
                <a:cs typeface="Calibri"/>
              </a:rPr>
              <a:t>,TX)</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2005</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a:t>
            </a:r>
            <a:r>
              <a:rPr lang="en-US" sz="1600" b="1" dirty="0">
                <a:solidFill>
                  <a:srgbClr val="1F497D">
                    <a:lumMod val="75000"/>
                  </a:srgbClr>
                </a:solidFill>
                <a:latin typeface="Calibri"/>
                <a:cs typeface="Calibri"/>
              </a:rPr>
              <a:t>3.8 billion</a:t>
            </a:r>
          </a:p>
          <a:p>
            <a:r>
              <a:rPr lang="en-US" sz="1600" b="1" dirty="0">
                <a:solidFill>
                  <a:srgbClr val="1F497D">
                    <a:lumMod val="75000"/>
                  </a:srgbClr>
                </a:solidFill>
                <a:latin typeface="Calibri"/>
                <a:cs typeface="Calibri"/>
              </a:rPr>
              <a:t>Hurricane Ivan </a:t>
            </a:r>
            <a:r>
              <a:rPr lang="en-US" sz="1200" b="1" dirty="0">
                <a:solidFill>
                  <a:srgbClr val="1F497D">
                    <a:lumMod val="75000"/>
                  </a:srgbClr>
                </a:solidFill>
                <a:latin typeface="Calibri"/>
                <a:cs typeface="Calibri"/>
              </a:rPr>
              <a:t>(AL,FL,GA,</a:t>
            </a:r>
            <a:r>
              <a:rPr lang="en-US" sz="1200" b="1" dirty="0">
                <a:solidFill>
                  <a:srgbClr val="FF0000"/>
                </a:solidFill>
                <a:latin typeface="Calibri"/>
                <a:cs typeface="Calibri"/>
              </a:rPr>
              <a:t>LA</a:t>
            </a:r>
            <a:r>
              <a:rPr lang="en-US" sz="1200" b="1" dirty="0">
                <a:solidFill>
                  <a:srgbClr val="1F497D">
                    <a:lumMod val="75000"/>
                  </a:srgbClr>
                </a:solidFill>
                <a:latin typeface="Calibri"/>
                <a:cs typeface="Calibri"/>
              </a:rPr>
              <a:t>,MS,NJ,NY,NC,PA,TN,WV)</a:t>
            </a:r>
            <a:r>
              <a:rPr lang="en-US" sz="1600" b="1" dirty="0" smtClean="0">
                <a:solidFill>
                  <a:srgbClr val="1F497D">
                    <a:lumMod val="75000"/>
                  </a:srgbClr>
                </a:solidFill>
                <a:latin typeface="Calibri"/>
                <a:cs typeface="Calibri"/>
              </a:rPr>
              <a:t>			2004</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a:t>
            </a:r>
            <a:r>
              <a:rPr lang="en-US" sz="1600" b="1" dirty="0">
                <a:solidFill>
                  <a:srgbClr val="1F497D">
                    <a:lumMod val="75000"/>
                  </a:srgbClr>
                </a:solidFill>
                <a:latin typeface="Calibri"/>
                <a:cs typeface="Calibri"/>
              </a:rPr>
              <a:t>2.4 billion</a:t>
            </a:r>
          </a:p>
          <a:p>
            <a:r>
              <a:rPr lang="en-US" sz="1600" b="1" dirty="0">
                <a:solidFill>
                  <a:srgbClr val="1F497D">
                    <a:lumMod val="75000"/>
                  </a:srgbClr>
                </a:solidFill>
                <a:latin typeface="Calibri"/>
                <a:cs typeface="Calibri"/>
              </a:rPr>
              <a:t>Hurricane Georges </a:t>
            </a:r>
            <a:r>
              <a:rPr lang="en-US" sz="1200" b="1" dirty="0">
                <a:solidFill>
                  <a:srgbClr val="1F497D">
                    <a:lumMod val="75000"/>
                  </a:srgbClr>
                </a:solidFill>
                <a:latin typeface="Calibri"/>
                <a:cs typeface="Calibri"/>
              </a:rPr>
              <a:t>(AL,FL,</a:t>
            </a:r>
            <a:r>
              <a:rPr lang="en-US" sz="1200" b="1" dirty="0">
                <a:solidFill>
                  <a:srgbClr val="FF0000"/>
                </a:solidFill>
                <a:latin typeface="Calibri"/>
                <a:cs typeface="Calibri"/>
              </a:rPr>
              <a:t>LA</a:t>
            </a:r>
            <a:r>
              <a:rPr lang="en-US" sz="1200" b="1" dirty="0">
                <a:solidFill>
                  <a:srgbClr val="1F497D">
                    <a:lumMod val="75000"/>
                  </a:srgbClr>
                </a:solidFill>
                <a:latin typeface="Calibri"/>
                <a:cs typeface="Calibri"/>
              </a:rPr>
              <a:t>,MS,PR,VI)	</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1998</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a:t>
            </a:r>
            <a:r>
              <a:rPr lang="en-US" sz="1600" b="1" dirty="0">
                <a:solidFill>
                  <a:srgbClr val="1F497D">
                    <a:lumMod val="75000"/>
                  </a:srgbClr>
                </a:solidFill>
                <a:latin typeface="Calibri"/>
                <a:cs typeface="Calibri"/>
              </a:rPr>
              <a:t>2.25 billion</a:t>
            </a:r>
          </a:p>
          <a:p>
            <a:r>
              <a:rPr lang="en-US" sz="1600" b="1" dirty="0">
                <a:solidFill>
                  <a:srgbClr val="1F497D">
                    <a:lumMod val="75000"/>
                  </a:srgbClr>
                </a:solidFill>
                <a:latin typeface="Calibri"/>
                <a:cs typeface="Calibri"/>
              </a:rPr>
              <a:t>Hurricane Wilma </a:t>
            </a:r>
            <a:r>
              <a:rPr lang="en-US" sz="1200" b="1" dirty="0">
                <a:solidFill>
                  <a:srgbClr val="1F497D">
                    <a:lumMod val="75000"/>
                  </a:srgbClr>
                </a:solidFill>
                <a:latin typeface="Calibri"/>
                <a:cs typeface="Calibri"/>
              </a:rPr>
              <a:t>(FL)</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2005</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a:t>
            </a:r>
            <a:r>
              <a:rPr lang="en-US" sz="1600" b="1" dirty="0">
                <a:solidFill>
                  <a:srgbClr val="1F497D">
                    <a:lumMod val="75000"/>
                  </a:srgbClr>
                </a:solidFill>
                <a:latin typeface="Calibri"/>
                <a:cs typeface="Calibri"/>
              </a:rPr>
              <a:t>2.1 billion</a:t>
            </a:r>
          </a:p>
          <a:p>
            <a:r>
              <a:rPr lang="en-US" sz="1600" b="1" dirty="0">
                <a:solidFill>
                  <a:srgbClr val="1F497D">
                    <a:lumMod val="75000"/>
                  </a:srgbClr>
                </a:solidFill>
                <a:latin typeface="Calibri"/>
                <a:cs typeface="Calibri"/>
              </a:rPr>
              <a:t>Hurricane Charley </a:t>
            </a:r>
            <a:r>
              <a:rPr lang="en-US" sz="1200" b="1" dirty="0">
                <a:solidFill>
                  <a:srgbClr val="1F497D">
                    <a:lumMod val="75000"/>
                  </a:srgbClr>
                </a:solidFill>
                <a:latin typeface="Calibri"/>
                <a:cs typeface="Calibri"/>
              </a:rPr>
              <a:t>(FL,SC)	</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2004</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a:t>
            </a:r>
            <a:r>
              <a:rPr lang="en-US" sz="1600" b="1" dirty="0">
                <a:solidFill>
                  <a:srgbClr val="1F497D">
                    <a:lumMod val="75000"/>
                  </a:srgbClr>
                </a:solidFill>
                <a:latin typeface="Calibri"/>
                <a:cs typeface="Calibri"/>
              </a:rPr>
              <a:t>1.89 billion</a:t>
            </a:r>
          </a:p>
          <a:p>
            <a:r>
              <a:rPr lang="en-US" sz="1600" b="1" dirty="0">
                <a:solidFill>
                  <a:srgbClr val="1F497D">
                    <a:lumMod val="75000"/>
                  </a:srgbClr>
                </a:solidFill>
                <a:latin typeface="Calibri"/>
                <a:cs typeface="Calibri"/>
              </a:rPr>
              <a:t>Hurricane Andrew </a:t>
            </a:r>
            <a:r>
              <a:rPr lang="en-US" sz="1200" b="1" dirty="0">
                <a:solidFill>
                  <a:srgbClr val="1F497D">
                    <a:lumMod val="75000"/>
                  </a:srgbClr>
                </a:solidFill>
                <a:latin typeface="Calibri"/>
                <a:cs typeface="Calibri"/>
              </a:rPr>
              <a:t>(FL,</a:t>
            </a:r>
            <a:r>
              <a:rPr lang="en-US" sz="1200" b="1" dirty="0">
                <a:solidFill>
                  <a:srgbClr val="FF0000"/>
                </a:solidFill>
                <a:latin typeface="Calibri"/>
                <a:cs typeface="Calibri"/>
              </a:rPr>
              <a:t>LA</a:t>
            </a:r>
            <a:r>
              <a:rPr lang="en-US" sz="1200" b="1" dirty="0">
                <a:solidFill>
                  <a:srgbClr val="1F497D">
                    <a:lumMod val="75000"/>
                  </a:srgbClr>
                </a:solidFill>
                <a:latin typeface="Calibri"/>
                <a:cs typeface="Calibri"/>
              </a:rPr>
              <a:t>)	</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1992</a:t>
            </a:r>
            <a:r>
              <a:rPr lang="en-US" sz="1600" b="1" dirty="0">
                <a:solidFill>
                  <a:srgbClr val="1F497D">
                    <a:lumMod val="75000"/>
                  </a:srgbClr>
                </a:solidFill>
                <a:latin typeface="Calibri"/>
                <a:cs typeface="Calibri"/>
              </a:rPr>
              <a:t>	   </a:t>
            </a:r>
            <a:r>
              <a:rPr lang="en-US" sz="1600" b="1" dirty="0" smtClean="0">
                <a:solidFill>
                  <a:srgbClr val="1F497D">
                    <a:lumMod val="75000"/>
                  </a:srgbClr>
                </a:solidFill>
                <a:latin typeface="Calibri"/>
                <a:cs typeface="Calibri"/>
              </a:rPr>
              <a:t> 		$</a:t>
            </a:r>
            <a:r>
              <a:rPr lang="en-US" sz="1600" b="1" dirty="0">
                <a:solidFill>
                  <a:srgbClr val="1F497D">
                    <a:lumMod val="75000"/>
                  </a:srgbClr>
                </a:solidFill>
                <a:latin typeface="Calibri"/>
                <a:cs typeface="Calibri"/>
              </a:rPr>
              <a:t>1.8 billion</a:t>
            </a:r>
          </a:p>
          <a:p>
            <a:r>
              <a:rPr lang="en-US" sz="1600" b="1" dirty="0">
                <a:solidFill>
                  <a:srgbClr val="1F497D">
                    <a:lumMod val="75000"/>
                  </a:srgbClr>
                </a:solidFill>
                <a:latin typeface="Calibri"/>
                <a:cs typeface="Calibri"/>
              </a:rPr>
              <a:t>Hurricane Frances </a:t>
            </a:r>
            <a:r>
              <a:rPr lang="en-US" sz="1200" b="1" dirty="0">
                <a:solidFill>
                  <a:srgbClr val="1F497D">
                    <a:lumMod val="75000"/>
                  </a:srgbClr>
                </a:solidFill>
                <a:latin typeface="Calibri"/>
                <a:cs typeface="Calibri"/>
              </a:rPr>
              <a:t>(FL,GA,NY,NC,OH,PA,SC)	</a:t>
            </a:r>
            <a:r>
              <a:rPr lang="en-US" sz="1600" b="1" dirty="0" smtClean="0">
                <a:solidFill>
                  <a:srgbClr val="1F497D">
                    <a:lumMod val="75000"/>
                  </a:srgbClr>
                </a:solidFill>
                <a:latin typeface="Calibri"/>
                <a:cs typeface="Calibri"/>
              </a:rPr>
              <a:t>       				2004          		$1.77 billion</a:t>
            </a:r>
            <a:endParaRPr lang="en-US" sz="1600" b="1" dirty="0">
              <a:solidFill>
                <a:srgbClr val="1F497D">
                  <a:lumMod val="75000"/>
                </a:srgbClr>
              </a:solidFill>
              <a:latin typeface="Calibri"/>
              <a:cs typeface="Calibri"/>
            </a:endParaRPr>
          </a:p>
        </p:txBody>
      </p:sp>
      <p:sp>
        <p:nvSpPr>
          <p:cNvPr id="1025030" name="Text Box 6"/>
          <p:cNvSpPr txBox="1">
            <a:spLocks noChangeArrowheads="1"/>
          </p:cNvSpPr>
          <p:nvPr/>
        </p:nvSpPr>
        <p:spPr bwMode="auto">
          <a:xfrm>
            <a:off x="801688" y="1129903"/>
            <a:ext cx="5003800" cy="369332"/>
          </a:xfrm>
          <a:prstGeom prst="rect">
            <a:avLst/>
          </a:prstGeom>
          <a:noFill/>
          <a:ln w="9525" algn="ctr">
            <a:noFill/>
            <a:miter lim="800000"/>
            <a:headEnd/>
            <a:tailEnd/>
          </a:ln>
          <a:effectLst/>
        </p:spPr>
        <p:txBody>
          <a:bodyPr>
            <a:spAutoFit/>
          </a:bodyPr>
          <a:lstStyle/>
          <a:p>
            <a:pPr marL="285750" indent="-285750">
              <a:spcBef>
                <a:spcPct val="50000"/>
              </a:spcBef>
            </a:pPr>
            <a:endParaRPr lang="en-US">
              <a:solidFill>
                <a:prstClr val="black"/>
              </a:solidFill>
              <a:latin typeface="Calibri"/>
            </a:endParaRPr>
          </a:p>
        </p:txBody>
      </p:sp>
      <p:sp>
        <p:nvSpPr>
          <p:cNvPr id="6" name="Rectangle 2"/>
          <p:cNvSpPr txBox="1">
            <a:spLocks noChangeArrowheads="1"/>
          </p:cNvSpPr>
          <p:nvPr/>
        </p:nvSpPr>
        <p:spPr>
          <a:xfrm>
            <a:off x="0" y="1013843"/>
            <a:ext cx="8826500" cy="451247"/>
          </a:xfrm>
          <a:prstGeom prst="rect">
            <a:avLst/>
          </a:prstGeom>
        </p:spPr>
        <p:txBody>
          <a:bodyPr>
            <a:noAutofit/>
          </a:bodyPr>
          <a:lstStyle/>
          <a:p>
            <a:pPr algn="r" defTabSz="914400" eaLnBrk="0" fontAlgn="base" hangingPunct="0">
              <a:spcBef>
                <a:spcPct val="0"/>
              </a:spcBef>
              <a:spcAft>
                <a:spcPct val="0"/>
              </a:spcAft>
              <a:defRPr/>
            </a:pPr>
            <a:r>
              <a:rPr lang="en-US" sz="4400" b="1" kern="0" dirty="0" smtClean="0">
                <a:solidFill>
                  <a:srgbClr val="000066"/>
                </a:solidFill>
                <a:latin typeface="Calibri"/>
                <a:cs typeface="Calibri"/>
              </a:rPr>
              <a:t>Top U.S. disasters by cost</a:t>
            </a:r>
          </a:p>
        </p:txBody>
      </p:sp>
      <p:sp>
        <p:nvSpPr>
          <p:cNvPr id="7" name="Rectangle 6"/>
          <p:cNvSpPr/>
          <p:nvPr/>
        </p:nvSpPr>
        <p:spPr bwMode="auto">
          <a:xfrm>
            <a:off x="0" y="5096710"/>
            <a:ext cx="9144000" cy="34554"/>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4400" smtClean="0">
              <a:solidFill>
                <a:prstClr val="black"/>
              </a:solidFill>
              <a:latin typeface="Times New Roman" pitchFamily="18" charset="0"/>
            </a:endParaRPr>
          </a:p>
        </p:txBody>
      </p:sp>
      <p:sp>
        <p:nvSpPr>
          <p:cNvPr id="2" name="TextBox 1"/>
          <p:cNvSpPr txBox="1"/>
          <p:nvPr/>
        </p:nvSpPr>
        <p:spPr>
          <a:xfrm>
            <a:off x="228600" y="2312756"/>
            <a:ext cx="8487383" cy="461665"/>
          </a:xfrm>
          <a:prstGeom prst="rect">
            <a:avLst/>
          </a:prstGeom>
          <a:noFill/>
        </p:spPr>
        <p:txBody>
          <a:bodyPr wrap="square" rtlCol="0" anchor="ctr">
            <a:spAutoFit/>
          </a:bodyPr>
          <a:lstStyle/>
          <a:p>
            <a:pPr>
              <a:spcBef>
                <a:spcPct val="50000"/>
              </a:spcBef>
            </a:pPr>
            <a:r>
              <a:rPr lang="en-US" sz="2400" b="1" dirty="0">
                <a:solidFill>
                  <a:srgbClr val="FF0000"/>
                </a:solidFill>
                <a:latin typeface="Calibri"/>
                <a:cs typeface="Calibri"/>
              </a:rPr>
              <a:t>SANDY									</a:t>
            </a:r>
            <a:r>
              <a:rPr lang="en-US" sz="2400" b="1" dirty="0" smtClean="0">
                <a:solidFill>
                  <a:srgbClr val="FF0000"/>
                </a:solidFill>
                <a:latin typeface="Calibri"/>
                <a:cs typeface="Calibri"/>
              </a:rPr>
              <a:t>	2012</a:t>
            </a:r>
            <a:r>
              <a:rPr lang="en-US" sz="2400" b="1" dirty="0">
                <a:solidFill>
                  <a:srgbClr val="FF0000"/>
                </a:solidFill>
                <a:latin typeface="Calibri"/>
                <a:cs typeface="Calibri"/>
              </a:rPr>
              <a:t>		</a:t>
            </a:r>
            <a:r>
              <a:rPr lang="en-US" sz="2400" b="1" dirty="0" smtClean="0">
                <a:solidFill>
                  <a:srgbClr val="FF0000"/>
                </a:solidFill>
                <a:latin typeface="Calibri"/>
                <a:cs typeface="Calibri"/>
              </a:rPr>
              <a:t>?</a:t>
            </a:r>
            <a:r>
              <a:rPr lang="en-US" sz="2400" b="1" dirty="0">
                <a:solidFill>
                  <a:srgbClr val="FF0000"/>
                </a:solidFill>
                <a:latin typeface="Calibri"/>
                <a:cs typeface="Calibri"/>
              </a:rPr>
              <a:t>?????</a:t>
            </a:r>
          </a:p>
        </p:txBody>
      </p:sp>
      <p:sp>
        <p:nvSpPr>
          <p:cNvPr id="9"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5</a:t>
            </a:fld>
            <a:endParaRPr lang="en-US" sz="1200">
              <a:solidFill>
                <a:srgbClr val="800000"/>
              </a:solidFill>
              <a:latin typeface="Calibri" pitchFamily="34" charset="0"/>
            </a:endParaRPr>
          </a:p>
        </p:txBody>
      </p:sp>
      <p:sp>
        <p:nvSpPr>
          <p:cNvPr id="3" name="Slide Number Placeholder 2"/>
          <p:cNvSpPr>
            <a:spLocks noGrp="1"/>
          </p:cNvSpPr>
          <p:nvPr>
            <p:ph type="sldNum" sz="quarter" idx="12"/>
          </p:nvPr>
        </p:nvSpPr>
        <p:spPr/>
        <p:txBody>
          <a:bodyPr/>
          <a:lstStyle/>
          <a:p>
            <a:fld id="{A1FCC955-EDC8-C641-B7EE-09FB459102F8}" type="slidenum">
              <a:rPr lang="en-US" smtClean="0">
                <a:latin typeface="Calibri"/>
              </a:rPr>
              <a:pPr/>
              <a:t>5</a:t>
            </a:fld>
            <a:endParaRPr lang="en-US">
              <a:latin typeface="Calibri"/>
            </a:endParaRPr>
          </a:p>
        </p:txBody>
      </p:sp>
    </p:spTree>
    <p:extLst>
      <p:ext uri="{BB962C8B-B14F-4D97-AF65-F5344CB8AC3E}">
        <p14:creationId xmlns:p14="http://schemas.microsoft.com/office/powerpoint/2010/main" val="1868816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458" name="Rectangle 2"/>
          <p:cNvSpPr>
            <a:spLocks noGrp="1" noChangeArrowheads="1"/>
          </p:cNvSpPr>
          <p:nvPr>
            <p:ph type="title"/>
          </p:nvPr>
        </p:nvSpPr>
        <p:spPr>
          <a:xfrm>
            <a:off x="533400" y="1208996"/>
            <a:ext cx="8229600" cy="857250"/>
          </a:xfrm>
        </p:spPr>
        <p:txBody>
          <a:bodyPr>
            <a:normAutofit fontScale="90000"/>
          </a:bodyPr>
          <a:lstStyle/>
          <a:p>
            <a:pPr algn="ctr" eaLnBrk="1" hangingPunct="1"/>
            <a:r>
              <a:rPr lang="en-US" sz="4000" b="1" dirty="0" smtClean="0">
                <a:solidFill>
                  <a:srgbClr val="002060"/>
                </a:solidFill>
                <a:latin typeface="Calibri"/>
                <a:cs typeface="Calibri"/>
              </a:rPr>
              <a:t>Strategic petroleum reserve</a:t>
            </a:r>
            <a:r>
              <a:rPr lang="en-US" sz="4000" dirty="0" smtClean="0">
                <a:solidFill>
                  <a:srgbClr val="002060"/>
                </a:solidFill>
                <a:latin typeface="Calibri"/>
                <a:cs typeface="Calibri"/>
              </a:rPr>
              <a:t/>
            </a:r>
            <a:br>
              <a:rPr lang="en-US" sz="4000" dirty="0" smtClean="0">
                <a:solidFill>
                  <a:srgbClr val="002060"/>
                </a:solidFill>
                <a:latin typeface="Calibri"/>
                <a:cs typeface="Calibri"/>
              </a:rPr>
            </a:br>
            <a:r>
              <a:rPr lang="en-US" sz="4000" dirty="0" smtClean="0">
                <a:solidFill>
                  <a:srgbClr val="002060"/>
                </a:solidFill>
                <a:latin typeface="Calibri"/>
                <a:cs typeface="Calibri"/>
              </a:rPr>
              <a:t>National </a:t>
            </a:r>
            <a:r>
              <a:rPr lang="en-US" sz="4000" dirty="0">
                <a:solidFill>
                  <a:srgbClr val="002060"/>
                </a:solidFill>
                <a:latin typeface="Calibri"/>
                <a:cs typeface="Calibri"/>
              </a:rPr>
              <a:t>r</a:t>
            </a:r>
            <a:r>
              <a:rPr lang="en-US" sz="4000" dirty="0" smtClean="0">
                <a:solidFill>
                  <a:srgbClr val="002060"/>
                </a:solidFill>
                <a:latin typeface="Calibri"/>
                <a:cs typeface="Calibri"/>
              </a:rPr>
              <a:t>anking: </a:t>
            </a:r>
            <a:r>
              <a:rPr lang="en-US" sz="4000" dirty="0" smtClean="0">
                <a:solidFill>
                  <a:srgbClr val="800000"/>
                </a:solidFill>
                <a:latin typeface="Calibri"/>
                <a:cs typeface="Calibri"/>
              </a:rPr>
              <a:t>1</a:t>
            </a:r>
            <a:r>
              <a:rPr lang="en-US" sz="4000" baseline="30000" dirty="0" smtClean="0">
                <a:solidFill>
                  <a:srgbClr val="800000"/>
                </a:solidFill>
                <a:latin typeface="Calibri"/>
                <a:cs typeface="Calibri"/>
              </a:rPr>
              <a:t>st</a:t>
            </a:r>
            <a:endParaRPr lang="en-US" sz="2400" dirty="0" smtClean="0">
              <a:solidFill>
                <a:srgbClr val="800000"/>
              </a:solidFill>
              <a:latin typeface="Calibri"/>
              <a:cs typeface="Calibri"/>
            </a:endParaRP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6</a:t>
            </a:fld>
            <a:endParaRPr lang="en-US">
              <a:latin typeface="Calibri"/>
            </a:endParaRPr>
          </a:p>
        </p:txBody>
      </p:sp>
      <p:pic>
        <p:nvPicPr>
          <p:cNvPr id="19461" name="Picture 10"/>
          <p:cNvPicPr>
            <a:picLocks noChangeAspect="1" noChangeArrowheads="1"/>
          </p:cNvPicPr>
          <p:nvPr/>
        </p:nvPicPr>
        <p:blipFill rotWithShape="1">
          <a:blip r:embed="rId3" cstate="print"/>
          <a:srcRect t="7633" b="9193"/>
          <a:stretch/>
        </p:blipFill>
        <p:spPr bwMode="auto">
          <a:xfrm>
            <a:off x="-70682" y="2213362"/>
            <a:ext cx="5004067" cy="2939477"/>
          </a:xfrm>
          <a:prstGeom prst="rect">
            <a:avLst/>
          </a:prstGeom>
          <a:noFill/>
          <a:ln w="9525">
            <a:noFill/>
            <a:miter lim="800000"/>
            <a:headEnd/>
            <a:tailEnd/>
          </a:ln>
        </p:spPr>
      </p:pic>
      <p:sp>
        <p:nvSpPr>
          <p:cNvPr id="3" name="TextBox 2"/>
          <p:cNvSpPr txBox="1"/>
          <p:nvPr/>
        </p:nvSpPr>
        <p:spPr>
          <a:xfrm>
            <a:off x="6290401" y="2794635"/>
            <a:ext cx="2381331" cy="1200328"/>
          </a:xfrm>
          <a:prstGeom prst="rect">
            <a:avLst/>
          </a:prstGeom>
          <a:noFill/>
        </p:spPr>
        <p:txBody>
          <a:bodyPr wrap="none" rtlCol="0">
            <a:spAutoFit/>
          </a:bodyPr>
          <a:lstStyle/>
          <a:p>
            <a:pPr algn="r"/>
            <a:r>
              <a:rPr lang="en-US" sz="2400" b="1" dirty="0">
                <a:solidFill>
                  <a:srgbClr val="1F497D">
                    <a:lumMod val="75000"/>
                  </a:srgbClr>
                </a:solidFill>
                <a:latin typeface="Calibri"/>
                <a:cs typeface="Calibri"/>
              </a:rPr>
              <a:t>National Security </a:t>
            </a:r>
            <a:endParaRPr lang="en-US" sz="2400" b="1" dirty="0" smtClean="0">
              <a:solidFill>
                <a:srgbClr val="1F497D">
                  <a:lumMod val="75000"/>
                </a:srgbClr>
              </a:solidFill>
              <a:latin typeface="Calibri"/>
              <a:cs typeface="Calibri"/>
            </a:endParaRPr>
          </a:p>
          <a:p>
            <a:pPr algn="r"/>
            <a:r>
              <a:rPr lang="en-US" sz="2400" b="1" dirty="0" smtClean="0">
                <a:solidFill>
                  <a:srgbClr val="1F497D">
                    <a:lumMod val="75000"/>
                  </a:srgbClr>
                </a:solidFill>
                <a:latin typeface="Calibri"/>
                <a:cs typeface="Calibri"/>
              </a:rPr>
              <a:t>Interest:</a:t>
            </a:r>
          </a:p>
          <a:p>
            <a:pPr algn="r"/>
            <a:r>
              <a:rPr lang="en-US" sz="2400" b="1" dirty="0" smtClean="0">
                <a:solidFill>
                  <a:srgbClr val="800000"/>
                </a:solidFill>
                <a:latin typeface="Calibri"/>
                <a:cs typeface="Calibri"/>
              </a:rPr>
              <a:t>High</a:t>
            </a:r>
            <a:endParaRPr lang="en-US" sz="2400" b="1" dirty="0">
              <a:solidFill>
                <a:srgbClr val="800000"/>
              </a:solidFill>
              <a:latin typeface="Calibri"/>
              <a:cs typeface="Calibri"/>
            </a:endParaRPr>
          </a:p>
        </p:txBody>
      </p:sp>
      <p:sp>
        <p:nvSpPr>
          <p:cNvPr id="6"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6</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3267790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482" name="Rectangle 2"/>
          <p:cNvSpPr>
            <a:spLocks noGrp="1" noChangeArrowheads="1"/>
          </p:cNvSpPr>
          <p:nvPr>
            <p:ph type="title"/>
          </p:nvPr>
        </p:nvSpPr>
        <p:spPr>
          <a:xfrm>
            <a:off x="464820" y="1153315"/>
            <a:ext cx="8229600" cy="857250"/>
          </a:xfrm>
        </p:spPr>
        <p:txBody>
          <a:bodyPr>
            <a:normAutofit fontScale="90000"/>
          </a:bodyPr>
          <a:lstStyle/>
          <a:p>
            <a:pPr algn="ctr" eaLnBrk="1" hangingPunct="1"/>
            <a:r>
              <a:rPr lang="en-US" sz="4000" b="1" dirty="0" smtClean="0">
                <a:solidFill>
                  <a:srgbClr val="002060"/>
                </a:solidFill>
                <a:latin typeface="Calibri"/>
                <a:cs typeface="Calibri"/>
              </a:rPr>
              <a:t>Gas </a:t>
            </a:r>
            <a:r>
              <a:rPr lang="en-US" sz="4000" b="1" dirty="0">
                <a:solidFill>
                  <a:srgbClr val="002060"/>
                </a:solidFill>
                <a:latin typeface="Calibri"/>
                <a:cs typeface="Calibri"/>
              </a:rPr>
              <a:t>t</a:t>
            </a:r>
            <a:r>
              <a:rPr lang="en-US" sz="4000" b="1" dirty="0" smtClean="0">
                <a:solidFill>
                  <a:srgbClr val="002060"/>
                </a:solidFill>
                <a:latin typeface="Calibri"/>
                <a:cs typeface="Calibri"/>
              </a:rPr>
              <a:t>ransmission pipelines</a:t>
            </a:r>
            <a:r>
              <a:rPr lang="en-US" sz="4000" dirty="0" smtClean="0">
                <a:solidFill>
                  <a:srgbClr val="002060"/>
                </a:solidFill>
                <a:latin typeface="Calibri"/>
                <a:cs typeface="Calibri"/>
              </a:rPr>
              <a:t/>
            </a:r>
            <a:br>
              <a:rPr lang="en-US" sz="4000" dirty="0" smtClean="0">
                <a:solidFill>
                  <a:srgbClr val="002060"/>
                </a:solidFill>
                <a:latin typeface="Calibri"/>
                <a:cs typeface="Calibri"/>
              </a:rPr>
            </a:br>
            <a:r>
              <a:rPr lang="en-US" sz="4000" dirty="0" smtClean="0">
                <a:solidFill>
                  <a:srgbClr val="002060"/>
                </a:solidFill>
                <a:latin typeface="Calibri"/>
                <a:cs typeface="Calibri"/>
              </a:rPr>
              <a:t>National ranking: </a:t>
            </a:r>
            <a:r>
              <a:rPr lang="en-US" sz="4000" dirty="0" smtClean="0">
                <a:solidFill>
                  <a:srgbClr val="800000"/>
                </a:solidFill>
                <a:latin typeface="Calibri"/>
                <a:cs typeface="Calibri"/>
              </a:rPr>
              <a:t>1</a:t>
            </a:r>
            <a:r>
              <a:rPr lang="en-US" sz="4000" baseline="30000" dirty="0" smtClean="0">
                <a:solidFill>
                  <a:srgbClr val="800000"/>
                </a:solidFill>
                <a:latin typeface="Calibri"/>
                <a:cs typeface="Calibri"/>
              </a:rPr>
              <a:t>st</a:t>
            </a:r>
            <a:endParaRPr lang="en-US" sz="2400" dirty="0" smtClean="0">
              <a:solidFill>
                <a:srgbClr val="800000"/>
              </a:solidFill>
              <a:latin typeface="Calibri"/>
              <a:cs typeface="Calibri"/>
            </a:endParaRP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7</a:t>
            </a:fld>
            <a:endParaRPr lang="en-US">
              <a:latin typeface="Calibri"/>
            </a:endParaRPr>
          </a:p>
        </p:txBody>
      </p:sp>
      <p:pic>
        <p:nvPicPr>
          <p:cNvPr id="20485" name="Picture 7"/>
          <p:cNvPicPr>
            <a:picLocks noChangeAspect="1" noChangeArrowheads="1"/>
          </p:cNvPicPr>
          <p:nvPr/>
        </p:nvPicPr>
        <p:blipFill>
          <a:blip r:embed="rId3" cstate="print"/>
          <a:srcRect/>
          <a:stretch>
            <a:fillRect/>
          </a:stretch>
        </p:blipFill>
        <p:spPr bwMode="auto">
          <a:xfrm>
            <a:off x="1" y="2194685"/>
            <a:ext cx="6010939" cy="2948816"/>
          </a:xfrm>
          <a:prstGeom prst="rect">
            <a:avLst/>
          </a:prstGeom>
          <a:noFill/>
          <a:ln w="9525">
            <a:noFill/>
            <a:miter lim="800000"/>
            <a:headEnd/>
            <a:tailEnd/>
          </a:ln>
        </p:spPr>
      </p:pic>
      <p:sp>
        <p:nvSpPr>
          <p:cNvPr id="4" name="TextBox 3"/>
          <p:cNvSpPr txBox="1"/>
          <p:nvPr/>
        </p:nvSpPr>
        <p:spPr>
          <a:xfrm>
            <a:off x="6588350" y="2693278"/>
            <a:ext cx="2381331" cy="1200328"/>
          </a:xfrm>
          <a:prstGeom prst="rect">
            <a:avLst/>
          </a:prstGeom>
          <a:noFill/>
        </p:spPr>
        <p:txBody>
          <a:bodyPr wrap="none" rtlCol="0">
            <a:spAutoFit/>
          </a:bodyPr>
          <a:lstStyle/>
          <a:p>
            <a:pPr algn="r"/>
            <a:r>
              <a:rPr lang="en-US" sz="2400" b="1" dirty="0">
                <a:solidFill>
                  <a:srgbClr val="002060"/>
                </a:solidFill>
                <a:latin typeface="Calibri"/>
                <a:cs typeface="Calibri"/>
              </a:rPr>
              <a:t>National Security </a:t>
            </a:r>
            <a:endParaRPr lang="en-US" sz="2400" b="1" dirty="0" smtClean="0">
              <a:solidFill>
                <a:srgbClr val="002060"/>
              </a:solidFill>
              <a:latin typeface="Calibri"/>
              <a:cs typeface="Calibri"/>
            </a:endParaRPr>
          </a:p>
          <a:p>
            <a:pPr algn="r"/>
            <a:r>
              <a:rPr lang="en-US" sz="2400" b="1" dirty="0" smtClean="0">
                <a:solidFill>
                  <a:srgbClr val="002060"/>
                </a:solidFill>
                <a:latin typeface="Calibri"/>
                <a:cs typeface="Calibri"/>
              </a:rPr>
              <a:t>Interest:</a:t>
            </a:r>
          </a:p>
          <a:p>
            <a:pPr algn="r"/>
            <a:r>
              <a:rPr lang="en-US" sz="2400" b="1" dirty="0" smtClean="0">
                <a:solidFill>
                  <a:srgbClr val="800000"/>
                </a:solidFill>
                <a:latin typeface="Calibri"/>
                <a:cs typeface="Calibri"/>
              </a:rPr>
              <a:t>High</a:t>
            </a:r>
            <a:endParaRPr lang="en-US" sz="2400" b="1" dirty="0">
              <a:solidFill>
                <a:srgbClr val="800000"/>
              </a:solidFill>
              <a:latin typeface="Calibri"/>
              <a:cs typeface="Calibri"/>
            </a:endParaRPr>
          </a:p>
        </p:txBody>
      </p:sp>
      <p:sp>
        <p:nvSpPr>
          <p:cNvPr id="6"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7</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14123399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506" name="Rectangle 2"/>
          <p:cNvSpPr>
            <a:spLocks noGrp="1" noChangeArrowheads="1"/>
          </p:cNvSpPr>
          <p:nvPr>
            <p:ph type="title"/>
          </p:nvPr>
        </p:nvSpPr>
        <p:spPr>
          <a:xfrm>
            <a:off x="190500" y="1080820"/>
            <a:ext cx="8229600" cy="857250"/>
          </a:xfrm>
        </p:spPr>
        <p:txBody>
          <a:bodyPr>
            <a:normAutofit fontScale="90000"/>
          </a:bodyPr>
          <a:lstStyle/>
          <a:p>
            <a:pPr algn="ctr" eaLnBrk="1" hangingPunct="1"/>
            <a:r>
              <a:rPr lang="en-US" sz="4000" b="1" dirty="0" smtClean="0">
                <a:solidFill>
                  <a:srgbClr val="002060"/>
                </a:solidFill>
                <a:latin typeface="Calibri"/>
                <a:cs typeface="Calibri"/>
              </a:rPr>
              <a:t>Ports + waterways</a:t>
            </a:r>
            <a:r>
              <a:rPr lang="en-US" sz="4000" dirty="0" smtClean="0">
                <a:solidFill>
                  <a:srgbClr val="002060"/>
                </a:solidFill>
                <a:latin typeface="Calibri"/>
                <a:cs typeface="Calibri"/>
              </a:rPr>
              <a:t/>
            </a:r>
            <a:br>
              <a:rPr lang="en-US" sz="4000" dirty="0" smtClean="0">
                <a:solidFill>
                  <a:srgbClr val="002060"/>
                </a:solidFill>
                <a:latin typeface="Calibri"/>
                <a:cs typeface="Calibri"/>
              </a:rPr>
            </a:br>
            <a:r>
              <a:rPr lang="en-US" sz="4000" dirty="0" smtClean="0">
                <a:solidFill>
                  <a:srgbClr val="002060"/>
                </a:solidFill>
                <a:latin typeface="Calibri"/>
                <a:cs typeface="Calibri"/>
              </a:rPr>
              <a:t>National ranking: </a:t>
            </a:r>
            <a:r>
              <a:rPr lang="en-US" sz="4000" dirty="0" smtClean="0">
                <a:solidFill>
                  <a:srgbClr val="800000"/>
                </a:solidFill>
                <a:latin typeface="Calibri"/>
                <a:cs typeface="Calibri"/>
              </a:rPr>
              <a:t>1</a:t>
            </a:r>
            <a:r>
              <a:rPr lang="en-US" sz="4000" baseline="30000" dirty="0" smtClean="0">
                <a:solidFill>
                  <a:srgbClr val="800000"/>
                </a:solidFill>
                <a:latin typeface="Calibri"/>
                <a:cs typeface="Calibri"/>
              </a:rPr>
              <a:t>st</a:t>
            </a:r>
            <a:endParaRPr lang="en-US" sz="2400" dirty="0" smtClean="0">
              <a:solidFill>
                <a:srgbClr val="800000"/>
              </a:solidFill>
              <a:latin typeface="Calibri"/>
              <a:cs typeface="Calibri"/>
            </a:endParaRPr>
          </a:p>
        </p:txBody>
      </p:sp>
      <p:sp>
        <p:nvSpPr>
          <p:cNvPr id="21507" name="Rectangle 3"/>
          <p:cNvSpPr>
            <a:spLocks noGrp="1" noChangeArrowheads="1"/>
          </p:cNvSpPr>
          <p:nvPr>
            <p:ph idx="1"/>
          </p:nvPr>
        </p:nvSpPr>
        <p:spPr/>
        <p:txBody>
          <a:bodyPr/>
          <a:lstStyle/>
          <a:p>
            <a:pPr eaLnBrk="1" hangingPunct="1">
              <a:lnSpc>
                <a:spcPct val="80000"/>
              </a:lnSpc>
            </a:pPr>
            <a:endParaRPr lang="en-US" sz="2600" dirty="0" smtClean="0"/>
          </a:p>
          <a:p>
            <a:pPr eaLnBrk="1" hangingPunct="1">
              <a:lnSpc>
                <a:spcPct val="80000"/>
              </a:lnSpc>
            </a:pPr>
            <a:endParaRPr lang="en-US" sz="2600" dirty="0" smtClean="0"/>
          </a:p>
          <a:p>
            <a:pPr eaLnBrk="1" hangingPunct="1">
              <a:lnSpc>
                <a:spcPct val="80000"/>
              </a:lnSpc>
            </a:pPr>
            <a:endParaRPr lang="en-US" sz="2600" dirty="0" smtClean="0"/>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8</a:t>
            </a:fld>
            <a:endParaRPr lang="en-US">
              <a:latin typeface="Calibri"/>
            </a:endParaRPr>
          </a:p>
        </p:txBody>
      </p:sp>
      <p:pic>
        <p:nvPicPr>
          <p:cNvPr id="21509" name="Picture 7"/>
          <p:cNvPicPr>
            <a:picLocks noChangeAspect="1" noChangeArrowheads="1"/>
          </p:cNvPicPr>
          <p:nvPr/>
        </p:nvPicPr>
        <p:blipFill>
          <a:blip r:embed="rId3" cstate="print"/>
          <a:srcRect/>
          <a:stretch>
            <a:fillRect/>
          </a:stretch>
        </p:blipFill>
        <p:spPr bwMode="auto">
          <a:xfrm>
            <a:off x="-1" y="2311754"/>
            <a:ext cx="5709101" cy="2831747"/>
          </a:xfrm>
          <a:prstGeom prst="rect">
            <a:avLst/>
          </a:prstGeom>
          <a:noFill/>
          <a:ln w="9525">
            <a:noFill/>
            <a:miter lim="800000"/>
            <a:headEnd/>
            <a:tailEnd/>
          </a:ln>
        </p:spPr>
      </p:pic>
      <p:sp>
        <p:nvSpPr>
          <p:cNvPr id="3" name="TextBox 2"/>
          <p:cNvSpPr txBox="1"/>
          <p:nvPr/>
        </p:nvSpPr>
        <p:spPr>
          <a:xfrm>
            <a:off x="6038770" y="2834640"/>
            <a:ext cx="2381331" cy="1200328"/>
          </a:xfrm>
          <a:prstGeom prst="rect">
            <a:avLst/>
          </a:prstGeom>
          <a:noFill/>
        </p:spPr>
        <p:txBody>
          <a:bodyPr wrap="none" rtlCol="0">
            <a:spAutoFit/>
          </a:bodyPr>
          <a:lstStyle/>
          <a:p>
            <a:pPr algn="r"/>
            <a:r>
              <a:rPr lang="en-US" sz="2400" b="1" dirty="0">
                <a:solidFill>
                  <a:srgbClr val="002060"/>
                </a:solidFill>
                <a:latin typeface="Calibri"/>
                <a:cs typeface="Calibri"/>
              </a:rPr>
              <a:t>National </a:t>
            </a:r>
            <a:r>
              <a:rPr lang="en-US" sz="2400" b="1" dirty="0" smtClean="0">
                <a:solidFill>
                  <a:srgbClr val="002060"/>
                </a:solidFill>
                <a:latin typeface="Calibri"/>
                <a:cs typeface="Calibri"/>
              </a:rPr>
              <a:t>Security</a:t>
            </a:r>
          </a:p>
          <a:p>
            <a:pPr algn="r"/>
            <a:r>
              <a:rPr lang="en-US" sz="2400" b="1" dirty="0" smtClean="0">
                <a:solidFill>
                  <a:srgbClr val="002060"/>
                </a:solidFill>
                <a:latin typeface="Calibri"/>
                <a:cs typeface="Calibri"/>
              </a:rPr>
              <a:t>Interest:</a:t>
            </a:r>
          </a:p>
          <a:p>
            <a:pPr algn="r"/>
            <a:r>
              <a:rPr lang="en-US" sz="2400" b="1" dirty="0" smtClean="0">
                <a:solidFill>
                  <a:srgbClr val="800000"/>
                </a:solidFill>
                <a:latin typeface="Calibri"/>
                <a:cs typeface="Calibri"/>
              </a:rPr>
              <a:t>High</a:t>
            </a:r>
            <a:endParaRPr lang="en-US" sz="2400" b="1" dirty="0">
              <a:solidFill>
                <a:srgbClr val="800000"/>
              </a:solidFill>
              <a:latin typeface="Calibri"/>
              <a:cs typeface="Calibri"/>
            </a:endParaRPr>
          </a:p>
        </p:txBody>
      </p:sp>
      <p:sp>
        <p:nvSpPr>
          <p:cNvPr id="7"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8</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152268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375090"/>
            <a:ext cx="9144000" cy="7684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530" name="Rectangle 2"/>
          <p:cNvSpPr>
            <a:spLocks noGrp="1" noChangeArrowheads="1"/>
          </p:cNvSpPr>
          <p:nvPr>
            <p:ph type="title"/>
          </p:nvPr>
        </p:nvSpPr>
        <p:spPr>
          <a:xfrm>
            <a:off x="60960" y="1192194"/>
            <a:ext cx="8923020" cy="857250"/>
          </a:xfrm>
        </p:spPr>
        <p:txBody>
          <a:bodyPr>
            <a:normAutofit fontScale="90000"/>
          </a:bodyPr>
          <a:lstStyle/>
          <a:p>
            <a:pPr algn="ctr" eaLnBrk="1" hangingPunct="1"/>
            <a:r>
              <a:rPr lang="en-US" sz="4000" b="1" dirty="0" smtClean="0">
                <a:solidFill>
                  <a:srgbClr val="002060"/>
                </a:solidFill>
                <a:latin typeface="Calibri"/>
                <a:cs typeface="Calibri"/>
              </a:rPr>
              <a:t>Petroleum refining + chemical products</a:t>
            </a:r>
            <a:r>
              <a:rPr lang="en-US" sz="4000" dirty="0" smtClean="0">
                <a:solidFill>
                  <a:srgbClr val="002060"/>
                </a:solidFill>
                <a:latin typeface="Calibri"/>
                <a:cs typeface="Calibri"/>
              </a:rPr>
              <a:t/>
            </a:r>
            <a:br>
              <a:rPr lang="en-US" sz="4000" dirty="0" smtClean="0">
                <a:solidFill>
                  <a:srgbClr val="002060"/>
                </a:solidFill>
                <a:latin typeface="Calibri"/>
                <a:cs typeface="Calibri"/>
              </a:rPr>
            </a:br>
            <a:r>
              <a:rPr lang="en-US" sz="4000" dirty="0" smtClean="0">
                <a:solidFill>
                  <a:srgbClr val="002060"/>
                </a:solidFill>
                <a:latin typeface="Calibri"/>
                <a:cs typeface="Calibri"/>
              </a:rPr>
              <a:t>National ranking: </a:t>
            </a:r>
            <a:r>
              <a:rPr lang="en-US" sz="4000" dirty="0" smtClean="0">
                <a:solidFill>
                  <a:srgbClr val="800000"/>
                </a:solidFill>
                <a:latin typeface="Calibri"/>
                <a:cs typeface="Calibri"/>
              </a:rPr>
              <a:t>2</a:t>
            </a:r>
            <a:r>
              <a:rPr lang="en-US" sz="4000" baseline="30000" dirty="0" smtClean="0">
                <a:solidFill>
                  <a:srgbClr val="800000"/>
                </a:solidFill>
                <a:latin typeface="Calibri"/>
                <a:cs typeface="Calibri"/>
              </a:rPr>
              <a:t>nd</a:t>
            </a:r>
            <a:endParaRPr lang="en-US" sz="2400" dirty="0" smtClean="0">
              <a:solidFill>
                <a:srgbClr val="800000"/>
              </a:solidFill>
              <a:latin typeface="Calibri"/>
              <a:cs typeface="Calibri"/>
            </a:endParaRPr>
          </a:p>
        </p:txBody>
      </p:sp>
      <p:sp>
        <p:nvSpPr>
          <p:cNvPr id="2" name="Slide Number Placeholder 1"/>
          <p:cNvSpPr>
            <a:spLocks noGrp="1"/>
          </p:cNvSpPr>
          <p:nvPr>
            <p:ph type="sldNum" sz="quarter" idx="12"/>
          </p:nvPr>
        </p:nvSpPr>
        <p:spPr/>
        <p:txBody>
          <a:bodyPr/>
          <a:lstStyle/>
          <a:p>
            <a:fld id="{A1FCC955-EDC8-C641-B7EE-09FB459102F8}" type="slidenum">
              <a:rPr lang="en-US" smtClean="0">
                <a:latin typeface="Calibri"/>
              </a:rPr>
              <a:pPr/>
              <a:t>9</a:t>
            </a:fld>
            <a:endParaRPr lang="en-US">
              <a:latin typeface="Calibri"/>
            </a:endParaRPr>
          </a:p>
        </p:txBody>
      </p:sp>
      <p:pic>
        <p:nvPicPr>
          <p:cNvPr id="22533" name="Picture 7"/>
          <p:cNvPicPr>
            <a:picLocks noChangeAspect="1" noChangeArrowheads="1"/>
          </p:cNvPicPr>
          <p:nvPr/>
        </p:nvPicPr>
        <p:blipFill>
          <a:blip r:embed="rId3" cstate="print"/>
          <a:srcRect/>
          <a:stretch>
            <a:fillRect/>
          </a:stretch>
        </p:blipFill>
        <p:spPr bwMode="auto">
          <a:xfrm>
            <a:off x="4955659" y="3074085"/>
            <a:ext cx="2502733" cy="2087221"/>
          </a:xfrm>
          <a:prstGeom prst="rect">
            <a:avLst/>
          </a:prstGeom>
          <a:noFill/>
          <a:ln w="9525">
            <a:noFill/>
            <a:miter lim="800000"/>
            <a:headEnd/>
            <a:tailEnd/>
          </a:ln>
        </p:spPr>
      </p:pic>
      <p:pic>
        <p:nvPicPr>
          <p:cNvPr id="22534"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66" y="2456069"/>
            <a:ext cx="4955659" cy="2714110"/>
          </a:xfrm>
          <a:prstGeom prst="rect">
            <a:avLst/>
          </a:prstGeom>
          <a:noFill/>
          <a:ln w="9525">
            <a:noFill/>
            <a:miter lim="800000"/>
            <a:headEnd/>
            <a:tailEnd/>
          </a:ln>
        </p:spPr>
      </p:pic>
      <p:sp>
        <p:nvSpPr>
          <p:cNvPr id="3" name="TextBox 2"/>
          <p:cNvSpPr txBox="1"/>
          <p:nvPr/>
        </p:nvSpPr>
        <p:spPr>
          <a:xfrm>
            <a:off x="6373307" y="2260913"/>
            <a:ext cx="2381331" cy="1200328"/>
          </a:xfrm>
          <a:prstGeom prst="rect">
            <a:avLst/>
          </a:prstGeom>
          <a:noFill/>
        </p:spPr>
        <p:txBody>
          <a:bodyPr wrap="none" rtlCol="0">
            <a:spAutoFit/>
          </a:bodyPr>
          <a:lstStyle/>
          <a:p>
            <a:pPr algn="r"/>
            <a:r>
              <a:rPr lang="en-US" sz="2400" b="1" dirty="0">
                <a:solidFill>
                  <a:srgbClr val="002060"/>
                </a:solidFill>
                <a:latin typeface="Calibri"/>
                <a:cs typeface="Calibri"/>
              </a:rPr>
              <a:t>National </a:t>
            </a:r>
            <a:r>
              <a:rPr lang="en-US" sz="2400" b="1" dirty="0" smtClean="0">
                <a:solidFill>
                  <a:srgbClr val="002060"/>
                </a:solidFill>
                <a:latin typeface="Calibri"/>
                <a:cs typeface="Calibri"/>
              </a:rPr>
              <a:t>Security</a:t>
            </a:r>
          </a:p>
          <a:p>
            <a:pPr algn="r"/>
            <a:r>
              <a:rPr lang="en-US" sz="2400" b="1" dirty="0" smtClean="0">
                <a:solidFill>
                  <a:srgbClr val="002060"/>
                </a:solidFill>
                <a:latin typeface="Calibri"/>
                <a:cs typeface="Calibri"/>
              </a:rPr>
              <a:t>Interest:</a:t>
            </a:r>
          </a:p>
          <a:p>
            <a:pPr algn="r"/>
            <a:r>
              <a:rPr lang="en-US" sz="2400" b="1" dirty="0" smtClean="0">
                <a:solidFill>
                  <a:srgbClr val="800000"/>
                </a:solidFill>
                <a:latin typeface="Calibri"/>
                <a:cs typeface="Calibri"/>
              </a:rPr>
              <a:t>High</a:t>
            </a:r>
            <a:endParaRPr lang="en-US" sz="2400" b="1" dirty="0">
              <a:solidFill>
                <a:srgbClr val="800000"/>
              </a:solidFill>
              <a:latin typeface="Calibri"/>
              <a:cs typeface="Calibri"/>
            </a:endParaRPr>
          </a:p>
        </p:txBody>
      </p:sp>
      <p:sp>
        <p:nvSpPr>
          <p:cNvPr id="8" name="Slide Number Placeholder 3"/>
          <p:cNvSpPr txBox="1">
            <a:spLocks noGrp="1"/>
          </p:cNvSpPr>
          <p:nvPr/>
        </p:nvSpPr>
        <p:spPr bwMode="auto">
          <a:xfrm>
            <a:off x="5156200" y="142876"/>
            <a:ext cx="3670300" cy="527447"/>
          </a:xfrm>
          <a:prstGeom prst="rect">
            <a:avLst/>
          </a:prstGeom>
          <a:noFill/>
          <a:ln w="9525">
            <a:noFill/>
            <a:miter lim="800000"/>
            <a:headEnd/>
            <a:tailEnd/>
          </a:ln>
        </p:spPr>
        <p:txBody>
          <a:bodyPr anchor="ctr"/>
          <a:lstStyle/>
          <a:p>
            <a:pPr algn="r"/>
            <a:fld id="{90050EF8-F138-437D-8DCB-3495233DB85F}" type="slidenum">
              <a:rPr lang="en-US" sz="1200">
                <a:solidFill>
                  <a:srgbClr val="800000"/>
                </a:solidFill>
                <a:latin typeface="Calibri" pitchFamily="34" charset="0"/>
              </a:rPr>
              <a:pPr algn="r"/>
              <a:t>9</a:t>
            </a:fld>
            <a:endParaRPr lang="en-US" sz="1200">
              <a:solidFill>
                <a:srgbClr val="800000"/>
              </a:solidFill>
              <a:latin typeface="Calibri" pitchFamily="34" charset="0"/>
            </a:endParaRPr>
          </a:p>
        </p:txBody>
      </p:sp>
    </p:spTree>
    <p:extLst>
      <p:ext uri="{BB962C8B-B14F-4D97-AF65-F5344CB8AC3E}">
        <p14:creationId xmlns:p14="http://schemas.microsoft.com/office/powerpoint/2010/main" val="379478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13388</TotalTime>
  <Words>1263</Words>
  <Application>Microsoft Macintosh PowerPoint</Application>
  <PresentationFormat>On-screen Show (16:9)</PresentationFormat>
  <Paragraphs>345</Paragraphs>
  <Slides>35</Slides>
  <Notes>30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4_Office Theme</vt:lpstr>
      <vt:lpstr>PowerPoint Presentation</vt:lpstr>
      <vt:lpstr>PowerPoint Presentation</vt:lpstr>
      <vt:lpstr>PowerPoint Presentation</vt:lpstr>
      <vt:lpstr>Louisiana coast A Vulnerable Area for Storms</vt:lpstr>
      <vt:lpstr>PowerPoint Presentation</vt:lpstr>
      <vt:lpstr>Strategic petroleum reserve National ranking: 1st</vt:lpstr>
      <vt:lpstr>Gas transmission pipelines National ranking: 1st</vt:lpstr>
      <vt:lpstr>Ports + waterways National ranking: 1st</vt:lpstr>
      <vt:lpstr>Petroleum refining + chemical products National ranking: 2nd</vt:lpstr>
      <vt:lpstr>Oil/gas exploration + production National ranking: 4th </vt:lpstr>
      <vt:lpstr>Coastal restoration + wetland management National ranking: 1st    </vt:lpstr>
      <vt:lpstr>Ship fabrication National ranking: 4th</vt:lpstr>
      <vt:lpstr>NASA – Space station program National ranking: 3rd   </vt:lpstr>
      <vt:lpstr>Mission</vt:lpstr>
      <vt:lpstr>GOHSEP regions</vt:lpstr>
      <vt:lpstr>Disaster Life Cycle</vt:lpstr>
      <vt:lpstr>Emergency public information </vt:lpstr>
      <vt:lpstr>PowerPoint Presentation</vt:lpstr>
      <vt:lpstr>GOHSEP management  structure during activation</vt:lpstr>
      <vt:lpstr>Emergency action levels</vt:lpstr>
      <vt:lpstr>Stafford Act (Continued . . . )</vt:lpstr>
      <vt:lpstr>PowerPoint Presentation</vt:lpstr>
      <vt:lpstr>Recovery responsibilities</vt:lpstr>
      <vt:lpstr>PowerPoint Presentation</vt:lpstr>
      <vt:lpstr>Long-Term Recovery</vt:lpstr>
      <vt:lpstr>National Disaster Recovery Framework  “a scalable, flexible, and adaptable framework coordinating structures to align key roles and responsibilities, linking local, State, Tribal and Federal governments, the private sector, and voluntary, faith-based and community organizations that play vital roles in recovery”</vt:lpstr>
      <vt:lpstr>Defines roles + responsibilities</vt:lpstr>
      <vt:lpstr>Biggert-Waters Flood Insurance Reform Act of 2012</vt:lpstr>
      <vt:lpstr>Why reform the NFIP?</vt:lpstr>
      <vt:lpstr>What does BW-12 do?</vt:lpstr>
      <vt:lpstr>Flood insurance</vt:lpstr>
      <vt:lpstr>Flood insurance (Continued . . . )</vt:lpstr>
      <vt:lpstr>Flood insurance (Continued . . . )</vt:lpstr>
      <vt:lpstr>Effects on Louisiana</vt:lpstr>
      <vt:lpstr>PowerPoint Presentation</vt:lpstr>
    </vt:vector>
  </TitlesOfParts>
  <Company>Sides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Media</dc:creator>
  <cp:lastModifiedBy>Donny Gallagher</cp:lastModifiedBy>
  <cp:revision>705</cp:revision>
  <cp:lastPrinted>2014-06-24T14:15:35Z</cp:lastPrinted>
  <dcterms:created xsi:type="dcterms:W3CDTF">2014-02-10T16:12:32Z</dcterms:created>
  <dcterms:modified xsi:type="dcterms:W3CDTF">2014-07-02T14:41:58Z</dcterms:modified>
</cp:coreProperties>
</file>