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4" r:id="rId5"/>
    <p:sldId id="258" r:id="rId6"/>
    <p:sldId id="269" r:id="rId7"/>
    <p:sldId id="291" r:id="rId8"/>
    <p:sldId id="292" r:id="rId9"/>
    <p:sldId id="294" r:id="rId10"/>
    <p:sldId id="295" r:id="rId11"/>
    <p:sldId id="296" r:id="rId12"/>
    <p:sldId id="297" r:id="rId13"/>
    <p:sldId id="298" r:id="rId14"/>
    <p:sldId id="299" r:id="rId15"/>
    <p:sldId id="300" r:id="rId16"/>
    <p:sldId id="301" r:id="rId17"/>
    <p:sldId id="303" r:id="rId18"/>
    <p:sldId id="302" r:id="rId19"/>
    <p:sldId id="267" r:id="rId20"/>
    <p:sldId id="30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showGuides="1">
      <p:cViewPr varScale="1">
        <p:scale>
          <a:sx n="82" d="100"/>
          <a:sy n="82" d="100"/>
        </p:scale>
        <p:origin x="102" y="3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209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44297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156200" y="190500"/>
            <a:ext cx="3670300" cy="703590"/>
          </a:xfrm>
          <a:prstGeom prst="rect">
            <a:avLst/>
          </a:prstGeom>
        </p:spPr>
        <p:txBody>
          <a:bodyPr/>
          <a:lstStyle/>
          <a:p>
            <a:pPr defTabSz="457200"/>
            <a:fld id="{A1FCC955-EDC8-C641-B7EE-09FB459102F8}"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6768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37677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8"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308" r="8308" b="81207"/>
          <a:stretch/>
        </p:blipFill>
        <p:spPr bwMode="auto">
          <a:xfrm>
            <a:off x="-465" y="0"/>
            <a:ext cx="9144465" cy="128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40682"/>
      </p:ext>
    </p:extLst>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jason.lachney@la.gov" TargetMode="External"/><Relationship Id="rId2" Type="http://schemas.openxmlformats.org/officeDocument/2006/relationships/hyperlink" Target="mailto:austin.dixon@la.gov"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76" r="8190"/>
          <a:stretch/>
        </p:blipFill>
        <p:spPr bwMode="auto">
          <a:xfrm>
            <a:off x="0" y="1"/>
            <a:ext cx="9143999" cy="684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834" y="2895600"/>
            <a:ext cx="8632329" cy="2504468"/>
          </a:xfrm>
          <a:prstGeom prst="rect">
            <a:avLst/>
          </a:prstGeom>
        </p:spPr>
        <p:txBody>
          <a:bodyPr wrap="square">
            <a:spAutoFit/>
          </a:bodyPr>
          <a:lstStyle/>
          <a:p>
            <a:pPr algn="ctr">
              <a:lnSpc>
                <a:spcPts val="9300"/>
              </a:lnSpc>
            </a:pPr>
            <a:r>
              <a:rPr lang="en-US" sz="9600" dirty="0">
                <a:cs typeface="Arial" panose="020B0604020202020204" pitchFamily="34" charset="0"/>
              </a:rPr>
              <a:t>New </a:t>
            </a:r>
            <a:r>
              <a:rPr lang="en-US" sz="9600" dirty="0" err="1">
                <a:cs typeface="Arial" panose="020B0604020202020204" pitchFamily="34" charset="0"/>
              </a:rPr>
              <a:t>WebEOC</a:t>
            </a:r>
            <a:r>
              <a:rPr lang="en-US" sz="9600" dirty="0">
                <a:cs typeface="Arial" panose="020B0604020202020204" pitchFamily="34" charset="0"/>
              </a:rPr>
              <a:t> </a:t>
            </a:r>
            <a:r>
              <a:rPr lang="en-US" sz="9600" dirty="0" err="1">
                <a:cs typeface="Arial" panose="020B0604020202020204" pitchFamily="34" charset="0"/>
              </a:rPr>
              <a:t>SITREP</a:t>
            </a:r>
            <a:r>
              <a:rPr lang="en-US" sz="9600" dirty="0">
                <a:cs typeface="Arial" panose="020B0604020202020204" pitchFamily="34" charset="0"/>
              </a:rPr>
              <a:t> </a:t>
            </a:r>
            <a:r>
              <a:rPr lang="en-US" sz="9600" dirty="0" smtClean="0">
                <a:cs typeface="Arial" panose="020B0604020202020204" pitchFamily="34" charset="0"/>
              </a:rPr>
              <a:t>Process</a:t>
            </a:r>
            <a:endParaRPr lang="en-US" sz="9600" spc="-300" dirty="0">
              <a:solidFill>
                <a:schemeClr val="tx1">
                  <a:lumMod val="85000"/>
                  <a:lumOff val="15000"/>
                </a:schemeClr>
              </a:solidFill>
            </a:endParaRPr>
          </a:p>
        </p:txBody>
      </p:sp>
    </p:spTree>
    <p:extLst>
      <p:ext uri="{BB962C8B-B14F-4D97-AF65-F5344CB8AC3E}">
        <p14:creationId xmlns:p14="http://schemas.microsoft.com/office/powerpoint/2010/main" val="4863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Damage Assessment</a:t>
            </a:r>
            <a:endParaRPr lang="en-US" dirty="0"/>
          </a:p>
        </p:txBody>
      </p:sp>
      <p:sp>
        <p:nvSpPr>
          <p:cNvPr id="3" name="Text Placeholder 2"/>
          <p:cNvSpPr>
            <a:spLocks noGrp="1"/>
          </p:cNvSpPr>
          <p:nvPr>
            <p:ph type="body" sz="quarter" idx="10"/>
          </p:nvPr>
        </p:nvSpPr>
        <p:spPr>
          <a:xfrm>
            <a:off x="4038600" y="2209800"/>
            <a:ext cx="4648200" cy="4190999"/>
          </a:xfrm>
        </p:spPr>
        <p:txBody>
          <a:bodyPr>
            <a:normAutofit fontScale="92500" lnSpcReduction="10000"/>
          </a:bodyPr>
          <a:lstStyle/>
          <a:p>
            <a:r>
              <a:rPr lang="en-US" dirty="0" smtClean="0"/>
              <a:t>The damage assessment table allows parishes to record the number and type of structures that have been destroyed, damaged, or affected.</a:t>
            </a:r>
          </a:p>
          <a:p>
            <a:r>
              <a:rPr lang="en-US" dirty="0" smtClean="0"/>
              <a:t>Parishes can mark the assessment totals as Pre-Impact Estimate, Estimate, or Actual.</a:t>
            </a:r>
          </a:p>
          <a:p>
            <a:r>
              <a:rPr lang="en-US" dirty="0" smtClean="0"/>
              <a:t>If no information is entered in a cell, it will default to zero.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3200400" cy="2058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56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Detailed Reports</a:t>
            </a:r>
            <a:endParaRPr lang="en-US" dirty="0"/>
          </a:p>
        </p:txBody>
      </p:sp>
      <p:sp>
        <p:nvSpPr>
          <p:cNvPr id="3" name="Text Placeholder 2"/>
          <p:cNvSpPr>
            <a:spLocks noGrp="1"/>
          </p:cNvSpPr>
          <p:nvPr>
            <p:ph type="body" sz="quarter" idx="10"/>
          </p:nvPr>
        </p:nvSpPr>
        <p:spPr>
          <a:xfrm>
            <a:off x="4038600" y="2209800"/>
            <a:ext cx="4648200" cy="4190999"/>
          </a:xfrm>
        </p:spPr>
        <p:txBody>
          <a:bodyPr>
            <a:normAutofit/>
          </a:bodyPr>
          <a:lstStyle/>
          <a:p>
            <a:r>
              <a:rPr lang="en-US" dirty="0" smtClean="0"/>
              <a:t>The expanded SITREP section allows the parish to report various issues separately, rather than reporting all details into one text field.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1"/>
            <a:ext cx="3200400" cy="4273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63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Preparer Info</a:t>
            </a:r>
            <a:endParaRPr lang="en-US" dirty="0"/>
          </a:p>
        </p:txBody>
      </p:sp>
      <p:sp>
        <p:nvSpPr>
          <p:cNvPr id="3" name="Text Placeholder 2"/>
          <p:cNvSpPr>
            <a:spLocks noGrp="1"/>
          </p:cNvSpPr>
          <p:nvPr>
            <p:ph type="body" sz="quarter" idx="10"/>
          </p:nvPr>
        </p:nvSpPr>
        <p:spPr>
          <a:xfrm>
            <a:off x="457200" y="5105400"/>
            <a:ext cx="8229600" cy="1371599"/>
          </a:xfrm>
        </p:spPr>
        <p:txBody>
          <a:bodyPr>
            <a:normAutofit fontScale="92500" lnSpcReduction="20000"/>
          </a:bodyPr>
          <a:lstStyle/>
          <a:p>
            <a:r>
              <a:rPr lang="en-US" dirty="0" smtClean="0"/>
              <a:t>Preparer information is added in the last section. The SITREP type can be marked as initial, update, or final. An initial or final SITREP will be marked as such on the main view. Click Save to submit your SITREP.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09801"/>
            <a:ext cx="4267199" cy="2603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5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SITREP</a:t>
            </a:r>
            <a:endParaRPr lang="en-US" dirty="0"/>
          </a:p>
        </p:txBody>
      </p:sp>
      <p:sp>
        <p:nvSpPr>
          <p:cNvPr id="3" name="Text Placeholder 2"/>
          <p:cNvSpPr>
            <a:spLocks noGrp="1"/>
          </p:cNvSpPr>
          <p:nvPr>
            <p:ph type="body" sz="quarter" idx="10"/>
          </p:nvPr>
        </p:nvSpPr>
        <p:spPr>
          <a:xfrm>
            <a:off x="457200" y="5334000"/>
            <a:ext cx="8229600" cy="1219199"/>
          </a:xfrm>
        </p:spPr>
        <p:txBody>
          <a:bodyPr>
            <a:normAutofit fontScale="92500" lnSpcReduction="10000"/>
          </a:bodyPr>
          <a:lstStyle/>
          <a:p>
            <a:r>
              <a:rPr lang="en-US" dirty="0" smtClean="0"/>
              <a:t>Once your parish has created a SITREP, you can update it by clicking the pencil icon to the left of your entry. Parishes can only edit their own entry.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99" y="2209800"/>
            <a:ext cx="8261101" cy="2250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rot="10800000">
            <a:off x="533400" y="4267200"/>
            <a:ext cx="6858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8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Your SITREP</a:t>
            </a:r>
            <a:endParaRPr lang="en-US" dirty="0"/>
          </a:p>
        </p:txBody>
      </p:sp>
      <p:sp>
        <p:nvSpPr>
          <p:cNvPr id="3" name="Text Placeholder 2"/>
          <p:cNvSpPr>
            <a:spLocks noGrp="1"/>
          </p:cNvSpPr>
          <p:nvPr>
            <p:ph type="body" sz="quarter" idx="10"/>
          </p:nvPr>
        </p:nvSpPr>
        <p:spPr>
          <a:xfrm>
            <a:off x="457200" y="5334000"/>
            <a:ext cx="8229600" cy="1219199"/>
          </a:xfrm>
        </p:spPr>
        <p:txBody>
          <a:bodyPr>
            <a:normAutofit/>
          </a:bodyPr>
          <a:lstStyle/>
          <a:p>
            <a:r>
              <a:rPr lang="en-US" dirty="0" smtClean="0"/>
              <a:t>To view a SITREP, click the folder icon to the far left of an entry. SITREPs can be viewed by all </a:t>
            </a:r>
            <a:r>
              <a:rPr lang="en-US" dirty="0" err="1" smtClean="0"/>
              <a:t>WebEOC</a:t>
            </a:r>
            <a:r>
              <a:rPr lang="en-US" dirty="0" smtClean="0"/>
              <a:t> users.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99" y="2209800"/>
            <a:ext cx="8261101" cy="2250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rot="10800000">
            <a:off x="381001" y="4267200"/>
            <a:ext cx="6858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97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Notes</a:t>
            </a:r>
            <a:endParaRPr lang="en-US" dirty="0"/>
          </a:p>
        </p:txBody>
      </p:sp>
      <p:sp>
        <p:nvSpPr>
          <p:cNvPr id="4" name="Text Placeholder 3"/>
          <p:cNvSpPr>
            <a:spLocks noGrp="1"/>
          </p:cNvSpPr>
          <p:nvPr>
            <p:ph type="body" sz="quarter" idx="10"/>
          </p:nvPr>
        </p:nvSpPr>
        <p:spPr/>
        <p:txBody>
          <a:bodyPr/>
          <a:lstStyle/>
          <a:p>
            <a:r>
              <a:rPr lang="en-US" dirty="0" smtClean="0"/>
              <a:t>Parish and state agency SITREPs will be listed together on a single board. A clickable filter will allow users to view only parish or only state agency SITREPs, if desired.</a:t>
            </a:r>
          </a:p>
          <a:p>
            <a:r>
              <a:rPr lang="en-US" dirty="0" smtClean="0"/>
              <a:t>Parishes will be able to print and save a copy of their current SITREP in the details view. All SITREP updates can be printed and saved as well.</a:t>
            </a:r>
            <a:endParaRPr lang="en-US" dirty="0"/>
          </a:p>
        </p:txBody>
      </p:sp>
    </p:spTree>
    <p:extLst>
      <p:ext uri="{BB962C8B-B14F-4D97-AF65-F5344CB8AC3E}">
        <p14:creationId xmlns:p14="http://schemas.microsoft.com/office/powerpoint/2010/main" val="307295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sz="quarter" idx="10"/>
          </p:nvPr>
        </p:nvSpPr>
        <p:spPr>
          <a:xfrm>
            <a:off x="4800600" y="4038600"/>
            <a:ext cx="3886200" cy="2362199"/>
          </a:xfrm>
        </p:spPr>
        <p:txBody>
          <a:bodyPr>
            <a:normAutofit/>
          </a:bodyPr>
          <a:lstStyle/>
          <a:p>
            <a:pPr marL="0" indent="0">
              <a:buNone/>
            </a:pPr>
            <a:r>
              <a:rPr lang="en-US" sz="2000" b="1" i="1" dirty="0" smtClean="0"/>
              <a:t>For </a:t>
            </a:r>
            <a:r>
              <a:rPr lang="en-US" sz="2000" b="1" i="1" dirty="0" err="1" smtClean="0"/>
              <a:t>WebEOC</a:t>
            </a:r>
            <a:r>
              <a:rPr lang="en-US" sz="2000" b="1" i="1" dirty="0" smtClean="0"/>
              <a:t>-related questions:</a:t>
            </a:r>
          </a:p>
          <a:p>
            <a:r>
              <a:rPr lang="en-US" sz="2000" dirty="0" smtClean="0"/>
              <a:t>Austin Dixon</a:t>
            </a:r>
          </a:p>
          <a:p>
            <a:r>
              <a:rPr lang="en-US" sz="2000" dirty="0" err="1" smtClean="0"/>
              <a:t>WebEOC</a:t>
            </a:r>
            <a:r>
              <a:rPr lang="en-US" sz="2000" dirty="0" smtClean="0"/>
              <a:t> Administrator</a:t>
            </a:r>
          </a:p>
          <a:p>
            <a:r>
              <a:rPr lang="en-US" sz="2000" dirty="0" smtClean="0"/>
              <a:t>(225) 922-2190</a:t>
            </a:r>
          </a:p>
          <a:p>
            <a:r>
              <a:rPr lang="en-US" sz="2000" dirty="0" smtClean="0">
                <a:hlinkClick r:id="rId2"/>
              </a:rPr>
              <a:t>austin.dixon@la.gov</a:t>
            </a:r>
            <a:r>
              <a:rPr lang="en-US" sz="2000" dirty="0" smtClean="0"/>
              <a:t> </a:t>
            </a:r>
            <a:endParaRPr lang="en-US" sz="2000" dirty="0"/>
          </a:p>
        </p:txBody>
      </p:sp>
      <p:sp>
        <p:nvSpPr>
          <p:cNvPr id="4" name="Text Placeholder 2"/>
          <p:cNvSpPr txBox="1">
            <a:spLocks/>
          </p:cNvSpPr>
          <p:nvPr/>
        </p:nvSpPr>
        <p:spPr>
          <a:xfrm>
            <a:off x="457200" y="4038601"/>
            <a:ext cx="3886200" cy="2371240"/>
          </a:xfrm>
          <a:prstGeom prst="rect">
            <a:avLst/>
          </a:prstGeom>
        </p:spPr>
        <p:txBody>
          <a:bodyPr vert="horz" lIns="91440" tIns="45720" rIns="91440" bIns="45720" rtlCol="0">
            <a:norm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smtClean="0"/>
              <a:t>For SITREP-related questions:</a:t>
            </a:r>
          </a:p>
          <a:p>
            <a:r>
              <a:rPr lang="en-US" sz="2000" dirty="0" smtClean="0"/>
              <a:t>Jason Lachney</a:t>
            </a:r>
          </a:p>
          <a:p>
            <a:r>
              <a:rPr lang="en-US" sz="2000" dirty="0" smtClean="0"/>
              <a:t>Section Chief, Operations</a:t>
            </a:r>
          </a:p>
          <a:p>
            <a:r>
              <a:rPr lang="en-US" sz="2000" dirty="0" smtClean="0"/>
              <a:t>(225) 358-5412</a:t>
            </a:r>
          </a:p>
          <a:p>
            <a:r>
              <a:rPr lang="en-US" sz="2000" dirty="0" smtClean="0">
                <a:hlinkClick r:id="rId3"/>
              </a:rPr>
              <a:t>jason.lachney@la.gov</a:t>
            </a:r>
            <a:r>
              <a:rPr lang="en-US" sz="2000" dirty="0" smtClean="0"/>
              <a:t> </a:t>
            </a:r>
          </a:p>
        </p:txBody>
      </p:sp>
      <p:sp>
        <p:nvSpPr>
          <p:cNvPr id="5" name="Text Placeholder 3"/>
          <p:cNvSpPr txBox="1">
            <a:spLocks/>
          </p:cNvSpPr>
          <p:nvPr/>
        </p:nvSpPr>
        <p:spPr>
          <a:xfrm>
            <a:off x="457200" y="2209800"/>
            <a:ext cx="8229600" cy="4191000"/>
          </a:xfrm>
          <a:prstGeom prst="rect">
            <a:avLst/>
          </a:prstGeom>
        </p:spPr>
        <p:txBody>
          <a:bodyPr vert="horz" lIns="91440" tIns="45720" rIns="91440" bIns="45720" rtlCol="0">
            <a:norm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While the new SITREP board and process is nearly complete, we’re still open to any suggestions from parishes before a final change is made in </a:t>
            </a:r>
            <a:r>
              <a:rPr lang="en-US" dirty="0" err="1" smtClean="0"/>
              <a:t>WebEOC</a:t>
            </a:r>
            <a:r>
              <a:rPr lang="en-US" dirty="0" smtClean="0"/>
              <a:t>. </a:t>
            </a:r>
            <a:endParaRPr lang="en-US" dirty="0"/>
          </a:p>
        </p:txBody>
      </p:sp>
    </p:spTree>
    <p:extLst>
      <p:ext uri="{BB962C8B-B14F-4D97-AF65-F5344CB8AC3E}">
        <p14:creationId xmlns:p14="http://schemas.microsoft.com/office/powerpoint/2010/main" val="223794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514600"/>
            <a:ext cx="8229600" cy="1019944"/>
          </a:xfrm>
        </p:spPr>
        <p:txBody>
          <a:bodyPr>
            <a:noAutofit/>
          </a:bodyPr>
          <a:lstStyle/>
          <a:p>
            <a:r>
              <a:rPr lang="en-US" sz="9600" dirty="0" smtClean="0"/>
              <a:t>Questions?</a:t>
            </a:r>
            <a:endParaRPr lang="en-US" sz="9600" dirty="0"/>
          </a:p>
        </p:txBody>
      </p:sp>
    </p:spTree>
    <p:extLst>
      <p:ext uri="{BB962C8B-B14F-4D97-AF65-F5344CB8AC3E}">
        <p14:creationId xmlns:p14="http://schemas.microsoft.com/office/powerpoint/2010/main" val="321681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an Update Needed?</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dirty="0" smtClean="0"/>
              <a:t>Make the board </a:t>
            </a:r>
            <a:r>
              <a:rPr lang="en-US" b="1" dirty="0" smtClean="0">
                <a:solidFill>
                  <a:srgbClr val="C00000"/>
                </a:solidFill>
              </a:rPr>
              <a:t>easier</a:t>
            </a:r>
            <a:r>
              <a:rPr lang="en-US" dirty="0" smtClean="0"/>
              <a:t> to </a:t>
            </a:r>
            <a:r>
              <a:rPr lang="en-US" b="1" dirty="0" smtClean="0">
                <a:solidFill>
                  <a:srgbClr val="C00000"/>
                </a:solidFill>
              </a:rPr>
              <a:t>read</a:t>
            </a:r>
            <a:r>
              <a:rPr lang="en-US" dirty="0" smtClean="0">
                <a:solidFill>
                  <a:srgbClr val="C00000"/>
                </a:solidFill>
              </a:rPr>
              <a:t> </a:t>
            </a:r>
            <a:r>
              <a:rPr lang="en-US" dirty="0" smtClean="0"/>
              <a:t>and </a:t>
            </a:r>
            <a:r>
              <a:rPr lang="en-US" b="1" dirty="0" smtClean="0">
                <a:solidFill>
                  <a:srgbClr val="C00000"/>
                </a:solidFill>
              </a:rPr>
              <a:t>use</a:t>
            </a:r>
          </a:p>
          <a:p>
            <a:pPr lvl="1"/>
            <a:r>
              <a:rPr lang="en-US" dirty="0" smtClean="0"/>
              <a:t>Larger text; easily-defined sections</a:t>
            </a:r>
          </a:p>
          <a:p>
            <a:pPr lvl="1"/>
            <a:r>
              <a:rPr lang="en-US" dirty="0" smtClean="0"/>
              <a:t>Better guide the user through the reporting process</a:t>
            </a:r>
          </a:p>
          <a:p>
            <a:pPr lvl="1"/>
            <a:r>
              <a:rPr lang="en-US" dirty="0" smtClean="0"/>
              <a:t>Better communicate needed information</a:t>
            </a:r>
          </a:p>
          <a:p>
            <a:r>
              <a:rPr lang="en-US" dirty="0" smtClean="0"/>
              <a:t>Reduce </a:t>
            </a:r>
            <a:r>
              <a:rPr lang="en-US" b="1" dirty="0" smtClean="0">
                <a:solidFill>
                  <a:srgbClr val="C00000"/>
                </a:solidFill>
              </a:rPr>
              <a:t>recurring errors </a:t>
            </a:r>
            <a:r>
              <a:rPr lang="en-US" dirty="0" smtClean="0"/>
              <a:t>from past events</a:t>
            </a:r>
          </a:p>
          <a:p>
            <a:pPr lvl="1"/>
            <a:r>
              <a:rPr lang="en-US" dirty="0" smtClean="0"/>
              <a:t>Duplication of SITREP entries</a:t>
            </a:r>
          </a:p>
          <a:p>
            <a:pPr lvl="1"/>
            <a:r>
              <a:rPr lang="en-US" dirty="0" smtClean="0"/>
              <a:t>Blank updates</a:t>
            </a:r>
          </a:p>
          <a:p>
            <a:r>
              <a:rPr lang="en-US" dirty="0" smtClean="0"/>
              <a:t>Take advantage of more </a:t>
            </a:r>
            <a:r>
              <a:rPr lang="en-US" b="1" dirty="0" smtClean="0">
                <a:solidFill>
                  <a:srgbClr val="C00000"/>
                </a:solidFill>
              </a:rPr>
              <a:t>modern code </a:t>
            </a:r>
            <a:r>
              <a:rPr lang="en-US" dirty="0" smtClean="0"/>
              <a:t>(development)</a:t>
            </a:r>
          </a:p>
          <a:p>
            <a:pPr lvl="1"/>
            <a:r>
              <a:rPr lang="en-US" dirty="0" smtClean="0"/>
              <a:t>Better look and design</a:t>
            </a:r>
          </a:p>
          <a:p>
            <a:pPr lvl="1"/>
            <a:r>
              <a:rPr lang="en-US" dirty="0" smtClean="0"/>
              <a:t>More customization for our users</a:t>
            </a:r>
          </a:p>
        </p:txBody>
      </p:sp>
    </p:spTree>
    <p:extLst>
      <p:ext uri="{BB962C8B-B14F-4D97-AF65-F5344CB8AC3E}">
        <p14:creationId xmlns:p14="http://schemas.microsoft.com/office/powerpoint/2010/main" val="80203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SITREP Board View</a:t>
            </a:r>
            <a:endParaRPr lang="en-US" dirty="0"/>
          </a:p>
        </p:txBody>
      </p:sp>
      <p:sp>
        <p:nvSpPr>
          <p:cNvPr id="3" name="Text Placeholder 2"/>
          <p:cNvSpPr>
            <a:spLocks noGrp="1"/>
          </p:cNvSpPr>
          <p:nvPr>
            <p:ph type="body" sz="quarter" idx="10"/>
          </p:nvPr>
        </p:nvSpPr>
        <p:spPr>
          <a:xfrm>
            <a:off x="457200" y="4800600"/>
            <a:ext cx="8229600" cy="1600199"/>
          </a:xfrm>
        </p:spPr>
        <p:txBody>
          <a:bodyPr>
            <a:normAutofit fontScale="92500"/>
          </a:bodyPr>
          <a:lstStyle/>
          <a:p>
            <a:r>
              <a:rPr lang="en-US" dirty="0" smtClean="0"/>
              <a:t>Like the new Contacts Manager and POD Status Log, the new SITREP board has a simplified header.</a:t>
            </a:r>
          </a:p>
          <a:p>
            <a:r>
              <a:rPr lang="en-US" dirty="0" smtClean="0"/>
              <a:t>Any headings, names, and labels are subject to change.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29600" cy="2170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89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 Section</a:t>
            </a:r>
            <a:endParaRPr lang="en-US" dirty="0"/>
          </a:p>
        </p:txBody>
      </p:sp>
      <p:sp>
        <p:nvSpPr>
          <p:cNvPr id="3" name="Text Placeholder 2"/>
          <p:cNvSpPr>
            <a:spLocks noGrp="1"/>
          </p:cNvSpPr>
          <p:nvPr>
            <p:ph type="body" sz="quarter" idx="10"/>
          </p:nvPr>
        </p:nvSpPr>
        <p:spPr>
          <a:xfrm>
            <a:off x="457200" y="5105400"/>
            <a:ext cx="8229600" cy="1295399"/>
          </a:xfrm>
        </p:spPr>
        <p:txBody>
          <a:bodyPr>
            <a:normAutofit/>
          </a:bodyPr>
          <a:lstStyle/>
          <a:p>
            <a:r>
              <a:rPr lang="en-US" dirty="0" smtClean="0"/>
              <a:t>The board name and incident name can be found on the left side of the board header.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29600" cy="2170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10800000">
            <a:off x="1219200" y="3048000"/>
            <a:ext cx="1066800" cy="17526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53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 Section</a:t>
            </a:r>
            <a:endParaRPr lang="en-US" dirty="0"/>
          </a:p>
        </p:txBody>
      </p:sp>
      <p:sp>
        <p:nvSpPr>
          <p:cNvPr id="3" name="Text Placeholder 2"/>
          <p:cNvSpPr>
            <a:spLocks noGrp="1"/>
          </p:cNvSpPr>
          <p:nvPr>
            <p:ph type="body" sz="quarter" idx="10"/>
          </p:nvPr>
        </p:nvSpPr>
        <p:spPr>
          <a:xfrm>
            <a:off x="4953000" y="2209800"/>
            <a:ext cx="3733800" cy="4190999"/>
          </a:xfrm>
        </p:spPr>
        <p:txBody>
          <a:bodyPr>
            <a:normAutofit fontScale="85000" lnSpcReduction="10000"/>
          </a:bodyPr>
          <a:lstStyle/>
          <a:p>
            <a:r>
              <a:rPr lang="en-US" dirty="0" smtClean="0"/>
              <a:t>On the right side is the Board Menu button and the search feature.</a:t>
            </a:r>
          </a:p>
          <a:p>
            <a:r>
              <a:rPr lang="en-US" dirty="0" smtClean="0"/>
              <a:t>All board-level actions, export options, and help guides are available here.</a:t>
            </a:r>
          </a:p>
          <a:p>
            <a:r>
              <a:rPr lang="en-US" dirty="0" smtClean="0"/>
              <a:t>Click the “Create Incident SITREP” option to begin your SITREP. This link will not be available if a SITREP has already been created for your position.</a:t>
            </a:r>
          </a:p>
        </p:txBody>
      </p:sp>
      <p:sp>
        <p:nvSpPr>
          <p:cNvPr id="4" name="Down Arrow 3"/>
          <p:cNvSpPr/>
          <p:nvPr/>
        </p:nvSpPr>
        <p:spPr>
          <a:xfrm rot="10800000">
            <a:off x="1219200" y="3048000"/>
            <a:ext cx="1066800" cy="17526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209800"/>
            <a:ext cx="419862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0800000">
            <a:off x="762000" y="5029200"/>
            <a:ext cx="990600" cy="13716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94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General Info/EOC Status</a:t>
            </a:r>
            <a:endParaRPr lang="en-US" dirty="0"/>
          </a:p>
        </p:txBody>
      </p:sp>
      <p:sp>
        <p:nvSpPr>
          <p:cNvPr id="3" name="Text Placeholder 2"/>
          <p:cNvSpPr>
            <a:spLocks noGrp="1"/>
          </p:cNvSpPr>
          <p:nvPr>
            <p:ph type="body" sz="quarter" idx="10"/>
          </p:nvPr>
        </p:nvSpPr>
        <p:spPr>
          <a:xfrm>
            <a:off x="4953000" y="2209800"/>
            <a:ext cx="3733800" cy="4190999"/>
          </a:xfrm>
        </p:spPr>
        <p:txBody>
          <a:bodyPr>
            <a:normAutofit fontScale="85000" lnSpcReduction="20000"/>
          </a:bodyPr>
          <a:lstStyle/>
          <a:p>
            <a:r>
              <a:rPr lang="en-US" dirty="0" smtClean="0"/>
              <a:t>The SITREP input is broken down into sections. Required fields are marked with a red asterisk.</a:t>
            </a:r>
          </a:p>
          <a:p>
            <a:r>
              <a:rPr lang="en-US" dirty="0" smtClean="0"/>
              <a:t>Your parish name will be populated automatically.</a:t>
            </a:r>
          </a:p>
          <a:p>
            <a:r>
              <a:rPr lang="en-US" dirty="0" smtClean="0"/>
              <a:t>The “Primary Situation” allows you to mark which specific event type is impacting your parish.</a:t>
            </a:r>
          </a:p>
          <a:p>
            <a:r>
              <a:rPr lang="en-US" dirty="0" smtClean="0"/>
              <a:t>Parishes will report EOC activation and staffing.</a:t>
            </a:r>
          </a:p>
        </p:txBody>
      </p:sp>
      <p:sp>
        <p:nvSpPr>
          <p:cNvPr id="4" name="Down Arrow 3"/>
          <p:cNvSpPr/>
          <p:nvPr/>
        </p:nvSpPr>
        <p:spPr>
          <a:xfrm rot="10800000">
            <a:off x="1219200" y="3048000"/>
            <a:ext cx="1066800" cy="17526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291013" cy="3642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91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Declaration/Attachment</a:t>
            </a:r>
            <a:endParaRPr lang="en-US" dirty="0"/>
          </a:p>
        </p:txBody>
      </p:sp>
      <p:sp>
        <p:nvSpPr>
          <p:cNvPr id="3" name="Text Placeholder 2"/>
          <p:cNvSpPr>
            <a:spLocks noGrp="1"/>
          </p:cNvSpPr>
          <p:nvPr>
            <p:ph type="body" sz="quarter" idx="10"/>
          </p:nvPr>
        </p:nvSpPr>
        <p:spPr>
          <a:xfrm>
            <a:off x="4953000" y="2209800"/>
            <a:ext cx="3733800" cy="4190999"/>
          </a:xfrm>
        </p:spPr>
        <p:txBody>
          <a:bodyPr>
            <a:normAutofit fontScale="85000" lnSpcReduction="10000"/>
          </a:bodyPr>
          <a:lstStyle/>
          <a:p>
            <a:r>
              <a:rPr lang="en-US" dirty="0" smtClean="0"/>
              <a:t>You can also upload your emergency declaration and set your declaration status. You can give a custom name to the attachment, similar to the uploads in the File Library.</a:t>
            </a:r>
          </a:p>
          <a:p>
            <a:r>
              <a:rPr lang="en-US" dirty="0" smtClean="0"/>
              <a:t>This is the only attachment in this SITREP. Other attachments can be added to the File Library.</a:t>
            </a:r>
          </a:p>
        </p:txBody>
      </p:sp>
      <p:sp>
        <p:nvSpPr>
          <p:cNvPr id="4" name="Down Arrow 3"/>
          <p:cNvSpPr/>
          <p:nvPr/>
        </p:nvSpPr>
        <p:spPr>
          <a:xfrm rot="10800000">
            <a:off x="1219200" y="3048000"/>
            <a:ext cx="1066800" cy="17526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291013" cy="3642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25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Closures and Evacuations</a:t>
            </a:r>
            <a:endParaRPr lang="en-US" dirty="0"/>
          </a:p>
        </p:txBody>
      </p:sp>
      <p:sp>
        <p:nvSpPr>
          <p:cNvPr id="3" name="Text Placeholder 2"/>
          <p:cNvSpPr>
            <a:spLocks noGrp="1"/>
          </p:cNvSpPr>
          <p:nvPr>
            <p:ph type="body" sz="quarter" idx="10"/>
          </p:nvPr>
        </p:nvSpPr>
        <p:spPr>
          <a:xfrm>
            <a:off x="4343400" y="2209800"/>
            <a:ext cx="4343400" cy="4190999"/>
          </a:xfrm>
        </p:spPr>
        <p:txBody>
          <a:bodyPr>
            <a:normAutofit/>
          </a:bodyPr>
          <a:lstStyle/>
          <a:p>
            <a:r>
              <a:rPr lang="en-US" dirty="0" smtClean="0"/>
              <a:t>Next is the parish closures section. Closures, early dismissals, and delays can be selected here, along with the affected dates.</a:t>
            </a:r>
          </a:p>
          <a:p>
            <a:r>
              <a:rPr lang="en-US" dirty="0" smtClean="0"/>
              <a:t>Below, evacuation and sheltering statuses and evacuation numbers can be updated.</a:t>
            </a:r>
          </a:p>
        </p:txBody>
      </p:sp>
      <p:sp>
        <p:nvSpPr>
          <p:cNvPr id="4" name="Down Arrow 3"/>
          <p:cNvSpPr/>
          <p:nvPr/>
        </p:nvSpPr>
        <p:spPr>
          <a:xfrm rot="10800000">
            <a:off x="1219200" y="3048000"/>
            <a:ext cx="1066800" cy="17526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337"/>
          <a:stretch/>
        </p:blipFill>
        <p:spPr bwMode="auto">
          <a:xfrm>
            <a:off x="457200" y="2209800"/>
            <a:ext cx="3494868"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00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SITREP: Damage Assessment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209800"/>
            <a:ext cx="6019800" cy="3872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32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DA15DB-33D8-43D1-B1E1-BBDE28F4F587}">
  <ds:schemaRefs>
    <ds:schemaRef ds:uri="http://purl.org/dc/dcmitype/"/>
    <ds:schemaRef ds:uri="http://schemas.microsoft.com/office/2006/metadata/properties"/>
    <ds:schemaRef ds:uri="http://purl.org/dc/terms/"/>
    <ds:schemaRef ds:uri="9383fe21-241c-4b58-a6fa-ef802baabd5f"/>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0257B44E-28CB-40BC-B550-44224B25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812DF-8D59-4003-9880-57643F4B01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862</TotalTime>
  <Words>674</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Why Is an Update Needed?</vt:lpstr>
      <vt:lpstr>SITREP Board View</vt:lpstr>
      <vt:lpstr>Header Section</vt:lpstr>
      <vt:lpstr>Header Section</vt:lpstr>
      <vt:lpstr>Creating a SITREP: General Info/EOC Status</vt:lpstr>
      <vt:lpstr>Creating a SITREP: Declaration/Attachment</vt:lpstr>
      <vt:lpstr>Creating a SITREP: Closures and Evacuations</vt:lpstr>
      <vt:lpstr>Creating a SITREP: Damage Assessment</vt:lpstr>
      <vt:lpstr>Creating a SITREP: Damage Assessment</vt:lpstr>
      <vt:lpstr>Creating a SITREP: Detailed Reports</vt:lpstr>
      <vt:lpstr>Creating a SITREP: Preparer Info</vt:lpstr>
      <vt:lpstr>Updating Your SITREP</vt:lpstr>
      <vt:lpstr>Viewing Your SITREP</vt:lpstr>
      <vt:lpstr>Additional Notes</vt:lpstr>
      <vt:lpstr>Contact Information</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GOHSEP Conference 2017 IMAC Presentation</dc:title>
  <dc:creator>swb;austin dixon</dc:creator>
  <cp:lastModifiedBy>Dayries, Christina</cp:lastModifiedBy>
  <cp:revision>89</cp:revision>
  <dcterms:created xsi:type="dcterms:W3CDTF">2015-09-22T16:44:38Z</dcterms:created>
  <dcterms:modified xsi:type="dcterms:W3CDTF">2017-01-26T20:43:30Z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s">
    <vt:lpwstr/>
  </property>
  <property fmtid="{D5CDD505-2E9C-101B-9397-08002B2CF9AE}" pid="3" name="ContentTypeId">
    <vt:lpwstr>0x010100CB9C5296AA4CB44AAC993CF3D2FFA90A</vt:lpwstr>
  </property>
  <property fmtid="{D5CDD505-2E9C-101B-9397-08002B2CF9AE}" pid="4" name="ContentType">
    <vt:lpwstr>Slide</vt:lpwstr>
  </property>
  <property fmtid="{D5CDD505-2E9C-101B-9397-08002B2CF9AE}" pid="5" name="Presentation">
    <vt:lpwstr>GOHSEPSlideMaster_Respond_2015</vt:lpwstr>
  </property>
  <property fmtid="{D5CDD505-2E9C-101B-9397-08002B2CF9AE}" pid="6" name="SlideDescription">
    <vt:lpwstr/>
  </property>
</Properties>
</file>