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713" r:id="rId3"/>
  </p:sldMasterIdLst>
  <p:notesMasterIdLst>
    <p:notesMasterId r:id="rId28"/>
  </p:notesMasterIdLst>
  <p:sldIdLst>
    <p:sldId id="339" r:id="rId4"/>
    <p:sldId id="424" r:id="rId5"/>
    <p:sldId id="411" r:id="rId6"/>
    <p:sldId id="416" r:id="rId7"/>
    <p:sldId id="420" r:id="rId8"/>
    <p:sldId id="421" r:id="rId9"/>
    <p:sldId id="422" r:id="rId10"/>
    <p:sldId id="414" r:id="rId11"/>
    <p:sldId id="292" r:id="rId12"/>
    <p:sldId id="423" r:id="rId13"/>
    <p:sldId id="402" r:id="rId14"/>
    <p:sldId id="294" r:id="rId15"/>
    <p:sldId id="321" r:id="rId16"/>
    <p:sldId id="332" r:id="rId17"/>
    <p:sldId id="404" r:id="rId18"/>
    <p:sldId id="313" r:id="rId19"/>
    <p:sldId id="405" r:id="rId20"/>
    <p:sldId id="341" r:id="rId21"/>
    <p:sldId id="406" r:id="rId22"/>
    <p:sldId id="322" r:id="rId23"/>
    <p:sldId id="297" r:id="rId24"/>
    <p:sldId id="262" r:id="rId25"/>
    <p:sldId id="400" r:id="rId26"/>
    <p:sldId id="305" r:id="rId2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2FF"/>
    <a:srgbClr val="E7F9FF"/>
    <a:srgbClr val="F3FCFF"/>
    <a:srgbClr val="005392"/>
    <a:srgbClr val="FFFFFF"/>
    <a:srgbClr val="EDF85A"/>
    <a:srgbClr val="29FF52"/>
    <a:srgbClr val="FBE07D"/>
    <a:srgbClr val="F69660"/>
    <a:srgbClr val="F265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6" autoAdjust="0"/>
    <p:restoredTop sz="98596" autoAdjust="0"/>
  </p:normalViewPr>
  <p:slideViewPr>
    <p:cSldViewPr>
      <p:cViewPr>
        <p:scale>
          <a:sx n="70" d="100"/>
          <a:sy n="70" d="100"/>
        </p:scale>
        <p:origin x="-4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29" rIns="92659" bIns="46329" numCol="1" anchor="t" anchorCtr="0" compatLnSpc="1">
            <a:prstTxWarp prst="textNoShape">
              <a:avLst/>
            </a:prstTxWarp>
          </a:bodyPr>
          <a:lstStyle>
            <a:lvl1pPr defTabSz="926720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5" y="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29" rIns="92659" bIns="46329" numCol="1" anchor="t" anchorCtr="0" compatLnSpc="1">
            <a:prstTxWarp prst="textNoShape">
              <a:avLst/>
            </a:prstTxWarp>
          </a:bodyPr>
          <a:lstStyle>
            <a:lvl1pPr algn="r" defTabSz="926720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4" y="4410394"/>
            <a:ext cx="5586734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29" rIns="92659" bIns="46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17614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29" rIns="92659" bIns="46329" numCol="1" anchor="b" anchorCtr="0" compatLnSpc="1">
            <a:prstTxWarp prst="textNoShape">
              <a:avLst/>
            </a:prstTxWarp>
          </a:bodyPr>
          <a:lstStyle>
            <a:lvl1pPr defTabSz="926720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5" y="8817614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29" rIns="92659" bIns="46329" numCol="1" anchor="b" anchorCtr="0" compatLnSpc="1">
            <a:prstTxWarp prst="textNoShape">
              <a:avLst/>
            </a:prstTxWarp>
          </a:bodyPr>
          <a:lstStyle>
            <a:lvl1pPr algn="r" defTabSz="926720">
              <a:defRPr sz="1200" b="0"/>
            </a:lvl1pPr>
          </a:lstStyle>
          <a:p>
            <a:pPr>
              <a:defRPr/>
            </a:pPr>
            <a:fld id="{8FC325C5-45B1-4D11-BF92-EF804C82A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217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complicated,</a:t>
            </a:r>
            <a:r>
              <a:rPr lang="en-US" baseline="0" dirty="0" smtClean="0"/>
              <a:t> more equipment, but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CB00A-E1E5-42D0-BA06-B54383AEB6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227"/>
            <a:fld id="{76CAF796-3A35-4D1F-9933-4E3D9651D8CD}" type="slidenum">
              <a:rPr lang="en-US" smtClean="0"/>
              <a:pPr defTabSz="925227"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227"/>
            <a:fld id="{2D7F1E86-666C-4181-AE65-194D44734F5D}" type="slidenum">
              <a:rPr lang="en-US" smtClean="0"/>
              <a:pPr defTabSz="925227"/>
              <a:t>9</a:t>
            </a:fld>
            <a:endParaRPr lang="en-US" dirty="0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134" y="4410392"/>
            <a:ext cx="5586734" cy="417893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227"/>
            <a:fld id="{2D7F1E86-666C-4181-AE65-194D44734F5D}" type="slidenum">
              <a:rPr lang="en-US" smtClean="0"/>
              <a:pPr defTabSz="925227"/>
              <a:t>11</a:t>
            </a:fld>
            <a:endParaRPr lang="en-US" dirty="0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134" y="4410392"/>
            <a:ext cx="5586734" cy="417893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58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6475C-0AFE-4C95-B11D-7F9ADC35CF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C8107-71A0-47DB-A9E9-FD560DC79C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98AA8-30FE-4940-AD96-319A97CAF6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6A07F-546A-4DDF-AF29-22BAE7DD1E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 anchor="ctr" anchorCtr="0"/>
          <a:lstStyle>
            <a:lvl1pPr marL="0" indent="0" algn="ctr">
              <a:buNone/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AA4D8-18C3-4DCB-ABA2-8D1C8E7389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D9E33-87DA-4A45-9C78-97CDAF31A3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5A9FE-792D-4D93-8ECB-F1EC7853B2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EEEB8-A6F8-4F2F-A56F-3A12E07DF9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C4B1-F976-422A-8EA4-737B77CA5F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1367C-1369-41E9-96D0-B03D60456F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6471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9456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9456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9456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9456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945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9456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9456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9456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8DAC4"/>
              </a:gs>
              <a:gs pos="100000">
                <a:srgbClr val="D8DAC4">
                  <a:gamma/>
                  <a:tint val="8784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824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330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065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540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230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907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29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154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306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238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993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08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42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733800"/>
            <a:ext cx="8839200" cy="3001963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800" b="1" cap="small" dirty="0" smtClean="0">
                <a:latin typeface="Times New Roman" pitchFamily="18" charset="0"/>
                <a:cs typeface="Times New Roman" pitchFamily="18" charset="0"/>
              </a:rPr>
              <a:t>Louisiana Wireless</a:t>
            </a:r>
            <a:br>
              <a:rPr lang="en-US" sz="3800" b="1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800" b="1" cap="small" dirty="0" smtClean="0">
                <a:latin typeface="Times New Roman" pitchFamily="18" charset="0"/>
                <a:cs typeface="Times New Roman" pitchFamily="18" charset="0"/>
              </a:rPr>
              <a:t>Information Network</a:t>
            </a:r>
          </a:p>
          <a:p>
            <a:pPr algn="ctr" eaLnBrk="1" hangingPunct="1">
              <a:lnSpc>
                <a:spcPct val="170000"/>
              </a:lnSpc>
              <a:defRPr/>
            </a:pPr>
            <a:r>
              <a:rPr lang="en-US" sz="2000" cap="small" dirty="0" smtClean="0">
                <a:latin typeface="Times New Roman" pitchFamily="18" charset="0"/>
                <a:cs typeface="Times New Roman" pitchFamily="18" charset="0"/>
              </a:rPr>
              <a:t>February 20, 2013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2000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Department of Public Safety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2000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Radio Communications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2000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(225) 925-6036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29823" cy="1554480"/>
          </a:xfrm>
          <a:solidFill>
            <a:srgbClr val="0070C0"/>
          </a:solidFill>
          <a:effectLst/>
        </p:spPr>
        <p:txBody>
          <a:bodyPr/>
          <a:lstStyle/>
          <a:p>
            <a:pPr marL="182880" indent="0" algn="ctr" eaLnBrk="1" hangingPunct="1">
              <a:buNone/>
            </a:pPr>
            <a:r>
              <a:rPr lang="en-US" sz="9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LWIN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076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SYSTEM SUMMARY: 119 INSTALLED SITES</a:t>
            </a:r>
            <a:endParaRPr lang="en-US" sz="20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1676400"/>
            <a:ext cx="8839200" cy="5105400"/>
          </a:xfrm>
          <a:noFill/>
        </p:spPr>
        <p:txBody>
          <a:bodyPr>
            <a:normAutofit/>
          </a:bodyPr>
          <a:lstStyle/>
          <a:p>
            <a:pPr marL="45720" indent="0" eaLnBrk="1" hangingPunct="1">
              <a:buClr>
                <a:srgbClr val="990000"/>
              </a:buCl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119 Sites in Full Operation</a:t>
            </a:r>
          </a:p>
          <a:p>
            <a:pPr marL="640080" lvl="2" indent="0">
              <a:buClr>
                <a:srgbClr val="990000"/>
              </a:buCl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 58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Operational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sites</a:t>
            </a:r>
          </a:p>
          <a:p>
            <a:pPr marL="640080" lvl="2" indent="0">
              <a:buClr>
                <a:srgbClr val="990000"/>
              </a:buCl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2009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 87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Operational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sites</a:t>
            </a:r>
          </a:p>
          <a:p>
            <a:pPr marL="640080" lvl="2" indent="0">
              <a:buClr>
                <a:srgbClr val="990000"/>
              </a:buCl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2010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104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Operational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sites</a:t>
            </a:r>
          </a:p>
          <a:p>
            <a:pPr marL="640080" lvl="2" indent="0">
              <a:buClr>
                <a:srgbClr val="990000"/>
              </a:buCl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2011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112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Operational sites</a:t>
            </a:r>
          </a:p>
          <a:p>
            <a:pPr marL="640080" lvl="2" indent="0">
              <a:buClr>
                <a:srgbClr val="990000"/>
              </a:buCl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2012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119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Operational sites</a:t>
            </a:r>
          </a:p>
          <a:p>
            <a:pPr marL="45720" indent="0" eaLnBrk="1" hangingPunct="1">
              <a:buClr>
                <a:srgbClr val="990000"/>
              </a:buCl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" indent="0" eaLnBrk="1" hangingPunct="1">
              <a:buClr>
                <a:srgbClr val="990000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Operational Mobile Sites</a:t>
            </a:r>
          </a:p>
        </p:txBody>
      </p:sp>
    </p:spTree>
    <p:extLst>
      <p:ext uri="{BB962C8B-B14F-4D97-AF65-F5344CB8AC3E}">
        <p14:creationId xmlns:p14="http://schemas.microsoft.com/office/powerpoint/2010/main" xmlns="" val="184498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Channel Summary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sz="quarter" idx="13"/>
          </p:nvPr>
        </p:nvSpPr>
        <p:spPr>
          <a:xfrm>
            <a:off x="152400" y="1584708"/>
            <a:ext cx="8839200" cy="4710112"/>
          </a:xfrm>
          <a:noFill/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Channels (119 Tower Sites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Mobile Sites) – 1142</a:t>
            </a:r>
          </a:p>
          <a:p>
            <a:pPr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Active Channels – 1084</a:t>
            </a:r>
          </a:p>
          <a:p>
            <a:pPr lvl="1"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1048 Channels on 119 Sites</a:t>
            </a:r>
          </a:p>
          <a:p>
            <a:pPr lvl="1"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36 Channels on 6 Mobile Sites</a:t>
            </a:r>
          </a:p>
          <a:p>
            <a:pPr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Repeaters Pending Licenses – 58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86000"/>
            <a:ext cx="7498080" cy="1554480"/>
          </a:xfrm>
          <a:solidFill>
            <a:srgbClr val="0070C0"/>
          </a:solidFill>
        </p:spPr>
        <p:txBody>
          <a:bodyPr anchor="ctr" anchorCtr="0"/>
          <a:lstStyle/>
          <a:p>
            <a:pPr marL="182880" indent="0" algn="ctr" eaLnBrk="1" hangingPunct="1">
              <a:buNone/>
              <a:defRPr/>
            </a:pPr>
            <a:r>
              <a:rPr lang="en-US" sz="48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System  Statistics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4523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" name="Object 7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90725279"/>
              </p:ext>
            </p:extLst>
          </p:nvPr>
        </p:nvGraphicFramePr>
        <p:xfrm>
          <a:off x="182563" y="1295400"/>
          <a:ext cx="8869362" cy="5410200"/>
        </p:xfrm>
        <a:graphic>
          <a:graphicData uri="http://schemas.openxmlformats.org/presentationml/2006/ole">
            <p:oleObj spid="_x0000_s1505" name="Worksheet" r:id="rId3" imgW="8553379" imgH="2705203" progId="Excel.Sheet.8">
              <p:embed/>
            </p:oleObj>
          </a:graphicData>
        </a:graphic>
      </p:graphicFrame>
      <p:sp>
        <p:nvSpPr>
          <p:cNvPr id="7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Subscribers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" name="Object 7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31433724"/>
              </p:ext>
            </p:extLst>
          </p:nvPr>
        </p:nvGraphicFramePr>
        <p:xfrm>
          <a:off x="152400" y="1371600"/>
          <a:ext cx="8839200" cy="5257800"/>
        </p:xfrm>
        <a:graphic>
          <a:graphicData uri="http://schemas.openxmlformats.org/presentationml/2006/ole">
            <p:oleObj spid="_x0000_s28712" name="Worksheet" r:id="rId3" imgW="8563094" imgH="4162412" progId="Excel.Sheet.8">
              <p:embed/>
            </p:oleObj>
          </a:graphicData>
        </a:graphic>
      </p:graphicFrame>
      <p:sp>
        <p:nvSpPr>
          <p:cNvPr id="7" name="Rectangle 29"/>
          <p:cNvSpPr txBox="1">
            <a:spLocks noChangeArrowheads="1"/>
          </p:cNvSpPr>
          <p:nvPr/>
        </p:nvSpPr>
        <p:spPr bwMode="auto">
          <a:xfrm>
            <a:off x="152400" y="228600"/>
            <a:ext cx="883920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cap="sm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Subscribers 2008 to 2012</a:t>
            </a:r>
            <a:endParaRPr lang="en-US" sz="3600" b="1" kern="0" cap="small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2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Push to Talk</a:t>
            </a:r>
          </a:p>
        </p:txBody>
      </p:sp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123420"/>
              </p:ext>
            </p:extLst>
          </p:nvPr>
        </p:nvGraphicFramePr>
        <p:xfrm>
          <a:off x="182563" y="1371600"/>
          <a:ext cx="8897937" cy="5334000"/>
        </p:xfrm>
        <a:graphic>
          <a:graphicData uri="http://schemas.openxmlformats.org/presentationml/2006/ole">
            <p:oleObj spid="_x0000_s2527" name="Worksheet" r:id="rId3" imgW="8763051" imgH="2809811" progId="Excel.Shee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" name="Object 7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34190219"/>
              </p:ext>
            </p:extLst>
          </p:nvPr>
        </p:nvGraphicFramePr>
        <p:xfrm>
          <a:off x="152400" y="1646238"/>
          <a:ext cx="8839200" cy="4554537"/>
        </p:xfrm>
        <a:graphic>
          <a:graphicData uri="http://schemas.openxmlformats.org/presentationml/2006/ole">
            <p:oleObj spid="_x0000_s29735" name="Worksheet" r:id="rId3" imgW="9096314" imgH="4686261" progId="Excel.Sheet.8">
              <p:embed/>
            </p:oleObj>
          </a:graphicData>
        </a:graphic>
      </p:graphicFrame>
      <p:sp>
        <p:nvSpPr>
          <p:cNvPr id="7" name="Rectangle 29"/>
          <p:cNvSpPr txBox="1">
            <a:spLocks noChangeArrowheads="1"/>
          </p:cNvSpPr>
          <p:nvPr/>
        </p:nvSpPr>
        <p:spPr bwMode="auto">
          <a:xfrm>
            <a:off x="152400" y="228600"/>
            <a:ext cx="883920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cap="sm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Push to Talk</a:t>
            </a:r>
            <a:r>
              <a:rPr lang="en-US" sz="3600" kern="0" cap="sm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2008 to </a:t>
            </a:r>
            <a:r>
              <a:rPr lang="en-US" sz="3600" kern="0" cap="sm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endParaRPr lang="en-US" sz="3600" kern="0" cap="small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06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en-US" sz="36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Busies</a:t>
            </a:r>
            <a:endParaRPr lang="en-US" sz="3600" cap="small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2540380"/>
              </p:ext>
            </p:extLst>
          </p:nvPr>
        </p:nvGraphicFramePr>
        <p:xfrm>
          <a:off x="182563" y="1295400"/>
          <a:ext cx="8812212" cy="5334000"/>
        </p:xfrm>
        <a:graphic>
          <a:graphicData uri="http://schemas.openxmlformats.org/presentationml/2006/ole">
            <p:oleObj spid="_x0000_s28127" name="Worksheet" r:id="rId3" imgW="8715288" imgH="3029027" progId="Excel.Shee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43600" y="1905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Isaac X10</a:t>
            </a:r>
          </a:p>
          <a:p>
            <a:r>
              <a:rPr lang="en-US" dirty="0" smtClean="0"/>
              <a:t>34,885 Busies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" name="Object 7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5298283"/>
              </p:ext>
            </p:extLst>
          </p:nvPr>
        </p:nvGraphicFramePr>
        <p:xfrm>
          <a:off x="152400" y="1371600"/>
          <a:ext cx="8839200" cy="5257800"/>
        </p:xfrm>
        <a:graphic>
          <a:graphicData uri="http://schemas.openxmlformats.org/presentationml/2006/ole">
            <p:oleObj spid="_x0000_s30759" name="Worksheet" r:id="rId3" imgW="8601142" imgH="3590989" progId="Excel.Sheet.8">
              <p:embed/>
            </p:oleObj>
          </a:graphicData>
        </a:graphic>
      </p:graphicFrame>
      <p:sp>
        <p:nvSpPr>
          <p:cNvPr id="7" name="Rectangle 29"/>
          <p:cNvSpPr txBox="1">
            <a:spLocks noChangeArrowheads="1"/>
          </p:cNvSpPr>
          <p:nvPr/>
        </p:nvSpPr>
        <p:spPr bwMode="auto">
          <a:xfrm>
            <a:off x="152400" y="228600"/>
            <a:ext cx="883920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cap="sm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Busies</a:t>
            </a:r>
            <a:r>
              <a:rPr lang="en-US" sz="3600" kern="0" cap="sm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cap="sm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2008 to </a:t>
            </a:r>
            <a:r>
              <a:rPr lang="en-US" sz="3600" kern="0" cap="sm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endParaRPr lang="en-US" sz="3600" kern="0" cap="small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69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001000" cy="32004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Jeya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Selvaratnam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Jeya@DPS.LA.GOV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225-925 4017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 anchorCtr="1"/>
          <a:lstStyle/>
          <a:p>
            <a:pPr marL="182880" indent="0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Subscriber Statistics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Subscriber</a:t>
            </a:r>
            <a:r>
              <a:rPr lang="en-US" sz="3600" b="1" cap="small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Statistics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2011363"/>
            <a:ext cx="8839200" cy="3627437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Security Groups/Agencies</a:t>
            </a:r>
          </a:p>
          <a:p>
            <a:pPr lvl="1"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182/427</a:t>
            </a:r>
          </a:p>
          <a:p>
            <a:pPr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Talkgroups</a:t>
            </a:r>
          </a:p>
          <a:p>
            <a:pPr lvl="1"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5,453</a:t>
            </a:r>
          </a:p>
          <a:p>
            <a:pPr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Users</a:t>
            </a:r>
          </a:p>
          <a:p>
            <a:pPr lvl="1"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69,805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 anchorCtr="1"/>
          <a:lstStyle/>
          <a:p>
            <a:pPr marL="182880" indent="0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System Coverage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304800"/>
            <a:ext cx="3200400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 Coverage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0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 anchorCtr="1"/>
          <a:lstStyle/>
          <a:p>
            <a:pPr marL="182880" indent="0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908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Land Mobile Radio  (LMR) network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P25 Digital 700 – 800 MHz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Trunked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Ability to talk from one end of the state to the other 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LWIN?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46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Governance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Act 797 (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SB788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282456"/>
            <a:ext cx="53303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Statewide Interoperability        Executive Committee (SIEC)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Oversees LWIN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191000"/>
            <a:ext cx="77050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Department of Public Safety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Identify and implement interoperability solutions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Address critical interoperability issues relating to public safety and emergency response, including communications, spectrum, networks, equipment, training, and other areas as needs are identified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74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799" cy="8382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SIEC Member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838033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Deputy Director of Interoperability,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designee - </a:t>
            </a:r>
          </a:p>
          <a:p>
            <a:pPr marL="628650" lvl="1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Chairman, Pat Santos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25425" indent="-225425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Commissioner of the Division of Administration, or designee</a:t>
            </a:r>
          </a:p>
          <a:p>
            <a:pPr marL="225425" indent="-225425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Adjutant General of the Louisiana National Guard, or designee </a:t>
            </a:r>
          </a:p>
          <a:p>
            <a:pPr marL="225425" indent="-225425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Deputy Secretary of the Department of Public Safety and Corrections,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Public Safety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Services, or designee</a:t>
            </a:r>
          </a:p>
          <a:p>
            <a:pPr marL="225425" indent="-225425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Executive Director of the Governor’s Office of Indian Affairs, or designee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676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 State Representatives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64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SIEC Members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971800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President of the Louisiana Sheriffs Association, or designee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President of the Louisiana Association of Chiefs of Police, or designee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President of the Louisiana Fire Chiefs Association, or designee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Chair of the Regional Parish Homeland Security and Emergency Preparedness 	Directors Committee, or designee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Association of Public Safety Communications Officials, or designee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Louisiana Ambulance Alliance, or designee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676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 Local Agency Representatives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2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SIEC Members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6670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Region 1 Ken Hughes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Region 2 Billie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Giror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Region 3 Eric Deroche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Region 4 Lee Hebert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Region 5 Sheriff Douglas Hebert III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Region 6 Sonya Wiley-Gremillion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Region 7 William Edge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Region 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Dowdey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Region 9 Merrick Tassin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676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 Local Representatives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50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0"/>
            <a:ext cx="9144000" cy="1554163"/>
          </a:xfrm>
          <a:solidFill>
            <a:srgbClr val="0070C0"/>
          </a:solidFill>
        </p:spPr>
        <p:txBody>
          <a:bodyPr anchor="ctr"/>
          <a:lstStyle/>
          <a:p>
            <a:pPr marL="182880" indent="0" algn="ctr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Infrastructure Update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865912"/>
            <a:ext cx="8839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711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SYSTEM SUMMARY</a:t>
            </a:r>
            <a:endParaRPr lang="en-US" sz="20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1219200"/>
            <a:ext cx="8839200" cy="4648200"/>
          </a:xfrm>
          <a:noFill/>
        </p:spPr>
        <p:txBody>
          <a:bodyPr anchor="ctr">
            <a:normAutofit/>
          </a:bodyPr>
          <a:lstStyle/>
          <a:p>
            <a:pPr marL="45720" indent="0" eaLnBrk="1" hangingPunct="1">
              <a:buClr>
                <a:srgbClr val="990000"/>
              </a:buCl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119 Tower Sites in Full Operation</a:t>
            </a:r>
          </a:p>
          <a:p>
            <a:pPr marL="640080" lvl="2" indent="0">
              <a:buClr>
                <a:srgbClr val="990000"/>
              </a:buCl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" indent="0" eaLnBrk="1" hangingPunct="1">
              <a:buClr>
                <a:srgbClr val="990000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Operational Mobile Sites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97567</TotalTime>
  <Words>342</Words>
  <Application>Microsoft Office PowerPoint</Application>
  <PresentationFormat>On-screen Show (4:3)</PresentationFormat>
  <Paragraphs>91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State of La P25 System July Report v5</vt:lpstr>
      <vt:lpstr>Slipstream</vt:lpstr>
      <vt:lpstr>1_State of La P25 System July Report v5</vt:lpstr>
      <vt:lpstr>Worksheet</vt:lpstr>
      <vt:lpstr>LWIN</vt:lpstr>
      <vt:lpstr>Jeya Selvaratnam  Jeya@DPS.LA.GOV 225-925 4017</vt:lpstr>
      <vt:lpstr>What is LWIN?</vt:lpstr>
      <vt:lpstr>Governance Act 797 (SB788)</vt:lpstr>
      <vt:lpstr>SIEC Members</vt:lpstr>
      <vt:lpstr>SIEC Members</vt:lpstr>
      <vt:lpstr>SIEC Members</vt:lpstr>
      <vt:lpstr>Infrastructure Update</vt:lpstr>
      <vt:lpstr>SYSTEM SUMMARY</vt:lpstr>
      <vt:lpstr>Slide 10</vt:lpstr>
      <vt:lpstr>SYSTEM SUMMARY: 119 INSTALLED SITES</vt:lpstr>
      <vt:lpstr>Channel Summary</vt:lpstr>
      <vt:lpstr>System  Statistics</vt:lpstr>
      <vt:lpstr>Slide 14</vt:lpstr>
      <vt:lpstr>Slide 15</vt:lpstr>
      <vt:lpstr>Push to Talk</vt:lpstr>
      <vt:lpstr>Slide 17</vt:lpstr>
      <vt:lpstr>Busies</vt:lpstr>
      <vt:lpstr>Slide 19</vt:lpstr>
      <vt:lpstr>Subscriber Statistics</vt:lpstr>
      <vt:lpstr>Subscriber Statistics</vt:lpstr>
      <vt:lpstr>System Coverage</vt:lpstr>
      <vt:lpstr>Slide 23</vt:lpstr>
      <vt:lpstr>Thank You!</vt:lpstr>
    </vt:vector>
  </TitlesOfParts>
  <Company>LADPS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LWIN</dc:title>
  <dc:creator>rbhadri</dc:creator>
  <cp:lastModifiedBy>Administrator</cp:lastModifiedBy>
  <cp:revision>768</cp:revision>
  <cp:lastPrinted>2012-11-05T15:13:05Z</cp:lastPrinted>
  <dcterms:created xsi:type="dcterms:W3CDTF">2009-07-08T18:56:02Z</dcterms:created>
  <dcterms:modified xsi:type="dcterms:W3CDTF">2013-02-20T21:03:08Z</dcterms:modified>
</cp:coreProperties>
</file>