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>
  <p:sldMasterIdLst>
    <p:sldMasterId id="2147483648" r:id="rId6"/>
  </p:sldMasterIdLst>
  <p:notesMasterIdLst>
    <p:notesMasterId r:id="rId28"/>
  </p:notesMasterIdLst>
  <p:handoutMasterIdLst>
    <p:handoutMasterId r:id="rId29"/>
  </p:handoutMasterIdLst>
  <p:sldIdLst>
    <p:sldId id="431" r:id="rId7"/>
    <p:sldId id="313" r:id="rId8"/>
    <p:sldId id="433" r:id="rId9"/>
    <p:sldId id="464" r:id="rId10"/>
    <p:sldId id="449" r:id="rId11"/>
    <p:sldId id="480" r:id="rId12"/>
    <p:sldId id="481" r:id="rId13"/>
    <p:sldId id="438" r:id="rId14"/>
    <p:sldId id="484" r:id="rId15"/>
    <p:sldId id="485" r:id="rId16"/>
    <p:sldId id="486" r:id="rId17"/>
    <p:sldId id="487" r:id="rId18"/>
    <p:sldId id="457" r:id="rId19"/>
    <p:sldId id="459" r:id="rId20"/>
    <p:sldId id="453" r:id="rId21"/>
    <p:sldId id="495" r:id="rId22"/>
    <p:sldId id="494" r:id="rId23"/>
    <p:sldId id="439" r:id="rId24"/>
    <p:sldId id="440" r:id="rId25"/>
    <p:sldId id="491" r:id="rId26"/>
    <p:sldId id="493" r:id="rId27"/>
  </p:sldIdLst>
  <p:sldSz cx="9144000" cy="6858000" type="letter"/>
  <p:notesSz cx="7010400" cy="9296400"/>
  <p:embeddedFontLst>
    <p:embeddedFont>
      <p:font typeface="Arial Black" panose="020B0A04020102020204" pitchFamily="34" charset="0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Impact" panose="020B0806030902050204" pitchFamily="34" charset="0"/>
      <p:regular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004232"/>
    <a:srgbClr val="99CCFF"/>
    <a:srgbClr val="33CC33"/>
    <a:srgbClr val="FFFFFF"/>
    <a:srgbClr val="CCEC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3073" autoAdjust="0"/>
  </p:normalViewPr>
  <p:slideViewPr>
    <p:cSldViewPr snapToGrid="0">
      <p:cViewPr>
        <p:scale>
          <a:sx n="70" d="100"/>
          <a:sy n="70" d="100"/>
        </p:scale>
        <p:origin x="-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912" y="234"/>
      </p:cViewPr>
      <p:guideLst>
        <p:guide orient="horz" pos="2929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t" anchorCtr="0" compatLnSpc="1">
            <a:prstTxWarp prst="textNoShape">
              <a:avLst/>
            </a:prstTxWarp>
          </a:bodyPr>
          <a:lstStyle>
            <a:lvl1pPr algn="l" defTabSz="91986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93" y="1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t" anchorCtr="0" compatLnSpc="1">
            <a:prstTxWarp prst="textNoShape">
              <a:avLst/>
            </a:prstTxWarp>
          </a:bodyPr>
          <a:lstStyle>
            <a:lvl1pPr algn="r" defTabSz="91986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860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b" anchorCtr="0" compatLnSpc="1">
            <a:prstTxWarp prst="textNoShape">
              <a:avLst/>
            </a:prstTxWarp>
          </a:bodyPr>
          <a:lstStyle>
            <a:lvl1pPr algn="l" defTabSz="91986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93" y="8839860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b" anchorCtr="0" compatLnSpc="1">
            <a:prstTxWarp prst="textNoShape">
              <a:avLst/>
            </a:prstTxWarp>
          </a:bodyPr>
          <a:lstStyle>
            <a:lvl1pPr algn="r" defTabSz="91986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65670B-AD16-4D05-8522-13D05EDFC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t" anchorCtr="0" compatLnSpc="1">
            <a:prstTxWarp prst="textNoShape">
              <a:avLst/>
            </a:prstTxWarp>
          </a:bodyPr>
          <a:lstStyle>
            <a:lvl1pPr algn="l" defTabSz="9198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93" y="1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t" anchorCtr="0" compatLnSpc="1">
            <a:prstTxWarp prst="textNoShape">
              <a:avLst/>
            </a:prstTxWarp>
          </a:bodyPr>
          <a:lstStyle>
            <a:lvl1pPr algn="r" defTabSz="9198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4213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227" y="4417518"/>
            <a:ext cx="5137947" cy="41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860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b" anchorCtr="0" compatLnSpc="1">
            <a:prstTxWarp prst="textNoShape">
              <a:avLst/>
            </a:prstTxWarp>
          </a:bodyPr>
          <a:lstStyle>
            <a:lvl1pPr algn="l" defTabSz="9198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93" y="8839860"/>
            <a:ext cx="3039509" cy="45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1" tIns="45803" rIns="91621" bIns="45803" numCol="1" anchor="b" anchorCtr="0" compatLnSpc="1">
            <a:prstTxWarp prst="textNoShape">
              <a:avLst/>
            </a:prstTxWarp>
          </a:bodyPr>
          <a:lstStyle>
            <a:lvl1pPr algn="r" defTabSz="919865">
              <a:defRPr sz="1200"/>
            </a:lvl1pPr>
          </a:lstStyle>
          <a:p>
            <a:pPr>
              <a:defRPr/>
            </a:pPr>
            <a:fld id="{A5C80F4C-1450-4A99-99EC-21E0C36E0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C5CCBD93-819D-4E8A-958A-E0C174EE616F}" type="slidenum">
              <a:rPr lang="en-US" smtClean="0"/>
              <a:pPr defTabSz="919163"/>
              <a:t>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581A1C5E-D457-487B-843B-C671F57818EC}" type="slidenum">
              <a:rPr lang="en-US" smtClean="0"/>
              <a:pPr defTabSz="917575"/>
              <a:t>18</a:t>
            </a:fld>
            <a:endParaRPr lang="en-US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970893" y="8841466"/>
            <a:ext cx="3039509" cy="45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49" tIns="45869" rIns="91749" bIns="45869" anchor="b"/>
          <a:lstStyle/>
          <a:p>
            <a:pPr defTabSz="917575"/>
            <a:fld id="{7BD4EB98-7206-4B80-B45C-662A4FE16230}" type="slidenum">
              <a:rPr lang="en-US" sz="1200"/>
              <a:pPr defTabSz="917575"/>
              <a:t>18</a:t>
            </a:fld>
            <a:endParaRPr 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227" y="4417518"/>
            <a:ext cx="5137947" cy="4192462"/>
          </a:xfrm>
          <a:noFill/>
          <a:ln/>
        </p:spPr>
        <p:txBody>
          <a:bodyPr lIns="91749" tIns="45869" rIns="91749" bIns="45869"/>
          <a:lstStyle/>
          <a:p>
            <a:pPr lvl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0C76D6C1-6CA3-4897-A30A-0A98C628DD63}" type="slidenum">
              <a:rPr lang="en-US" smtClean="0"/>
              <a:pPr defTabSz="919163"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425" indent="-225425"/>
            <a:r>
              <a:rPr lang="en-US" smtClean="0"/>
              <a:t>The focus of my briefing today will be to provide –</a:t>
            </a:r>
          </a:p>
          <a:p>
            <a:pPr marL="225425" indent="-225425"/>
            <a:endParaRPr lang="en-US" smtClean="0"/>
          </a:p>
          <a:p>
            <a:pPr marL="225425" indent="-225425">
              <a:buFontTx/>
              <a:buAutoNum type="arabicPlain"/>
            </a:pPr>
            <a:r>
              <a:rPr lang="en-US" smtClean="0"/>
              <a:t>A brief overview  of the U.S. Oil Reserve</a:t>
            </a:r>
          </a:p>
          <a:p>
            <a:pPr marL="225425" indent="-225425">
              <a:buFontTx/>
              <a:buAutoNum type="arabicPlain"/>
            </a:pPr>
            <a:r>
              <a:rPr lang="en-US" smtClean="0"/>
              <a:t>A description of the U.S. Policy governing the use of the Reserve</a:t>
            </a:r>
          </a:p>
          <a:p>
            <a:pPr marL="225425" indent="-225425">
              <a:buFontTx/>
              <a:buAutoNum type="arabicPlain"/>
            </a:pPr>
            <a:r>
              <a:rPr lang="en-US" smtClean="0"/>
              <a:t>A description of the U.S.’s Salt Storage Technology </a:t>
            </a:r>
          </a:p>
          <a:p>
            <a:pPr marL="225425" indent="-225425">
              <a:buFontTx/>
              <a:buAutoNum type="arabicPlain"/>
            </a:pPr>
            <a:r>
              <a:rPr lang="en-US" smtClean="0"/>
              <a:t>And considerations in developing a Strategic Oil Reserve Program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43B16E70-6206-4F36-9304-E32D3CF0457E}" type="slidenum">
              <a:rPr lang="en-US" smtClean="0"/>
              <a:pPr defTabSz="917575"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C7A12F0A-541C-4506-A623-3A446C26675C}" type="slidenum">
              <a:rPr lang="en-US" smtClean="0"/>
              <a:pPr defTabSz="919163"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4213"/>
            <a:ext cx="4672012" cy="35036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614" y="4419126"/>
            <a:ext cx="5141174" cy="4192462"/>
          </a:xfrm>
          <a:noFill/>
          <a:ln/>
        </p:spPr>
        <p:txBody>
          <a:bodyPr lIns="89957" tIns="44979" rIns="89957" bIns="44979"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F68F5586-4285-4BD4-8086-367BC5560E28}" type="slidenum">
              <a:rPr lang="en-US" smtClean="0"/>
              <a:pPr defTabSz="919163"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4213"/>
            <a:ext cx="4673600" cy="35052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The SPR caverns are designed to store large volumes 10 to 11 million barrels (2 million m</a:t>
            </a:r>
            <a:r>
              <a:rPr lang="en-US" baseline="30000" smtClean="0"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) each</a:t>
            </a:r>
          </a:p>
          <a:p>
            <a:r>
              <a:rPr lang="en-US" smtClean="0">
                <a:latin typeface="Arial" charset="0"/>
              </a:rPr>
              <a:t>The caverns are cylindrical in shape and taper slightly from top to bottom</a:t>
            </a:r>
          </a:p>
          <a:p>
            <a:r>
              <a:rPr lang="en-US" smtClean="0">
                <a:latin typeface="Arial" charset="0"/>
              </a:rPr>
              <a:t>The caverns are approximately 200 feet (61 m) in diameter and 2000 feet (610 m) high</a:t>
            </a:r>
          </a:p>
          <a:p>
            <a:r>
              <a:rPr lang="en-US" smtClean="0">
                <a:latin typeface="Arial" charset="0"/>
              </a:rPr>
              <a:t>The cavern roof is conical shaped for maximum oil withdrawal </a:t>
            </a:r>
          </a:p>
          <a:p>
            <a:r>
              <a:rPr lang="en-US" smtClean="0">
                <a:latin typeface="Arial" charset="0"/>
              </a:rPr>
              <a:t>Depending on the Salt Dome, SPR caverns are located between 2000 feet (610 m) and 5000 feet (1524 m) below the surface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After testing one, two and three well designs, the SPR standardized on two wells per cavern using one for water or brine and the other for oil. 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1F34CA46-ECC9-421D-A3E8-5966FA5B5511}" type="slidenum">
              <a:rPr lang="en-US" smtClean="0"/>
              <a:pPr defTabSz="919163"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842" y="4419127"/>
            <a:ext cx="4861921" cy="4181209"/>
          </a:xfrm>
          <a:noFill/>
          <a:ln/>
        </p:spPr>
        <p:txBody>
          <a:bodyPr/>
          <a:lstStyle/>
          <a:p>
            <a:pPr eaLnBrk="1" hangingPunct="1"/>
            <a:r>
              <a:rPr lang="en-US" sz="1800" dirty="0" smtClean="0"/>
              <a:t>This </a:t>
            </a:r>
            <a:r>
              <a:rPr lang="en-US" sz="1800" dirty="0" smtClean="0"/>
              <a:t>slide gives </a:t>
            </a:r>
            <a:r>
              <a:rPr lang="en-US" sz="1800" dirty="0" smtClean="0"/>
              <a:t>a different perspective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D8E6F96B-BDC2-4E6D-BE06-17C0CB6D0D89}" type="slidenum">
              <a:rPr lang="en-US" smtClean="0"/>
              <a:pPr defTabSz="919163"/>
              <a:t>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D42357D0-A3B3-4216-8C63-3493313B1542}" type="slidenum">
              <a:rPr lang="en-US" smtClean="0"/>
              <a:pPr defTabSz="919163"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1000" dirty="0" smtClean="0">
                <a:latin typeface="Arial" charset="0"/>
              </a:rPr>
              <a:t>STORAGE FACILITY OPERATIONS</a:t>
            </a:r>
          </a:p>
          <a:p>
            <a:pPr algn="ctr"/>
            <a:endParaRPr lang="en-US" sz="1000" dirty="0" smtClean="0">
              <a:latin typeface="Arial" charset="0"/>
            </a:endParaRPr>
          </a:p>
          <a:p>
            <a:r>
              <a:rPr lang="en-US" sz="1000" dirty="0" smtClean="0">
                <a:latin typeface="Arial" charset="0"/>
              </a:rPr>
              <a:t>All SPR storage sites operate with 3 fluid systems – oil, water, brine (or salt water) to receive and remove oil from storage.</a:t>
            </a:r>
          </a:p>
          <a:p>
            <a:endParaRPr lang="en-US" sz="1000" dirty="0" smtClean="0">
              <a:latin typeface="Arial" charset="0"/>
            </a:endParaRPr>
          </a:p>
          <a:p>
            <a:r>
              <a:rPr lang="en-US" sz="1000" u="sng" dirty="0" smtClean="0">
                <a:latin typeface="Arial" charset="0"/>
              </a:rPr>
              <a:t>Oil Storage operations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Oil is received at terminal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Oil is pumped via pipeline to SPR storage site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Oil is metered and injected into the storage caverns using high pressure pumps.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The oil forces (through displacement) salt water (brine) out of the cavern into a settling pond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The brine is pumped from the settling pond to the Gulf and disposed of offshore through an offshore diffuser</a:t>
            </a:r>
          </a:p>
          <a:p>
            <a:r>
              <a:rPr lang="en-US" sz="1000" dirty="0" smtClean="0">
                <a:latin typeface="Arial" charset="0"/>
              </a:rPr>
              <a:t> </a:t>
            </a:r>
          </a:p>
          <a:p>
            <a:r>
              <a:rPr lang="en-US" sz="1000" u="sng" dirty="0" smtClean="0">
                <a:latin typeface="Arial" charset="0"/>
              </a:rPr>
              <a:t>Oil Drawdown operations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Water is pumped from a water source (e.g. river channel) to the SPR storage site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The water is injected into the storage caverns using high pressure pumps.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The water forces (through displacement) the oil out of the cavern 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The Oil is metered and pumped via pipeline to distribution terminals </a:t>
            </a:r>
          </a:p>
          <a:p>
            <a:pPr>
              <a:buFontTx/>
              <a:buChar char="•"/>
            </a:pPr>
            <a:r>
              <a:rPr lang="en-US" sz="1000" dirty="0" smtClean="0">
                <a:latin typeface="Arial" charset="0"/>
              </a:rPr>
              <a:t>The terminals receive, meter and deliver the oil to refiners via pipeline and marine vessels.</a:t>
            </a:r>
          </a:p>
          <a:p>
            <a:pPr>
              <a:buFontTx/>
              <a:buChar char="•"/>
            </a:pPr>
            <a:endParaRPr 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F46D2BEC-F536-43F6-8D3D-794A7E0D59E3}" type="slidenum">
              <a:rPr lang="en-US" smtClean="0"/>
              <a:pPr defTabSz="919163"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1ED4-468A-4B36-8373-88CC039A3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FB90-75D3-41C2-AD96-0D08ED2D0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0375" y="0"/>
            <a:ext cx="2039938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7217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4E6C-55EE-4E4C-A7EB-ED2DC6F9D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2DC2-B872-45F7-BEE1-CF95E078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10618-3CDA-4F40-8700-5EA6F3007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04F0-1F87-4A0A-81EA-C12296E7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3612-9E74-4A84-B325-6DBCD9DC6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9024-FDB9-4F0A-B6F2-B0C6E1B91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3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8A3A-8E16-4905-A516-6A02F217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648E-2C5C-4CE8-A781-1056E6CD4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97A5-080E-449E-840F-12BECE20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5E04-42DC-4DE0-AB87-762BB4492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2A19-5370-4D37-8D76-FBBD8F6CD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96E0-55CC-4598-9611-1EA84E932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3CD2-330E-46FF-AA18-012B95DD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465A-A94C-4038-B292-65FBB4D3D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BCE6-43E3-41F8-9DBD-674731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Rectangle 245"/>
          <p:cNvSpPr>
            <a:spLocks noChangeArrowheads="1"/>
          </p:cNvSpPr>
          <p:nvPr userDrawn="1"/>
        </p:nvSpPr>
        <p:spPr bwMode="auto">
          <a:xfrm>
            <a:off x="0" y="0"/>
            <a:ext cx="9144000" cy="1150938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6" name="Rectangle 242"/>
          <p:cNvSpPr>
            <a:spLocks noChangeArrowheads="1"/>
          </p:cNvSpPr>
          <p:nvPr userDrawn="1"/>
        </p:nvSpPr>
        <p:spPr bwMode="auto">
          <a:xfrm>
            <a:off x="0" y="1004888"/>
            <a:ext cx="9144000" cy="147637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hlink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243"/>
          <p:cNvSpPr>
            <a:spLocks noGrp="1" noChangeArrowheads="1"/>
          </p:cNvSpPr>
          <p:nvPr>
            <p:ph type="title"/>
          </p:nvPr>
        </p:nvSpPr>
        <p:spPr bwMode="auto">
          <a:xfrm>
            <a:off x="10779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1026" name="Object 244"/>
          <p:cNvGraphicFramePr>
            <a:graphicFrameLocks noChangeAspect="1"/>
          </p:cNvGraphicFramePr>
          <p:nvPr/>
        </p:nvGraphicFramePr>
        <p:xfrm>
          <a:off x="0" y="0"/>
          <a:ext cx="11811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20" imgW="6685920" imgH="6437160" progId="CorelDraw.Graphic.11">
                  <p:embed/>
                </p:oleObj>
              </mc:Choice>
              <mc:Fallback>
                <p:oleObj name="CorelDRAW" r:id="rId20" imgW="6685920" imgH="6437160" progId="CorelDraw.Graphic.11">
                  <p:embed/>
                  <p:pic>
                    <p:nvPicPr>
                      <p:cNvPr id="0" name="Object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811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" name="Rectangle 2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A948960-38E7-4F75-8EDA-CE334660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-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oleObject" Target="../embeddings/Microsoft_Excel_97-2003_Worksheet1.xls"/><Relationship Id="rId9" Type="http://schemas.openxmlformats.org/officeDocument/2006/relationships/hyperlink" Target="/wikipedia/commons/b/b0/Washington_monument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http://www.ornl.gov/info/library/ornlnews/images/strategicpetroleumreser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43" descr="New_DOE_Logo_Color-White-Text_060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8" y="276225"/>
            <a:ext cx="33766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93750" y="2003425"/>
            <a:ext cx="776446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70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United States</a:t>
            </a:r>
            <a:br>
              <a:rPr lang="en-US" sz="70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</a:br>
            <a:r>
              <a:rPr lang="en-US" sz="70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Strategic Petroleum Reserve 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594282" y="6027003"/>
            <a:ext cx="6280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CC33"/>
                </a:solidFill>
                <a:latin typeface="Verdana" pitchFamily="34" charset="0"/>
              </a:rPr>
              <a:t>James Kelley, CEM</a:t>
            </a:r>
          </a:p>
          <a:p>
            <a:r>
              <a:rPr lang="en-US" sz="2400" b="1" dirty="0" smtClean="0">
                <a:solidFill>
                  <a:srgbClr val="33CC33"/>
                </a:solidFill>
                <a:latin typeface="Verdana" pitchFamily="34" charset="0"/>
              </a:rPr>
              <a:t>Manager, Emergency Preparedness</a:t>
            </a:r>
            <a:endParaRPr lang="en-US" sz="2400" b="1" dirty="0">
              <a:solidFill>
                <a:srgbClr val="33CC33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bighill"/>
          <p:cNvPicPr>
            <a:picLocks noChangeAspect="1" noChangeArrowheads="1"/>
          </p:cNvPicPr>
          <p:nvPr/>
        </p:nvPicPr>
        <p:blipFill>
          <a:blip r:embed="rId2" cstate="print"/>
          <a:srcRect l="661" r="618" b="896"/>
          <a:stretch>
            <a:fillRect/>
          </a:stretch>
        </p:blipFill>
        <p:spPr bwMode="auto">
          <a:xfrm>
            <a:off x="3836988" y="1557338"/>
            <a:ext cx="4965700" cy="42068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1146175" y="239713"/>
            <a:ext cx="7756525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lIns="64008" tIns="32004" rIns="64008" bIns="32004" anchor="ctr">
            <a:spAutoFit/>
          </a:bodyPr>
          <a:lstStyle/>
          <a:p>
            <a:pPr defTabSz="639763"/>
            <a:r>
              <a:rPr lang="en-US" sz="3600" b="1">
                <a:solidFill>
                  <a:schemeClr val="tx2"/>
                </a:solidFill>
                <a:latin typeface="Verdana" pitchFamily="34" charset="0"/>
              </a:rPr>
              <a:t>SPR Big Hill Site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6594BD-099D-410C-A366-9FE8A5005DE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81" name="Content Placeholder 5"/>
          <p:cNvSpPr>
            <a:spLocks noGrp="1"/>
          </p:cNvSpPr>
          <p:nvPr>
            <p:ph sz="half" idx="1"/>
          </p:nvPr>
        </p:nvSpPr>
        <p:spPr>
          <a:xfrm>
            <a:off x="204788" y="1498600"/>
            <a:ext cx="5619750" cy="4624388"/>
          </a:xfrm>
        </p:spPr>
        <p:txBody>
          <a:bodyPr/>
          <a:lstStyle/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Site Acquired: </a:t>
            </a:r>
            <a:r>
              <a:rPr lang="en-US" sz="1600" b="1" smtClean="0">
                <a:latin typeface="Arial" charset="0"/>
                <a:cs typeface="Arial" charset="0"/>
              </a:rPr>
              <a:t>1982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Location:</a:t>
            </a:r>
            <a:r>
              <a:rPr lang="en-US" sz="1600" b="1" smtClean="0">
                <a:latin typeface="Arial" charset="0"/>
                <a:cs typeface="Arial" charset="0"/>
              </a:rPr>
              <a:t> Winnie, TX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Site Development: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Undeveloped Site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Constructed 14 New Caverns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Completed 1991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Storage Capacity:</a:t>
            </a:r>
            <a:r>
              <a:rPr lang="en-US" sz="1600" b="1" smtClean="0">
                <a:latin typeface="Arial" charset="0"/>
                <a:cs typeface="Arial" charset="0"/>
              </a:rPr>
              <a:t> 171 MMB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Drawdown Rate:</a:t>
            </a:r>
            <a:r>
              <a:rPr lang="en-US" sz="1600" b="1" smtClean="0">
                <a:latin typeface="Arial" charset="0"/>
                <a:cs typeface="Arial" charset="0"/>
              </a:rPr>
              <a:t> 1,100 MB/D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Distribution Capability: </a:t>
            </a:r>
            <a:r>
              <a:rPr lang="en-US" sz="1600" b="1" smtClean="0">
                <a:latin typeface="Arial" charset="0"/>
                <a:cs typeface="Arial" charset="0"/>
              </a:rPr>
              <a:t>2,825 MB/D*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Beaumont/Port Arthur Refiners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Shell Pipeline to Houston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MidValley Pipeline to Midwest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smtClean="0">
                <a:latin typeface="Arial" charset="0"/>
                <a:cs typeface="Arial" charset="0"/>
              </a:rPr>
              <a:t>Marine: 2 Terminals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SPR’s “Award Winning” Site Design 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Storm Surge Covered Site in Hurricane Ike in 2008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522288" y="6535738"/>
            <a:ext cx="714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>
                <a:solidFill>
                  <a:schemeClr val="bg2"/>
                </a:solidFill>
                <a:latin typeface="Calibri" pitchFamily="34" charset="0"/>
              </a:rPr>
              <a:t>* Distribution capability of Big Hill and West Hackberry combined due to shared distribution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1055688" y="239713"/>
            <a:ext cx="7756525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lIns="64008" tIns="32004" rIns="64008" bIns="32004" anchor="ctr">
            <a:spAutoFit/>
          </a:bodyPr>
          <a:lstStyle/>
          <a:p>
            <a:pPr defTabSz="639763"/>
            <a:r>
              <a:rPr lang="en-US" sz="3600" b="1">
                <a:solidFill>
                  <a:schemeClr val="tx2"/>
                </a:solidFill>
                <a:latin typeface="Verdana" pitchFamily="34" charset="0"/>
              </a:rPr>
              <a:t>SPR West Hackberry Site</a:t>
            </a:r>
          </a:p>
        </p:txBody>
      </p:sp>
      <p:pic>
        <p:nvPicPr>
          <p:cNvPr id="25603" name="Picture 12" descr="Westhackbe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138" y="1482725"/>
            <a:ext cx="4930775" cy="42878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BEAC8-9DA8-4AEC-961D-64084C1D6A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5" name="Content Placeholder 5"/>
          <p:cNvSpPr>
            <a:spLocks noGrp="1"/>
          </p:cNvSpPr>
          <p:nvPr>
            <p:ph sz="half" idx="1"/>
          </p:nvPr>
        </p:nvSpPr>
        <p:spPr>
          <a:xfrm>
            <a:off x="214313" y="1316038"/>
            <a:ext cx="7805737" cy="4651375"/>
          </a:xfrm>
        </p:spPr>
        <p:txBody>
          <a:bodyPr/>
          <a:lstStyle/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Site Acquired: </a:t>
            </a:r>
            <a:r>
              <a:rPr lang="en-US" sz="1600" b="1" dirty="0" smtClean="0">
                <a:latin typeface="Arial" charset="0"/>
                <a:cs typeface="Arial" charset="0"/>
              </a:rPr>
              <a:t>1977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Location:</a:t>
            </a:r>
            <a:r>
              <a:rPr lang="en-US" sz="1600" b="1" dirty="0" smtClean="0">
                <a:latin typeface="Arial" charset="0"/>
                <a:cs typeface="Arial" charset="0"/>
              </a:rPr>
              <a:t> Hackberry, LA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Site Development: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Converted 5 Industry Caverns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Constructed 17 New Caverns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Completed 1988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Storage Capacity:</a:t>
            </a:r>
            <a:r>
              <a:rPr lang="en-US" sz="1600" b="1" dirty="0" smtClean="0">
                <a:latin typeface="Arial" charset="0"/>
                <a:cs typeface="Arial" charset="0"/>
              </a:rPr>
              <a:t> 228 MMB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Drawdown Rate: </a:t>
            </a:r>
            <a:r>
              <a:rPr lang="en-US" sz="1600" b="1" dirty="0" smtClean="0">
                <a:latin typeface="Arial" charset="0"/>
                <a:cs typeface="Arial" charset="0"/>
              </a:rPr>
              <a:t>1,300 </a:t>
            </a:r>
            <a:r>
              <a:rPr lang="en-US" sz="1600" b="1" dirty="0" smtClean="0">
                <a:latin typeface="Arial" charset="0"/>
                <a:cs typeface="Arial" charset="0"/>
              </a:rPr>
              <a:t>MB/D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Distribution Capability: </a:t>
            </a:r>
            <a:r>
              <a:rPr lang="en-US" sz="1600" b="1" dirty="0" smtClean="0">
                <a:latin typeface="Arial" charset="0"/>
                <a:cs typeface="Arial" charset="0"/>
              </a:rPr>
              <a:t>2,825 MB/D*</a:t>
            </a:r>
            <a:endParaRPr lang="en-US" sz="1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Beaumont/Port Arthur Refiners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Lake Charles Refiners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err="1" smtClean="0">
                <a:latin typeface="Arial" charset="0"/>
                <a:cs typeface="Arial" charset="0"/>
              </a:rPr>
              <a:t>MidValley</a:t>
            </a:r>
            <a:r>
              <a:rPr lang="en-US" sz="1600" b="1" dirty="0" smtClean="0">
                <a:latin typeface="Arial" charset="0"/>
                <a:cs typeface="Arial" charset="0"/>
              </a:rPr>
              <a:t> Pipeline to Midwest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Marine: 1 Terminal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Largest Number of Storage Caverns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Manages SPR Pipelines &amp; Emergency Spill Response Program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1813" y="6554788"/>
            <a:ext cx="714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>
                <a:solidFill>
                  <a:schemeClr val="bg2"/>
                </a:solidFill>
                <a:latin typeface="Calibri" pitchFamily="34" charset="0"/>
              </a:rPr>
              <a:t>* Distribution capability of Big Hill and West Hackberry combined due to shared distribution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3"/>
          <p:cNvSpPr txBox="1">
            <a:spLocks noChangeArrowheads="1"/>
          </p:cNvSpPr>
          <p:nvPr/>
        </p:nvSpPr>
        <p:spPr bwMode="auto">
          <a:xfrm>
            <a:off x="1046163" y="211138"/>
            <a:ext cx="7756525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lIns="64008" tIns="32004" rIns="64008" bIns="32004" anchor="ctr">
            <a:spAutoFit/>
          </a:bodyPr>
          <a:lstStyle/>
          <a:p>
            <a:pPr defTabSz="639763"/>
            <a:r>
              <a:rPr lang="en-US" sz="3600" b="1">
                <a:solidFill>
                  <a:schemeClr val="tx2"/>
                </a:solidFill>
                <a:latin typeface="Verdana" pitchFamily="34" charset="0"/>
              </a:rPr>
              <a:t>SPR Bayou Choctaw Site</a:t>
            </a:r>
          </a:p>
        </p:txBody>
      </p:sp>
      <p:pic>
        <p:nvPicPr>
          <p:cNvPr id="26627" name="Picture 6" descr="bc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1562100"/>
            <a:ext cx="4897437" cy="40608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59AA4-6427-47B8-BB1E-8AC9A01E8FE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Content Placeholder 5"/>
          <p:cNvSpPr>
            <a:spLocks noGrp="1"/>
          </p:cNvSpPr>
          <p:nvPr>
            <p:ph sz="half" idx="1"/>
          </p:nvPr>
        </p:nvSpPr>
        <p:spPr>
          <a:xfrm>
            <a:off x="333375" y="1271588"/>
            <a:ext cx="6991350" cy="4873625"/>
          </a:xfrm>
        </p:spPr>
        <p:txBody>
          <a:bodyPr/>
          <a:lstStyle/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Site Acquired: </a:t>
            </a:r>
            <a:r>
              <a:rPr lang="en-US" sz="1600" b="1" dirty="0" smtClean="0">
                <a:latin typeface="Arial" charset="0"/>
                <a:cs typeface="Arial" charset="0"/>
              </a:rPr>
              <a:t>1977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Location:</a:t>
            </a:r>
            <a:r>
              <a:rPr lang="en-US" sz="1600" b="1" dirty="0" smtClean="0">
                <a:latin typeface="Arial" charset="0"/>
                <a:cs typeface="Arial" charset="0"/>
              </a:rPr>
              <a:t> Plaquemine, LA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Site Development: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Converted 5 Industry Caverns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Constructed 1 New Cavern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Completed 1987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Adding New Cavern in 2012</a:t>
            </a:r>
          </a:p>
          <a:p>
            <a:pPr>
              <a:spcBef>
                <a:spcPts val="200"/>
              </a:spcBef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Storage Capacity: </a:t>
            </a:r>
            <a:r>
              <a:rPr lang="en-US" sz="1600" b="1" dirty="0" smtClean="0">
                <a:latin typeface="Arial" charset="0"/>
                <a:cs typeface="Arial" charset="0"/>
              </a:rPr>
              <a:t>74 MMB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Drawdown Rate: </a:t>
            </a:r>
            <a:r>
              <a:rPr lang="en-US" sz="1600" b="1" dirty="0" smtClean="0">
                <a:latin typeface="Arial" charset="0"/>
                <a:cs typeface="Arial" charset="0"/>
              </a:rPr>
              <a:t>515 MB/D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Distribution Capability:</a:t>
            </a:r>
            <a:r>
              <a:rPr lang="en-US" sz="1600" b="1" dirty="0" smtClean="0">
                <a:latin typeface="Arial" charset="0"/>
                <a:cs typeface="Arial" charset="0"/>
              </a:rPr>
              <a:t> 1,170 MB/D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Mississippi River Refiners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Baton Rouge Refiners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err="1" smtClean="0">
                <a:latin typeface="Arial" charset="0"/>
                <a:cs typeface="Arial" charset="0"/>
              </a:rPr>
              <a:t>Capline</a:t>
            </a:r>
            <a:r>
              <a:rPr lang="en-US" sz="1600" b="1" dirty="0" smtClean="0">
                <a:latin typeface="Arial" charset="0"/>
                <a:cs typeface="Arial" charset="0"/>
              </a:rPr>
              <a:t> Pipeline to Midwest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Marine: 1 Terminal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14"/>
          <p:cNvSpPr>
            <a:spLocks noGrp="1" noChangeArrowheads="1"/>
          </p:cNvSpPr>
          <p:nvPr>
            <p:ph type="title"/>
          </p:nvPr>
        </p:nvSpPr>
        <p:spPr>
          <a:xfrm>
            <a:off x="1149350" y="73025"/>
            <a:ext cx="7729538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SPR Storage Operations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46225"/>
            <a:ext cx="8351837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C6BF1-8E88-41EA-83B0-68D147A5ADA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95338" y="44450"/>
            <a:ext cx="8229600" cy="998538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SPR System Readiness</a:t>
            </a:r>
            <a:endParaRPr lang="en-US" sz="3600" b="1" smtClean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57188" y="1471613"/>
            <a:ext cx="6062662" cy="42672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  <a:buSzPct val="100000"/>
              <a:buFont typeface="Arial" pitchFamily="34" charset="0"/>
              <a:buChar char="●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Drawdown Capability Is Paramount!</a:t>
            </a:r>
          </a:p>
          <a:p>
            <a:pPr marL="747522" lvl="1">
              <a:spcBef>
                <a:spcPts val="600"/>
              </a:spcBef>
              <a:buClr>
                <a:schemeClr val="bg2"/>
              </a:buClr>
              <a:buSzPct val="150000"/>
              <a:buFont typeface="Arial" pitchFamily="34" charset="0"/>
              <a:buChar char="‒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Most disruptions are short</a:t>
            </a:r>
          </a:p>
          <a:p>
            <a:pPr marL="747522" lvl="1">
              <a:spcBef>
                <a:spcPts val="600"/>
              </a:spcBef>
              <a:buClr>
                <a:schemeClr val="bg2"/>
              </a:buClr>
              <a:buSzPct val="150000"/>
              <a:buFont typeface="Arial" pitchFamily="34" charset="0"/>
              <a:buChar char="‒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Being able to drawdown &amp; distribute</a:t>
            </a:r>
          </a:p>
          <a:p>
            <a:pPr marL="747522" lvl="1">
              <a:spcBef>
                <a:spcPts val="0"/>
              </a:spcBef>
              <a:buClr>
                <a:schemeClr val="bg2"/>
              </a:buClr>
              <a:buSzPct val="150000"/>
              <a:buFont typeface="Times New Roman" pitchFamily="18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the inventory quickly is critical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buSzPct val="150000"/>
              <a:buFont typeface="Times New Roman" pitchFamily="18" charset="0"/>
              <a:buNone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100000"/>
              <a:buFont typeface="Arial" pitchFamily="34" charset="0"/>
              <a:buChar char="●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Operational Readiness Is Important!</a:t>
            </a:r>
          </a:p>
          <a:p>
            <a:pPr lvl="1">
              <a:spcBef>
                <a:spcPts val="0"/>
              </a:spcBef>
              <a:buSzPct val="150000"/>
              <a:buFont typeface="Arial" pitchFamily="34" charset="0"/>
              <a:buChar char="‒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Built systems with in-line spares, flexibility</a:t>
            </a:r>
          </a:p>
          <a:p>
            <a:pPr lvl="1">
              <a:spcBef>
                <a:spcPts val="0"/>
              </a:spcBef>
              <a:buSzPct val="150000"/>
              <a:buFont typeface="Times New Roman" pitchFamily="18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and made easy to repair</a:t>
            </a:r>
          </a:p>
          <a:p>
            <a:pPr lvl="1">
              <a:spcBef>
                <a:spcPts val="600"/>
              </a:spcBef>
              <a:buSzPct val="150000"/>
              <a:buFont typeface="Arial" pitchFamily="34" charset="0"/>
              <a:buChar char="‒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Have formal plans &amp; procedures for </a:t>
            </a:r>
          </a:p>
          <a:p>
            <a:pPr lvl="1">
              <a:spcBef>
                <a:spcPts val="0"/>
              </a:spcBef>
              <a:buSzPct val="150000"/>
              <a:buFont typeface="Times New Roman" pitchFamily="18" charset="0"/>
              <a:buNone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responding to potential crises</a:t>
            </a:r>
          </a:p>
          <a:p>
            <a:pPr lvl="1">
              <a:spcBef>
                <a:spcPts val="600"/>
              </a:spcBef>
              <a:buSzPct val="150000"/>
              <a:buFont typeface="Arial" pitchFamily="34" charset="0"/>
              <a:buChar char="‒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Established sales process &amp; release plans</a:t>
            </a:r>
          </a:p>
          <a:p>
            <a:pPr lvl="1">
              <a:spcBef>
                <a:spcPts val="600"/>
              </a:spcBef>
              <a:buSzPct val="150000"/>
              <a:buFont typeface="Arial" pitchFamily="34" charset="0"/>
              <a:buChar char="‒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Periodic training &amp; exercises</a:t>
            </a:r>
          </a:p>
        </p:txBody>
      </p:sp>
      <p:pic>
        <p:nvPicPr>
          <p:cNvPr id="28676" name="Picture 4" descr="Wor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88" y="1854200"/>
            <a:ext cx="2935287" cy="43751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29F07-3794-466D-8F30-8646D2370E7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22325" y="52388"/>
            <a:ext cx="8229600" cy="1023937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SPR  Readiness Assurance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74638" y="1476375"/>
            <a:ext cx="5476875" cy="4676775"/>
          </a:xfrm>
        </p:spPr>
        <p:txBody>
          <a:bodyPr/>
          <a:lstStyle/>
          <a:p>
            <a:pPr>
              <a:spcBef>
                <a:spcPts val="30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SPR Systems and Equipment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Full drawdown test (STE) of SPR sites to demonstrate maximum drawdown capability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Quarterly Drawdown Readiness Reviews to verify system &amp; equipment </a:t>
            </a:r>
            <a:r>
              <a:rPr lang="en-US" sz="1500" b="1" dirty="0" smtClean="0">
                <a:latin typeface="Arial" charset="0"/>
                <a:cs typeface="Arial" charset="0"/>
              </a:rPr>
              <a:t>readiness</a:t>
            </a:r>
          </a:p>
          <a:p>
            <a:pPr marL="457200" lvl="1" indent="0">
              <a:spcBef>
                <a:spcPct val="0"/>
              </a:spcBef>
              <a:spcAft>
                <a:spcPts val="300"/>
              </a:spcAft>
              <a:buNone/>
            </a:pPr>
            <a:endParaRPr lang="en-US" sz="1500" b="1" dirty="0" smtClean="0">
              <a:latin typeface="Arial" charset="0"/>
              <a:cs typeface="Arial" charset="0"/>
            </a:endParaRPr>
          </a:p>
          <a:p>
            <a:pPr>
              <a:spcBef>
                <a:spcPts val="30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SPR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Inventory 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SPR crudes are degassed to maintain availability </a:t>
            </a:r>
          </a:p>
          <a:p>
            <a:pPr lvl="1">
              <a:spcBef>
                <a:spcPct val="0"/>
              </a:spcBef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SPR crudes are sampled and tested to assure high product quality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spcBef>
                <a:spcPts val="300"/>
              </a:spcBef>
            </a:pPr>
            <a:endParaRPr lang="en-US" sz="1500" dirty="0" smtClean="0">
              <a:latin typeface="Arial" charset="0"/>
              <a:cs typeface="Arial" charset="0"/>
            </a:endParaRPr>
          </a:p>
          <a:p>
            <a:pPr>
              <a:spcBef>
                <a:spcPts val="30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SPR Personnel Training</a:t>
            </a:r>
          </a:p>
          <a:p>
            <a:pPr marL="742950" lvl="2" indent="-342900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Regular personnel readiness and training exercises</a:t>
            </a:r>
          </a:p>
          <a:p>
            <a:pPr marL="742950" lvl="2" indent="-342900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Full Simulated Drawdown Exercises (Bi-Annually)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Operators proficiency maintained by Site Simulators</a:t>
            </a:r>
          </a:p>
          <a:p>
            <a:pPr>
              <a:spcBef>
                <a:spcPts val="300"/>
              </a:spcBef>
            </a:pPr>
            <a:endParaRPr lang="en-US" sz="1500" dirty="0" smtClean="0">
              <a:latin typeface="Arial" charset="0"/>
              <a:cs typeface="Arial" charset="0"/>
            </a:endParaRPr>
          </a:p>
        </p:txBody>
      </p:sp>
      <p:pic>
        <p:nvPicPr>
          <p:cNvPr id="29700" name="Picture 6" descr="BH RW Pumps"/>
          <p:cNvPicPr>
            <a:picLocks noChangeAspect="1" noChangeArrowheads="1"/>
          </p:cNvPicPr>
          <p:nvPr/>
        </p:nvPicPr>
        <p:blipFill>
          <a:blip r:embed="rId2" cstate="print"/>
          <a:srcRect t="11786" b="17679"/>
          <a:stretch>
            <a:fillRect/>
          </a:stretch>
        </p:blipFill>
        <p:spPr bwMode="auto">
          <a:xfrm>
            <a:off x="5907088" y="1376363"/>
            <a:ext cx="2479675" cy="1520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9701" name="Picture 34" descr="C:\My Documents\cindy nelson\chemist copy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16250"/>
            <a:ext cx="2466975" cy="1703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9702" name="Picture 16" descr="C:\Documents and Settings\johnsdav\Local Settings\Temporary Internet Files\Content.IE5\E3QBCDSZ\MP90041184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713" y="4811713"/>
            <a:ext cx="2449512" cy="1631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7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3538" y="6235700"/>
            <a:ext cx="2133600" cy="476250"/>
          </a:xfrm>
          <a:noFill/>
        </p:spPr>
        <p:txBody>
          <a:bodyPr/>
          <a:lstStyle/>
          <a:p>
            <a:fld id="{D38FFF84-21E1-4F0C-AFBC-2B790B79242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22325" y="52388"/>
            <a:ext cx="8229600" cy="102393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SPR  </a:t>
            </a:r>
            <a:r>
              <a:rPr lang="en-US" sz="3600" b="1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Emergency Response</a:t>
            </a:r>
            <a:endParaRPr lang="en-US" sz="3600" b="1" dirty="0" smtClean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74638" y="1476375"/>
            <a:ext cx="5476875" cy="4676775"/>
          </a:xfrm>
        </p:spPr>
        <p:txBody>
          <a:bodyPr/>
          <a:lstStyle/>
          <a:p>
            <a:pPr>
              <a:spcBef>
                <a:spcPts val="30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Emergency Response Team Training</a:t>
            </a:r>
            <a:endParaRPr lang="en-US" sz="1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Initial Training Requirem</a:t>
            </a:r>
            <a:r>
              <a:rPr lang="en-US" sz="1500" b="1" dirty="0" smtClean="0">
                <a:latin typeface="Arial" charset="0"/>
                <a:cs typeface="Arial" charset="0"/>
              </a:rPr>
              <a:t>ents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ERT Academy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Quarterly Training Requirements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Medical Refresher Training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lvl="1">
              <a:spcBef>
                <a:spcPts val="300"/>
              </a:spcBef>
            </a:pPr>
            <a:endParaRPr lang="en-US" sz="1500" dirty="0" smtClean="0">
              <a:latin typeface="Arial" charset="0"/>
              <a:cs typeface="Arial" charset="0"/>
            </a:endParaRPr>
          </a:p>
          <a:p>
            <a:pPr>
              <a:spcBef>
                <a:spcPts val="30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ICS Training</a:t>
            </a:r>
            <a:endParaRPr lang="en-US" sz="1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100, 200, 700, 800 (all ERT &amp; management staff)</a:t>
            </a:r>
          </a:p>
          <a:p>
            <a:pPr lvl="1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300 &amp; 400 for management staff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Position Specific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 lvl="1">
              <a:spcBef>
                <a:spcPts val="300"/>
              </a:spcBef>
            </a:pPr>
            <a:endParaRPr lang="en-US" sz="1500" dirty="0" smtClean="0">
              <a:latin typeface="Arial" charset="0"/>
              <a:cs typeface="Arial" charset="0"/>
            </a:endParaRPr>
          </a:p>
          <a:p>
            <a:pPr>
              <a:spcBef>
                <a:spcPts val="30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Annual Exercises &amp; Inspection</a:t>
            </a:r>
            <a:endParaRPr lang="en-US" sz="1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742950" lvl="2" indent="-342900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PREP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marL="742950" lvl="2" indent="-342900">
              <a:spcBef>
                <a:spcPct val="0"/>
              </a:spcBef>
              <a:spcAft>
                <a:spcPts val="300"/>
              </a:spcAft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No Notice (boom deployment)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 marL="742950" lvl="2" indent="-342900">
              <a:spcBef>
                <a:spcPct val="0"/>
              </a:spcBef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Operational Assessments</a:t>
            </a:r>
          </a:p>
          <a:p>
            <a:pPr marL="742950" lvl="2" indent="-342900">
              <a:spcBef>
                <a:spcPct val="0"/>
              </a:spcBef>
              <a:buFont typeface="Arial" charset="0"/>
              <a:buChar char="‒"/>
            </a:pPr>
            <a:r>
              <a:rPr lang="en-US" sz="1500" b="1" dirty="0" smtClean="0">
                <a:latin typeface="Arial" charset="0"/>
                <a:cs typeface="Arial" charset="0"/>
              </a:rPr>
              <a:t>COOP</a:t>
            </a:r>
            <a:endParaRPr lang="en-US" sz="1500" b="1" dirty="0" smtClean="0">
              <a:latin typeface="Arial" charset="0"/>
              <a:cs typeface="Arial" charset="0"/>
            </a:endParaRPr>
          </a:p>
          <a:p>
            <a:pPr>
              <a:spcBef>
                <a:spcPts val="300"/>
              </a:spcBef>
            </a:pPr>
            <a:endParaRPr lang="en-US" sz="1500" dirty="0" smtClean="0">
              <a:latin typeface="Arial" charset="0"/>
              <a:cs typeface="Arial" charset="0"/>
            </a:endParaRPr>
          </a:p>
        </p:txBody>
      </p:sp>
      <p:sp>
        <p:nvSpPr>
          <p:cNvPr id="297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3538" y="6235700"/>
            <a:ext cx="2133600" cy="476250"/>
          </a:xfrm>
          <a:noFill/>
        </p:spPr>
        <p:txBody>
          <a:bodyPr/>
          <a:lstStyle/>
          <a:p>
            <a:fld id="{D38FFF84-21E1-4F0C-AFBC-2B790B792427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77826" name="Picture 2" descr="\\spr-no\users\Pdrive\S405TI\My Documents\My Pictures\Pictures\imagesCAANVW3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73176"/>
            <a:ext cx="2466975" cy="16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 descr="\\spr-no\users\Pdrive\S405TI\My Documents\My Pictures\Pictures\IMG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3132944"/>
            <a:ext cx="2455862" cy="15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\\spr-no\users\Pdrive\S405TI\My Documents\My Pictures\Pictures\Leadersh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59" y="4817476"/>
            <a:ext cx="2447549" cy="15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49675"/>
            <a:ext cx="310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227388" y="3700463"/>
            <a:ext cx="2705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Protection &amp; Preservation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of Wetlands and Wildlife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while providing 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U.S. Energy Security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1320800"/>
            <a:ext cx="3063875" cy="2298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888" y="3025775"/>
            <a:ext cx="2097087" cy="1481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3" y="2570163"/>
            <a:ext cx="2047875" cy="1971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664075"/>
            <a:ext cx="2014537" cy="1584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3013" y="1306513"/>
            <a:ext cx="2112962" cy="1622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728663" y="2884488"/>
            <a:ext cx="2227262" cy="146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57150" tIns="28575" rIns="57150" bIns="28575" anchor="ctr"/>
          <a:lstStyle/>
          <a:p>
            <a:endParaRPr lang="en-US"/>
          </a:p>
        </p:txBody>
      </p:sp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5713" y="4614863"/>
            <a:ext cx="2089150" cy="1644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2257425" y="6275388"/>
            <a:ext cx="4518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150" tIns="28575" rIns="57150" bIns="28575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Calibri" pitchFamily="34" charset="0"/>
              </a:rPr>
              <a:t>SPR has set aside nearly 80 Acres for Habitat Enhancement </a:t>
            </a:r>
          </a:p>
        </p:txBody>
      </p:sp>
      <p:sp>
        <p:nvSpPr>
          <p:cNvPr id="31756" name="Title 16"/>
          <p:cNvSpPr>
            <a:spLocks noGrp="1"/>
          </p:cNvSpPr>
          <p:nvPr>
            <p:ph type="title"/>
          </p:nvPr>
        </p:nvSpPr>
        <p:spPr>
          <a:xfrm>
            <a:off x="1185863" y="-39688"/>
            <a:ext cx="7772400" cy="1176338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Environmental Responsibility</a:t>
            </a:r>
          </a:p>
        </p:txBody>
      </p:sp>
      <p:pic>
        <p:nvPicPr>
          <p:cNvPr id="3175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450" y="1319213"/>
            <a:ext cx="2046288" cy="1587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7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C00F4-506A-4BBE-8F92-AD3F5BA9ACD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74613"/>
            <a:ext cx="7781925" cy="984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SPR Distribution Capability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363788"/>
            <a:ext cx="71866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31838" y="1341438"/>
            <a:ext cx="770255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>
                <a:latin typeface="Arial" charset="0"/>
                <a:cs typeface="Arial" charset="0"/>
              </a:rPr>
              <a:t>Pipeline Capabilities:  39 Refineries (Imports of &gt;5 MMB/D)</a:t>
            </a:r>
          </a:p>
          <a:p>
            <a:pPr marL="342900" indent="-342900" algn="l">
              <a:spcBef>
                <a:spcPts val="600"/>
              </a:spcBef>
              <a:buFont typeface="Wingdings 2" pitchFamily="18" charset="2"/>
              <a:buChar char=""/>
            </a:pPr>
            <a:r>
              <a:rPr lang="en-US" b="1">
                <a:latin typeface="Arial" charset="0"/>
                <a:cs typeface="Arial" charset="0"/>
              </a:rPr>
              <a:t>Marine Capabilities:      5 Terminals (Capacity of 2.5 MMB/D) 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44481-5F9B-497A-BD3C-46AE9B5C2D4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ollyn.com/public/USAF_F-16A_F-15C_F-15E_Desert_Storm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743200" cy="1968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760A1-3031-44C0-9D68-E6E299CF329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2038" y="55563"/>
            <a:ext cx="77470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Prior SPR Oil Releases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913" y="1511300"/>
            <a:ext cx="5357812" cy="51181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SPR Drawdowns (IEA Actions):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1991 Iraq War: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17.3 MMB 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2005 Hurricane Katrina: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11.0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2011 Libya Situation: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30.6 MMB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Arial" charset="0"/>
              <a:buChar char="●"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SPR Test Sales: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1985 Test Sale: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1.0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1990 Test Sale:</a:t>
            </a:r>
            <a:r>
              <a:rPr lang="en-US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3.9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2014 Test Sale: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5.0 MMB</a:t>
            </a:r>
            <a:endParaRPr lang="en-US" sz="1800" b="1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Arial" charset="0"/>
              <a:buChar char="●"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Emergency Exchanges (Loans):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Seaway Emergency (1996):     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1.0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Ship Channel Closure (2000): 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1.0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Time Exchange 2000:       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30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Hurricane Ivan (2004):     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5.4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Hurricane Katrina (2005):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9.8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Ship Channel Closures (2006):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1.6 MMB</a:t>
            </a:r>
          </a:p>
          <a:p>
            <a:pPr lvl="1">
              <a:spcBef>
                <a:spcPct val="0"/>
              </a:spcBef>
              <a:buClr>
                <a:schemeClr val="bg2"/>
              </a:buClr>
              <a:buFont typeface="Arial" charset="0"/>
              <a:buChar char="‒"/>
            </a:pPr>
            <a:r>
              <a:rPr lang="en-US" sz="1800" b="1" dirty="0" smtClean="0">
                <a:latin typeface="Arial" charset="0"/>
                <a:cs typeface="Arial" charset="0"/>
              </a:rPr>
              <a:t>Hurricane Gustav/Ike (</a:t>
            </a:r>
            <a:r>
              <a:rPr lang="en-US" sz="1800" b="1" dirty="0" smtClean="0">
                <a:latin typeface="Arial" charset="0"/>
                <a:cs typeface="Arial" charset="0"/>
              </a:rPr>
              <a:t>2008):     </a:t>
            </a:r>
            <a:r>
              <a:rPr lang="en-US" sz="1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5.4 MMB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791200" y="3352800"/>
            <a:ext cx="266382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8F8F8"/>
                </a:solidFill>
                <a:latin typeface="Verdana" pitchFamily="34" charset="0"/>
              </a:rPr>
              <a:t>1991 Iraq War</a:t>
            </a:r>
          </a:p>
        </p:txBody>
      </p:sp>
      <p:pic>
        <p:nvPicPr>
          <p:cNvPr id="36872" name="Picture 16" descr="damaged mars plat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5791200" y="5562600"/>
            <a:ext cx="266382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8F8F8"/>
                </a:solidFill>
                <a:latin typeface="Verdana" pitchFamily="34" charset="0"/>
              </a:rPr>
              <a:t>2005 Hurricane Katrina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431E9C-78A3-4B63-8D69-5DDF3CCCEF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0"/>
            <a:ext cx="6461125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      Presentation Outline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852613"/>
            <a:ext cx="8301038" cy="4114800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b="1" smtClean="0">
                <a:latin typeface="Arial" charset="0"/>
              </a:rPr>
              <a:t>I.	SPR Mission and Management</a:t>
            </a:r>
          </a:p>
          <a:p>
            <a:pPr marL="812800" indent="-812800">
              <a:lnSpc>
                <a:spcPct val="90000"/>
              </a:lnSpc>
              <a:spcBef>
                <a:spcPct val="60000"/>
              </a:spcBef>
              <a:buFont typeface="Wingdings" pitchFamily="2" charset="2"/>
              <a:buAutoNum type="romanUcPeriod" startAt="2"/>
            </a:pPr>
            <a:r>
              <a:rPr lang="en-US" b="1" smtClean="0">
                <a:latin typeface="Arial" charset="0"/>
              </a:rPr>
              <a:t>SPR Design &amp; Development</a:t>
            </a:r>
          </a:p>
          <a:p>
            <a:pPr marL="812800" indent="-812800">
              <a:lnSpc>
                <a:spcPct val="90000"/>
              </a:lnSpc>
              <a:spcBef>
                <a:spcPct val="60000"/>
              </a:spcBef>
              <a:buFont typeface="Wingdings" pitchFamily="2" charset="2"/>
              <a:buAutoNum type="romanUcPeriod" startAt="2"/>
            </a:pPr>
            <a:r>
              <a:rPr lang="en-US" b="1" smtClean="0">
                <a:latin typeface="Arial" charset="0"/>
              </a:rPr>
              <a:t>SPR Stockpiling Sites</a:t>
            </a:r>
          </a:p>
          <a:p>
            <a:pPr marL="812800" indent="-812800">
              <a:lnSpc>
                <a:spcPct val="90000"/>
              </a:lnSpc>
              <a:spcBef>
                <a:spcPct val="60000"/>
              </a:spcBef>
              <a:buFont typeface="Wingdings" pitchFamily="2" charset="2"/>
              <a:buAutoNum type="romanUcPeriod" startAt="2"/>
            </a:pPr>
            <a:r>
              <a:rPr lang="en-US" b="1" smtClean="0">
                <a:latin typeface="Arial" charset="0"/>
              </a:rPr>
              <a:t>SPR Operations &amp; Readiness</a:t>
            </a:r>
          </a:p>
          <a:p>
            <a:pPr marL="812800" indent="-812800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b="1" smtClean="0">
                <a:latin typeface="Arial" charset="0"/>
              </a:rPr>
              <a:t>V.	SPR Drawdown Policy &amp; Capabilities</a:t>
            </a:r>
          </a:p>
          <a:p>
            <a:pPr marL="812800" indent="-812800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322888" y="2079625"/>
            <a:ext cx="24320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77% of All Deliveries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were within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U.S. Gulf Coast 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1319213" y="2101850"/>
            <a:ext cx="24320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79% of All Deliveries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were by 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Marine Vessels</a:t>
            </a:r>
          </a:p>
        </p:txBody>
      </p:sp>
      <p:graphicFrame>
        <p:nvGraphicFramePr>
          <p:cNvPr id="9218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44513" y="2859088"/>
          <a:ext cx="39846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3" imgW="3987130" imgH="3596952" progId="Excel.Sheet.8">
                  <p:embed/>
                </p:oleObj>
              </mc:Choice>
              <mc:Fallback>
                <p:oleObj r:id="rId3" imgW="3987130" imgH="3596952" progId="Excel.Sheet.8">
                  <p:embed/>
                  <p:pic>
                    <p:nvPicPr>
                      <p:cNvPr id="0" name="Content Placeholder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859088"/>
                        <a:ext cx="3984625" cy="359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4594225" y="2855913"/>
          <a:ext cx="3983038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hart" r:id="rId5" imgW="3981489" imgH="3667140" progId="Excel.Sheet.8">
                  <p:embed/>
                </p:oleObj>
              </mc:Choice>
              <mc:Fallback>
                <p:oleObj name="Chart" r:id="rId5" imgW="3981489" imgH="3667140" progId="Excel.Sheet.8">
                  <p:embed/>
                  <p:pic>
                    <p:nvPicPr>
                      <p:cNvPr id="0" name="Content Placeholder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855913"/>
                        <a:ext cx="3983038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747713" y="1331913"/>
            <a:ext cx="76612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  <a:cs typeface="Arial" charset="0"/>
              </a:rPr>
              <a:t>SPR Deliveries by Transportation Mode and Destination</a:t>
            </a:r>
          </a:p>
        </p:txBody>
      </p:sp>
      <p:sp>
        <p:nvSpPr>
          <p:cNvPr id="92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92E0E3-6098-44E7-9F70-573DB2B943B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24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8229600" cy="996950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SPR Drawdown 2011</a:t>
            </a:r>
            <a:endParaRPr lang="en-US" sz="3600" smtClean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2B72B3-0D06-4805-9AD3-91E4D1C950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93750" y="2003425"/>
            <a:ext cx="776446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70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Questions? </a:t>
            </a:r>
          </a:p>
        </p:txBody>
      </p:sp>
      <p:pic>
        <p:nvPicPr>
          <p:cNvPr id="38916" name="Picture 4" descr="Alligator Pics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113"/>
            <a:ext cx="91440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1597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latin typeface="Verdana" pitchFamily="34" charset="0"/>
              </a:rPr>
              <a:t>Thank You </a:t>
            </a:r>
            <a:r>
              <a:rPr lang="en-US" sz="3600" b="1" dirty="0" smtClean="0">
                <a:solidFill>
                  <a:schemeClr val="tx2"/>
                </a:solidFill>
                <a:latin typeface="Verdana" pitchFamily="34" charset="0"/>
              </a:rPr>
              <a:t>From</a:t>
            </a:r>
            <a:r>
              <a:rPr lang="en-US" sz="3600" b="1" dirty="0" smtClean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Verdana" pitchFamily="34" charset="0"/>
              </a:rPr>
              <a:t>The U.S. SPR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04C1A1-911C-42BB-83DC-444796088C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26988"/>
            <a:ext cx="7756525" cy="102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Arial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Verdana" pitchFamily="34" charset="0"/>
              </a:rPr>
              <a:t>Strategic Petroleum Reserve</a:t>
            </a:r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Arial" charset="0"/>
              </a:rPr>
            </a:br>
            <a:endParaRPr lang="en-US" sz="4000" b="1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14350" y="1527175"/>
            <a:ext cx="54292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10000"/>
              </a:spcBef>
              <a:buClr>
                <a:schemeClr val="bg1"/>
              </a:buClr>
              <a:buSzPct val="100000"/>
              <a:buFont typeface="Arial" pitchFamily="34" charset="0"/>
              <a:buChar char="●"/>
              <a:defRPr/>
            </a:pPr>
            <a:r>
              <a:rPr lang="en-US" b="1" kern="0" dirty="0">
                <a:latin typeface="Arial" charset="0"/>
              </a:rPr>
              <a:t>Established by U.S. Law:</a:t>
            </a:r>
          </a:p>
          <a:p>
            <a:pPr marL="342900" indent="-342900" algn="l">
              <a:buClr>
                <a:schemeClr val="bg2"/>
              </a:buClr>
              <a:buFont typeface="Wingdings 2" pitchFamily="18" charset="2"/>
              <a:buNone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en-US" sz="1800" b="1" i="1" kern="0" dirty="0">
                <a:solidFill>
                  <a:schemeClr val="bg2"/>
                </a:solidFill>
                <a:latin typeface="Arial" charset="0"/>
              </a:rPr>
              <a:t>Energy Policy &amp; Conservation Act (EPCA</a:t>
            </a: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)</a:t>
            </a:r>
          </a:p>
          <a:p>
            <a:pPr marL="342900" indent="-342900" algn="l">
              <a:buClr>
                <a:schemeClr val="bg2"/>
              </a:buClr>
              <a:buFont typeface="Wingdings 2" pitchFamily="18" charset="2"/>
              <a:buNone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	December 1975 </a:t>
            </a:r>
          </a:p>
          <a:p>
            <a:pPr marL="342900" indent="-342900" algn="l">
              <a:buClr>
                <a:schemeClr val="bg2"/>
              </a:buClr>
              <a:buFont typeface="Wingdings 2" pitchFamily="18" charset="2"/>
              <a:buNone/>
              <a:defRPr/>
            </a:pPr>
            <a:endParaRPr lang="en-US" sz="1800" b="1" kern="0" dirty="0">
              <a:solidFill>
                <a:schemeClr val="bg2"/>
              </a:solidFill>
              <a:latin typeface="Arial" charset="0"/>
            </a:endParaRPr>
          </a:p>
          <a:p>
            <a:pPr marL="342900" indent="-342900" algn="l">
              <a:spcBef>
                <a:spcPct val="10000"/>
              </a:spcBef>
              <a:buClr>
                <a:schemeClr val="bg1"/>
              </a:buClr>
              <a:buFont typeface="Arial" pitchFamily="34" charset="0"/>
              <a:buChar char="●"/>
              <a:defRPr/>
            </a:pPr>
            <a:r>
              <a:rPr lang="en-US" b="1" kern="0" dirty="0">
                <a:latin typeface="Arial" charset="0"/>
              </a:rPr>
              <a:t>Mission:</a:t>
            </a:r>
          </a:p>
          <a:p>
            <a:pPr marL="342900" indent="-342900" algn="l">
              <a:spcBef>
                <a:spcPct val="10000"/>
              </a:spcBef>
              <a:buClr>
                <a:schemeClr val="bg2"/>
              </a:buClr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	To ensure </a:t>
            </a:r>
            <a:r>
              <a:rPr lang="en-US" sz="1800" b="1" u="sng" kern="0" dirty="0">
                <a:solidFill>
                  <a:schemeClr val="bg2"/>
                </a:solidFill>
                <a:latin typeface="Arial" charset="0"/>
              </a:rPr>
              <a:t>U.S. Energy Security</a:t>
            </a: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: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buFont typeface="Arial" charset="0"/>
              <a:buChar char="−"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To reduce the impacts of potential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	disruptions in U.S. petroleum supplies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buFont typeface="Arial" charset="0"/>
              <a:buChar char="−"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To carry out  U.S. obligations under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	International Energy Program (Treaty)</a:t>
            </a:r>
          </a:p>
          <a:p>
            <a:pPr marL="742950" lvl="1" indent="-285750" algn="l">
              <a:spcBef>
                <a:spcPct val="10000"/>
              </a:spcBef>
              <a:buClr>
                <a:schemeClr val="bg2"/>
              </a:buClr>
              <a:defRPr/>
            </a:pPr>
            <a:endParaRPr lang="en-US" sz="1800" b="1" kern="0" dirty="0">
              <a:solidFill>
                <a:schemeClr val="bg2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●"/>
              <a:defRPr/>
            </a:pPr>
            <a:r>
              <a:rPr lang="en-US" b="1" kern="0" dirty="0">
                <a:latin typeface="Arial" charset="0"/>
              </a:rPr>
              <a:t>Program Implementation: 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buFont typeface="Arial" charset="0"/>
              <a:buChar char="−"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Managed By U.S. Dept of Energy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buFont typeface="Arial" charset="0"/>
              <a:buChar char="−"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Federally Owned &amp; Financed</a:t>
            </a:r>
          </a:p>
          <a:p>
            <a:pPr marL="742950" lvl="1" indent="-285750" algn="l">
              <a:spcBef>
                <a:spcPts val="0"/>
              </a:spcBef>
              <a:buClr>
                <a:schemeClr val="bg2"/>
              </a:buClr>
              <a:buFont typeface="Arial" charset="0"/>
              <a:buChar char="−"/>
              <a:defRPr/>
            </a:pPr>
            <a:r>
              <a:rPr lang="en-US" sz="1800" b="1" kern="0" dirty="0">
                <a:solidFill>
                  <a:schemeClr val="bg2"/>
                </a:solidFill>
                <a:latin typeface="Arial" charset="0"/>
              </a:rPr>
              <a:t>No Industry Obligations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2689225" cy="2039938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91200" y="3429000"/>
            <a:ext cx="2663825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8F8F8"/>
                </a:solidFill>
                <a:latin typeface="Verdana" pitchFamily="34" charset="0"/>
              </a:rPr>
              <a:t>1973 Arab Oil Embargo</a:t>
            </a:r>
          </a:p>
        </p:txBody>
      </p:sp>
      <p:pic>
        <p:nvPicPr>
          <p:cNvPr id="14343" name="Picture 8" descr="MPj04032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038600"/>
            <a:ext cx="2743200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5867400" y="5715000"/>
            <a:ext cx="2590800" cy="338138"/>
          </a:xfrm>
          <a:prstGeom prst="rect">
            <a:avLst/>
          </a:prstGeom>
          <a:solidFill>
            <a:srgbClr val="00B050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8F8F8"/>
                </a:solidFill>
                <a:latin typeface="Arial Narrow" pitchFamily="34" charset="0"/>
              </a:rPr>
              <a:t>International Energy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61DC8E-151C-41FE-A270-510B3E7D41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Strategically Located for Distribution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54250"/>
            <a:ext cx="71866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17525" y="1325563"/>
            <a:ext cx="845343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SzPct val="120000"/>
              <a:buFont typeface="Arial" charset="0"/>
              <a:buChar char="●"/>
            </a:pPr>
            <a:r>
              <a:rPr lang="en-US" sz="1600" b="1">
                <a:latin typeface="Arial" charset="0"/>
                <a:cs typeface="Arial" charset="0"/>
              </a:rPr>
              <a:t>Gulf Coast contains almost 50% of the U.S. refining capacity</a:t>
            </a:r>
          </a:p>
          <a:p>
            <a:pPr marL="342900" indent="-342900" algn="l">
              <a:buSzPct val="120000"/>
              <a:buFont typeface="Arial" charset="0"/>
              <a:buChar char="●"/>
            </a:pPr>
            <a:r>
              <a:rPr lang="en-US" sz="1600" b="1">
                <a:latin typeface="Arial" charset="0"/>
                <a:cs typeface="Arial" charset="0"/>
              </a:rPr>
              <a:t>Gulf Coast is place of entry for approx. 70% of U.S. Non-Canadian imports</a:t>
            </a:r>
          </a:p>
          <a:p>
            <a:pPr marL="342900" indent="-342900" algn="l">
              <a:buSzPct val="120000"/>
              <a:buFont typeface="Arial" charset="0"/>
              <a:buChar char="●"/>
            </a:pPr>
            <a:r>
              <a:rPr lang="en-US" sz="1600" b="1">
                <a:latin typeface="Arial" charset="0"/>
                <a:cs typeface="Arial" charset="0"/>
              </a:rPr>
              <a:t>SPR has both PIPELINE and MARINE distribution capabilities for max. flexibility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50" y="71438"/>
            <a:ext cx="7772400" cy="982662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Salt Storage Technology</a:t>
            </a:r>
          </a:p>
        </p:txBody>
      </p:sp>
      <p:grpSp>
        <p:nvGrpSpPr>
          <p:cNvPr id="19459" name="Group 68"/>
          <p:cNvGrpSpPr>
            <a:grpSpLocks/>
          </p:cNvGrpSpPr>
          <p:nvPr/>
        </p:nvGrpSpPr>
        <p:grpSpPr bwMode="auto">
          <a:xfrm>
            <a:off x="4443413" y="1752600"/>
            <a:ext cx="4216400" cy="4200525"/>
            <a:chOff x="4244594" y="1752600"/>
            <a:chExt cx="4414774" cy="4294950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4343400" y="1752600"/>
              <a:ext cx="4216400" cy="4214813"/>
              <a:chOff x="2852" y="1150"/>
              <a:chExt cx="2656" cy="2655"/>
            </a:xfrm>
          </p:grpSpPr>
          <p:sp>
            <p:nvSpPr>
              <p:cNvPr id="19467" name="Rectangle 5"/>
              <p:cNvSpPr>
                <a:spLocks noChangeArrowheads="1"/>
              </p:cNvSpPr>
              <p:nvPr/>
            </p:nvSpPr>
            <p:spPr bwMode="auto">
              <a:xfrm>
                <a:off x="3439" y="3733"/>
                <a:ext cx="1376" cy="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468" name="Rectangle 6"/>
              <p:cNvSpPr>
                <a:spLocks noChangeArrowheads="1"/>
              </p:cNvSpPr>
              <p:nvPr/>
            </p:nvSpPr>
            <p:spPr bwMode="auto">
              <a:xfrm>
                <a:off x="2985" y="1175"/>
                <a:ext cx="2475" cy="2586"/>
              </a:xfrm>
              <a:prstGeom prst="rect">
                <a:avLst/>
              </a:prstGeom>
              <a:solidFill>
                <a:srgbClr val="9581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469" name="Freeform 7"/>
              <p:cNvSpPr>
                <a:spLocks/>
              </p:cNvSpPr>
              <p:nvPr/>
            </p:nvSpPr>
            <p:spPr bwMode="auto">
              <a:xfrm>
                <a:off x="2913" y="2662"/>
                <a:ext cx="542" cy="337"/>
              </a:xfrm>
              <a:custGeom>
                <a:avLst/>
                <a:gdLst>
                  <a:gd name="T0" fmla="*/ 1 w 1000"/>
                  <a:gd name="T1" fmla="*/ 0 h 401"/>
                  <a:gd name="T2" fmla="*/ 1 w 1000"/>
                  <a:gd name="T3" fmla="*/ 3 h 401"/>
                  <a:gd name="T4" fmla="*/ 0 w 1000"/>
                  <a:gd name="T5" fmla="*/ 4 h 401"/>
                  <a:gd name="T6" fmla="*/ 0 w 1000"/>
                  <a:gd name="T7" fmla="*/ 12 h 401"/>
                  <a:gd name="T8" fmla="*/ 1 w 1000"/>
                  <a:gd name="T9" fmla="*/ 10 h 401"/>
                  <a:gd name="T10" fmla="*/ 1 w 1000"/>
                  <a:gd name="T11" fmla="*/ 5 h 401"/>
                  <a:gd name="T12" fmla="*/ 1 w 1000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0"/>
                  <a:gd name="T22" fmla="*/ 0 h 401"/>
                  <a:gd name="T23" fmla="*/ 1000 w 1000"/>
                  <a:gd name="T24" fmla="*/ 401 h 4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0" h="401">
                    <a:moveTo>
                      <a:pt x="873" y="0"/>
                    </a:moveTo>
                    <a:lnTo>
                      <a:pt x="549" y="95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618" y="314"/>
                    </a:lnTo>
                    <a:lnTo>
                      <a:pt x="1000" y="147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Freeform 8"/>
              <p:cNvSpPr>
                <a:spLocks/>
              </p:cNvSpPr>
              <p:nvPr/>
            </p:nvSpPr>
            <p:spPr bwMode="auto">
              <a:xfrm>
                <a:off x="2913" y="2662"/>
                <a:ext cx="542" cy="337"/>
              </a:xfrm>
              <a:custGeom>
                <a:avLst/>
                <a:gdLst>
                  <a:gd name="T0" fmla="*/ 1 w 1000"/>
                  <a:gd name="T1" fmla="*/ 0 h 401"/>
                  <a:gd name="T2" fmla="*/ 1 w 1000"/>
                  <a:gd name="T3" fmla="*/ 3 h 401"/>
                  <a:gd name="T4" fmla="*/ 0 w 1000"/>
                  <a:gd name="T5" fmla="*/ 4 h 401"/>
                  <a:gd name="T6" fmla="*/ 0 w 1000"/>
                  <a:gd name="T7" fmla="*/ 12 h 401"/>
                  <a:gd name="T8" fmla="*/ 1 w 1000"/>
                  <a:gd name="T9" fmla="*/ 10 h 401"/>
                  <a:gd name="T10" fmla="*/ 1 w 1000"/>
                  <a:gd name="T11" fmla="*/ 5 h 401"/>
                  <a:gd name="T12" fmla="*/ 1 w 1000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0"/>
                  <a:gd name="T22" fmla="*/ 0 h 401"/>
                  <a:gd name="T23" fmla="*/ 1000 w 1000"/>
                  <a:gd name="T24" fmla="*/ 401 h 4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0" h="401">
                    <a:moveTo>
                      <a:pt x="873" y="0"/>
                    </a:moveTo>
                    <a:lnTo>
                      <a:pt x="549" y="95"/>
                    </a:lnTo>
                    <a:lnTo>
                      <a:pt x="0" y="140"/>
                    </a:lnTo>
                    <a:lnTo>
                      <a:pt x="0" y="401"/>
                    </a:lnTo>
                    <a:lnTo>
                      <a:pt x="618" y="314"/>
                    </a:lnTo>
                    <a:lnTo>
                      <a:pt x="1000" y="147"/>
                    </a:lnTo>
                    <a:lnTo>
                      <a:pt x="873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Freeform 9"/>
              <p:cNvSpPr>
                <a:spLocks/>
              </p:cNvSpPr>
              <p:nvPr/>
            </p:nvSpPr>
            <p:spPr bwMode="auto">
              <a:xfrm>
                <a:off x="2916" y="2861"/>
                <a:ext cx="575" cy="449"/>
              </a:xfrm>
              <a:custGeom>
                <a:avLst/>
                <a:gdLst>
                  <a:gd name="T0" fmla="*/ 1 w 1061"/>
                  <a:gd name="T1" fmla="*/ 0 h 534"/>
                  <a:gd name="T2" fmla="*/ 1 w 1061"/>
                  <a:gd name="T3" fmla="*/ 7 h 534"/>
                  <a:gd name="T4" fmla="*/ 1 w 1061"/>
                  <a:gd name="T5" fmla="*/ 10 h 534"/>
                  <a:gd name="T6" fmla="*/ 0 w 1061"/>
                  <a:gd name="T7" fmla="*/ 17 h 534"/>
                  <a:gd name="T8" fmla="*/ 1 w 1061"/>
                  <a:gd name="T9" fmla="*/ 12 h 534"/>
                  <a:gd name="T10" fmla="*/ 1 w 1061"/>
                  <a:gd name="T11" fmla="*/ 5 h 534"/>
                  <a:gd name="T12" fmla="*/ 1 w 1061"/>
                  <a:gd name="T13" fmla="*/ 0 h 5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1"/>
                  <a:gd name="T22" fmla="*/ 0 h 534"/>
                  <a:gd name="T23" fmla="*/ 1061 w 1061"/>
                  <a:gd name="T24" fmla="*/ 534 h 5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1" h="534">
                    <a:moveTo>
                      <a:pt x="1001" y="0"/>
                    </a:moveTo>
                    <a:lnTo>
                      <a:pt x="639" y="236"/>
                    </a:lnTo>
                    <a:lnTo>
                      <a:pt x="11" y="340"/>
                    </a:lnTo>
                    <a:lnTo>
                      <a:pt x="0" y="534"/>
                    </a:lnTo>
                    <a:lnTo>
                      <a:pt x="736" y="384"/>
                    </a:lnTo>
                    <a:lnTo>
                      <a:pt x="1061" y="148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Freeform 10"/>
              <p:cNvSpPr>
                <a:spLocks/>
              </p:cNvSpPr>
              <p:nvPr/>
            </p:nvSpPr>
            <p:spPr bwMode="auto">
              <a:xfrm>
                <a:off x="2916" y="2861"/>
                <a:ext cx="575" cy="449"/>
              </a:xfrm>
              <a:custGeom>
                <a:avLst/>
                <a:gdLst>
                  <a:gd name="T0" fmla="*/ 1 w 1061"/>
                  <a:gd name="T1" fmla="*/ 0 h 534"/>
                  <a:gd name="T2" fmla="*/ 1 w 1061"/>
                  <a:gd name="T3" fmla="*/ 7 h 534"/>
                  <a:gd name="T4" fmla="*/ 1 w 1061"/>
                  <a:gd name="T5" fmla="*/ 10 h 534"/>
                  <a:gd name="T6" fmla="*/ 0 w 1061"/>
                  <a:gd name="T7" fmla="*/ 17 h 534"/>
                  <a:gd name="T8" fmla="*/ 1 w 1061"/>
                  <a:gd name="T9" fmla="*/ 12 h 534"/>
                  <a:gd name="T10" fmla="*/ 1 w 1061"/>
                  <a:gd name="T11" fmla="*/ 5 h 534"/>
                  <a:gd name="T12" fmla="*/ 1 w 1061"/>
                  <a:gd name="T13" fmla="*/ 0 h 5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1"/>
                  <a:gd name="T22" fmla="*/ 0 h 534"/>
                  <a:gd name="T23" fmla="*/ 1061 w 1061"/>
                  <a:gd name="T24" fmla="*/ 534 h 5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1" h="534">
                    <a:moveTo>
                      <a:pt x="1001" y="0"/>
                    </a:moveTo>
                    <a:lnTo>
                      <a:pt x="639" y="236"/>
                    </a:lnTo>
                    <a:lnTo>
                      <a:pt x="11" y="340"/>
                    </a:lnTo>
                    <a:lnTo>
                      <a:pt x="0" y="534"/>
                    </a:lnTo>
                    <a:lnTo>
                      <a:pt x="736" y="384"/>
                    </a:lnTo>
                    <a:lnTo>
                      <a:pt x="1061" y="148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11"/>
              <p:cNvSpPr>
                <a:spLocks/>
              </p:cNvSpPr>
              <p:nvPr/>
            </p:nvSpPr>
            <p:spPr bwMode="auto">
              <a:xfrm>
                <a:off x="2946" y="3158"/>
                <a:ext cx="569" cy="391"/>
              </a:xfrm>
              <a:custGeom>
                <a:avLst/>
                <a:gdLst>
                  <a:gd name="T0" fmla="*/ 1 w 1050"/>
                  <a:gd name="T1" fmla="*/ 0 h 464"/>
                  <a:gd name="T2" fmla="*/ 1 w 1050"/>
                  <a:gd name="T3" fmla="*/ 6 h 464"/>
                  <a:gd name="T4" fmla="*/ 0 w 1050"/>
                  <a:gd name="T5" fmla="*/ 12 h 464"/>
                  <a:gd name="T6" fmla="*/ 0 w 1050"/>
                  <a:gd name="T7" fmla="*/ 14 h 464"/>
                  <a:gd name="T8" fmla="*/ 1 w 1050"/>
                  <a:gd name="T9" fmla="*/ 9 h 464"/>
                  <a:gd name="T10" fmla="*/ 1 w 1050"/>
                  <a:gd name="T11" fmla="*/ 3 h 464"/>
                  <a:gd name="T12" fmla="*/ 1 w 1050"/>
                  <a:gd name="T13" fmla="*/ 0 h 4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464"/>
                  <a:gd name="T23" fmla="*/ 1050 w 1050"/>
                  <a:gd name="T24" fmla="*/ 464 h 4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464">
                    <a:moveTo>
                      <a:pt x="1000" y="0"/>
                    </a:moveTo>
                    <a:lnTo>
                      <a:pt x="754" y="174"/>
                    </a:lnTo>
                    <a:lnTo>
                      <a:pt x="0" y="358"/>
                    </a:lnTo>
                    <a:lnTo>
                      <a:pt x="0" y="464"/>
                    </a:lnTo>
                    <a:lnTo>
                      <a:pt x="823" y="289"/>
                    </a:lnTo>
                    <a:lnTo>
                      <a:pt x="1050" y="115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12"/>
              <p:cNvSpPr>
                <a:spLocks/>
              </p:cNvSpPr>
              <p:nvPr/>
            </p:nvSpPr>
            <p:spPr bwMode="auto">
              <a:xfrm>
                <a:off x="2946" y="3158"/>
                <a:ext cx="569" cy="391"/>
              </a:xfrm>
              <a:custGeom>
                <a:avLst/>
                <a:gdLst>
                  <a:gd name="T0" fmla="*/ 1 w 1050"/>
                  <a:gd name="T1" fmla="*/ 0 h 464"/>
                  <a:gd name="T2" fmla="*/ 1 w 1050"/>
                  <a:gd name="T3" fmla="*/ 6 h 464"/>
                  <a:gd name="T4" fmla="*/ 0 w 1050"/>
                  <a:gd name="T5" fmla="*/ 12 h 464"/>
                  <a:gd name="T6" fmla="*/ 0 w 1050"/>
                  <a:gd name="T7" fmla="*/ 14 h 464"/>
                  <a:gd name="T8" fmla="*/ 1 w 1050"/>
                  <a:gd name="T9" fmla="*/ 9 h 464"/>
                  <a:gd name="T10" fmla="*/ 1 w 1050"/>
                  <a:gd name="T11" fmla="*/ 3 h 464"/>
                  <a:gd name="T12" fmla="*/ 1 w 1050"/>
                  <a:gd name="T13" fmla="*/ 0 h 4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464"/>
                  <a:gd name="T23" fmla="*/ 1050 w 1050"/>
                  <a:gd name="T24" fmla="*/ 464 h 4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464">
                    <a:moveTo>
                      <a:pt x="1000" y="0"/>
                    </a:moveTo>
                    <a:lnTo>
                      <a:pt x="754" y="174"/>
                    </a:lnTo>
                    <a:lnTo>
                      <a:pt x="0" y="358"/>
                    </a:lnTo>
                    <a:lnTo>
                      <a:pt x="0" y="464"/>
                    </a:lnTo>
                    <a:lnTo>
                      <a:pt x="823" y="289"/>
                    </a:lnTo>
                    <a:lnTo>
                      <a:pt x="1050" y="115"/>
                    </a:lnTo>
                    <a:lnTo>
                      <a:pt x="100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13"/>
              <p:cNvSpPr>
                <a:spLocks/>
              </p:cNvSpPr>
              <p:nvPr/>
            </p:nvSpPr>
            <p:spPr bwMode="auto">
              <a:xfrm>
                <a:off x="2952" y="3413"/>
                <a:ext cx="630" cy="324"/>
              </a:xfrm>
              <a:custGeom>
                <a:avLst/>
                <a:gdLst>
                  <a:gd name="T0" fmla="*/ 1 w 1163"/>
                  <a:gd name="T1" fmla="*/ 0 h 385"/>
                  <a:gd name="T2" fmla="*/ 1 w 1163"/>
                  <a:gd name="T3" fmla="*/ 5 h 385"/>
                  <a:gd name="T4" fmla="*/ 0 w 1163"/>
                  <a:gd name="T5" fmla="*/ 8 h 385"/>
                  <a:gd name="T6" fmla="*/ 1 w 1163"/>
                  <a:gd name="T7" fmla="*/ 12 h 385"/>
                  <a:gd name="T8" fmla="*/ 1 w 1163"/>
                  <a:gd name="T9" fmla="*/ 9 h 385"/>
                  <a:gd name="T10" fmla="*/ 1 w 1163"/>
                  <a:gd name="T11" fmla="*/ 4 h 385"/>
                  <a:gd name="T12" fmla="*/ 1 w 1163"/>
                  <a:gd name="T13" fmla="*/ 0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3"/>
                  <a:gd name="T22" fmla="*/ 0 h 385"/>
                  <a:gd name="T23" fmla="*/ 1163 w 1163"/>
                  <a:gd name="T24" fmla="*/ 385 h 3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3" h="385">
                    <a:moveTo>
                      <a:pt x="1046" y="0"/>
                    </a:moveTo>
                    <a:lnTo>
                      <a:pt x="765" y="167"/>
                    </a:lnTo>
                    <a:lnTo>
                      <a:pt x="0" y="280"/>
                    </a:lnTo>
                    <a:lnTo>
                      <a:pt x="9" y="385"/>
                    </a:lnTo>
                    <a:lnTo>
                      <a:pt x="794" y="297"/>
                    </a:lnTo>
                    <a:lnTo>
                      <a:pt x="1163" y="122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14"/>
              <p:cNvSpPr>
                <a:spLocks/>
              </p:cNvSpPr>
              <p:nvPr/>
            </p:nvSpPr>
            <p:spPr bwMode="auto">
              <a:xfrm>
                <a:off x="2952" y="3413"/>
                <a:ext cx="630" cy="324"/>
              </a:xfrm>
              <a:custGeom>
                <a:avLst/>
                <a:gdLst>
                  <a:gd name="T0" fmla="*/ 1 w 1163"/>
                  <a:gd name="T1" fmla="*/ 0 h 385"/>
                  <a:gd name="T2" fmla="*/ 1 w 1163"/>
                  <a:gd name="T3" fmla="*/ 5 h 385"/>
                  <a:gd name="T4" fmla="*/ 0 w 1163"/>
                  <a:gd name="T5" fmla="*/ 8 h 385"/>
                  <a:gd name="T6" fmla="*/ 1 w 1163"/>
                  <a:gd name="T7" fmla="*/ 12 h 385"/>
                  <a:gd name="T8" fmla="*/ 1 w 1163"/>
                  <a:gd name="T9" fmla="*/ 9 h 385"/>
                  <a:gd name="T10" fmla="*/ 1 w 1163"/>
                  <a:gd name="T11" fmla="*/ 4 h 385"/>
                  <a:gd name="T12" fmla="*/ 1 w 1163"/>
                  <a:gd name="T13" fmla="*/ 0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3"/>
                  <a:gd name="T22" fmla="*/ 0 h 385"/>
                  <a:gd name="T23" fmla="*/ 1163 w 1163"/>
                  <a:gd name="T24" fmla="*/ 385 h 3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3" h="385">
                    <a:moveTo>
                      <a:pt x="1046" y="0"/>
                    </a:moveTo>
                    <a:lnTo>
                      <a:pt x="765" y="167"/>
                    </a:lnTo>
                    <a:lnTo>
                      <a:pt x="0" y="280"/>
                    </a:lnTo>
                    <a:lnTo>
                      <a:pt x="9" y="385"/>
                    </a:lnTo>
                    <a:lnTo>
                      <a:pt x="794" y="297"/>
                    </a:lnTo>
                    <a:lnTo>
                      <a:pt x="1163" y="122"/>
                    </a:lnTo>
                    <a:lnTo>
                      <a:pt x="104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15"/>
              <p:cNvSpPr>
                <a:spLocks/>
              </p:cNvSpPr>
              <p:nvPr/>
            </p:nvSpPr>
            <p:spPr bwMode="auto">
              <a:xfrm>
                <a:off x="2899" y="1872"/>
                <a:ext cx="664" cy="176"/>
              </a:xfrm>
              <a:custGeom>
                <a:avLst/>
                <a:gdLst>
                  <a:gd name="T0" fmla="*/ 1 w 1226"/>
                  <a:gd name="T1" fmla="*/ 0 h 209"/>
                  <a:gd name="T2" fmla="*/ 1 w 1226"/>
                  <a:gd name="T3" fmla="*/ 3 h 209"/>
                  <a:gd name="T4" fmla="*/ 1 w 1226"/>
                  <a:gd name="T5" fmla="*/ 3 h 209"/>
                  <a:gd name="T6" fmla="*/ 0 w 1226"/>
                  <a:gd name="T7" fmla="*/ 3 h 209"/>
                  <a:gd name="T8" fmla="*/ 0 w 1226"/>
                  <a:gd name="T9" fmla="*/ 6 h 209"/>
                  <a:gd name="T10" fmla="*/ 1 w 1226"/>
                  <a:gd name="T11" fmla="*/ 7 h 209"/>
                  <a:gd name="T12" fmla="*/ 1 w 1226"/>
                  <a:gd name="T13" fmla="*/ 6 h 209"/>
                  <a:gd name="T14" fmla="*/ 1 w 1226"/>
                  <a:gd name="T15" fmla="*/ 4 h 209"/>
                  <a:gd name="T16" fmla="*/ 1 w 1226"/>
                  <a:gd name="T17" fmla="*/ 0 h 2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209"/>
                  <a:gd name="T29" fmla="*/ 1226 w 1226"/>
                  <a:gd name="T30" fmla="*/ 209 h 2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209">
                    <a:moveTo>
                      <a:pt x="1226" y="0"/>
                    </a:moveTo>
                    <a:lnTo>
                      <a:pt x="833" y="54"/>
                    </a:lnTo>
                    <a:lnTo>
                      <a:pt x="422" y="54"/>
                    </a:lnTo>
                    <a:lnTo>
                      <a:pt x="0" y="27"/>
                    </a:lnTo>
                    <a:lnTo>
                      <a:pt x="0" y="175"/>
                    </a:lnTo>
                    <a:lnTo>
                      <a:pt x="401" y="209"/>
                    </a:lnTo>
                    <a:lnTo>
                      <a:pt x="842" y="192"/>
                    </a:lnTo>
                    <a:lnTo>
                      <a:pt x="1186" y="133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16"/>
              <p:cNvSpPr>
                <a:spLocks/>
              </p:cNvSpPr>
              <p:nvPr/>
            </p:nvSpPr>
            <p:spPr bwMode="auto">
              <a:xfrm>
                <a:off x="2899" y="1872"/>
                <a:ext cx="664" cy="176"/>
              </a:xfrm>
              <a:custGeom>
                <a:avLst/>
                <a:gdLst>
                  <a:gd name="T0" fmla="*/ 1 w 1226"/>
                  <a:gd name="T1" fmla="*/ 0 h 209"/>
                  <a:gd name="T2" fmla="*/ 1 w 1226"/>
                  <a:gd name="T3" fmla="*/ 3 h 209"/>
                  <a:gd name="T4" fmla="*/ 1 w 1226"/>
                  <a:gd name="T5" fmla="*/ 3 h 209"/>
                  <a:gd name="T6" fmla="*/ 0 w 1226"/>
                  <a:gd name="T7" fmla="*/ 3 h 209"/>
                  <a:gd name="T8" fmla="*/ 0 w 1226"/>
                  <a:gd name="T9" fmla="*/ 6 h 209"/>
                  <a:gd name="T10" fmla="*/ 1 w 1226"/>
                  <a:gd name="T11" fmla="*/ 7 h 209"/>
                  <a:gd name="T12" fmla="*/ 1 w 1226"/>
                  <a:gd name="T13" fmla="*/ 6 h 209"/>
                  <a:gd name="T14" fmla="*/ 1 w 1226"/>
                  <a:gd name="T15" fmla="*/ 4 h 209"/>
                  <a:gd name="T16" fmla="*/ 1 w 1226"/>
                  <a:gd name="T17" fmla="*/ 0 h 2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6"/>
                  <a:gd name="T28" fmla="*/ 0 h 209"/>
                  <a:gd name="T29" fmla="*/ 1226 w 1226"/>
                  <a:gd name="T30" fmla="*/ 209 h 2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6" h="209">
                    <a:moveTo>
                      <a:pt x="1226" y="0"/>
                    </a:moveTo>
                    <a:lnTo>
                      <a:pt x="833" y="54"/>
                    </a:lnTo>
                    <a:lnTo>
                      <a:pt x="422" y="54"/>
                    </a:lnTo>
                    <a:lnTo>
                      <a:pt x="0" y="27"/>
                    </a:lnTo>
                    <a:lnTo>
                      <a:pt x="0" y="175"/>
                    </a:lnTo>
                    <a:lnTo>
                      <a:pt x="401" y="209"/>
                    </a:lnTo>
                    <a:lnTo>
                      <a:pt x="842" y="192"/>
                    </a:lnTo>
                    <a:lnTo>
                      <a:pt x="1186" y="133"/>
                    </a:lnTo>
                    <a:lnTo>
                      <a:pt x="122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17"/>
              <p:cNvSpPr>
                <a:spLocks/>
              </p:cNvSpPr>
              <p:nvPr/>
            </p:nvSpPr>
            <p:spPr bwMode="auto">
              <a:xfrm>
                <a:off x="4860" y="3268"/>
                <a:ext cx="611" cy="446"/>
              </a:xfrm>
              <a:custGeom>
                <a:avLst/>
                <a:gdLst>
                  <a:gd name="T0" fmla="*/ 1 w 1128"/>
                  <a:gd name="T1" fmla="*/ 0 h 531"/>
                  <a:gd name="T2" fmla="*/ 1 w 1128"/>
                  <a:gd name="T3" fmla="*/ 12 h 531"/>
                  <a:gd name="T4" fmla="*/ 1 w 1128"/>
                  <a:gd name="T5" fmla="*/ 17 h 531"/>
                  <a:gd name="T6" fmla="*/ 0 w 1128"/>
                  <a:gd name="T7" fmla="*/ 3 h 531"/>
                  <a:gd name="T8" fmla="*/ 1 w 1128"/>
                  <a:gd name="T9" fmla="*/ 0 h 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8"/>
                  <a:gd name="T16" fmla="*/ 0 h 531"/>
                  <a:gd name="T17" fmla="*/ 1128 w 1128"/>
                  <a:gd name="T18" fmla="*/ 531 h 5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8" h="531">
                    <a:moveTo>
                      <a:pt x="48" y="0"/>
                    </a:moveTo>
                    <a:lnTo>
                      <a:pt x="1128" y="374"/>
                    </a:lnTo>
                    <a:lnTo>
                      <a:pt x="1128" y="531"/>
                    </a:lnTo>
                    <a:lnTo>
                      <a:pt x="0" y="8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18"/>
              <p:cNvSpPr>
                <a:spLocks/>
              </p:cNvSpPr>
              <p:nvPr/>
            </p:nvSpPr>
            <p:spPr bwMode="auto">
              <a:xfrm>
                <a:off x="4860" y="3268"/>
                <a:ext cx="611" cy="446"/>
              </a:xfrm>
              <a:custGeom>
                <a:avLst/>
                <a:gdLst>
                  <a:gd name="T0" fmla="*/ 1 w 1128"/>
                  <a:gd name="T1" fmla="*/ 0 h 531"/>
                  <a:gd name="T2" fmla="*/ 1 w 1128"/>
                  <a:gd name="T3" fmla="*/ 12 h 531"/>
                  <a:gd name="T4" fmla="*/ 1 w 1128"/>
                  <a:gd name="T5" fmla="*/ 17 h 531"/>
                  <a:gd name="T6" fmla="*/ 0 w 1128"/>
                  <a:gd name="T7" fmla="*/ 3 h 531"/>
                  <a:gd name="T8" fmla="*/ 1 w 1128"/>
                  <a:gd name="T9" fmla="*/ 0 h 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8"/>
                  <a:gd name="T16" fmla="*/ 0 h 531"/>
                  <a:gd name="T17" fmla="*/ 1128 w 1128"/>
                  <a:gd name="T18" fmla="*/ 531 h 5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8" h="531">
                    <a:moveTo>
                      <a:pt x="48" y="0"/>
                    </a:moveTo>
                    <a:lnTo>
                      <a:pt x="1128" y="374"/>
                    </a:lnTo>
                    <a:lnTo>
                      <a:pt x="1128" y="531"/>
                    </a:lnTo>
                    <a:lnTo>
                      <a:pt x="0" y="86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19"/>
              <p:cNvSpPr>
                <a:spLocks/>
              </p:cNvSpPr>
              <p:nvPr/>
            </p:nvSpPr>
            <p:spPr bwMode="auto">
              <a:xfrm>
                <a:off x="4902" y="2966"/>
                <a:ext cx="588" cy="414"/>
              </a:xfrm>
              <a:custGeom>
                <a:avLst/>
                <a:gdLst>
                  <a:gd name="T0" fmla="*/ 1 w 1086"/>
                  <a:gd name="T1" fmla="*/ 0 h 493"/>
                  <a:gd name="T2" fmla="*/ 1 w 1086"/>
                  <a:gd name="T3" fmla="*/ 8 h 493"/>
                  <a:gd name="T4" fmla="*/ 1 w 1086"/>
                  <a:gd name="T5" fmla="*/ 14 h 493"/>
                  <a:gd name="T6" fmla="*/ 0 w 1086"/>
                  <a:gd name="T7" fmla="*/ 5 h 493"/>
                  <a:gd name="T8" fmla="*/ 1 w 1086"/>
                  <a:gd name="T9" fmla="*/ 0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6"/>
                  <a:gd name="T16" fmla="*/ 0 h 493"/>
                  <a:gd name="T17" fmla="*/ 1086 w 1086"/>
                  <a:gd name="T18" fmla="*/ 493 h 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6" h="493">
                    <a:moveTo>
                      <a:pt x="73" y="0"/>
                    </a:moveTo>
                    <a:lnTo>
                      <a:pt x="1086" y="290"/>
                    </a:lnTo>
                    <a:lnTo>
                      <a:pt x="1086" y="493"/>
                    </a:lnTo>
                    <a:lnTo>
                      <a:pt x="0" y="15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20"/>
              <p:cNvSpPr>
                <a:spLocks/>
              </p:cNvSpPr>
              <p:nvPr/>
            </p:nvSpPr>
            <p:spPr bwMode="auto">
              <a:xfrm>
                <a:off x="4902" y="2966"/>
                <a:ext cx="588" cy="414"/>
              </a:xfrm>
              <a:custGeom>
                <a:avLst/>
                <a:gdLst>
                  <a:gd name="T0" fmla="*/ 1 w 1086"/>
                  <a:gd name="T1" fmla="*/ 0 h 493"/>
                  <a:gd name="T2" fmla="*/ 1 w 1086"/>
                  <a:gd name="T3" fmla="*/ 8 h 493"/>
                  <a:gd name="T4" fmla="*/ 1 w 1086"/>
                  <a:gd name="T5" fmla="*/ 14 h 493"/>
                  <a:gd name="T6" fmla="*/ 0 w 1086"/>
                  <a:gd name="T7" fmla="*/ 5 h 493"/>
                  <a:gd name="T8" fmla="*/ 1 w 1086"/>
                  <a:gd name="T9" fmla="*/ 0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6"/>
                  <a:gd name="T16" fmla="*/ 0 h 493"/>
                  <a:gd name="T17" fmla="*/ 1086 w 1086"/>
                  <a:gd name="T18" fmla="*/ 493 h 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6" h="493">
                    <a:moveTo>
                      <a:pt x="73" y="0"/>
                    </a:moveTo>
                    <a:lnTo>
                      <a:pt x="1086" y="290"/>
                    </a:lnTo>
                    <a:lnTo>
                      <a:pt x="1086" y="493"/>
                    </a:lnTo>
                    <a:lnTo>
                      <a:pt x="0" y="152"/>
                    </a:lnTo>
                    <a:lnTo>
                      <a:pt x="73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21"/>
              <p:cNvSpPr>
                <a:spLocks/>
              </p:cNvSpPr>
              <p:nvPr/>
            </p:nvSpPr>
            <p:spPr bwMode="auto">
              <a:xfrm>
                <a:off x="4978" y="2763"/>
                <a:ext cx="521" cy="289"/>
              </a:xfrm>
              <a:custGeom>
                <a:avLst/>
                <a:gdLst>
                  <a:gd name="T0" fmla="*/ 1 w 961"/>
                  <a:gd name="T1" fmla="*/ 0 h 344"/>
                  <a:gd name="T2" fmla="*/ 1 w 961"/>
                  <a:gd name="T3" fmla="*/ 6 h 344"/>
                  <a:gd name="T4" fmla="*/ 1 w 961"/>
                  <a:gd name="T5" fmla="*/ 10 h 344"/>
                  <a:gd name="T6" fmla="*/ 0 w 961"/>
                  <a:gd name="T7" fmla="*/ 5 h 344"/>
                  <a:gd name="T8" fmla="*/ 1 w 961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1"/>
                  <a:gd name="T16" fmla="*/ 0 h 344"/>
                  <a:gd name="T17" fmla="*/ 961 w 961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1" h="344">
                    <a:moveTo>
                      <a:pt x="72" y="0"/>
                    </a:moveTo>
                    <a:lnTo>
                      <a:pt x="961" y="187"/>
                    </a:lnTo>
                    <a:lnTo>
                      <a:pt x="961" y="344"/>
                    </a:lnTo>
                    <a:lnTo>
                      <a:pt x="0" y="15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22"/>
              <p:cNvSpPr>
                <a:spLocks/>
              </p:cNvSpPr>
              <p:nvPr/>
            </p:nvSpPr>
            <p:spPr bwMode="auto">
              <a:xfrm>
                <a:off x="4978" y="2763"/>
                <a:ext cx="521" cy="289"/>
              </a:xfrm>
              <a:custGeom>
                <a:avLst/>
                <a:gdLst>
                  <a:gd name="T0" fmla="*/ 1 w 961"/>
                  <a:gd name="T1" fmla="*/ 0 h 344"/>
                  <a:gd name="T2" fmla="*/ 1 w 961"/>
                  <a:gd name="T3" fmla="*/ 6 h 344"/>
                  <a:gd name="T4" fmla="*/ 1 w 961"/>
                  <a:gd name="T5" fmla="*/ 10 h 344"/>
                  <a:gd name="T6" fmla="*/ 0 w 961"/>
                  <a:gd name="T7" fmla="*/ 5 h 344"/>
                  <a:gd name="T8" fmla="*/ 1 w 961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1"/>
                  <a:gd name="T16" fmla="*/ 0 h 344"/>
                  <a:gd name="T17" fmla="*/ 961 w 961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1" h="344">
                    <a:moveTo>
                      <a:pt x="72" y="0"/>
                    </a:moveTo>
                    <a:lnTo>
                      <a:pt x="961" y="187"/>
                    </a:lnTo>
                    <a:lnTo>
                      <a:pt x="961" y="344"/>
                    </a:lnTo>
                    <a:lnTo>
                      <a:pt x="0" y="158"/>
                    </a:lnTo>
                    <a:lnTo>
                      <a:pt x="7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3"/>
              <p:cNvSpPr>
                <a:spLocks/>
              </p:cNvSpPr>
              <p:nvPr/>
            </p:nvSpPr>
            <p:spPr bwMode="auto">
              <a:xfrm>
                <a:off x="5043" y="2532"/>
                <a:ext cx="443" cy="231"/>
              </a:xfrm>
              <a:custGeom>
                <a:avLst/>
                <a:gdLst>
                  <a:gd name="T0" fmla="*/ 1 w 818"/>
                  <a:gd name="T1" fmla="*/ 0 h 274"/>
                  <a:gd name="T2" fmla="*/ 1 w 818"/>
                  <a:gd name="T3" fmla="*/ 3 h 274"/>
                  <a:gd name="T4" fmla="*/ 1 w 818"/>
                  <a:gd name="T5" fmla="*/ 9 h 274"/>
                  <a:gd name="T6" fmla="*/ 0 w 818"/>
                  <a:gd name="T7" fmla="*/ 6 h 274"/>
                  <a:gd name="T8" fmla="*/ 1 w 818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8"/>
                  <a:gd name="T16" fmla="*/ 0 h 274"/>
                  <a:gd name="T17" fmla="*/ 818 w 818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8" h="274">
                    <a:moveTo>
                      <a:pt x="83" y="0"/>
                    </a:moveTo>
                    <a:lnTo>
                      <a:pt x="818" y="81"/>
                    </a:lnTo>
                    <a:lnTo>
                      <a:pt x="818" y="274"/>
                    </a:lnTo>
                    <a:lnTo>
                      <a:pt x="0" y="18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24"/>
              <p:cNvSpPr>
                <a:spLocks/>
              </p:cNvSpPr>
              <p:nvPr/>
            </p:nvSpPr>
            <p:spPr bwMode="auto">
              <a:xfrm>
                <a:off x="5043" y="2532"/>
                <a:ext cx="443" cy="231"/>
              </a:xfrm>
              <a:custGeom>
                <a:avLst/>
                <a:gdLst>
                  <a:gd name="T0" fmla="*/ 1 w 818"/>
                  <a:gd name="T1" fmla="*/ 0 h 274"/>
                  <a:gd name="T2" fmla="*/ 1 w 818"/>
                  <a:gd name="T3" fmla="*/ 3 h 274"/>
                  <a:gd name="T4" fmla="*/ 1 w 818"/>
                  <a:gd name="T5" fmla="*/ 9 h 274"/>
                  <a:gd name="T6" fmla="*/ 0 w 818"/>
                  <a:gd name="T7" fmla="*/ 6 h 274"/>
                  <a:gd name="T8" fmla="*/ 1 w 818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8"/>
                  <a:gd name="T16" fmla="*/ 0 h 274"/>
                  <a:gd name="T17" fmla="*/ 818 w 818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8" h="274">
                    <a:moveTo>
                      <a:pt x="83" y="0"/>
                    </a:moveTo>
                    <a:lnTo>
                      <a:pt x="818" y="81"/>
                    </a:lnTo>
                    <a:lnTo>
                      <a:pt x="818" y="274"/>
                    </a:lnTo>
                    <a:lnTo>
                      <a:pt x="0" y="184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25"/>
              <p:cNvSpPr>
                <a:spLocks/>
              </p:cNvSpPr>
              <p:nvPr/>
            </p:nvSpPr>
            <p:spPr bwMode="auto">
              <a:xfrm>
                <a:off x="4867" y="1765"/>
                <a:ext cx="620" cy="198"/>
              </a:xfrm>
              <a:custGeom>
                <a:avLst/>
                <a:gdLst>
                  <a:gd name="T0" fmla="*/ 0 w 1146"/>
                  <a:gd name="T1" fmla="*/ 0 h 236"/>
                  <a:gd name="T2" fmla="*/ 1 w 1146"/>
                  <a:gd name="T3" fmla="*/ 3 h 236"/>
                  <a:gd name="T4" fmla="*/ 1 w 1146"/>
                  <a:gd name="T5" fmla="*/ 3 h 236"/>
                  <a:gd name="T6" fmla="*/ 1 w 1146"/>
                  <a:gd name="T7" fmla="*/ 3 h 236"/>
                  <a:gd name="T8" fmla="*/ 1 w 1146"/>
                  <a:gd name="T9" fmla="*/ 3 h 236"/>
                  <a:gd name="T10" fmla="*/ 1 w 1146"/>
                  <a:gd name="T11" fmla="*/ 3 h 236"/>
                  <a:gd name="T12" fmla="*/ 1 w 1146"/>
                  <a:gd name="T13" fmla="*/ 3 h 236"/>
                  <a:gd name="T14" fmla="*/ 1 w 1146"/>
                  <a:gd name="T15" fmla="*/ 3 h 236"/>
                  <a:gd name="T16" fmla="*/ 1 w 1146"/>
                  <a:gd name="T17" fmla="*/ 3 h 236"/>
                  <a:gd name="T18" fmla="*/ 1 w 1146"/>
                  <a:gd name="T19" fmla="*/ 3 h 236"/>
                  <a:gd name="T20" fmla="*/ 1 w 1146"/>
                  <a:gd name="T21" fmla="*/ 3 h 236"/>
                  <a:gd name="T22" fmla="*/ 1 w 1146"/>
                  <a:gd name="T23" fmla="*/ 7 h 236"/>
                  <a:gd name="T24" fmla="*/ 1 w 1146"/>
                  <a:gd name="T25" fmla="*/ 7 h 236"/>
                  <a:gd name="T26" fmla="*/ 1 w 1146"/>
                  <a:gd name="T27" fmla="*/ 7 h 236"/>
                  <a:gd name="T28" fmla="*/ 1 w 1146"/>
                  <a:gd name="T29" fmla="*/ 7 h 236"/>
                  <a:gd name="T30" fmla="*/ 1 w 1146"/>
                  <a:gd name="T31" fmla="*/ 7 h 236"/>
                  <a:gd name="T32" fmla="*/ 1 w 1146"/>
                  <a:gd name="T33" fmla="*/ 7 h 236"/>
                  <a:gd name="T34" fmla="*/ 1 w 1146"/>
                  <a:gd name="T35" fmla="*/ 7 h 236"/>
                  <a:gd name="T36" fmla="*/ 1 w 1146"/>
                  <a:gd name="T37" fmla="*/ 7 h 236"/>
                  <a:gd name="T38" fmla="*/ 1 w 1146"/>
                  <a:gd name="T39" fmla="*/ 7 h 236"/>
                  <a:gd name="T40" fmla="*/ 1 w 1146"/>
                  <a:gd name="T41" fmla="*/ 6 h 236"/>
                  <a:gd name="T42" fmla="*/ 1 w 1146"/>
                  <a:gd name="T43" fmla="*/ 6 h 236"/>
                  <a:gd name="T44" fmla="*/ 1 w 1146"/>
                  <a:gd name="T45" fmla="*/ 5 h 236"/>
                  <a:gd name="T46" fmla="*/ 1 w 1146"/>
                  <a:gd name="T47" fmla="*/ 4 h 236"/>
                  <a:gd name="T48" fmla="*/ 0 w 1146"/>
                  <a:gd name="T49" fmla="*/ 0 h 2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6"/>
                  <a:gd name="T76" fmla="*/ 0 h 236"/>
                  <a:gd name="T77" fmla="*/ 1146 w 1146"/>
                  <a:gd name="T78" fmla="*/ 236 h 2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6" h="236">
                    <a:moveTo>
                      <a:pt x="0" y="0"/>
                    </a:moveTo>
                    <a:lnTo>
                      <a:pt x="144" y="21"/>
                    </a:lnTo>
                    <a:lnTo>
                      <a:pt x="286" y="40"/>
                    </a:lnTo>
                    <a:lnTo>
                      <a:pt x="430" y="57"/>
                    </a:lnTo>
                    <a:lnTo>
                      <a:pt x="572" y="71"/>
                    </a:lnTo>
                    <a:lnTo>
                      <a:pt x="716" y="82"/>
                    </a:lnTo>
                    <a:lnTo>
                      <a:pt x="860" y="92"/>
                    </a:lnTo>
                    <a:lnTo>
                      <a:pt x="931" y="94"/>
                    </a:lnTo>
                    <a:lnTo>
                      <a:pt x="1002" y="96"/>
                    </a:lnTo>
                    <a:lnTo>
                      <a:pt x="1075" y="96"/>
                    </a:lnTo>
                    <a:lnTo>
                      <a:pt x="1146" y="96"/>
                    </a:lnTo>
                    <a:lnTo>
                      <a:pt x="1146" y="234"/>
                    </a:lnTo>
                    <a:lnTo>
                      <a:pt x="1075" y="236"/>
                    </a:lnTo>
                    <a:lnTo>
                      <a:pt x="1004" y="236"/>
                    </a:lnTo>
                    <a:lnTo>
                      <a:pt x="933" y="234"/>
                    </a:lnTo>
                    <a:lnTo>
                      <a:pt x="862" y="232"/>
                    </a:lnTo>
                    <a:lnTo>
                      <a:pt x="793" y="228"/>
                    </a:lnTo>
                    <a:lnTo>
                      <a:pt x="722" y="224"/>
                    </a:lnTo>
                    <a:lnTo>
                      <a:pt x="651" y="218"/>
                    </a:lnTo>
                    <a:lnTo>
                      <a:pt x="580" y="211"/>
                    </a:lnTo>
                    <a:lnTo>
                      <a:pt x="438" y="195"/>
                    </a:lnTo>
                    <a:lnTo>
                      <a:pt x="296" y="176"/>
                    </a:lnTo>
                    <a:lnTo>
                      <a:pt x="154" y="155"/>
                    </a:lnTo>
                    <a:lnTo>
                      <a:pt x="1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A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26"/>
              <p:cNvSpPr>
                <a:spLocks/>
              </p:cNvSpPr>
              <p:nvPr/>
            </p:nvSpPr>
            <p:spPr bwMode="auto">
              <a:xfrm>
                <a:off x="4867" y="1765"/>
                <a:ext cx="620" cy="198"/>
              </a:xfrm>
              <a:custGeom>
                <a:avLst/>
                <a:gdLst>
                  <a:gd name="T0" fmla="*/ 0 w 1146"/>
                  <a:gd name="T1" fmla="*/ 0 h 236"/>
                  <a:gd name="T2" fmla="*/ 1 w 1146"/>
                  <a:gd name="T3" fmla="*/ 3 h 236"/>
                  <a:gd name="T4" fmla="*/ 1 w 1146"/>
                  <a:gd name="T5" fmla="*/ 3 h 236"/>
                  <a:gd name="T6" fmla="*/ 1 w 1146"/>
                  <a:gd name="T7" fmla="*/ 3 h 236"/>
                  <a:gd name="T8" fmla="*/ 1 w 1146"/>
                  <a:gd name="T9" fmla="*/ 3 h 236"/>
                  <a:gd name="T10" fmla="*/ 1 w 1146"/>
                  <a:gd name="T11" fmla="*/ 3 h 236"/>
                  <a:gd name="T12" fmla="*/ 1 w 1146"/>
                  <a:gd name="T13" fmla="*/ 3 h 236"/>
                  <a:gd name="T14" fmla="*/ 1 w 1146"/>
                  <a:gd name="T15" fmla="*/ 3 h 236"/>
                  <a:gd name="T16" fmla="*/ 1 w 1146"/>
                  <a:gd name="T17" fmla="*/ 3 h 236"/>
                  <a:gd name="T18" fmla="*/ 1 w 1146"/>
                  <a:gd name="T19" fmla="*/ 3 h 236"/>
                  <a:gd name="T20" fmla="*/ 1 w 1146"/>
                  <a:gd name="T21" fmla="*/ 3 h 236"/>
                  <a:gd name="T22" fmla="*/ 1 w 1146"/>
                  <a:gd name="T23" fmla="*/ 7 h 236"/>
                  <a:gd name="T24" fmla="*/ 1 w 1146"/>
                  <a:gd name="T25" fmla="*/ 7 h 236"/>
                  <a:gd name="T26" fmla="*/ 1 w 1146"/>
                  <a:gd name="T27" fmla="*/ 7 h 236"/>
                  <a:gd name="T28" fmla="*/ 1 w 1146"/>
                  <a:gd name="T29" fmla="*/ 7 h 236"/>
                  <a:gd name="T30" fmla="*/ 1 w 1146"/>
                  <a:gd name="T31" fmla="*/ 7 h 236"/>
                  <a:gd name="T32" fmla="*/ 1 w 1146"/>
                  <a:gd name="T33" fmla="*/ 7 h 236"/>
                  <a:gd name="T34" fmla="*/ 1 w 1146"/>
                  <a:gd name="T35" fmla="*/ 7 h 236"/>
                  <a:gd name="T36" fmla="*/ 1 w 1146"/>
                  <a:gd name="T37" fmla="*/ 7 h 236"/>
                  <a:gd name="T38" fmla="*/ 1 w 1146"/>
                  <a:gd name="T39" fmla="*/ 7 h 236"/>
                  <a:gd name="T40" fmla="*/ 1 w 1146"/>
                  <a:gd name="T41" fmla="*/ 6 h 236"/>
                  <a:gd name="T42" fmla="*/ 1 w 1146"/>
                  <a:gd name="T43" fmla="*/ 6 h 236"/>
                  <a:gd name="T44" fmla="*/ 1 w 1146"/>
                  <a:gd name="T45" fmla="*/ 5 h 236"/>
                  <a:gd name="T46" fmla="*/ 1 w 1146"/>
                  <a:gd name="T47" fmla="*/ 4 h 236"/>
                  <a:gd name="T48" fmla="*/ 0 w 1146"/>
                  <a:gd name="T49" fmla="*/ 0 h 2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6"/>
                  <a:gd name="T76" fmla="*/ 0 h 236"/>
                  <a:gd name="T77" fmla="*/ 1146 w 1146"/>
                  <a:gd name="T78" fmla="*/ 236 h 2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6" h="236">
                    <a:moveTo>
                      <a:pt x="0" y="0"/>
                    </a:moveTo>
                    <a:lnTo>
                      <a:pt x="144" y="21"/>
                    </a:lnTo>
                    <a:lnTo>
                      <a:pt x="286" y="40"/>
                    </a:lnTo>
                    <a:lnTo>
                      <a:pt x="430" y="57"/>
                    </a:lnTo>
                    <a:lnTo>
                      <a:pt x="572" y="71"/>
                    </a:lnTo>
                    <a:lnTo>
                      <a:pt x="716" y="82"/>
                    </a:lnTo>
                    <a:lnTo>
                      <a:pt x="860" y="92"/>
                    </a:lnTo>
                    <a:lnTo>
                      <a:pt x="931" y="94"/>
                    </a:lnTo>
                    <a:lnTo>
                      <a:pt x="1002" y="96"/>
                    </a:lnTo>
                    <a:lnTo>
                      <a:pt x="1075" y="96"/>
                    </a:lnTo>
                    <a:lnTo>
                      <a:pt x="1146" y="96"/>
                    </a:lnTo>
                    <a:lnTo>
                      <a:pt x="1146" y="234"/>
                    </a:lnTo>
                    <a:lnTo>
                      <a:pt x="1075" y="236"/>
                    </a:lnTo>
                    <a:lnTo>
                      <a:pt x="1004" y="236"/>
                    </a:lnTo>
                    <a:lnTo>
                      <a:pt x="933" y="234"/>
                    </a:lnTo>
                    <a:lnTo>
                      <a:pt x="862" y="232"/>
                    </a:lnTo>
                    <a:lnTo>
                      <a:pt x="793" y="228"/>
                    </a:lnTo>
                    <a:lnTo>
                      <a:pt x="722" y="224"/>
                    </a:lnTo>
                    <a:lnTo>
                      <a:pt x="651" y="218"/>
                    </a:lnTo>
                    <a:lnTo>
                      <a:pt x="580" y="211"/>
                    </a:lnTo>
                    <a:lnTo>
                      <a:pt x="438" y="195"/>
                    </a:lnTo>
                    <a:lnTo>
                      <a:pt x="296" y="176"/>
                    </a:lnTo>
                    <a:lnTo>
                      <a:pt x="154" y="155"/>
                    </a:lnTo>
                    <a:lnTo>
                      <a:pt x="14" y="13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27"/>
              <p:cNvSpPr>
                <a:spLocks/>
              </p:cNvSpPr>
              <p:nvPr/>
            </p:nvSpPr>
            <p:spPr bwMode="auto">
              <a:xfrm>
                <a:off x="3392" y="1479"/>
                <a:ext cx="1708" cy="2289"/>
              </a:xfrm>
              <a:custGeom>
                <a:avLst/>
                <a:gdLst>
                  <a:gd name="T0" fmla="*/ 1 w 3153"/>
                  <a:gd name="T1" fmla="*/ 67 h 2723"/>
                  <a:gd name="T2" fmla="*/ 1 w 3153"/>
                  <a:gd name="T3" fmla="*/ 61 h 2723"/>
                  <a:gd name="T4" fmla="*/ 1 w 3153"/>
                  <a:gd name="T5" fmla="*/ 55 h 2723"/>
                  <a:gd name="T6" fmla="*/ 1 w 3153"/>
                  <a:gd name="T7" fmla="*/ 48 h 2723"/>
                  <a:gd name="T8" fmla="*/ 0 w 3153"/>
                  <a:gd name="T9" fmla="*/ 43 h 2723"/>
                  <a:gd name="T10" fmla="*/ 1 w 3153"/>
                  <a:gd name="T11" fmla="*/ 41 h 2723"/>
                  <a:gd name="T12" fmla="*/ 1 w 3153"/>
                  <a:gd name="T13" fmla="*/ 38 h 2723"/>
                  <a:gd name="T14" fmla="*/ 1 w 3153"/>
                  <a:gd name="T15" fmla="*/ 35 h 2723"/>
                  <a:gd name="T16" fmla="*/ 1 w 3153"/>
                  <a:gd name="T17" fmla="*/ 33 h 2723"/>
                  <a:gd name="T18" fmla="*/ 1 w 3153"/>
                  <a:gd name="T19" fmla="*/ 29 h 2723"/>
                  <a:gd name="T20" fmla="*/ 1 w 3153"/>
                  <a:gd name="T21" fmla="*/ 27 h 2723"/>
                  <a:gd name="T22" fmla="*/ 1 w 3153"/>
                  <a:gd name="T23" fmla="*/ 24 h 2723"/>
                  <a:gd name="T24" fmla="*/ 1 w 3153"/>
                  <a:gd name="T25" fmla="*/ 20 h 2723"/>
                  <a:gd name="T26" fmla="*/ 1 w 3153"/>
                  <a:gd name="T27" fmla="*/ 15 h 2723"/>
                  <a:gd name="T28" fmla="*/ 1 w 3153"/>
                  <a:gd name="T29" fmla="*/ 13 h 2723"/>
                  <a:gd name="T30" fmla="*/ 1 w 3153"/>
                  <a:gd name="T31" fmla="*/ 10 h 2723"/>
                  <a:gd name="T32" fmla="*/ 1 w 3153"/>
                  <a:gd name="T33" fmla="*/ 8 h 2723"/>
                  <a:gd name="T34" fmla="*/ 1 w 3153"/>
                  <a:gd name="T35" fmla="*/ 7 h 2723"/>
                  <a:gd name="T36" fmla="*/ 1 w 3153"/>
                  <a:gd name="T37" fmla="*/ 6 h 2723"/>
                  <a:gd name="T38" fmla="*/ 1 w 3153"/>
                  <a:gd name="T39" fmla="*/ 5 h 2723"/>
                  <a:gd name="T40" fmla="*/ 1 w 3153"/>
                  <a:gd name="T41" fmla="*/ 4 h 2723"/>
                  <a:gd name="T42" fmla="*/ 1 w 3153"/>
                  <a:gd name="T43" fmla="*/ 3 h 2723"/>
                  <a:gd name="T44" fmla="*/ 1 w 3153"/>
                  <a:gd name="T45" fmla="*/ 3 h 2723"/>
                  <a:gd name="T46" fmla="*/ 1 w 3153"/>
                  <a:gd name="T47" fmla="*/ 3 h 2723"/>
                  <a:gd name="T48" fmla="*/ 1 w 3153"/>
                  <a:gd name="T49" fmla="*/ 3 h 2723"/>
                  <a:gd name="T50" fmla="*/ 1 w 3153"/>
                  <a:gd name="T51" fmla="*/ 3 h 2723"/>
                  <a:gd name="T52" fmla="*/ 1 w 3153"/>
                  <a:gd name="T53" fmla="*/ 0 h 2723"/>
                  <a:gd name="T54" fmla="*/ 1 w 3153"/>
                  <a:gd name="T55" fmla="*/ 3 h 2723"/>
                  <a:gd name="T56" fmla="*/ 1 w 3153"/>
                  <a:gd name="T57" fmla="*/ 3 h 2723"/>
                  <a:gd name="T58" fmla="*/ 1 w 3153"/>
                  <a:gd name="T59" fmla="*/ 3 h 2723"/>
                  <a:gd name="T60" fmla="*/ 1 w 3153"/>
                  <a:gd name="T61" fmla="*/ 3 h 2723"/>
                  <a:gd name="T62" fmla="*/ 1 w 3153"/>
                  <a:gd name="T63" fmla="*/ 5 h 2723"/>
                  <a:gd name="T64" fmla="*/ 1 w 3153"/>
                  <a:gd name="T65" fmla="*/ 7 h 2723"/>
                  <a:gd name="T66" fmla="*/ 1 w 3153"/>
                  <a:gd name="T67" fmla="*/ 8 h 2723"/>
                  <a:gd name="T68" fmla="*/ 1 w 3153"/>
                  <a:gd name="T69" fmla="*/ 9 h 2723"/>
                  <a:gd name="T70" fmla="*/ 1 w 3153"/>
                  <a:gd name="T71" fmla="*/ 11 h 2723"/>
                  <a:gd name="T72" fmla="*/ 1 w 3153"/>
                  <a:gd name="T73" fmla="*/ 13 h 2723"/>
                  <a:gd name="T74" fmla="*/ 1 w 3153"/>
                  <a:gd name="T75" fmla="*/ 16 h 2723"/>
                  <a:gd name="T76" fmla="*/ 1 w 3153"/>
                  <a:gd name="T77" fmla="*/ 20 h 2723"/>
                  <a:gd name="T78" fmla="*/ 1 w 3153"/>
                  <a:gd name="T79" fmla="*/ 24 h 2723"/>
                  <a:gd name="T80" fmla="*/ 1 w 3153"/>
                  <a:gd name="T81" fmla="*/ 29 h 2723"/>
                  <a:gd name="T82" fmla="*/ 1 w 3153"/>
                  <a:gd name="T83" fmla="*/ 32 h 2723"/>
                  <a:gd name="T84" fmla="*/ 1 w 3153"/>
                  <a:gd name="T85" fmla="*/ 34 h 2723"/>
                  <a:gd name="T86" fmla="*/ 1 w 3153"/>
                  <a:gd name="T87" fmla="*/ 36 h 2723"/>
                  <a:gd name="T88" fmla="*/ 1 w 3153"/>
                  <a:gd name="T89" fmla="*/ 39 h 2723"/>
                  <a:gd name="T90" fmla="*/ 1 w 3153"/>
                  <a:gd name="T91" fmla="*/ 41 h 2723"/>
                  <a:gd name="T92" fmla="*/ 1 w 3153"/>
                  <a:gd name="T93" fmla="*/ 43 h 2723"/>
                  <a:gd name="T94" fmla="*/ 1 w 3153"/>
                  <a:gd name="T95" fmla="*/ 46 h 2723"/>
                  <a:gd name="T96" fmla="*/ 1 w 3153"/>
                  <a:gd name="T97" fmla="*/ 54 h 2723"/>
                  <a:gd name="T98" fmla="*/ 1 w 3153"/>
                  <a:gd name="T99" fmla="*/ 61 h 2723"/>
                  <a:gd name="T100" fmla="*/ 1 w 3153"/>
                  <a:gd name="T101" fmla="*/ 71 h 2723"/>
                  <a:gd name="T102" fmla="*/ 1 w 3153"/>
                  <a:gd name="T103" fmla="*/ 80 h 2723"/>
                  <a:gd name="T104" fmla="*/ 1 w 3153"/>
                  <a:gd name="T105" fmla="*/ 85 h 27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53"/>
                  <a:gd name="T160" fmla="*/ 0 h 2723"/>
                  <a:gd name="T161" fmla="*/ 3153 w 3153"/>
                  <a:gd name="T162" fmla="*/ 2723 h 27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53" h="2723">
                    <a:moveTo>
                      <a:pt x="187" y="2266"/>
                    </a:moveTo>
                    <a:lnTo>
                      <a:pt x="163" y="2164"/>
                    </a:lnTo>
                    <a:lnTo>
                      <a:pt x="140" y="2063"/>
                    </a:lnTo>
                    <a:lnTo>
                      <a:pt x="117" y="1961"/>
                    </a:lnTo>
                    <a:lnTo>
                      <a:pt x="94" y="1859"/>
                    </a:lnTo>
                    <a:lnTo>
                      <a:pt x="71" y="1758"/>
                    </a:lnTo>
                    <a:lnTo>
                      <a:pt x="48" y="1656"/>
                    </a:lnTo>
                    <a:lnTo>
                      <a:pt x="25" y="1554"/>
                    </a:lnTo>
                    <a:lnTo>
                      <a:pt x="2" y="1453"/>
                    </a:lnTo>
                    <a:lnTo>
                      <a:pt x="0" y="1407"/>
                    </a:lnTo>
                    <a:lnTo>
                      <a:pt x="2" y="1360"/>
                    </a:lnTo>
                    <a:lnTo>
                      <a:pt x="6" y="1316"/>
                    </a:lnTo>
                    <a:lnTo>
                      <a:pt x="10" y="1270"/>
                    </a:lnTo>
                    <a:lnTo>
                      <a:pt x="16" y="1224"/>
                    </a:lnTo>
                    <a:lnTo>
                      <a:pt x="21" y="1180"/>
                    </a:lnTo>
                    <a:lnTo>
                      <a:pt x="31" y="1134"/>
                    </a:lnTo>
                    <a:lnTo>
                      <a:pt x="41" y="1088"/>
                    </a:lnTo>
                    <a:lnTo>
                      <a:pt x="52" y="1044"/>
                    </a:lnTo>
                    <a:lnTo>
                      <a:pt x="66" y="998"/>
                    </a:lnTo>
                    <a:lnTo>
                      <a:pt x="79" y="952"/>
                    </a:lnTo>
                    <a:lnTo>
                      <a:pt x="94" y="908"/>
                    </a:lnTo>
                    <a:lnTo>
                      <a:pt x="110" y="862"/>
                    </a:lnTo>
                    <a:lnTo>
                      <a:pt x="127" y="816"/>
                    </a:lnTo>
                    <a:lnTo>
                      <a:pt x="146" y="769"/>
                    </a:lnTo>
                    <a:lnTo>
                      <a:pt x="165" y="725"/>
                    </a:lnTo>
                    <a:lnTo>
                      <a:pt x="204" y="637"/>
                    </a:lnTo>
                    <a:lnTo>
                      <a:pt x="246" y="549"/>
                    </a:lnTo>
                    <a:lnTo>
                      <a:pt x="269" y="503"/>
                    </a:lnTo>
                    <a:lnTo>
                      <a:pt x="292" y="459"/>
                    </a:lnTo>
                    <a:lnTo>
                      <a:pt x="319" y="416"/>
                    </a:lnTo>
                    <a:lnTo>
                      <a:pt x="346" y="374"/>
                    </a:lnTo>
                    <a:lnTo>
                      <a:pt x="375" y="334"/>
                    </a:lnTo>
                    <a:lnTo>
                      <a:pt x="405" y="296"/>
                    </a:lnTo>
                    <a:lnTo>
                      <a:pt x="440" y="261"/>
                    </a:lnTo>
                    <a:lnTo>
                      <a:pt x="474" y="226"/>
                    </a:lnTo>
                    <a:lnTo>
                      <a:pt x="494" y="213"/>
                    </a:lnTo>
                    <a:lnTo>
                      <a:pt x="513" y="198"/>
                    </a:lnTo>
                    <a:lnTo>
                      <a:pt x="534" y="184"/>
                    </a:lnTo>
                    <a:lnTo>
                      <a:pt x="555" y="173"/>
                    </a:lnTo>
                    <a:lnTo>
                      <a:pt x="576" y="161"/>
                    </a:lnTo>
                    <a:lnTo>
                      <a:pt x="599" y="150"/>
                    </a:lnTo>
                    <a:lnTo>
                      <a:pt x="622" y="140"/>
                    </a:lnTo>
                    <a:lnTo>
                      <a:pt x="645" y="132"/>
                    </a:lnTo>
                    <a:lnTo>
                      <a:pt x="724" y="111"/>
                    </a:lnTo>
                    <a:lnTo>
                      <a:pt x="802" y="92"/>
                    </a:lnTo>
                    <a:lnTo>
                      <a:pt x="885" y="75"/>
                    </a:lnTo>
                    <a:lnTo>
                      <a:pt x="967" y="61"/>
                    </a:lnTo>
                    <a:lnTo>
                      <a:pt x="1052" y="50"/>
                    </a:lnTo>
                    <a:lnTo>
                      <a:pt x="1136" y="38"/>
                    </a:lnTo>
                    <a:lnTo>
                      <a:pt x="1223" y="27"/>
                    </a:lnTo>
                    <a:lnTo>
                      <a:pt x="1311" y="15"/>
                    </a:lnTo>
                    <a:lnTo>
                      <a:pt x="1395" y="8"/>
                    </a:lnTo>
                    <a:lnTo>
                      <a:pt x="1482" y="2"/>
                    </a:lnTo>
                    <a:lnTo>
                      <a:pt x="1570" y="0"/>
                    </a:lnTo>
                    <a:lnTo>
                      <a:pt x="1660" y="2"/>
                    </a:lnTo>
                    <a:lnTo>
                      <a:pt x="1750" y="8"/>
                    </a:lnTo>
                    <a:lnTo>
                      <a:pt x="1842" y="17"/>
                    </a:lnTo>
                    <a:lnTo>
                      <a:pt x="1935" y="29"/>
                    </a:lnTo>
                    <a:lnTo>
                      <a:pt x="2031" y="46"/>
                    </a:lnTo>
                    <a:lnTo>
                      <a:pt x="2103" y="67"/>
                    </a:lnTo>
                    <a:lnTo>
                      <a:pt x="2174" y="88"/>
                    </a:lnTo>
                    <a:lnTo>
                      <a:pt x="2242" y="111"/>
                    </a:lnTo>
                    <a:lnTo>
                      <a:pt x="2307" y="134"/>
                    </a:lnTo>
                    <a:lnTo>
                      <a:pt x="2370" y="157"/>
                    </a:lnTo>
                    <a:lnTo>
                      <a:pt x="2432" y="182"/>
                    </a:lnTo>
                    <a:lnTo>
                      <a:pt x="2489" y="205"/>
                    </a:lnTo>
                    <a:lnTo>
                      <a:pt x="2545" y="230"/>
                    </a:lnTo>
                    <a:lnTo>
                      <a:pt x="2598" y="255"/>
                    </a:lnTo>
                    <a:lnTo>
                      <a:pt x="2648" y="282"/>
                    </a:lnTo>
                    <a:lnTo>
                      <a:pt x="2698" y="307"/>
                    </a:lnTo>
                    <a:lnTo>
                      <a:pt x="2744" y="334"/>
                    </a:lnTo>
                    <a:lnTo>
                      <a:pt x="2790" y="361"/>
                    </a:lnTo>
                    <a:lnTo>
                      <a:pt x="2833" y="388"/>
                    </a:lnTo>
                    <a:lnTo>
                      <a:pt x="2875" y="414"/>
                    </a:lnTo>
                    <a:lnTo>
                      <a:pt x="2913" y="443"/>
                    </a:lnTo>
                    <a:lnTo>
                      <a:pt x="2957" y="512"/>
                    </a:lnTo>
                    <a:lnTo>
                      <a:pt x="2996" y="581"/>
                    </a:lnTo>
                    <a:lnTo>
                      <a:pt x="3032" y="650"/>
                    </a:lnTo>
                    <a:lnTo>
                      <a:pt x="3065" y="720"/>
                    </a:lnTo>
                    <a:lnTo>
                      <a:pt x="3092" y="789"/>
                    </a:lnTo>
                    <a:lnTo>
                      <a:pt x="3117" y="858"/>
                    </a:lnTo>
                    <a:lnTo>
                      <a:pt x="3138" y="927"/>
                    </a:lnTo>
                    <a:lnTo>
                      <a:pt x="3153" y="996"/>
                    </a:lnTo>
                    <a:lnTo>
                      <a:pt x="3151" y="1034"/>
                    </a:lnTo>
                    <a:lnTo>
                      <a:pt x="3149" y="1073"/>
                    </a:lnTo>
                    <a:lnTo>
                      <a:pt x="3143" y="1109"/>
                    </a:lnTo>
                    <a:lnTo>
                      <a:pt x="3138" y="1147"/>
                    </a:lnTo>
                    <a:lnTo>
                      <a:pt x="3132" y="1184"/>
                    </a:lnTo>
                    <a:lnTo>
                      <a:pt x="3124" y="1220"/>
                    </a:lnTo>
                    <a:lnTo>
                      <a:pt x="3115" y="1257"/>
                    </a:lnTo>
                    <a:lnTo>
                      <a:pt x="3105" y="1291"/>
                    </a:lnTo>
                    <a:lnTo>
                      <a:pt x="3094" y="1328"/>
                    </a:lnTo>
                    <a:lnTo>
                      <a:pt x="3080" y="1362"/>
                    </a:lnTo>
                    <a:lnTo>
                      <a:pt x="3069" y="1397"/>
                    </a:lnTo>
                    <a:lnTo>
                      <a:pt x="3053" y="1433"/>
                    </a:lnTo>
                    <a:lnTo>
                      <a:pt x="3023" y="1501"/>
                    </a:lnTo>
                    <a:lnTo>
                      <a:pt x="2990" y="1568"/>
                    </a:lnTo>
                    <a:lnTo>
                      <a:pt x="2942" y="1712"/>
                    </a:lnTo>
                    <a:lnTo>
                      <a:pt x="2892" y="1854"/>
                    </a:lnTo>
                    <a:lnTo>
                      <a:pt x="2836" y="1998"/>
                    </a:lnTo>
                    <a:lnTo>
                      <a:pt x="2777" y="2141"/>
                    </a:lnTo>
                    <a:lnTo>
                      <a:pt x="2714" y="2285"/>
                    </a:lnTo>
                    <a:lnTo>
                      <a:pt x="2645" y="2431"/>
                    </a:lnTo>
                    <a:lnTo>
                      <a:pt x="2574" y="2577"/>
                    </a:lnTo>
                    <a:lnTo>
                      <a:pt x="2499" y="2723"/>
                    </a:lnTo>
                    <a:lnTo>
                      <a:pt x="296" y="2723"/>
                    </a:lnTo>
                    <a:lnTo>
                      <a:pt x="187" y="2266"/>
                    </a:lnTo>
                    <a:close/>
                  </a:path>
                </a:pathLst>
              </a:custGeom>
              <a:solidFill>
                <a:srgbClr val="AAA9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28"/>
              <p:cNvSpPr>
                <a:spLocks/>
              </p:cNvSpPr>
              <p:nvPr/>
            </p:nvSpPr>
            <p:spPr bwMode="auto">
              <a:xfrm>
                <a:off x="3392" y="1479"/>
                <a:ext cx="1708" cy="2289"/>
              </a:xfrm>
              <a:custGeom>
                <a:avLst/>
                <a:gdLst>
                  <a:gd name="T0" fmla="*/ 1 w 3153"/>
                  <a:gd name="T1" fmla="*/ 67 h 2723"/>
                  <a:gd name="T2" fmla="*/ 1 w 3153"/>
                  <a:gd name="T3" fmla="*/ 61 h 2723"/>
                  <a:gd name="T4" fmla="*/ 1 w 3153"/>
                  <a:gd name="T5" fmla="*/ 55 h 2723"/>
                  <a:gd name="T6" fmla="*/ 1 w 3153"/>
                  <a:gd name="T7" fmla="*/ 48 h 2723"/>
                  <a:gd name="T8" fmla="*/ 0 w 3153"/>
                  <a:gd name="T9" fmla="*/ 43 h 2723"/>
                  <a:gd name="T10" fmla="*/ 1 w 3153"/>
                  <a:gd name="T11" fmla="*/ 41 h 2723"/>
                  <a:gd name="T12" fmla="*/ 1 w 3153"/>
                  <a:gd name="T13" fmla="*/ 38 h 2723"/>
                  <a:gd name="T14" fmla="*/ 1 w 3153"/>
                  <a:gd name="T15" fmla="*/ 35 h 2723"/>
                  <a:gd name="T16" fmla="*/ 1 w 3153"/>
                  <a:gd name="T17" fmla="*/ 33 h 2723"/>
                  <a:gd name="T18" fmla="*/ 1 w 3153"/>
                  <a:gd name="T19" fmla="*/ 29 h 2723"/>
                  <a:gd name="T20" fmla="*/ 1 w 3153"/>
                  <a:gd name="T21" fmla="*/ 27 h 2723"/>
                  <a:gd name="T22" fmla="*/ 1 w 3153"/>
                  <a:gd name="T23" fmla="*/ 24 h 2723"/>
                  <a:gd name="T24" fmla="*/ 1 w 3153"/>
                  <a:gd name="T25" fmla="*/ 20 h 2723"/>
                  <a:gd name="T26" fmla="*/ 1 w 3153"/>
                  <a:gd name="T27" fmla="*/ 15 h 2723"/>
                  <a:gd name="T28" fmla="*/ 1 w 3153"/>
                  <a:gd name="T29" fmla="*/ 13 h 2723"/>
                  <a:gd name="T30" fmla="*/ 1 w 3153"/>
                  <a:gd name="T31" fmla="*/ 10 h 2723"/>
                  <a:gd name="T32" fmla="*/ 1 w 3153"/>
                  <a:gd name="T33" fmla="*/ 8 h 2723"/>
                  <a:gd name="T34" fmla="*/ 1 w 3153"/>
                  <a:gd name="T35" fmla="*/ 7 h 2723"/>
                  <a:gd name="T36" fmla="*/ 1 w 3153"/>
                  <a:gd name="T37" fmla="*/ 6 h 2723"/>
                  <a:gd name="T38" fmla="*/ 1 w 3153"/>
                  <a:gd name="T39" fmla="*/ 5 h 2723"/>
                  <a:gd name="T40" fmla="*/ 1 w 3153"/>
                  <a:gd name="T41" fmla="*/ 4 h 2723"/>
                  <a:gd name="T42" fmla="*/ 1 w 3153"/>
                  <a:gd name="T43" fmla="*/ 3 h 2723"/>
                  <a:gd name="T44" fmla="*/ 1 w 3153"/>
                  <a:gd name="T45" fmla="*/ 3 h 2723"/>
                  <a:gd name="T46" fmla="*/ 1 w 3153"/>
                  <a:gd name="T47" fmla="*/ 3 h 2723"/>
                  <a:gd name="T48" fmla="*/ 1 w 3153"/>
                  <a:gd name="T49" fmla="*/ 3 h 2723"/>
                  <a:gd name="T50" fmla="*/ 1 w 3153"/>
                  <a:gd name="T51" fmla="*/ 3 h 2723"/>
                  <a:gd name="T52" fmla="*/ 1 w 3153"/>
                  <a:gd name="T53" fmla="*/ 0 h 2723"/>
                  <a:gd name="T54" fmla="*/ 1 w 3153"/>
                  <a:gd name="T55" fmla="*/ 3 h 2723"/>
                  <a:gd name="T56" fmla="*/ 1 w 3153"/>
                  <a:gd name="T57" fmla="*/ 3 h 2723"/>
                  <a:gd name="T58" fmla="*/ 1 w 3153"/>
                  <a:gd name="T59" fmla="*/ 3 h 2723"/>
                  <a:gd name="T60" fmla="*/ 1 w 3153"/>
                  <a:gd name="T61" fmla="*/ 3 h 2723"/>
                  <a:gd name="T62" fmla="*/ 1 w 3153"/>
                  <a:gd name="T63" fmla="*/ 5 h 2723"/>
                  <a:gd name="T64" fmla="*/ 1 w 3153"/>
                  <a:gd name="T65" fmla="*/ 7 h 2723"/>
                  <a:gd name="T66" fmla="*/ 1 w 3153"/>
                  <a:gd name="T67" fmla="*/ 8 h 2723"/>
                  <a:gd name="T68" fmla="*/ 1 w 3153"/>
                  <a:gd name="T69" fmla="*/ 9 h 2723"/>
                  <a:gd name="T70" fmla="*/ 1 w 3153"/>
                  <a:gd name="T71" fmla="*/ 11 h 2723"/>
                  <a:gd name="T72" fmla="*/ 1 w 3153"/>
                  <a:gd name="T73" fmla="*/ 13 h 2723"/>
                  <a:gd name="T74" fmla="*/ 1 w 3153"/>
                  <a:gd name="T75" fmla="*/ 16 h 2723"/>
                  <a:gd name="T76" fmla="*/ 1 w 3153"/>
                  <a:gd name="T77" fmla="*/ 20 h 2723"/>
                  <a:gd name="T78" fmla="*/ 1 w 3153"/>
                  <a:gd name="T79" fmla="*/ 24 h 2723"/>
                  <a:gd name="T80" fmla="*/ 1 w 3153"/>
                  <a:gd name="T81" fmla="*/ 29 h 2723"/>
                  <a:gd name="T82" fmla="*/ 1 w 3153"/>
                  <a:gd name="T83" fmla="*/ 32 h 2723"/>
                  <a:gd name="T84" fmla="*/ 1 w 3153"/>
                  <a:gd name="T85" fmla="*/ 34 h 2723"/>
                  <a:gd name="T86" fmla="*/ 1 w 3153"/>
                  <a:gd name="T87" fmla="*/ 36 h 2723"/>
                  <a:gd name="T88" fmla="*/ 1 w 3153"/>
                  <a:gd name="T89" fmla="*/ 39 h 2723"/>
                  <a:gd name="T90" fmla="*/ 1 w 3153"/>
                  <a:gd name="T91" fmla="*/ 41 h 2723"/>
                  <a:gd name="T92" fmla="*/ 1 w 3153"/>
                  <a:gd name="T93" fmla="*/ 43 h 2723"/>
                  <a:gd name="T94" fmla="*/ 1 w 3153"/>
                  <a:gd name="T95" fmla="*/ 46 h 2723"/>
                  <a:gd name="T96" fmla="*/ 1 w 3153"/>
                  <a:gd name="T97" fmla="*/ 54 h 2723"/>
                  <a:gd name="T98" fmla="*/ 1 w 3153"/>
                  <a:gd name="T99" fmla="*/ 61 h 2723"/>
                  <a:gd name="T100" fmla="*/ 1 w 3153"/>
                  <a:gd name="T101" fmla="*/ 71 h 2723"/>
                  <a:gd name="T102" fmla="*/ 1 w 3153"/>
                  <a:gd name="T103" fmla="*/ 80 h 2723"/>
                  <a:gd name="T104" fmla="*/ 1 w 3153"/>
                  <a:gd name="T105" fmla="*/ 85 h 27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53"/>
                  <a:gd name="T160" fmla="*/ 0 h 2723"/>
                  <a:gd name="T161" fmla="*/ 3153 w 3153"/>
                  <a:gd name="T162" fmla="*/ 2723 h 27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53" h="2723">
                    <a:moveTo>
                      <a:pt x="187" y="2266"/>
                    </a:moveTo>
                    <a:lnTo>
                      <a:pt x="163" y="2164"/>
                    </a:lnTo>
                    <a:lnTo>
                      <a:pt x="140" y="2063"/>
                    </a:lnTo>
                    <a:lnTo>
                      <a:pt x="117" y="1961"/>
                    </a:lnTo>
                    <a:lnTo>
                      <a:pt x="94" y="1859"/>
                    </a:lnTo>
                    <a:lnTo>
                      <a:pt x="71" y="1758"/>
                    </a:lnTo>
                    <a:lnTo>
                      <a:pt x="48" y="1656"/>
                    </a:lnTo>
                    <a:lnTo>
                      <a:pt x="25" y="1554"/>
                    </a:lnTo>
                    <a:lnTo>
                      <a:pt x="2" y="1453"/>
                    </a:lnTo>
                    <a:lnTo>
                      <a:pt x="0" y="1407"/>
                    </a:lnTo>
                    <a:lnTo>
                      <a:pt x="2" y="1360"/>
                    </a:lnTo>
                    <a:lnTo>
                      <a:pt x="6" y="1316"/>
                    </a:lnTo>
                    <a:lnTo>
                      <a:pt x="10" y="1270"/>
                    </a:lnTo>
                    <a:lnTo>
                      <a:pt x="16" y="1224"/>
                    </a:lnTo>
                    <a:lnTo>
                      <a:pt x="21" y="1180"/>
                    </a:lnTo>
                    <a:lnTo>
                      <a:pt x="31" y="1134"/>
                    </a:lnTo>
                    <a:lnTo>
                      <a:pt x="41" y="1088"/>
                    </a:lnTo>
                    <a:lnTo>
                      <a:pt x="52" y="1044"/>
                    </a:lnTo>
                    <a:lnTo>
                      <a:pt x="66" y="998"/>
                    </a:lnTo>
                    <a:lnTo>
                      <a:pt x="79" y="952"/>
                    </a:lnTo>
                    <a:lnTo>
                      <a:pt x="94" y="908"/>
                    </a:lnTo>
                    <a:lnTo>
                      <a:pt x="110" y="862"/>
                    </a:lnTo>
                    <a:lnTo>
                      <a:pt x="127" y="816"/>
                    </a:lnTo>
                    <a:lnTo>
                      <a:pt x="146" y="769"/>
                    </a:lnTo>
                    <a:lnTo>
                      <a:pt x="165" y="725"/>
                    </a:lnTo>
                    <a:lnTo>
                      <a:pt x="204" y="637"/>
                    </a:lnTo>
                    <a:lnTo>
                      <a:pt x="246" y="549"/>
                    </a:lnTo>
                    <a:lnTo>
                      <a:pt x="269" y="503"/>
                    </a:lnTo>
                    <a:lnTo>
                      <a:pt x="292" y="459"/>
                    </a:lnTo>
                    <a:lnTo>
                      <a:pt x="319" y="416"/>
                    </a:lnTo>
                    <a:lnTo>
                      <a:pt x="346" y="374"/>
                    </a:lnTo>
                    <a:lnTo>
                      <a:pt x="375" y="334"/>
                    </a:lnTo>
                    <a:lnTo>
                      <a:pt x="405" y="296"/>
                    </a:lnTo>
                    <a:lnTo>
                      <a:pt x="440" y="261"/>
                    </a:lnTo>
                    <a:lnTo>
                      <a:pt x="474" y="226"/>
                    </a:lnTo>
                    <a:lnTo>
                      <a:pt x="494" y="213"/>
                    </a:lnTo>
                    <a:lnTo>
                      <a:pt x="513" y="198"/>
                    </a:lnTo>
                    <a:lnTo>
                      <a:pt x="534" y="184"/>
                    </a:lnTo>
                    <a:lnTo>
                      <a:pt x="555" y="173"/>
                    </a:lnTo>
                    <a:lnTo>
                      <a:pt x="576" y="161"/>
                    </a:lnTo>
                    <a:lnTo>
                      <a:pt x="599" y="150"/>
                    </a:lnTo>
                    <a:lnTo>
                      <a:pt x="622" y="140"/>
                    </a:lnTo>
                    <a:lnTo>
                      <a:pt x="645" y="132"/>
                    </a:lnTo>
                    <a:lnTo>
                      <a:pt x="724" y="111"/>
                    </a:lnTo>
                    <a:lnTo>
                      <a:pt x="802" y="92"/>
                    </a:lnTo>
                    <a:lnTo>
                      <a:pt x="885" y="75"/>
                    </a:lnTo>
                    <a:lnTo>
                      <a:pt x="967" y="61"/>
                    </a:lnTo>
                    <a:lnTo>
                      <a:pt x="1052" y="50"/>
                    </a:lnTo>
                    <a:lnTo>
                      <a:pt x="1136" y="38"/>
                    </a:lnTo>
                    <a:lnTo>
                      <a:pt x="1223" y="27"/>
                    </a:lnTo>
                    <a:lnTo>
                      <a:pt x="1311" y="15"/>
                    </a:lnTo>
                    <a:lnTo>
                      <a:pt x="1395" y="8"/>
                    </a:lnTo>
                    <a:lnTo>
                      <a:pt x="1482" y="2"/>
                    </a:lnTo>
                    <a:lnTo>
                      <a:pt x="1570" y="0"/>
                    </a:lnTo>
                    <a:lnTo>
                      <a:pt x="1660" y="2"/>
                    </a:lnTo>
                    <a:lnTo>
                      <a:pt x="1750" y="8"/>
                    </a:lnTo>
                    <a:lnTo>
                      <a:pt x="1842" y="17"/>
                    </a:lnTo>
                    <a:lnTo>
                      <a:pt x="1935" y="29"/>
                    </a:lnTo>
                    <a:lnTo>
                      <a:pt x="2031" y="46"/>
                    </a:lnTo>
                    <a:lnTo>
                      <a:pt x="2103" y="67"/>
                    </a:lnTo>
                    <a:lnTo>
                      <a:pt x="2174" y="88"/>
                    </a:lnTo>
                    <a:lnTo>
                      <a:pt x="2242" y="111"/>
                    </a:lnTo>
                    <a:lnTo>
                      <a:pt x="2307" y="134"/>
                    </a:lnTo>
                    <a:lnTo>
                      <a:pt x="2370" y="157"/>
                    </a:lnTo>
                    <a:lnTo>
                      <a:pt x="2432" y="182"/>
                    </a:lnTo>
                    <a:lnTo>
                      <a:pt x="2489" y="205"/>
                    </a:lnTo>
                    <a:lnTo>
                      <a:pt x="2545" y="230"/>
                    </a:lnTo>
                    <a:lnTo>
                      <a:pt x="2598" y="255"/>
                    </a:lnTo>
                    <a:lnTo>
                      <a:pt x="2648" y="282"/>
                    </a:lnTo>
                    <a:lnTo>
                      <a:pt x="2698" y="307"/>
                    </a:lnTo>
                    <a:lnTo>
                      <a:pt x="2744" y="334"/>
                    </a:lnTo>
                    <a:lnTo>
                      <a:pt x="2790" y="361"/>
                    </a:lnTo>
                    <a:lnTo>
                      <a:pt x="2833" y="388"/>
                    </a:lnTo>
                    <a:lnTo>
                      <a:pt x="2875" y="414"/>
                    </a:lnTo>
                    <a:lnTo>
                      <a:pt x="2913" y="443"/>
                    </a:lnTo>
                    <a:lnTo>
                      <a:pt x="2957" y="512"/>
                    </a:lnTo>
                    <a:lnTo>
                      <a:pt x="2996" y="581"/>
                    </a:lnTo>
                    <a:lnTo>
                      <a:pt x="3032" y="650"/>
                    </a:lnTo>
                    <a:lnTo>
                      <a:pt x="3065" y="720"/>
                    </a:lnTo>
                    <a:lnTo>
                      <a:pt x="3092" y="789"/>
                    </a:lnTo>
                    <a:lnTo>
                      <a:pt x="3117" y="858"/>
                    </a:lnTo>
                    <a:lnTo>
                      <a:pt x="3138" y="927"/>
                    </a:lnTo>
                    <a:lnTo>
                      <a:pt x="3153" y="996"/>
                    </a:lnTo>
                    <a:lnTo>
                      <a:pt x="3151" y="1034"/>
                    </a:lnTo>
                    <a:lnTo>
                      <a:pt x="3149" y="1073"/>
                    </a:lnTo>
                    <a:lnTo>
                      <a:pt x="3143" y="1109"/>
                    </a:lnTo>
                    <a:lnTo>
                      <a:pt x="3138" y="1147"/>
                    </a:lnTo>
                    <a:lnTo>
                      <a:pt x="3132" y="1184"/>
                    </a:lnTo>
                    <a:lnTo>
                      <a:pt x="3124" y="1220"/>
                    </a:lnTo>
                    <a:lnTo>
                      <a:pt x="3115" y="1257"/>
                    </a:lnTo>
                    <a:lnTo>
                      <a:pt x="3105" y="1291"/>
                    </a:lnTo>
                    <a:lnTo>
                      <a:pt x="3094" y="1328"/>
                    </a:lnTo>
                    <a:lnTo>
                      <a:pt x="3080" y="1362"/>
                    </a:lnTo>
                    <a:lnTo>
                      <a:pt x="3069" y="1397"/>
                    </a:lnTo>
                    <a:lnTo>
                      <a:pt x="3053" y="1433"/>
                    </a:lnTo>
                    <a:lnTo>
                      <a:pt x="3023" y="1501"/>
                    </a:lnTo>
                    <a:lnTo>
                      <a:pt x="2990" y="1568"/>
                    </a:lnTo>
                    <a:lnTo>
                      <a:pt x="2942" y="1712"/>
                    </a:lnTo>
                    <a:lnTo>
                      <a:pt x="2892" y="1854"/>
                    </a:lnTo>
                    <a:lnTo>
                      <a:pt x="2836" y="1998"/>
                    </a:lnTo>
                    <a:lnTo>
                      <a:pt x="2777" y="2141"/>
                    </a:lnTo>
                    <a:lnTo>
                      <a:pt x="2714" y="2285"/>
                    </a:lnTo>
                    <a:lnTo>
                      <a:pt x="2645" y="2431"/>
                    </a:lnTo>
                    <a:lnTo>
                      <a:pt x="2574" y="2577"/>
                    </a:lnTo>
                    <a:lnTo>
                      <a:pt x="2499" y="2723"/>
                    </a:lnTo>
                    <a:lnTo>
                      <a:pt x="296" y="2723"/>
                    </a:lnTo>
                    <a:lnTo>
                      <a:pt x="187" y="226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29"/>
              <p:cNvSpPr>
                <a:spLocks/>
              </p:cNvSpPr>
              <p:nvPr/>
            </p:nvSpPr>
            <p:spPr bwMode="auto">
              <a:xfrm>
                <a:off x="3387" y="1642"/>
                <a:ext cx="1718" cy="2126"/>
              </a:xfrm>
              <a:custGeom>
                <a:avLst/>
                <a:gdLst>
                  <a:gd name="T0" fmla="*/ 1 w 3172"/>
                  <a:gd name="T1" fmla="*/ 61 h 2529"/>
                  <a:gd name="T2" fmla="*/ 1 w 3172"/>
                  <a:gd name="T3" fmla="*/ 55 h 2529"/>
                  <a:gd name="T4" fmla="*/ 1 w 3172"/>
                  <a:gd name="T5" fmla="*/ 49 h 2529"/>
                  <a:gd name="T6" fmla="*/ 1 w 3172"/>
                  <a:gd name="T7" fmla="*/ 42 h 2529"/>
                  <a:gd name="T8" fmla="*/ 0 w 3172"/>
                  <a:gd name="T9" fmla="*/ 36 h 2529"/>
                  <a:gd name="T10" fmla="*/ 1 w 3172"/>
                  <a:gd name="T11" fmla="*/ 32 h 2529"/>
                  <a:gd name="T12" fmla="*/ 1 w 3172"/>
                  <a:gd name="T13" fmla="*/ 29 h 2529"/>
                  <a:gd name="T14" fmla="*/ 1 w 3172"/>
                  <a:gd name="T15" fmla="*/ 25 h 2529"/>
                  <a:gd name="T16" fmla="*/ 1 w 3172"/>
                  <a:gd name="T17" fmla="*/ 24 h 2529"/>
                  <a:gd name="T18" fmla="*/ 1 w 3172"/>
                  <a:gd name="T19" fmla="*/ 20 h 2529"/>
                  <a:gd name="T20" fmla="*/ 1 w 3172"/>
                  <a:gd name="T21" fmla="*/ 18 h 2529"/>
                  <a:gd name="T22" fmla="*/ 1 w 3172"/>
                  <a:gd name="T23" fmla="*/ 17 h 2529"/>
                  <a:gd name="T24" fmla="*/ 1 w 3172"/>
                  <a:gd name="T25" fmla="*/ 14 h 2529"/>
                  <a:gd name="T26" fmla="*/ 1 w 3172"/>
                  <a:gd name="T27" fmla="*/ 12 h 2529"/>
                  <a:gd name="T28" fmla="*/ 1 w 3172"/>
                  <a:gd name="T29" fmla="*/ 11 h 2529"/>
                  <a:gd name="T30" fmla="*/ 1 w 3172"/>
                  <a:gd name="T31" fmla="*/ 9 h 2529"/>
                  <a:gd name="T32" fmla="*/ 1 w 3172"/>
                  <a:gd name="T33" fmla="*/ 8 h 2529"/>
                  <a:gd name="T34" fmla="*/ 1 w 3172"/>
                  <a:gd name="T35" fmla="*/ 7 h 2529"/>
                  <a:gd name="T36" fmla="*/ 1 w 3172"/>
                  <a:gd name="T37" fmla="*/ 5 h 2529"/>
                  <a:gd name="T38" fmla="*/ 1 w 3172"/>
                  <a:gd name="T39" fmla="*/ 3 h 2529"/>
                  <a:gd name="T40" fmla="*/ 1 w 3172"/>
                  <a:gd name="T41" fmla="*/ 3 h 2529"/>
                  <a:gd name="T42" fmla="*/ 1 w 3172"/>
                  <a:gd name="T43" fmla="*/ 3 h 2529"/>
                  <a:gd name="T44" fmla="*/ 1 w 3172"/>
                  <a:gd name="T45" fmla="*/ 3 h 2529"/>
                  <a:gd name="T46" fmla="*/ 1 w 3172"/>
                  <a:gd name="T47" fmla="*/ 3 h 2529"/>
                  <a:gd name="T48" fmla="*/ 1 w 3172"/>
                  <a:gd name="T49" fmla="*/ 3 h 2529"/>
                  <a:gd name="T50" fmla="*/ 1 w 3172"/>
                  <a:gd name="T51" fmla="*/ 2 h 2529"/>
                  <a:gd name="T52" fmla="*/ 1 w 3172"/>
                  <a:gd name="T53" fmla="*/ 2 h 2529"/>
                  <a:gd name="T54" fmla="*/ 1 w 3172"/>
                  <a:gd name="T55" fmla="*/ 3 h 2529"/>
                  <a:gd name="T56" fmla="*/ 1 w 3172"/>
                  <a:gd name="T57" fmla="*/ 3 h 2529"/>
                  <a:gd name="T58" fmla="*/ 1 w 3172"/>
                  <a:gd name="T59" fmla="*/ 3 h 2529"/>
                  <a:gd name="T60" fmla="*/ 1 w 3172"/>
                  <a:gd name="T61" fmla="*/ 3 h 2529"/>
                  <a:gd name="T62" fmla="*/ 1 w 3172"/>
                  <a:gd name="T63" fmla="*/ 3 h 2529"/>
                  <a:gd name="T64" fmla="*/ 1 w 3172"/>
                  <a:gd name="T65" fmla="*/ 3 h 2529"/>
                  <a:gd name="T66" fmla="*/ 1 w 3172"/>
                  <a:gd name="T67" fmla="*/ 4 h 2529"/>
                  <a:gd name="T68" fmla="*/ 1 w 3172"/>
                  <a:gd name="T69" fmla="*/ 5 h 2529"/>
                  <a:gd name="T70" fmla="*/ 1 w 3172"/>
                  <a:gd name="T71" fmla="*/ 6 h 2529"/>
                  <a:gd name="T72" fmla="*/ 1 w 3172"/>
                  <a:gd name="T73" fmla="*/ 7 h 2529"/>
                  <a:gd name="T74" fmla="*/ 1 w 3172"/>
                  <a:gd name="T75" fmla="*/ 10 h 2529"/>
                  <a:gd name="T76" fmla="*/ 1 w 3172"/>
                  <a:gd name="T77" fmla="*/ 14 h 2529"/>
                  <a:gd name="T78" fmla="*/ 1 w 3172"/>
                  <a:gd name="T79" fmla="*/ 18 h 2529"/>
                  <a:gd name="T80" fmla="*/ 1 w 3172"/>
                  <a:gd name="T81" fmla="*/ 23 h 2529"/>
                  <a:gd name="T82" fmla="*/ 1 w 3172"/>
                  <a:gd name="T83" fmla="*/ 25 h 2529"/>
                  <a:gd name="T84" fmla="*/ 1 w 3172"/>
                  <a:gd name="T85" fmla="*/ 29 h 2529"/>
                  <a:gd name="T86" fmla="*/ 1 w 3172"/>
                  <a:gd name="T87" fmla="*/ 30 h 2529"/>
                  <a:gd name="T88" fmla="*/ 1 w 3172"/>
                  <a:gd name="T89" fmla="*/ 33 h 2529"/>
                  <a:gd name="T90" fmla="*/ 1 w 3172"/>
                  <a:gd name="T91" fmla="*/ 35 h 2529"/>
                  <a:gd name="T92" fmla="*/ 1 w 3172"/>
                  <a:gd name="T93" fmla="*/ 38 h 2529"/>
                  <a:gd name="T94" fmla="*/ 1 w 3172"/>
                  <a:gd name="T95" fmla="*/ 40 h 2529"/>
                  <a:gd name="T96" fmla="*/ 1 w 3172"/>
                  <a:gd name="T97" fmla="*/ 46 h 2529"/>
                  <a:gd name="T98" fmla="*/ 1 w 3172"/>
                  <a:gd name="T99" fmla="*/ 55 h 2529"/>
                  <a:gd name="T100" fmla="*/ 1 w 3172"/>
                  <a:gd name="T101" fmla="*/ 65 h 2529"/>
                  <a:gd name="T102" fmla="*/ 1 w 3172"/>
                  <a:gd name="T103" fmla="*/ 73 h 2529"/>
                  <a:gd name="T104" fmla="*/ 1 w 3172"/>
                  <a:gd name="T105" fmla="*/ 78 h 25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72"/>
                  <a:gd name="T160" fmla="*/ 0 h 2529"/>
                  <a:gd name="T161" fmla="*/ 3172 w 3172"/>
                  <a:gd name="T162" fmla="*/ 2529 h 25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72" h="2529">
                    <a:moveTo>
                      <a:pt x="205" y="2072"/>
                    </a:moveTo>
                    <a:lnTo>
                      <a:pt x="180" y="1970"/>
                    </a:lnTo>
                    <a:lnTo>
                      <a:pt x="153" y="1869"/>
                    </a:lnTo>
                    <a:lnTo>
                      <a:pt x="128" y="1767"/>
                    </a:lnTo>
                    <a:lnTo>
                      <a:pt x="103" y="1665"/>
                    </a:lnTo>
                    <a:lnTo>
                      <a:pt x="77" y="1564"/>
                    </a:lnTo>
                    <a:lnTo>
                      <a:pt x="52" y="1462"/>
                    </a:lnTo>
                    <a:lnTo>
                      <a:pt x="25" y="1358"/>
                    </a:lnTo>
                    <a:lnTo>
                      <a:pt x="0" y="1257"/>
                    </a:lnTo>
                    <a:lnTo>
                      <a:pt x="0" y="1165"/>
                    </a:lnTo>
                    <a:lnTo>
                      <a:pt x="4" y="1071"/>
                    </a:lnTo>
                    <a:lnTo>
                      <a:pt x="6" y="1023"/>
                    </a:lnTo>
                    <a:lnTo>
                      <a:pt x="9" y="975"/>
                    </a:lnTo>
                    <a:lnTo>
                      <a:pt x="15" y="927"/>
                    </a:lnTo>
                    <a:lnTo>
                      <a:pt x="23" y="879"/>
                    </a:lnTo>
                    <a:lnTo>
                      <a:pt x="32" y="831"/>
                    </a:lnTo>
                    <a:lnTo>
                      <a:pt x="44" y="785"/>
                    </a:lnTo>
                    <a:lnTo>
                      <a:pt x="59" y="739"/>
                    </a:lnTo>
                    <a:lnTo>
                      <a:pt x="77" y="694"/>
                    </a:lnTo>
                    <a:lnTo>
                      <a:pt x="98" y="650"/>
                    </a:lnTo>
                    <a:lnTo>
                      <a:pt x="123" y="610"/>
                    </a:lnTo>
                    <a:lnTo>
                      <a:pt x="136" y="589"/>
                    </a:lnTo>
                    <a:lnTo>
                      <a:pt x="151" y="568"/>
                    </a:lnTo>
                    <a:lnTo>
                      <a:pt x="167" y="549"/>
                    </a:lnTo>
                    <a:lnTo>
                      <a:pt x="184" y="529"/>
                    </a:lnTo>
                    <a:lnTo>
                      <a:pt x="236" y="474"/>
                    </a:lnTo>
                    <a:lnTo>
                      <a:pt x="290" y="422"/>
                    </a:lnTo>
                    <a:lnTo>
                      <a:pt x="318" y="395"/>
                    </a:lnTo>
                    <a:lnTo>
                      <a:pt x="347" y="370"/>
                    </a:lnTo>
                    <a:lnTo>
                      <a:pt x="378" y="345"/>
                    </a:lnTo>
                    <a:lnTo>
                      <a:pt x="410" y="322"/>
                    </a:lnTo>
                    <a:lnTo>
                      <a:pt x="445" y="297"/>
                    </a:lnTo>
                    <a:lnTo>
                      <a:pt x="481" y="274"/>
                    </a:lnTo>
                    <a:lnTo>
                      <a:pt x="520" y="251"/>
                    </a:lnTo>
                    <a:lnTo>
                      <a:pt x="562" y="228"/>
                    </a:lnTo>
                    <a:lnTo>
                      <a:pt x="608" y="203"/>
                    </a:lnTo>
                    <a:lnTo>
                      <a:pt x="654" y="180"/>
                    </a:lnTo>
                    <a:lnTo>
                      <a:pt x="706" y="157"/>
                    </a:lnTo>
                    <a:lnTo>
                      <a:pt x="762" y="134"/>
                    </a:lnTo>
                    <a:lnTo>
                      <a:pt x="804" y="117"/>
                    </a:lnTo>
                    <a:lnTo>
                      <a:pt x="844" y="103"/>
                    </a:lnTo>
                    <a:lnTo>
                      <a:pt x="884" y="90"/>
                    </a:lnTo>
                    <a:lnTo>
                      <a:pt x="923" y="78"/>
                    </a:lnTo>
                    <a:lnTo>
                      <a:pt x="998" y="59"/>
                    </a:lnTo>
                    <a:lnTo>
                      <a:pt x="1069" y="46"/>
                    </a:lnTo>
                    <a:lnTo>
                      <a:pt x="1136" y="34"/>
                    </a:lnTo>
                    <a:lnTo>
                      <a:pt x="1203" y="27"/>
                    </a:lnTo>
                    <a:lnTo>
                      <a:pt x="1268" y="17"/>
                    </a:lnTo>
                    <a:lnTo>
                      <a:pt x="1333" y="9"/>
                    </a:lnTo>
                    <a:lnTo>
                      <a:pt x="1364" y="6"/>
                    </a:lnTo>
                    <a:lnTo>
                      <a:pt x="1397" y="2"/>
                    </a:lnTo>
                    <a:lnTo>
                      <a:pt x="1433" y="2"/>
                    </a:lnTo>
                    <a:lnTo>
                      <a:pt x="1472" y="0"/>
                    </a:lnTo>
                    <a:lnTo>
                      <a:pt x="1554" y="2"/>
                    </a:lnTo>
                    <a:lnTo>
                      <a:pt x="1642" y="6"/>
                    </a:lnTo>
                    <a:lnTo>
                      <a:pt x="1732" y="11"/>
                    </a:lnTo>
                    <a:lnTo>
                      <a:pt x="1825" y="19"/>
                    </a:lnTo>
                    <a:lnTo>
                      <a:pt x="1917" y="29"/>
                    </a:lnTo>
                    <a:lnTo>
                      <a:pt x="2003" y="38"/>
                    </a:lnTo>
                    <a:lnTo>
                      <a:pt x="2080" y="46"/>
                    </a:lnTo>
                    <a:lnTo>
                      <a:pt x="2155" y="54"/>
                    </a:lnTo>
                    <a:lnTo>
                      <a:pt x="2226" y="61"/>
                    </a:lnTo>
                    <a:lnTo>
                      <a:pt x="2295" y="71"/>
                    </a:lnTo>
                    <a:lnTo>
                      <a:pt x="2360" y="80"/>
                    </a:lnTo>
                    <a:lnTo>
                      <a:pt x="2423" y="92"/>
                    </a:lnTo>
                    <a:lnTo>
                      <a:pt x="2485" y="105"/>
                    </a:lnTo>
                    <a:lnTo>
                      <a:pt x="2542" y="117"/>
                    </a:lnTo>
                    <a:lnTo>
                      <a:pt x="2600" y="130"/>
                    </a:lnTo>
                    <a:lnTo>
                      <a:pt x="2654" y="146"/>
                    </a:lnTo>
                    <a:lnTo>
                      <a:pt x="2705" y="161"/>
                    </a:lnTo>
                    <a:lnTo>
                      <a:pt x="2753" y="176"/>
                    </a:lnTo>
                    <a:lnTo>
                      <a:pt x="2801" y="194"/>
                    </a:lnTo>
                    <a:lnTo>
                      <a:pt x="2847" y="211"/>
                    </a:lnTo>
                    <a:lnTo>
                      <a:pt x="2890" y="230"/>
                    </a:lnTo>
                    <a:lnTo>
                      <a:pt x="2932" y="247"/>
                    </a:lnTo>
                    <a:lnTo>
                      <a:pt x="2974" y="316"/>
                    </a:lnTo>
                    <a:lnTo>
                      <a:pt x="3014" y="385"/>
                    </a:lnTo>
                    <a:lnTo>
                      <a:pt x="3051" y="455"/>
                    </a:lnTo>
                    <a:lnTo>
                      <a:pt x="3081" y="524"/>
                    </a:lnTo>
                    <a:lnTo>
                      <a:pt x="3110" y="593"/>
                    </a:lnTo>
                    <a:lnTo>
                      <a:pt x="3135" y="662"/>
                    </a:lnTo>
                    <a:lnTo>
                      <a:pt x="3154" y="733"/>
                    </a:lnTo>
                    <a:lnTo>
                      <a:pt x="3172" y="802"/>
                    </a:lnTo>
                    <a:lnTo>
                      <a:pt x="3172" y="840"/>
                    </a:lnTo>
                    <a:lnTo>
                      <a:pt x="3170" y="877"/>
                    </a:lnTo>
                    <a:lnTo>
                      <a:pt x="3166" y="915"/>
                    </a:lnTo>
                    <a:lnTo>
                      <a:pt x="3160" y="952"/>
                    </a:lnTo>
                    <a:lnTo>
                      <a:pt x="3154" y="990"/>
                    </a:lnTo>
                    <a:lnTo>
                      <a:pt x="3147" y="1026"/>
                    </a:lnTo>
                    <a:lnTo>
                      <a:pt x="3137" y="1061"/>
                    </a:lnTo>
                    <a:lnTo>
                      <a:pt x="3127" y="1097"/>
                    </a:lnTo>
                    <a:lnTo>
                      <a:pt x="3116" y="1134"/>
                    </a:lnTo>
                    <a:lnTo>
                      <a:pt x="3103" y="1168"/>
                    </a:lnTo>
                    <a:lnTo>
                      <a:pt x="3089" y="1203"/>
                    </a:lnTo>
                    <a:lnTo>
                      <a:pt x="3074" y="1237"/>
                    </a:lnTo>
                    <a:lnTo>
                      <a:pt x="3043" y="1307"/>
                    </a:lnTo>
                    <a:lnTo>
                      <a:pt x="3009" y="1374"/>
                    </a:lnTo>
                    <a:lnTo>
                      <a:pt x="2961" y="1516"/>
                    </a:lnTo>
                    <a:lnTo>
                      <a:pt x="2909" y="1660"/>
                    </a:lnTo>
                    <a:lnTo>
                      <a:pt x="2853" y="1802"/>
                    </a:lnTo>
                    <a:lnTo>
                      <a:pt x="2794" y="1945"/>
                    </a:lnTo>
                    <a:lnTo>
                      <a:pt x="2730" y="2091"/>
                    </a:lnTo>
                    <a:lnTo>
                      <a:pt x="2663" y="2235"/>
                    </a:lnTo>
                    <a:lnTo>
                      <a:pt x="2592" y="2381"/>
                    </a:lnTo>
                    <a:lnTo>
                      <a:pt x="2517" y="2529"/>
                    </a:lnTo>
                    <a:lnTo>
                      <a:pt x="314" y="2529"/>
                    </a:lnTo>
                    <a:lnTo>
                      <a:pt x="205" y="20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30"/>
              <p:cNvSpPr>
                <a:spLocks/>
              </p:cNvSpPr>
              <p:nvPr/>
            </p:nvSpPr>
            <p:spPr bwMode="auto">
              <a:xfrm>
                <a:off x="3387" y="1642"/>
                <a:ext cx="1718" cy="2126"/>
              </a:xfrm>
              <a:custGeom>
                <a:avLst/>
                <a:gdLst>
                  <a:gd name="T0" fmla="*/ 1 w 3172"/>
                  <a:gd name="T1" fmla="*/ 61 h 2529"/>
                  <a:gd name="T2" fmla="*/ 1 w 3172"/>
                  <a:gd name="T3" fmla="*/ 55 h 2529"/>
                  <a:gd name="T4" fmla="*/ 1 w 3172"/>
                  <a:gd name="T5" fmla="*/ 49 h 2529"/>
                  <a:gd name="T6" fmla="*/ 1 w 3172"/>
                  <a:gd name="T7" fmla="*/ 42 h 2529"/>
                  <a:gd name="T8" fmla="*/ 0 w 3172"/>
                  <a:gd name="T9" fmla="*/ 36 h 2529"/>
                  <a:gd name="T10" fmla="*/ 1 w 3172"/>
                  <a:gd name="T11" fmla="*/ 32 h 2529"/>
                  <a:gd name="T12" fmla="*/ 1 w 3172"/>
                  <a:gd name="T13" fmla="*/ 29 h 2529"/>
                  <a:gd name="T14" fmla="*/ 1 w 3172"/>
                  <a:gd name="T15" fmla="*/ 25 h 2529"/>
                  <a:gd name="T16" fmla="*/ 1 w 3172"/>
                  <a:gd name="T17" fmla="*/ 24 h 2529"/>
                  <a:gd name="T18" fmla="*/ 1 w 3172"/>
                  <a:gd name="T19" fmla="*/ 20 h 2529"/>
                  <a:gd name="T20" fmla="*/ 1 w 3172"/>
                  <a:gd name="T21" fmla="*/ 18 h 2529"/>
                  <a:gd name="T22" fmla="*/ 1 w 3172"/>
                  <a:gd name="T23" fmla="*/ 17 h 2529"/>
                  <a:gd name="T24" fmla="*/ 1 w 3172"/>
                  <a:gd name="T25" fmla="*/ 14 h 2529"/>
                  <a:gd name="T26" fmla="*/ 1 w 3172"/>
                  <a:gd name="T27" fmla="*/ 12 h 2529"/>
                  <a:gd name="T28" fmla="*/ 1 w 3172"/>
                  <a:gd name="T29" fmla="*/ 11 h 2529"/>
                  <a:gd name="T30" fmla="*/ 1 w 3172"/>
                  <a:gd name="T31" fmla="*/ 9 h 2529"/>
                  <a:gd name="T32" fmla="*/ 1 w 3172"/>
                  <a:gd name="T33" fmla="*/ 8 h 2529"/>
                  <a:gd name="T34" fmla="*/ 1 w 3172"/>
                  <a:gd name="T35" fmla="*/ 7 h 2529"/>
                  <a:gd name="T36" fmla="*/ 1 w 3172"/>
                  <a:gd name="T37" fmla="*/ 5 h 2529"/>
                  <a:gd name="T38" fmla="*/ 1 w 3172"/>
                  <a:gd name="T39" fmla="*/ 3 h 2529"/>
                  <a:gd name="T40" fmla="*/ 1 w 3172"/>
                  <a:gd name="T41" fmla="*/ 3 h 2529"/>
                  <a:gd name="T42" fmla="*/ 1 w 3172"/>
                  <a:gd name="T43" fmla="*/ 3 h 2529"/>
                  <a:gd name="T44" fmla="*/ 1 w 3172"/>
                  <a:gd name="T45" fmla="*/ 3 h 2529"/>
                  <a:gd name="T46" fmla="*/ 1 w 3172"/>
                  <a:gd name="T47" fmla="*/ 3 h 2529"/>
                  <a:gd name="T48" fmla="*/ 1 w 3172"/>
                  <a:gd name="T49" fmla="*/ 3 h 2529"/>
                  <a:gd name="T50" fmla="*/ 1 w 3172"/>
                  <a:gd name="T51" fmla="*/ 2 h 2529"/>
                  <a:gd name="T52" fmla="*/ 1 w 3172"/>
                  <a:gd name="T53" fmla="*/ 2 h 2529"/>
                  <a:gd name="T54" fmla="*/ 1 w 3172"/>
                  <a:gd name="T55" fmla="*/ 3 h 2529"/>
                  <a:gd name="T56" fmla="*/ 1 w 3172"/>
                  <a:gd name="T57" fmla="*/ 3 h 2529"/>
                  <a:gd name="T58" fmla="*/ 1 w 3172"/>
                  <a:gd name="T59" fmla="*/ 3 h 2529"/>
                  <a:gd name="T60" fmla="*/ 1 w 3172"/>
                  <a:gd name="T61" fmla="*/ 3 h 2529"/>
                  <a:gd name="T62" fmla="*/ 1 w 3172"/>
                  <a:gd name="T63" fmla="*/ 3 h 2529"/>
                  <a:gd name="T64" fmla="*/ 1 w 3172"/>
                  <a:gd name="T65" fmla="*/ 3 h 2529"/>
                  <a:gd name="T66" fmla="*/ 1 w 3172"/>
                  <a:gd name="T67" fmla="*/ 4 h 2529"/>
                  <a:gd name="T68" fmla="*/ 1 w 3172"/>
                  <a:gd name="T69" fmla="*/ 5 h 2529"/>
                  <a:gd name="T70" fmla="*/ 1 w 3172"/>
                  <a:gd name="T71" fmla="*/ 6 h 2529"/>
                  <a:gd name="T72" fmla="*/ 1 w 3172"/>
                  <a:gd name="T73" fmla="*/ 7 h 2529"/>
                  <a:gd name="T74" fmla="*/ 1 w 3172"/>
                  <a:gd name="T75" fmla="*/ 10 h 2529"/>
                  <a:gd name="T76" fmla="*/ 1 w 3172"/>
                  <a:gd name="T77" fmla="*/ 14 h 2529"/>
                  <a:gd name="T78" fmla="*/ 1 w 3172"/>
                  <a:gd name="T79" fmla="*/ 18 h 2529"/>
                  <a:gd name="T80" fmla="*/ 1 w 3172"/>
                  <a:gd name="T81" fmla="*/ 23 h 2529"/>
                  <a:gd name="T82" fmla="*/ 1 w 3172"/>
                  <a:gd name="T83" fmla="*/ 25 h 2529"/>
                  <a:gd name="T84" fmla="*/ 1 w 3172"/>
                  <a:gd name="T85" fmla="*/ 29 h 2529"/>
                  <a:gd name="T86" fmla="*/ 1 w 3172"/>
                  <a:gd name="T87" fmla="*/ 30 h 2529"/>
                  <a:gd name="T88" fmla="*/ 1 w 3172"/>
                  <a:gd name="T89" fmla="*/ 33 h 2529"/>
                  <a:gd name="T90" fmla="*/ 1 w 3172"/>
                  <a:gd name="T91" fmla="*/ 35 h 2529"/>
                  <a:gd name="T92" fmla="*/ 1 w 3172"/>
                  <a:gd name="T93" fmla="*/ 38 h 2529"/>
                  <a:gd name="T94" fmla="*/ 1 w 3172"/>
                  <a:gd name="T95" fmla="*/ 40 h 2529"/>
                  <a:gd name="T96" fmla="*/ 1 w 3172"/>
                  <a:gd name="T97" fmla="*/ 46 h 2529"/>
                  <a:gd name="T98" fmla="*/ 1 w 3172"/>
                  <a:gd name="T99" fmla="*/ 55 h 2529"/>
                  <a:gd name="T100" fmla="*/ 1 w 3172"/>
                  <a:gd name="T101" fmla="*/ 65 h 2529"/>
                  <a:gd name="T102" fmla="*/ 1 w 3172"/>
                  <a:gd name="T103" fmla="*/ 73 h 2529"/>
                  <a:gd name="T104" fmla="*/ 1 w 3172"/>
                  <a:gd name="T105" fmla="*/ 78 h 25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72"/>
                  <a:gd name="T160" fmla="*/ 0 h 2529"/>
                  <a:gd name="T161" fmla="*/ 3172 w 3172"/>
                  <a:gd name="T162" fmla="*/ 2529 h 25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72" h="2529">
                    <a:moveTo>
                      <a:pt x="205" y="2072"/>
                    </a:moveTo>
                    <a:lnTo>
                      <a:pt x="180" y="1970"/>
                    </a:lnTo>
                    <a:lnTo>
                      <a:pt x="153" y="1869"/>
                    </a:lnTo>
                    <a:lnTo>
                      <a:pt x="128" y="1767"/>
                    </a:lnTo>
                    <a:lnTo>
                      <a:pt x="103" y="1665"/>
                    </a:lnTo>
                    <a:lnTo>
                      <a:pt x="77" y="1564"/>
                    </a:lnTo>
                    <a:lnTo>
                      <a:pt x="52" y="1462"/>
                    </a:lnTo>
                    <a:lnTo>
                      <a:pt x="25" y="1358"/>
                    </a:lnTo>
                    <a:lnTo>
                      <a:pt x="0" y="1257"/>
                    </a:lnTo>
                    <a:lnTo>
                      <a:pt x="0" y="1165"/>
                    </a:lnTo>
                    <a:lnTo>
                      <a:pt x="4" y="1071"/>
                    </a:lnTo>
                    <a:lnTo>
                      <a:pt x="6" y="1023"/>
                    </a:lnTo>
                    <a:lnTo>
                      <a:pt x="9" y="975"/>
                    </a:lnTo>
                    <a:lnTo>
                      <a:pt x="15" y="927"/>
                    </a:lnTo>
                    <a:lnTo>
                      <a:pt x="23" y="879"/>
                    </a:lnTo>
                    <a:lnTo>
                      <a:pt x="32" y="831"/>
                    </a:lnTo>
                    <a:lnTo>
                      <a:pt x="44" y="785"/>
                    </a:lnTo>
                    <a:lnTo>
                      <a:pt x="59" y="739"/>
                    </a:lnTo>
                    <a:lnTo>
                      <a:pt x="77" y="694"/>
                    </a:lnTo>
                    <a:lnTo>
                      <a:pt x="98" y="650"/>
                    </a:lnTo>
                    <a:lnTo>
                      <a:pt x="123" y="610"/>
                    </a:lnTo>
                    <a:lnTo>
                      <a:pt x="136" y="589"/>
                    </a:lnTo>
                    <a:lnTo>
                      <a:pt x="151" y="568"/>
                    </a:lnTo>
                    <a:lnTo>
                      <a:pt x="167" y="549"/>
                    </a:lnTo>
                    <a:lnTo>
                      <a:pt x="184" y="529"/>
                    </a:lnTo>
                    <a:lnTo>
                      <a:pt x="236" y="474"/>
                    </a:lnTo>
                    <a:lnTo>
                      <a:pt x="290" y="422"/>
                    </a:lnTo>
                    <a:lnTo>
                      <a:pt x="318" y="395"/>
                    </a:lnTo>
                    <a:lnTo>
                      <a:pt x="347" y="370"/>
                    </a:lnTo>
                    <a:lnTo>
                      <a:pt x="378" y="345"/>
                    </a:lnTo>
                    <a:lnTo>
                      <a:pt x="410" y="322"/>
                    </a:lnTo>
                    <a:lnTo>
                      <a:pt x="445" y="297"/>
                    </a:lnTo>
                    <a:lnTo>
                      <a:pt x="481" y="274"/>
                    </a:lnTo>
                    <a:lnTo>
                      <a:pt x="520" y="251"/>
                    </a:lnTo>
                    <a:lnTo>
                      <a:pt x="562" y="228"/>
                    </a:lnTo>
                    <a:lnTo>
                      <a:pt x="608" y="203"/>
                    </a:lnTo>
                    <a:lnTo>
                      <a:pt x="654" y="180"/>
                    </a:lnTo>
                    <a:lnTo>
                      <a:pt x="706" y="157"/>
                    </a:lnTo>
                    <a:lnTo>
                      <a:pt x="762" y="134"/>
                    </a:lnTo>
                    <a:lnTo>
                      <a:pt x="804" y="117"/>
                    </a:lnTo>
                    <a:lnTo>
                      <a:pt x="844" y="103"/>
                    </a:lnTo>
                    <a:lnTo>
                      <a:pt x="884" y="90"/>
                    </a:lnTo>
                    <a:lnTo>
                      <a:pt x="923" y="78"/>
                    </a:lnTo>
                    <a:lnTo>
                      <a:pt x="998" y="59"/>
                    </a:lnTo>
                    <a:lnTo>
                      <a:pt x="1069" y="46"/>
                    </a:lnTo>
                    <a:lnTo>
                      <a:pt x="1136" y="34"/>
                    </a:lnTo>
                    <a:lnTo>
                      <a:pt x="1203" y="27"/>
                    </a:lnTo>
                    <a:lnTo>
                      <a:pt x="1268" y="17"/>
                    </a:lnTo>
                    <a:lnTo>
                      <a:pt x="1333" y="9"/>
                    </a:lnTo>
                    <a:lnTo>
                      <a:pt x="1364" y="6"/>
                    </a:lnTo>
                    <a:lnTo>
                      <a:pt x="1397" y="2"/>
                    </a:lnTo>
                    <a:lnTo>
                      <a:pt x="1433" y="2"/>
                    </a:lnTo>
                    <a:lnTo>
                      <a:pt x="1472" y="0"/>
                    </a:lnTo>
                    <a:lnTo>
                      <a:pt x="1554" y="2"/>
                    </a:lnTo>
                    <a:lnTo>
                      <a:pt x="1642" y="6"/>
                    </a:lnTo>
                    <a:lnTo>
                      <a:pt x="1732" y="11"/>
                    </a:lnTo>
                    <a:lnTo>
                      <a:pt x="1825" y="19"/>
                    </a:lnTo>
                    <a:lnTo>
                      <a:pt x="1917" y="29"/>
                    </a:lnTo>
                    <a:lnTo>
                      <a:pt x="2003" y="38"/>
                    </a:lnTo>
                    <a:lnTo>
                      <a:pt x="2080" y="46"/>
                    </a:lnTo>
                    <a:lnTo>
                      <a:pt x="2155" y="54"/>
                    </a:lnTo>
                    <a:lnTo>
                      <a:pt x="2226" y="61"/>
                    </a:lnTo>
                    <a:lnTo>
                      <a:pt x="2295" y="71"/>
                    </a:lnTo>
                    <a:lnTo>
                      <a:pt x="2360" y="80"/>
                    </a:lnTo>
                    <a:lnTo>
                      <a:pt x="2423" y="92"/>
                    </a:lnTo>
                    <a:lnTo>
                      <a:pt x="2485" y="105"/>
                    </a:lnTo>
                    <a:lnTo>
                      <a:pt x="2542" y="117"/>
                    </a:lnTo>
                    <a:lnTo>
                      <a:pt x="2600" y="130"/>
                    </a:lnTo>
                    <a:lnTo>
                      <a:pt x="2654" y="146"/>
                    </a:lnTo>
                    <a:lnTo>
                      <a:pt x="2705" y="161"/>
                    </a:lnTo>
                    <a:lnTo>
                      <a:pt x="2753" y="176"/>
                    </a:lnTo>
                    <a:lnTo>
                      <a:pt x="2801" y="194"/>
                    </a:lnTo>
                    <a:lnTo>
                      <a:pt x="2847" y="211"/>
                    </a:lnTo>
                    <a:lnTo>
                      <a:pt x="2890" y="230"/>
                    </a:lnTo>
                    <a:lnTo>
                      <a:pt x="2932" y="247"/>
                    </a:lnTo>
                    <a:lnTo>
                      <a:pt x="2974" y="316"/>
                    </a:lnTo>
                    <a:lnTo>
                      <a:pt x="3014" y="385"/>
                    </a:lnTo>
                    <a:lnTo>
                      <a:pt x="3051" y="455"/>
                    </a:lnTo>
                    <a:lnTo>
                      <a:pt x="3081" y="524"/>
                    </a:lnTo>
                    <a:lnTo>
                      <a:pt x="3110" y="593"/>
                    </a:lnTo>
                    <a:lnTo>
                      <a:pt x="3135" y="662"/>
                    </a:lnTo>
                    <a:lnTo>
                      <a:pt x="3154" y="733"/>
                    </a:lnTo>
                    <a:lnTo>
                      <a:pt x="3172" y="802"/>
                    </a:lnTo>
                    <a:lnTo>
                      <a:pt x="3172" y="840"/>
                    </a:lnTo>
                    <a:lnTo>
                      <a:pt x="3170" y="877"/>
                    </a:lnTo>
                    <a:lnTo>
                      <a:pt x="3166" y="915"/>
                    </a:lnTo>
                    <a:lnTo>
                      <a:pt x="3160" y="952"/>
                    </a:lnTo>
                    <a:lnTo>
                      <a:pt x="3154" y="990"/>
                    </a:lnTo>
                    <a:lnTo>
                      <a:pt x="3147" y="1026"/>
                    </a:lnTo>
                    <a:lnTo>
                      <a:pt x="3137" y="1061"/>
                    </a:lnTo>
                    <a:lnTo>
                      <a:pt x="3127" y="1097"/>
                    </a:lnTo>
                    <a:lnTo>
                      <a:pt x="3116" y="1134"/>
                    </a:lnTo>
                    <a:lnTo>
                      <a:pt x="3103" y="1168"/>
                    </a:lnTo>
                    <a:lnTo>
                      <a:pt x="3089" y="1203"/>
                    </a:lnTo>
                    <a:lnTo>
                      <a:pt x="3074" y="1237"/>
                    </a:lnTo>
                    <a:lnTo>
                      <a:pt x="3043" y="1307"/>
                    </a:lnTo>
                    <a:lnTo>
                      <a:pt x="3009" y="1374"/>
                    </a:lnTo>
                    <a:lnTo>
                      <a:pt x="2961" y="1516"/>
                    </a:lnTo>
                    <a:lnTo>
                      <a:pt x="2909" y="1660"/>
                    </a:lnTo>
                    <a:lnTo>
                      <a:pt x="2853" y="1802"/>
                    </a:lnTo>
                    <a:lnTo>
                      <a:pt x="2794" y="1945"/>
                    </a:lnTo>
                    <a:lnTo>
                      <a:pt x="2730" y="2091"/>
                    </a:lnTo>
                    <a:lnTo>
                      <a:pt x="2663" y="2235"/>
                    </a:lnTo>
                    <a:lnTo>
                      <a:pt x="2592" y="2381"/>
                    </a:lnTo>
                    <a:lnTo>
                      <a:pt x="2517" y="2529"/>
                    </a:lnTo>
                    <a:lnTo>
                      <a:pt x="314" y="2529"/>
                    </a:lnTo>
                    <a:lnTo>
                      <a:pt x="205" y="207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31"/>
              <p:cNvSpPr>
                <a:spLocks/>
              </p:cNvSpPr>
              <p:nvPr/>
            </p:nvSpPr>
            <p:spPr bwMode="auto">
              <a:xfrm>
                <a:off x="3387" y="1953"/>
                <a:ext cx="1708" cy="1812"/>
              </a:xfrm>
              <a:custGeom>
                <a:avLst/>
                <a:gdLst>
                  <a:gd name="T0" fmla="*/ 1 w 3154"/>
                  <a:gd name="T1" fmla="*/ 50 h 2155"/>
                  <a:gd name="T2" fmla="*/ 1 w 3154"/>
                  <a:gd name="T3" fmla="*/ 43 h 2155"/>
                  <a:gd name="T4" fmla="*/ 1 w 3154"/>
                  <a:gd name="T5" fmla="*/ 37 h 2155"/>
                  <a:gd name="T6" fmla="*/ 1 w 3154"/>
                  <a:gd name="T7" fmla="*/ 30 h 2155"/>
                  <a:gd name="T8" fmla="*/ 1 w 3154"/>
                  <a:gd name="T9" fmla="*/ 27 h 2155"/>
                  <a:gd name="T10" fmla="*/ 1 w 3154"/>
                  <a:gd name="T11" fmla="*/ 24 h 2155"/>
                  <a:gd name="T12" fmla="*/ 1 w 3154"/>
                  <a:gd name="T13" fmla="*/ 24 h 2155"/>
                  <a:gd name="T14" fmla="*/ 1 w 3154"/>
                  <a:gd name="T15" fmla="*/ 20 h 2155"/>
                  <a:gd name="T16" fmla="*/ 1 w 3154"/>
                  <a:gd name="T17" fmla="*/ 20 h 2155"/>
                  <a:gd name="T18" fmla="*/ 1 w 3154"/>
                  <a:gd name="T19" fmla="*/ 17 h 2155"/>
                  <a:gd name="T20" fmla="*/ 1 w 3154"/>
                  <a:gd name="T21" fmla="*/ 14 h 2155"/>
                  <a:gd name="T22" fmla="*/ 1 w 3154"/>
                  <a:gd name="T23" fmla="*/ 11 h 2155"/>
                  <a:gd name="T24" fmla="*/ 1 w 3154"/>
                  <a:gd name="T25" fmla="*/ 9 h 2155"/>
                  <a:gd name="T26" fmla="*/ 1 w 3154"/>
                  <a:gd name="T27" fmla="*/ 8 h 2155"/>
                  <a:gd name="T28" fmla="*/ 1 w 3154"/>
                  <a:gd name="T29" fmla="*/ 7 h 2155"/>
                  <a:gd name="T30" fmla="*/ 1 w 3154"/>
                  <a:gd name="T31" fmla="*/ 5 h 2155"/>
                  <a:gd name="T32" fmla="*/ 1 w 3154"/>
                  <a:gd name="T33" fmla="*/ 3 h 2155"/>
                  <a:gd name="T34" fmla="*/ 1 w 3154"/>
                  <a:gd name="T35" fmla="*/ 3 h 2155"/>
                  <a:gd name="T36" fmla="*/ 1 w 3154"/>
                  <a:gd name="T37" fmla="*/ 3 h 2155"/>
                  <a:gd name="T38" fmla="*/ 1 w 3154"/>
                  <a:gd name="T39" fmla="*/ 3 h 2155"/>
                  <a:gd name="T40" fmla="*/ 1 w 3154"/>
                  <a:gd name="T41" fmla="*/ 3 h 2155"/>
                  <a:gd name="T42" fmla="*/ 1 w 3154"/>
                  <a:gd name="T43" fmla="*/ 3 h 2155"/>
                  <a:gd name="T44" fmla="*/ 1 w 3154"/>
                  <a:gd name="T45" fmla="*/ 0 h 2155"/>
                  <a:gd name="T46" fmla="*/ 1 w 3154"/>
                  <a:gd name="T47" fmla="*/ 2 h 2155"/>
                  <a:gd name="T48" fmla="*/ 1 w 3154"/>
                  <a:gd name="T49" fmla="*/ 3 h 2155"/>
                  <a:gd name="T50" fmla="*/ 1 w 3154"/>
                  <a:gd name="T51" fmla="*/ 3 h 2155"/>
                  <a:gd name="T52" fmla="*/ 1 w 3154"/>
                  <a:gd name="T53" fmla="*/ 3 h 2155"/>
                  <a:gd name="T54" fmla="*/ 1 w 3154"/>
                  <a:gd name="T55" fmla="*/ 3 h 2155"/>
                  <a:gd name="T56" fmla="*/ 1 w 3154"/>
                  <a:gd name="T57" fmla="*/ 3 h 2155"/>
                  <a:gd name="T58" fmla="*/ 1 w 3154"/>
                  <a:gd name="T59" fmla="*/ 3 h 2155"/>
                  <a:gd name="T60" fmla="*/ 1 w 3154"/>
                  <a:gd name="T61" fmla="*/ 3 h 2155"/>
                  <a:gd name="T62" fmla="*/ 1 w 3154"/>
                  <a:gd name="T63" fmla="*/ 3 h 2155"/>
                  <a:gd name="T64" fmla="*/ 1 w 3154"/>
                  <a:gd name="T65" fmla="*/ 3 h 2155"/>
                  <a:gd name="T66" fmla="*/ 1 w 3154"/>
                  <a:gd name="T67" fmla="*/ 3 h 2155"/>
                  <a:gd name="T68" fmla="*/ 1 w 3154"/>
                  <a:gd name="T69" fmla="*/ 3 h 2155"/>
                  <a:gd name="T70" fmla="*/ 1 w 3154"/>
                  <a:gd name="T71" fmla="*/ 3 h 2155"/>
                  <a:gd name="T72" fmla="*/ 1 w 3154"/>
                  <a:gd name="T73" fmla="*/ 5 h 2155"/>
                  <a:gd name="T74" fmla="*/ 1 w 3154"/>
                  <a:gd name="T75" fmla="*/ 7 h 2155"/>
                  <a:gd name="T76" fmla="*/ 1 w 3154"/>
                  <a:gd name="T77" fmla="*/ 8 h 2155"/>
                  <a:gd name="T78" fmla="*/ 1 w 3154"/>
                  <a:gd name="T79" fmla="*/ 11 h 2155"/>
                  <a:gd name="T80" fmla="*/ 1 w 3154"/>
                  <a:gd name="T81" fmla="*/ 13 h 2155"/>
                  <a:gd name="T82" fmla="*/ 1 w 3154"/>
                  <a:gd name="T83" fmla="*/ 15 h 2155"/>
                  <a:gd name="T84" fmla="*/ 1 w 3154"/>
                  <a:gd name="T85" fmla="*/ 17 h 2155"/>
                  <a:gd name="T86" fmla="*/ 1 w 3154"/>
                  <a:gd name="T87" fmla="*/ 20 h 2155"/>
                  <a:gd name="T88" fmla="*/ 1 w 3154"/>
                  <a:gd name="T89" fmla="*/ 24 h 2155"/>
                  <a:gd name="T90" fmla="*/ 1 w 3154"/>
                  <a:gd name="T91" fmla="*/ 29 h 2155"/>
                  <a:gd name="T92" fmla="*/ 1 w 3154"/>
                  <a:gd name="T93" fmla="*/ 34 h 2155"/>
                  <a:gd name="T94" fmla="*/ 1 w 3154"/>
                  <a:gd name="T95" fmla="*/ 40 h 2155"/>
                  <a:gd name="T96" fmla="*/ 1 w 3154"/>
                  <a:gd name="T97" fmla="*/ 46 h 2155"/>
                  <a:gd name="T98" fmla="*/ 1 w 3154"/>
                  <a:gd name="T99" fmla="*/ 51 h 2155"/>
                  <a:gd name="T100" fmla="*/ 1 w 3154"/>
                  <a:gd name="T101" fmla="*/ 58 h 2155"/>
                  <a:gd name="T102" fmla="*/ 1 w 3154"/>
                  <a:gd name="T103" fmla="*/ 65 h 2155"/>
                  <a:gd name="T104" fmla="*/ 1 w 3154"/>
                  <a:gd name="T105" fmla="*/ 68 h 21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54"/>
                  <a:gd name="T160" fmla="*/ 0 h 2155"/>
                  <a:gd name="T161" fmla="*/ 3154 w 3154"/>
                  <a:gd name="T162" fmla="*/ 2155 h 21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54" h="2155">
                    <a:moveTo>
                      <a:pt x="199" y="1698"/>
                    </a:moveTo>
                    <a:lnTo>
                      <a:pt x="174" y="1597"/>
                    </a:lnTo>
                    <a:lnTo>
                      <a:pt x="149" y="1495"/>
                    </a:lnTo>
                    <a:lnTo>
                      <a:pt x="125" y="1393"/>
                    </a:lnTo>
                    <a:lnTo>
                      <a:pt x="100" y="1292"/>
                    </a:lnTo>
                    <a:lnTo>
                      <a:pt x="75" y="1190"/>
                    </a:lnTo>
                    <a:lnTo>
                      <a:pt x="50" y="1088"/>
                    </a:lnTo>
                    <a:lnTo>
                      <a:pt x="25" y="984"/>
                    </a:lnTo>
                    <a:lnTo>
                      <a:pt x="0" y="883"/>
                    </a:lnTo>
                    <a:lnTo>
                      <a:pt x="7" y="852"/>
                    </a:lnTo>
                    <a:lnTo>
                      <a:pt x="15" y="819"/>
                    </a:lnTo>
                    <a:lnTo>
                      <a:pt x="27" y="789"/>
                    </a:lnTo>
                    <a:lnTo>
                      <a:pt x="38" y="758"/>
                    </a:lnTo>
                    <a:lnTo>
                      <a:pt x="52" y="727"/>
                    </a:lnTo>
                    <a:lnTo>
                      <a:pt x="67" y="699"/>
                    </a:lnTo>
                    <a:lnTo>
                      <a:pt x="82" y="668"/>
                    </a:lnTo>
                    <a:lnTo>
                      <a:pt x="100" y="637"/>
                    </a:lnTo>
                    <a:lnTo>
                      <a:pt x="119" y="606"/>
                    </a:lnTo>
                    <a:lnTo>
                      <a:pt x="140" y="578"/>
                    </a:lnTo>
                    <a:lnTo>
                      <a:pt x="163" y="547"/>
                    </a:lnTo>
                    <a:lnTo>
                      <a:pt x="186" y="516"/>
                    </a:lnTo>
                    <a:lnTo>
                      <a:pt x="236" y="453"/>
                    </a:lnTo>
                    <a:lnTo>
                      <a:pt x="291" y="388"/>
                    </a:lnTo>
                    <a:lnTo>
                      <a:pt x="322" y="355"/>
                    </a:lnTo>
                    <a:lnTo>
                      <a:pt x="355" y="324"/>
                    </a:lnTo>
                    <a:lnTo>
                      <a:pt x="387" y="296"/>
                    </a:lnTo>
                    <a:lnTo>
                      <a:pt x="418" y="271"/>
                    </a:lnTo>
                    <a:lnTo>
                      <a:pt x="451" y="248"/>
                    </a:lnTo>
                    <a:lnTo>
                      <a:pt x="481" y="227"/>
                    </a:lnTo>
                    <a:lnTo>
                      <a:pt x="514" y="207"/>
                    </a:lnTo>
                    <a:lnTo>
                      <a:pt x="545" y="190"/>
                    </a:lnTo>
                    <a:lnTo>
                      <a:pt x="604" y="161"/>
                    </a:lnTo>
                    <a:lnTo>
                      <a:pt x="664" y="136"/>
                    </a:lnTo>
                    <a:lnTo>
                      <a:pt x="717" y="115"/>
                    </a:lnTo>
                    <a:lnTo>
                      <a:pt x="765" y="98"/>
                    </a:lnTo>
                    <a:lnTo>
                      <a:pt x="817" y="79"/>
                    </a:lnTo>
                    <a:lnTo>
                      <a:pt x="865" y="62"/>
                    </a:lnTo>
                    <a:lnTo>
                      <a:pt x="911" y="48"/>
                    </a:lnTo>
                    <a:lnTo>
                      <a:pt x="957" y="37"/>
                    </a:lnTo>
                    <a:lnTo>
                      <a:pt x="999" y="27"/>
                    </a:lnTo>
                    <a:lnTo>
                      <a:pt x="1042" y="17"/>
                    </a:lnTo>
                    <a:lnTo>
                      <a:pt x="1082" y="12"/>
                    </a:lnTo>
                    <a:lnTo>
                      <a:pt x="1124" y="8"/>
                    </a:lnTo>
                    <a:lnTo>
                      <a:pt x="1166" y="4"/>
                    </a:lnTo>
                    <a:lnTo>
                      <a:pt x="1211" y="2"/>
                    </a:lnTo>
                    <a:lnTo>
                      <a:pt x="1255" y="0"/>
                    </a:lnTo>
                    <a:lnTo>
                      <a:pt x="1301" y="0"/>
                    </a:lnTo>
                    <a:lnTo>
                      <a:pt x="1401" y="2"/>
                    </a:lnTo>
                    <a:lnTo>
                      <a:pt x="1514" y="6"/>
                    </a:lnTo>
                    <a:lnTo>
                      <a:pt x="1581" y="8"/>
                    </a:lnTo>
                    <a:lnTo>
                      <a:pt x="1648" y="10"/>
                    </a:lnTo>
                    <a:lnTo>
                      <a:pt x="1717" y="12"/>
                    </a:lnTo>
                    <a:lnTo>
                      <a:pt x="1786" y="14"/>
                    </a:lnTo>
                    <a:lnTo>
                      <a:pt x="1853" y="17"/>
                    </a:lnTo>
                    <a:lnTo>
                      <a:pt x="1922" y="19"/>
                    </a:lnTo>
                    <a:lnTo>
                      <a:pt x="1990" y="23"/>
                    </a:lnTo>
                    <a:lnTo>
                      <a:pt x="2059" y="25"/>
                    </a:lnTo>
                    <a:lnTo>
                      <a:pt x="2107" y="23"/>
                    </a:lnTo>
                    <a:lnTo>
                      <a:pt x="2153" y="25"/>
                    </a:lnTo>
                    <a:lnTo>
                      <a:pt x="2197" y="25"/>
                    </a:lnTo>
                    <a:lnTo>
                      <a:pt x="2239" y="27"/>
                    </a:lnTo>
                    <a:lnTo>
                      <a:pt x="2279" y="31"/>
                    </a:lnTo>
                    <a:lnTo>
                      <a:pt x="2318" y="35"/>
                    </a:lnTo>
                    <a:lnTo>
                      <a:pt x="2354" y="40"/>
                    </a:lnTo>
                    <a:lnTo>
                      <a:pt x="2391" y="46"/>
                    </a:lnTo>
                    <a:lnTo>
                      <a:pt x="2423" y="54"/>
                    </a:lnTo>
                    <a:lnTo>
                      <a:pt x="2456" y="62"/>
                    </a:lnTo>
                    <a:lnTo>
                      <a:pt x="2487" y="71"/>
                    </a:lnTo>
                    <a:lnTo>
                      <a:pt x="2517" y="81"/>
                    </a:lnTo>
                    <a:lnTo>
                      <a:pt x="2544" y="90"/>
                    </a:lnTo>
                    <a:lnTo>
                      <a:pt x="2571" y="102"/>
                    </a:lnTo>
                    <a:lnTo>
                      <a:pt x="2596" y="113"/>
                    </a:lnTo>
                    <a:lnTo>
                      <a:pt x="2619" y="127"/>
                    </a:lnTo>
                    <a:lnTo>
                      <a:pt x="2678" y="156"/>
                    </a:lnTo>
                    <a:lnTo>
                      <a:pt x="2732" y="186"/>
                    </a:lnTo>
                    <a:lnTo>
                      <a:pt x="2784" y="219"/>
                    </a:lnTo>
                    <a:lnTo>
                      <a:pt x="2832" y="252"/>
                    </a:lnTo>
                    <a:lnTo>
                      <a:pt x="2876" y="284"/>
                    </a:lnTo>
                    <a:lnTo>
                      <a:pt x="2918" y="319"/>
                    </a:lnTo>
                    <a:lnTo>
                      <a:pt x="2957" y="353"/>
                    </a:lnTo>
                    <a:lnTo>
                      <a:pt x="2991" y="388"/>
                    </a:lnTo>
                    <a:lnTo>
                      <a:pt x="3028" y="422"/>
                    </a:lnTo>
                    <a:lnTo>
                      <a:pt x="3058" y="455"/>
                    </a:lnTo>
                    <a:lnTo>
                      <a:pt x="3083" y="488"/>
                    </a:lnTo>
                    <a:lnTo>
                      <a:pt x="3106" y="520"/>
                    </a:lnTo>
                    <a:lnTo>
                      <a:pt x="3124" y="551"/>
                    </a:lnTo>
                    <a:lnTo>
                      <a:pt x="3137" y="582"/>
                    </a:lnTo>
                    <a:lnTo>
                      <a:pt x="3147" y="612"/>
                    </a:lnTo>
                    <a:lnTo>
                      <a:pt x="3154" y="641"/>
                    </a:lnTo>
                    <a:lnTo>
                      <a:pt x="3124" y="733"/>
                    </a:lnTo>
                    <a:lnTo>
                      <a:pt x="3091" y="827"/>
                    </a:lnTo>
                    <a:lnTo>
                      <a:pt x="3056" y="919"/>
                    </a:lnTo>
                    <a:lnTo>
                      <a:pt x="3022" y="1013"/>
                    </a:lnTo>
                    <a:lnTo>
                      <a:pt x="2985" y="1107"/>
                    </a:lnTo>
                    <a:lnTo>
                      <a:pt x="2949" y="1201"/>
                    </a:lnTo>
                    <a:lnTo>
                      <a:pt x="2911" y="1295"/>
                    </a:lnTo>
                    <a:lnTo>
                      <a:pt x="2872" y="1389"/>
                    </a:lnTo>
                    <a:lnTo>
                      <a:pt x="2832" y="1483"/>
                    </a:lnTo>
                    <a:lnTo>
                      <a:pt x="2792" y="1579"/>
                    </a:lnTo>
                    <a:lnTo>
                      <a:pt x="2749" y="1673"/>
                    </a:lnTo>
                    <a:lnTo>
                      <a:pt x="2705" y="1769"/>
                    </a:lnTo>
                    <a:lnTo>
                      <a:pt x="2661" y="1865"/>
                    </a:lnTo>
                    <a:lnTo>
                      <a:pt x="2615" y="1961"/>
                    </a:lnTo>
                    <a:lnTo>
                      <a:pt x="2569" y="2057"/>
                    </a:lnTo>
                    <a:lnTo>
                      <a:pt x="2521" y="2155"/>
                    </a:lnTo>
                    <a:lnTo>
                      <a:pt x="305" y="2155"/>
                    </a:lnTo>
                    <a:lnTo>
                      <a:pt x="199" y="1698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32"/>
              <p:cNvSpPr>
                <a:spLocks/>
              </p:cNvSpPr>
              <p:nvPr/>
            </p:nvSpPr>
            <p:spPr bwMode="auto">
              <a:xfrm>
                <a:off x="3387" y="1953"/>
                <a:ext cx="1708" cy="1812"/>
              </a:xfrm>
              <a:custGeom>
                <a:avLst/>
                <a:gdLst>
                  <a:gd name="T0" fmla="*/ 1 w 3154"/>
                  <a:gd name="T1" fmla="*/ 50 h 2155"/>
                  <a:gd name="T2" fmla="*/ 1 w 3154"/>
                  <a:gd name="T3" fmla="*/ 43 h 2155"/>
                  <a:gd name="T4" fmla="*/ 1 w 3154"/>
                  <a:gd name="T5" fmla="*/ 37 h 2155"/>
                  <a:gd name="T6" fmla="*/ 1 w 3154"/>
                  <a:gd name="T7" fmla="*/ 30 h 2155"/>
                  <a:gd name="T8" fmla="*/ 1 w 3154"/>
                  <a:gd name="T9" fmla="*/ 27 h 2155"/>
                  <a:gd name="T10" fmla="*/ 1 w 3154"/>
                  <a:gd name="T11" fmla="*/ 24 h 2155"/>
                  <a:gd name="T12" fmla="*/ 1 w 3154"/>
                  <a:gd name="T13" fmla="*/ 24 h 2155"/>
                  <a:gd name="T14" fmla="*/ 1 w 3154"/>
                  <a:gd name="T15" fmla="*/ 20 h 2155"/>
                  <a:gd name="T16" fmla="*/ 1 w 3154"/>
                  <a:gd name="T17" fmla="*/ 20 h 2155"/>
                  <a:gd name="T18" fmla="*/ 1 w 3154"/>
                  <a:gd name="T19" fmla="*/ 17 h 2155"/>
                  <a:gd name="T20" fmla="*/ 1 w 3154"/>
                  <a:gd name="T21" fmla="*/ 14 h 2155"/>
                  <a:gd name="T22" fmla="*/ 1 w 3154"/>
                  <a:gd name="T23" fmla="*/ 11 h 2155"/>
                  <a:gd name="T24" fmla="*/ 1 w 3154"/>
                  <a:gd name="T25" fmla="*/ 9 h 2155"/>
                  <a:gd name="T26" fmla="*/ 1 w 3154"/>
                  <a:gd name="T27" fmla="*/ 8 h 2155"/>
                  <a:gd name="T28" fmla="*/ 1 w 3154"/>
                  <a:gd name="T29" fmla="*/ 7 h 2155"/>
                  <a:gd name="T30" fmla="*/ 1 w 3154"/>
                  <a:gd name="T31" fmla="*/ 5 h 2155"/>
                  <a:gd name="T32" fmla="*/ 1 w 3154"/>
                  <a:gd name="T33" fmla="*/ 3 h 2155"/>
                  <a:gd name="T34" fmla="*/ 1 w 3154"/>
                  <a:gd name="T35" fmla="*/ 3 h 2155"/>
                  <a:gd name="T36" fmla="*/ 1 w 3154"/>
                  <a:gd name="T37" fmla="*/ 3 h 2155"/>
                  <a:gd name="T38" fmla="*/ 1 w 3154"/>
                  <a:gd name="T39" fmla="*/ 3 h 2155"/>
                  <a:gd name="T40" fmla="*/ 1 w 3154"/>
                  <a:gd name="T41" fmla="*/ 3 h 2155"/>
                  <a:gd name="T42" fmla="*/ 1 w 3154"/>
                  <a:gd name="T43" fmla="*/ 3 h 2155"/>
                  <a:gd name="T44" fmla="*/ 1 w 3154"/>
                  <a:gd name="T45" fmla="*/ 0 h 2155"/>
                  <a:gd name="T46" fmla="*/ 1 w 3154"/>
                  <a:gd name="T47" fmla="*/ 2 h 2155"/>
                  <a:gd name="T48" fmla="*/ 1 w 3154"/>
                  <a:gd name="T49" fmla="*/ 3 h 2155"/>
                  <a:gd name="T50" fmla="*/ 1 w 3154"/>
                  <a:gd name="T51" fmla="*/ 3 h 2155"/>
                  <a:gd name="T52" fmla="*/ 1 w 3154"/>
                  <a:gd name="T53" fmla="*/ 3 h 2155"/>
                  <a:gd name="T54" fmla="*/ 1 w 3154"/>
                  <a:gd name="T55" fmla="*/ 3 h 2155"/>
                  <a:gd name="T56" fmla="*/ 1 w 3154"/>
                  <a:gd name="T57" fmla="*/ 3 h 2155"/>
                  <a:gd name="T58" fmla="*/ 1 w 3154"/>
                  <a:gd name="T59" fmla="*/ 3 h 2155"/>
                  <a:gd name="T60" fmla="*/ 1 w 3154"/>
                  <a:gd name="T61" fmla="*/ 3 h 2155"/>
                  <a:gd name="T62" fmla="*/ 1 w 3154"/>
                  <a:gd name="T63" fmla="*/ 3 h 2155"/>
                  <a:gd name="T64" fmla="*/ 1 w 3154"/>
                  <a:gd name="T65" fmla="*/ 3 h 2155"/>
                  <a:gd name="T66" fmla="*/ 1 w 3154"/>
                  <a:gd name="T67" fmla="*/ 3 h 2155"/>
                  <a:gd name="T68" fmla="*/ 1 w 3154"/>
                  <a:gd name="T69" fmla="*/ 3 h 2155"/>
                  <a:gd name="T70" fmla="*/ 1 w 3154"/>
                  <a:gd name="T71" fmla="*/ 3 h 2155"/>
                  <a:gd name="T72" fmla="*/ 1 w 3154"/>
                  <a:gd name="T73" fmla="*/ 5 h 2155"/>
                  <a:gd name="T74" fmla="*/ 1 w 3154"/>
                  <a:gd name="T75" fmla="*/ 7 h 2155"/>
                  <a:gd name="T76" fmla="*/ 1 w 3154"/>
                  <a:gd name="T77" fmla="*/ 8 h 2155"/>
                  <a:gd name="T78" fmla="*/ 1 w 3154"/>
                  <a:gd name="T79" fmla="*/ 11 h 2155"/>
                  <a:gd name="T80" fmla="*/ 1 w 3154"/>
                  <a:gd name="T81" fmla="*/ 13 h 2155"/>
                  <a:gd name="T82" fmla="*/ 1 w 3154"/>
                  <a:gd name="T83" fmla="*/ 15 h 2155"/>
                  <a:gd name="T84" fmla="*/ 1 w 3154"/>
                  <a:gd name="T85" fmla="*/ 17 h 2155"/>
                  <a:gd name="T86" fmla="*/ 1 w 3154"/>
                  <a:gd name="T87" fmla="*/ 20 h 2155"/>
                  <a:gd name="T88" fmla="*/ 1 w 3154"/>
                  <a:gd name="T89" fmla="*/ 24 h 2155"/>
                  <a:gd name="T90" fmla="*/ 1 w 3154"/>
                  <a:gd name="T91" fmla="*/ 29 h 2155"/>
                  <a:gd name="T92" fmla="*/ 1 w 3154"/>
                  <a:gd name="T93" fmla="*/ 34 h 2155"/>
                  <a:gd name="T94" fmla="*/ 1 w 3154"/>
                  <a:gd name="T95" fmla="*/ 40 h 2155"/>
                  <a:gd name="T96" fmla="*/ 1 w 3154"/>
                  <a:gd name="T97" fmla="*/ 46 h 2155"/>
                  <a:gd name="T98" fmla="*/ 1 w 3154"/>
                  <a:gd name="T99" fmla="*/ 51 h 2155"/>
                  <a:gd name="T100" fmla="*/ 1 w 3154"/>
                  <a:gd name="T101" fmla="*/ 58 h 2155"/>
                  <a:gd name="T102" fmla="*/ 1 w 3154"/>
                  <a:gd name="T103" fmla="*/ 65 h 2155"/>
                  <a:gd name="T104" fmla="*/ 1 w 3154"/>
                  <a:gd name="T105" fmla="*/ 68 h 21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54"/>
                  <a:gd name="T160" fmla="*/ 0 h 2155"/>
                  <a:gd name="T161" fmla="*/ 3154 w 3154"/>
                  <a:gd name="T162" fmla="*/ 2155 h 21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54" h="2155">
                    <a:moveTo>
                      <a:pt x="199" y="1698"/>
                    </a:moveTo>
                    <a:lnTo>
                      <a:pt x="174" y="1597"/>
                    </a:lnTo>
                    <a:lnTo>
                      <a:pt x="149" y="1495"/>
                    </a:lnTo>
                    <a:lnTo>
                      <a:pt x="125" y="1393"/>
                    </a:lnTo>
                    <a:lnTo>
                      <a:pt x="100" y="1292"/>
                    </a:lnTo>
                    <a:lnTo>
                      <a:pt x="75" y="1190"/>
                    </a:lnTo>
                    <a:lnTo>
                      <a:pt x="50" y="1088"/>
                    </a:lnTo>
                    <a:lnTo>
                      <a:pt x="25" y="984"/>
                    </a:lnTo>
                    <a:lnTo>
                      <a:pt x="0" y="883"/>
                    </a:lnTo>
                    <a:lnTo>
                      <a:pt x="7" y="852"/>
                    </a:lnTo>
                    <a:lnTo>
                      <a:pt x="15" y="819"/>
                    </a:lnTo>
                    <a:lnTo>
                      <a:pt x="27" y="789"/>
                    </a:lnTo>
                    <a:lnTo>
                      <a:pt x="38" y="758"/>
                    </a:lnTo>
                    <a:lnTo>
                      <a:pt x="52" y="727"/>
                    </a:lnTo>
                    <a:lnTo>
                      <a:pt x="67" y="699"/>
                    </a:lnTo>
                    <a:lnTo>
                      <a:pt x="82" y="668"/>
                    </a:lnTo>
                    <a:lnTo>
                      <a:pt x="100" y="637"/>
                    </a:lnTo>
                    <a:lnTo>
                      <a:pt x="119" y="606"/>
                    </a:lnTo>
                    <a:lnTo>
                      <a:pt x="140" y="578"/>
                    </a:lnTo>
                    <a:lnTo>
                      <a:pt x="163" y="547"/>
                    </a:lnTo>
                    <a:lnTo>
                      <a:pt x="186" y="516"/>
                    </a:lnTo>
                    <a:lnTo>
                      <a:pt x="236" y="453"/>
                    </a:lnTo>
                    <a:lnTo>
                      <a:pt x="291" y="388"/>
                    </a:lnTo>
                    <a:lnTo>
                      <a:pt x="322" y="355"/>
                    </a:lnTo>
                    <a:lnTo>
                      <a:pt x="355" y="324"/>
                    </a:lnTo>
                    <a:lnTo>
                      <a:pt x="387" y="296"/>
                    </a:lnTo>
                    <a:lnTo>
                      <a:pt x="418" y="271"/>
                    </a:lnTo>
                    <a:lnTo>
                      <a:pt x="451" y="248"/>
                    </a:lnTo>
                    <a:lnTo>
                      <a:pt x="481" y="227"/>
                    </a:lnTo>
                    <a:lnTo>
                      <a:pt x="514" y="207"/>
                    </a:lnTo>
                    <a:lnTo>
                      <a:pt x="545" y="190"/>
                    </a:lnTo>
                    <a:lnTo>
                      <a:pt x="604" y="161"/>
                    </a:lnTo>
                    <a:lnTo>
                      <a:pt x="664" y="136"/>
                    </a:lnTo>
                    <a:lnTo>
                      <a:pt x="717" y="115"/>
                    </a:lnTo>
                    <a:lnTo>
                      <a:pt x="765" y="98"/>
                    </a:lnTo>
                    <a:lnTo>
                      <a:pt x="817" y="79"/>
                    </a:lnTo>
                    <a:lnTo>
                      <a:pt x="865" y="62"/>
                    </a:lnTo>
                    <a:lnTo>
                      <a:pt x="911" y="48"/>
                    </a:lnTo>
                    <a:lnTo>
                      <a:pt x="957" y="37"/>
                    </a:lnTo>
                    <a:lnTo>
                      <a:pt x="999" y="27"/>
                    </a:lnTo>
                    <a:lnTo>
                      <a:pt x="1042" y="17"/>
                    </a:lnTo>
                    <a:lnTo>
                      <a:pt x="1082" y="12"/>
                    </a:lnTo>
                    <a:lnTo>
                      <a:pt x="1124" y="8"/>
                    </a:lnTo>
                    <a:lnTo>
                      <a:pt x="1166" y="4"/>
                    </a:lnTo>
                    <a:lnTo>
                      <a:pt x="1211" y="2"/>
                    </a:lnTo>
                    <a:lnTo>
                      <a:pt x="1255" y="0"/>
                    </a:lnTo>
                    <a:lnTo>
                      <a:pt x="1301" y="0"/>
                    </a:lnTo>
                    <a:lnTo>
                      <a:pt x="1401" y="2"/>
                    </a:lnTo>
                    <a:lnTo>
                      <a:pt x="1514" y="6"/>
                    </a:lnTo>
                    <a:lnTo>
                      <a:pt x="1581" y="8"/>
                    </a:lnTo>
                    <a:lnTo>
                      <a:pt x="1648" y="10"/>
                    </a:lnTo>
                    <a:lnTo>
                      <a:pt x="1717" y="12"/>
                    </a:lnTo>
                    <a:lnTo>
                      <a:pt x="1786" y="14"/>
                    </a:lnTo>
                    <a:lnTo>
                      <a:pt x="1853" y="17"/>
                    </a:lnTo>
                    <a:lnTo>
                      <a:pt x="1922" y="19"/>
                    </a:lnTo>
                    <a:lnTo>
                      <a:pt x="1990" y="23"/>
                    </a:lnTo>
                    <a:lnTo>
                      <a:pt x="2059" y="25"/>
                    </a:lnTo>
                    <a:lnTo>
                      <a:pt x="2107" y="23"/>
                    </a:lnTo>
                    <a:lnTo>
                      <a:pt x="2153" y="25"/>
                    </a:lnTo>
                    <a:lnTo>
                      <a:pt x="2197" y="25"/>
                    </a:lnTo>
                    <a:lnTo>
                      <a:pt x="2239" y="27"/>
                    </a:lnTo>
                    <a:lnTo>
                      <a:pt x="2279" y="31"/>
                    </a:lnTo>
                    <a:lnTo>
                      <a:pt x="2318" y="35"/>
                    </a:lnTo>
                    <a:lnTo>
                      <a:pt x="2354" y="40"/>
                    </a:lnTo>
                    <a:lnTo>
                      <a:pt x="2391" y="46"/>
                    </a:lnTo>
                    <a:lnTo>
                      <a:pt x="2423" y="54"/>
                    </a:lnTo>
                    <a:lnTo>
                      <a:pt x="2456" y="62"/>
                    </a:lnTo>
                    <a:lnTo>
                      <a:pt x="2487" y="71"/>
                    </a:lnTo>
                    <a:lnTo>
                      <a:pt x="2517" y="81"/>
                    </a:lnTo>
                    <a:lnTo>
                      <a:pt x="2544" y="90"/>
                    </a:lnTo>
                    <a:lnTo>
                      <a:pt x="2571" y="102"/>
                    </a:lnTo>
                    <a:lnTo>
                      <a:pt x="2596" y="113"/>
                    </a:lnTo>
                    <a:lnTo>
                      <a:pt x="2619" y="127"/>
                    </a:lnTo>
                    <a:lnTo>
                      <a:pt x="2678" y="156"/>
                    </a:lnTo>
                    <a:lnTo>
                      <a:pt x="2732" y="186"/>
                    </a:lnTo>
                    <a:lnTo>
                      <a:pt x="2784" y="219"/>
                    </a:lnTo>
                    <a:lnTo>
                      <a:pt x="2832" y="252"/>
                    </a:lnTo>
                    <a:lnTo>
                      <a:pt x="2876" y="284"/>
                    </a:lnTo>
                    <a:lnTo>
                      <a:pt x="2918" y="319"/>
                    </a:lnTo>
                    <a:lnTo>
                      <a:pt x="2957" y="353"/>
                    </a:lnTo>
                    <a:lnTo>
                      <a:pt x="2991" y="388"/>
                    </a:lnTo>
                    <a:lnTo>
                      <a:pt x="3028" y="422"/>
                    </a:lnTo>
                    <a:lnTo>
                      <a:pt x="3058" y="455"/>
                    </a:lnTo>
                    <a:lnTo>
                      <a:pt x="3083" y="488"/>
                    </a:lnTo>
                    <a:lnTo>
                      <a:pt x="3106" y="520"/>
                    </a:lnTo>
                    <a:lnTo>
                      <a:pt x="3124" y="551"/>
                    </a:lnTo>
                    <a:lnTo>
                      <a:pt x="3137" y="582"/>
                    </a:lnTo>
                    <a:lnTo>
                      <a:pt x="3147" y="612"/>
                    </a:lnTo>
                    <a:lnTo>
                      <a:pt x="3154" y="641"/>
                    </a:lnTo>
                    <a:lnTo>
                      <a:pt x="3124" y="733"/>
                    </a:lnTo>
                    <a:lnTo>
                      <a:pt x="3091" y="827"/>
                    </a:lnTo>
                    <a:lnTo>
                      <a:pt x="3056" y="919"/>
                    </a:lnTo>
                    <a:lnTo>
                      <a:pt x="3022" y="1013"/>
                    </a:lnTo>
                    <a:lnTo>
                      <a:pt x="2985" y="1107"/>
                    </a:lnTo>
                    <a:lnTo>
                      <a:pt x="2949" y="1201"/>
                    </a:lnTo>
                    <a:lnTo>
                      <a:pt x="2911" y="1295"/>
                    </a:lnTo>
                    <a:lnTo>
                      <a:pt x="2872" y="1389"/>
                    </a:lnTo>
                    <a:lnTo>
                      <a:pt x="2832" y="1483"/>
                    </a:lnTo>
                    <a:lnTo>
                      <a:pt x="2792" y="1579"/>
                    </a:lnTo>
                    <a:lnTo>
                      <a:pt x="2749" y="1673"/>
                    </a:lnTo>
                    <a:lnTo>
                      <a:pt x="2705" y="1769"/>
                    </a:lnTo>
                    <a:lnTo>
                      <a:pt x="2661" y="1865"/>
                    </a:lnTo>
                    <a:lnTo>
                      <a:pt x="2615" y="1961"/>
                    </a:lnTo>
                    <a:lnTo>
                      <a:pt x="2569" y="2057"/>
                    </a:lnTo>
                    <a:lnTo>
                      <a:pt x="2521" y="2155"/>
                    </a:lnTo>
                    <a:lnTo>
                      <a:pt x="305" y="2155"/>
                    </a:lnTo>
                    <a:lnTo>
                      <a:pt x="199" y="16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Rectangle 33"/>
              <p:cNvSpPr>
                <a:spLocks noChangeArrowheads="1"/>
              </p:cNvSpPr>
              <p:nvPr/>
            </p:nvSpPr>
            <p:spPr bwMode="auto">
              <a:xfrm>
                <a:off x="5460" y="1726"/>
                <a:ext cx="48" cy="20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496" name="Rectangle 34"/>
              <p:cNvSpPr>
                <a:spLocks noChangeArrowheads="1"/>
              </p:cNvSpPr>
              <p:nvPr/>
            </p:nvSpPr>
            <p:spPr bwMode="auto">
              <a:xfrm>
                <a:off x="2852" y="1687"/>
                <a:ext cx="132" cy="20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497" name="Rectangle 35"/>
              <p:cNvSpPr>
                <a:spLocks noChangeArrowheads="1"/>
              </p:cNvSpPr>
              <p:nvPr/>
            </p:nvSpPr>
            <p:spPr bwMode="auto">
              <a:xfrm>
                <a:off x="2985" y="1151"/>
                <a:ext cx="2475" cy="75"/>
              </a:xfrm>
              <a:prstGeom prst="rect">
                <a:avLst/>
              </a:prstGeom>
              <a:solidFill>
                <a:srgbClr val="00C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498" name="Rectangle 36"/>
              <p:cNvSpPr>
                <a:spLocks noChangeArrowheads="1"/>
              </p:cNvSpPr>
              <p:nvPr/>
            </p:nvSpPr>
            <p:spPr bwMode="auto">
              <a:xfrm>
                <a:off x="3733" y="1153"/>
                <a:ext cx="8" cy="114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499" name="Rectangle 37"/>
              <p:cNvSpPr>
                <a:spLocks noChangeArrowheads="1"/>
              </p:cNvSpPr>
              <p:nvPr/>
            </p:nvSpPr>
            <p:spPr bwMode="auto">
              <a:xfrm>
                <a:off x="3965" y="1151"/>
                <a:ext cx="9" cy="1141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500" name="Rectangle 38"/>
              <p:cNvSpPr>
                <a:spLocks noChangeArrowheads="1"/>
              </p:cNvSpPr>
              <p:nvPr/>
            </p:nvSpPr>
            <p:spPr bwMode="auto">
              <a:xfrm>
                <a:off x="4205" y="1151"/>
                <a:ext cx="8" cy="113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501" name="Rectangle 39"/>
              <p:cNvSpPr>
                <a:spLocks noChangeArrowheads="1"/>
              </p:cNvSpPr>
              <p:nvPr/>
            </p:nvSpPr>
            <p:spPr bwMode="auto">
              <a:xfrm>
                <a:off x="4418" y="1151"/>
                <a:ext cx="8" cy="1139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502" name="Rectangle 40"/>
              <p:cNvSpPr>
                <a:spLocks noChangeArrowheads="1"/>
              </p:cNvSpPr>
              <p:nvPr/>
            </p:nvSpPr>
            <p:spPr bwMode="auto">
              <a:xfrm>
                <a:off x="4637" y="1150"/>
                <a:ext cx="8" cy="1138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503" name="Freeform 41"/>
              <p:cNvSpPr>
                <a:spLocks/>
              </p:cNvSpPr>
              <p:nvPr/>
            </p:nvSpPr>
            <p:spPr bwMode="auto">
              <a:xfrm>
                <a:off x="3711" y="3095"/>
                <a:ext cx="67" cy="299"/>
              </a:xfrm>
              <a:custGeom>
                <a:avLst/>
                <a:gdLst>
                  <a:gd name="T0" fmla="*/ 0 w 123"/>
                  <a:gd name="T1" fmla="*/ 0 h 355"/>
                  <a:gd name="T2" fmla="*/ 0 w 123"/>
                  <a:gd name="T3" fmla="*/ 3 h 355"/>
                  <a:gd name="T4" fmla="*/ 1 w 123"/>
                  <a:gd name="T5" fmla="*/ 3 h 355"/>
                  <a:gd name="T6" fmla="*/ 1 w 123"/>
                  <a:gd name="T7" fmla="*/ 3 h 355"/>
                  <a:gd name="T8" fmla="*/ 1 w 123"/>
                  <a:gd name="T9" fmla="*/ 3 h 355"/>
                  <a:gd name="T10" fmla="*/ 1 w 123"/>
                  <a:gd name="T11" fmla="*/ 3 h 355"/>
                  <a:gd name="T12" fmla="*/ 1 w 123"/>
                  <a:gd name="T13" fmla="*/ 3 h 355"/>
                  <a:gd name="T14" fmla="*/ 1 w 123"/>
                  <a:gd name="T15" fmla="*/ 3 h 355"/>
                  <a:gd name="T16" fmla="*/ 1 w 123"/>
                  <a:gd name="T17" fmla="*/ 3 h 355"/>
                  <a:gd name="T18" fmla="*/ 1 w 123"/>
                  <a:gd name="T19" fmla="*/ 3 h 355"/>
                  <a:gd name="T20" fmla="*/ 1 w 123"/>
                  <a:gd name="T21" fmla="*/ 3 h 355"/>
                  <a:gd name="T22" fmla="*/ 1 w 123"/>
                  <a:gd name="T23" fmla="*/ 3 h 355"/>
                  <a:gd name="T24" fmla="*/ 1 w 123"/>
                  <a:gd name="T25" fmla="*/ 11 h 355"/>
                  <a:gd name="T26" fmla="*/ 1 w 123"/>
                  <a:gd name="T27" fmla="*/ 11 h 355"/>
                  <a:gd name="T28" fmla="*/ 1 w 123"/>
                  <a:gd name="T29" fmla="*/ 11 h 355"/>
                  <a:gd name="T30" fmla="*/ 1 w 123"/>
                  <a:gd name="T31" fmla="*/ 11 h 355"/>
                  <a:gd name="T32" fmla="*/ 1 w 123"/>
                  <a:gd name="T33" fmla="*/ 11 h 355"/>
                  <a:gd name="T34" fmla="*/ 1 w 123"/>
                  <a:gd name="T35" fmla="*/ 3 h 355"/>
                  <a:gd name="T36" fmla="*/ 1 w 123"/>
                  <a:gd name="T37" fmla="*/ 3 h 355"/>
                  <a:gd name="T38" fmla="*/ 1 w 123"/>
                  <a:gd name="T39" fmla="*/ 3 h 355"/>
                  <a:gd name="T40" fmla="*/ 1 w 123"/>
                  <a:gd name="T41" fmla="*/ 3 h 355"/>
                  <a:gd name="T42" fmla="*/ 1 w 123"/>
                  <a:gd name="T43" fmla="*/ 3 h 355"/>
                  <a:gd name="T44" fmla="*/ 1 w 123"/>
                  <a:gd name="T45" fmla="*/ 3 h 355"/>
                  <a:gd name="T46" fmla="*/ 1 w 123"/>
                  <a:gd name="T47" fmla="*/ 3 h 355"/>
                  <a:gd name="T48" fmla="*/ 1 w 123"/>
                  <a:gd name="T49" fmla="*/ 3 h 355"/>
                  <a:gd name="T50" fmla="*/ 1 w 123"/>
                  <a:gd name="T51" fmla="*/ 0 h 355"/>
                  <a:gd name="T52" fmla="*/ 0 w 123"/>
                  <a:gd name="T53" fmla="*/ 0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355"/>
                  <a:gd name="T83" fmla="*/ 123 w 123"/>
                  <a:gd name="T84" fmla="*/ 355 h 3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355">
                    <a:moveTo>
                      <a:pt x="0" y="0"/>
                    </a:moveTo>
                    <a:lnTo>
                      <a:pt x="0" y="7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20" y="25"/>
                    </a:lnTo>
                    <a:lnTo>
                      <a:pt x="27" y="25"/>
                    </a:lnTo>
                    <a:lnTo>
                      <a:pt x="43" y="345"/>
                    </a:lnTo>
                    <a:lnTo>
                      <a:pt x="50" y="353"/>
                    </a:lnTo>
                    <a:lnTo>
                      <a:pt x="58" y="355"/>
                    </a:lnTo>
                    <a:lnTo>
                      <a:pt x="66" y="353"/>
                    </a:lnTo>
                    <a:lnTo>
                      <a:pt x="75" y="345"/>
                    </a:lnTo>
                    <a:lnTo>
                      <a:pt x="93" y="25"/>
                    </a:lnTo>
                    <a:lnTo>
                      <a:pt x="102" y="25"/>
                    </a:lnTo>
                    <a:lnTo>
                      <a:pt x="110" y="23"/>
                    </a:lnTo>
                    <a:lnTo>
                      <a:pt x="112" y="21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8" y="15"/>
                    </a:lnTo>
                    <a:lnTo>
                      <a:pt x="121" y="7"/>
                    </a:ln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42"/>
              <p:cNvSpPr>
                <a:spLocks/>
              </p:cNvSpPr>
              <p:nvPr/>
            </p:nvSpPr>
            <p:spPr bwMode="auto">
              <a:xfrm>
                <a:off x="3691" y="2284"/>
                <a:ext cx="100" cy="811"/>
              </a:xfrm>
              <a:custGeom>
                <a:avLst/>
                <a:gdLst>
                  <a:gd name="T0" fmla="*/ 0 w 184"/>
                  <a:gd name="T1" fmla="*/ 3 h 965"/>
                  <a:gd name="T2" fmla="*/ 1 w 184"/>
                  <a:gd name="T3" fmla="*/ 3 h 965"/>
                  <a:gd name="T4" fmla="*/ 1 w 184"/>
                  <a:gd name="T5" fmla="*/ 3 h 965"/>
                  <a:gd name="T6" fmla="*/ 1 w 184"/>
                  <a:gd name="T7" fmla="*/ 3 h 965"/>
                  <a:gd name="T8" fmla="*/ 1 w 184"/>
                  <a:gd name="T9" fmla="*/ 3 h 965"/>
                  <a:gd name="T10" fmla="*/ 1 w 184"/>
                  <a:gd name="T11" fmla="*/ 3 h 965"/>
                  <a:gd name="T12" fmla="*/ 1 w 184"/>
                  <a:gd name="T13" fmla="*/ 3 h 965"/>
                  <a:gd name="T14" fmla="*/ 1 w 184"/>
                  <a:gd name="T15" fmla="*/ 0 h 965"/>
                  <a:gd name="T16" fmla="*/ 1 w 184"/>
                  <a:gd name="T17" fmla="*/ 0 h 965"/>
                  <a:gd name="T18" fmla="*/ 1 w 184"/>
                  <a:gd name="T19" fmla="*/ 1 h 965"/>
                  <a:gd name="T20" fmla="*/ 1 w 184"/>
                  <a:gd name="T21" fmla="*/ 3 h 965"/>
                  <a:gd name="T22" fmla="*/ 1 w 184"/>
                  <a:gd name="T23" fmla="*/ 3 h 965"/>
                  <a:gd name="T24" fmla="*/ 1 w 184"/>
                  <a:gd name="T25" fmla="*/ 3 h 965"/>
                  <a:gd name="T26" fmla="*/ 1 w 184"/>
                  <a:gd name="T27" fmla="*/ 3 h 965"/>
                  <a:gd name="T28" fmla="*/ 1 w 184"/>
                  <a:gd name="T29" fmla="*/ 3 h 965"/>
                  <a:gd name="T30" fmla="*/ 1 w 184"/>
                  <a:gd name="T31" fmla="*/ 3 h 965"/>
                  <a:gd name="T32" fmla="*/ 1 w 184"/>
                  <a:gd name="T33" fmla="*/ 3 h 965"/>
                  <a:gd name="T34" fmla="*/ 1 w 184"/>
                  <a:gd name="T35" fmla="*/ 29 h 965"/>
                  <a:gd name="T36" fmla="*/ 1 w 184"/>
                  <a:gd name="T37" fmla="*/ 29 h 965"/>
                  <a:gd name="T38" fmla="*/ 0 w 184"/>
                  <a:gd name="T39" fmla="*/ 3 h 9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4"/>
                  <a:gd name="T61" fmla="*/ 0 h 965"/>
                  <a:gd name="T62" fmla="*/ 184 w 184"/>
                  <a:gd name="T63" fmla="*/ 965 h 9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4" h="965">
                    <a:moveTo>
                      <a:pt x="0" y="53"/>
                    </a:moveTo>
                    <a:lnTo>
                      <a:pt x="10" y="40"/>
                    </a:lnTo>
                    <a:lnTo>
                      <a:pt x="19" y="28"/>
                    </a:lnTo>
                    <a:lnTo>
                      <a:pt x="31" y="21"/>
                    </a:lnTo>
                    <a:lnTo>
                      <a:pt x="42" y="13"/>
                    </a:lnTo>
                    <a:lnTo>
                      <a:pt x="52" y="7"/>
                    </a:lnTo>
                    <a:lnTo>
                      <a:pt x="65" y="3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100" y="1"/>
                    </a:lnTo>
                    <a:lnTo>
                      <a:pt x="113" y="3"/>
                    </a:lnTo>
                    <a:lnTo>
                      <a:pt x="125" y="9"/>
                    </a:lnTo>
                    <a:lnTo>
                      <a:pt x="138" y="15"/>
                    </a:lnTo>
                    <a:lnTo>
                      <a:pt x="150" y="23"/>
                    </a:lnTo>
                    <a:lnTo>
                      <a:pt x="161" y="30"/>
                    </a:lnTo>
                    <a:lnTo>
                      <a:pt x="173" y="42"/>
                    </a:lnTo>
                    <a:lnTo>
                      <a:pt x="184" y="53"/>
                    </a:lnTo>
                    <a:lnTo>
                      <a:pt x="159" y="965"/>
                    </a:lnTo>
                    <a:lnTo>
                      <a:pt x="36" y="96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43"/>
              <p:cNvSpPr>
                <a:spLocks/>
              </p:cNvSpPr>
              <p:nvPr/>
            </p:nvSpPr>
            <p:spPr bwMode="auto">
              <a:xfrm>
                <a:off x="3942" y="3095"/>
                <a:ext cx="66" cy="299"/>
              </a:xfrm>
              <a:custGeom>
                <a:avLst/>
                <a:gdLst>
                  <a:gd name="T0" fmla="*/ 0 w 123"/>
                  <a:gd name="T1" fmla="*/ 0 h 355"/>
                  <a:gd name="T2" fmla="*/ 0 w 123"/>
                  <a:gd name="T3" fmla="*/ 3 h 355"/>
                  <a:gd name="T4" fmla="*/ 1 w 123"/>
                  <a:gd name="T5" fmla="*/ 3 h 355"/>
                  <a:gd name="T6" fmla="*/ 1 w 123"/>
                  <a:gd name="T7" fmla="*/ 3 h 355"/>
                  <a:gd name="T8" fmla="*/ 1 w 123"/>
                  <a:gd name="T9" fmla="*/ 3 h 355"/>
                  <a:gd name="T10" fmla="*/ 1 w 123"/>
                  <a:gd name="T11" fmla="*/ 3 h 355"/>
                  <a:gd name="T12" fmla="*/ 1 w 123"/>
                  <a:gd name="T13" fmla="*/ 3 h 355"/>
                  <a:gd name="T14" fmla="*/ 1 w 123"/>
                  <a:gd name="T15" fmla="*/ 3 h 355"/>
                  <a:gd name="T16" fmla="*/ 1 w 123"/>
                  <a:gd name="T17" fmla="*/ 3 h 355"/>
                  <a:gd name="T18" fmla="*/ 1 w 123"/>
                  <a:gd name="T19" fmla="*/ 3 h 355"/>
                  <a:gd name="T20" fmla="*/ 1 w 123"/>
                  <a:gd name="T21" fmla="*/ 3 h 355"/>
                  <a:gd name="T22" fmla="*/ 1 w 123"/>
                  <a:gd name="T23" fmla="*/ 3 h 355"/>
                  <a:gd name="T24" fmla="*/ 1 w 123"/>
                  <a:gd name="T25" fmla="*/ 11 h 355"/>
                  <a:gd name="T26" fmla="*/ 1 w 123"/>
                  <a:gd name="T27" fmla="*/ 11 h 355"/>
                  <a:gd name="T28" fmla="*/ 1 w 123"/>
                  <a:gd name="T29" fmla="*/ 11 h 355"/>
                  <a:gd name="T30" fmla="*/ 1 w 123"/>
                  <a:gd name="T31" fmla="*/ 11 h 355"/>
                  <a:gd name="T32" fmla="*/ 1 w 123"/>
                  <a:gd name="T33" fmla="*/ 11 h 355"/>
                  <a:gd name="T34" fmla="*/ 1 w 123"/>
                  <a:gd name="T35" fmla="*/ 3 h 355"/>
                  <a:gd name="T36" fmla="*/ 1 w 123"/>
                  <a:gd name="T37" fmla="*/ 3 h 355"/>
                  <a:gd name="T38" fmla="*/ 1 w 123"/>
                  <a:gd name="T39" fmla="*/ 3 h 355"/>
                  <a:gd name="T40" fmla="*/ 1 w 123"/>
                  <a:gd name="T41" fmla="*/ 3 h 355"/>
                  <a:gd name="T42" fmla="*/ 1 w 123"/>
                  <a:gd name="T43" fmla="*/ 3 h 355"/>
                  <a:gd name="T44" fmla="*/ 1 w 123"/>
                  <a:gd name="T45" fmla="*/ 3 h 355"/>
                  <a:gd name="T46" fmla="*/ 1 w 123"/>
                  <a:gd name="T47" fmla="*/ 3 h 355"/>
                  <a:gd name="T48" fmla="*/ 1 w 123"/>
                  <a:gd name="T49" fmla="*/ 3 h 355"/>
                  <a:gd name="T50" fmla="*/ 1 w 123"/>
                  <a:gd name="T51" fmla="*/ 0 h 355"/>
                  <a:gd name="T52" fmla="*/ 0 w 123"/>
                  <a:gd name="T53" fmla="*/ 0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355"/>
                  <a:gd name="T83" fmla="*/ 123 w 123"/>
                  <a:gd name="T84" fmla="*/ 355 h 3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355">
                    <a:moveTo>
                      <a:pt x="0" y="0"/>
                    </a:moveTo>
                    <a:lnTo>
                      <a:pt x="0" y="7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20" y="25"/>
                    </a:lnTo>
                    <a:lnTo>
                      <a:pt x="27" y="27"/>
                    </a:lnTo>
                    <a:lnTo>
                      <a:pt x="43" y="347"/>
                    </a:lnTo>
                    <a:lnTo>
                      <a:pt x="52" y="353"/>
                    </a:lnTo>
                    <a:lnTo>
                      <a:pt x="58" y="355"/>
                    </a:lnTo>
                    <a:lnTo>
                      <a:pt x="66" y="353"/>
                    </a:lnTo>
                    <a:lnTo>
                      <a:pt x="75" y="347"/>
                    </a:lnTo>
                    <a:lnTo>
                      <a:pt x="93" y="27"/>
                    </a:lnTo>
                    <a:lnTo>
                      <a:pt x="102" y="25"/>
                    </a:lnTo>
                    <a:lnTo>
                      <a:pt x="110" y="23"/>
                    </a:lnTo>
                    <a:lnTo>
                      <a:pt x="112" y="23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17" y="17"/>
                    </a:lnTo>
                    <a:lnTo>
                      <a:pt x="121" y="9"/>
                    </a:ln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44"/>
              <p:cNvSpPr>
                <a:spLocks/>
              </p:cNvSpPr>
              <p:nvPr/>
            </p:nvSpPr>
            <p:spPr bwMode="auto">
              <a:xfrm>
                <a:off x="3922" y="2287"/>
                <a:ext cx="100" cy="810"/>
              </a:xfrm>
              <a:custGeom>
                <a:avLst/>
                <a:gdLst>
                  <a:gd name="T0" fmla="*/ 0 w 184"/>
                  <a:gd name="T1" fmla="*/ 3 h 964"/>
                  <a:gd name="T2" fmla="*/ 1 w 184"/>
                  <a:gd name="T3" fmla="*/ 3 h 964"/>
                  <a:gd name="T4" fmla="*/ 1 w 184"/>
                  <a:gd name="T5" fmla="*/ 3 h 964"/>
                  <a:gd name="T6" fmla="*/ 1 w 184"/>
                  <a:gd name="T7" fmla="*/ 3 h 964"/>
                  <a:gd name="T8" fmla="*/ 1 w 184"/>
                  <a:gd name="T9" fmla="*/ 3 h 964"/>
                  <a:gd name="T10" fmla="*/ 1 w 184"/>
                  <a:gd name="T11" fmla="*/ 3 h 964"/>
                  <a:gd name="T12" fmla="*/ 1 w 184"/>
                  <a:gd name="T13" fmla="*/ 3 h 964"/>
                  <a:gd name="T14" fmla="*/ 1 w 184"/>
                  <a:gd name="T15" fmla="*/ 0 h 964"/>
                  <a:gd name="T16" fmla="*/ 1 w 184"/>
                  <a:gd name="T17" fmla="*/ 0 h 964"/>
                  <a:gd name="T18" fmla="*/ 1 w 184"/>
                  <a:gd name="T19" fmla="*/ 2 h 964"/>
                  <a:gd name="T20" fmla="*/ 1 w 184"/>
                  <a:gd name="T21" fmla="*/ 3 h 964"/>
                  <a:gd name="T22" fmla="*/ 1 w 184"/>
                  <a:gd name="T23" fmla="*/ 3 h 964"/>
                  <a:gd name="T24" fmla="*/ 1 w 184"/>
                  <a:gd name="T25" fmla="*/ 3 h 964"/>
                  <a:gd name="T26" fmla="*/ 1 w 184"/>
                  <a:gd name="T27" fmla="*/ 3 h 964"/>
                  <a:gd name="T28" fmla="*/ 1 w 184"/>
                  <a:gd name="T29" fmla="*/ 3 h 964"/>
                  <a:gd name="T30" fmla="*/ 1 w 184"/>
                  <a:gd name="T31" fmla="*/ 3 h 964"/>
                  <a:gd name="T32" fmla="*/ 1 w 184"/>
                  <a:gd name="T33" fmla="*/ 3 h 964"/>
                  <a:gd name="T34" fmla="*/ 1 w 184"/>
                  <a:gd name="T35" fmla="*/ 29 h 964"/>
                  <a:gd name="T36" fmla="*/ 1 w 184"/>
                  <a:gd name="T37" fmla="*/ 29 h 964"/>
                  <a:gd name="T38" fmla="*/ 0 w 184"/>
                  <a:gd name="T39" fmla="*/ 3 h 9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4"/>
                  <a:gd name="T61" fmla="*/ 0 h 964"/>
                  <a:gd name="T62" fmla="*/ 184 w 184"/>
                  <a:gd name="T63" fmla="*/ 964 h 96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4" h="964">
                    <a:moveTo>
                      <a:pt x="0" y="54"/>
                    </a:moveTo>
                    <a:lnTo>
                      <a:pt x="10" y="41"/>
                    </a:lnTo>
                    <a:lnTo>
                      <a:pt x="21" y="29"/>
                    </a:lnTo>
                    <a:lnTo>
                      <a:pt x="31" y="21"/>
                    </a:lnTo>
                    <a:lnTo>
                      <a:pt x="42" y="14"/>
                    </a:lnTo>
                    <a:lnTo>
                      <a:pt x="54" y="8"/>
                    </a:lnTo>
                    <a:lnTo>
                      <a:pt x="65" y="4"/>
                    </a:lnTo>
                    <a:lnTo>
                      <a:pt x="77" y="0"/>
                    </a:lnTo>
                    <a:lnTo>
                      <a:pt x="88" y="0"/>
                    </a:lnTo>
                    <a:lnTo>
                      <a:pt x="100" y="2"/>
                    </a:lnTo>
                    <a:lnTo>
                      <a:pt x="113" y="4"/>
                    </a:lnTo>
                    <a:lnTo>
                      <a:pt x="125" y="10"/>
                    </a:lnTo>
                    <a:lnTo>
                      <a:pt x="138" y="16"/>
                    </a:lnTo>
                    <a:lnTo>
                      <a:pt x="150" y="23"/>
                    </a:lnTo>
                    <a:lnTo>
                      <a:pt x="161" y="31"/>
                    </a:lnTo>
                    <a:lnTo>
                      <a:pt x="173" y="43"/>
                    </a:lnTo>
                    <a:lnTo>
                      <a:pt x="184" y="54"/>
                    </a:lnTo>
                    <a:lnTo>
                      <a:pt x="159" y="964"/>
                    </a:lnTo>
                    <a:lnTo>
                      <a:pt x="36" y="96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Freeform 45"/>
              <p:cNvSpPr>
                <a:spLocks/>
              </p:cNvSpPr>
              <p:nvPr/>
            </p:nvSpPr>
            <p:spPr bwMode="auto">
              <a:xfrm>
                <a:off x="4179" y="3095"/>
                <a:ext cx="67" cy="299"/>
              </a:xfrm>
              <a:custGeom>
                <a:avLst/>
                <a:gdLst>
                  <a:gd name="T0" fmla="*/ 0 w 123"/>
                  <a:gd name="T1" fmla="*/ 0 h 355"/>
                  <a:gd name="T2" fmla="*/ 0 w 123"/>
                  <a:gd name="T3" fmla="*/ 3 h 355"/>
                  <a:gd name="T4" fmla="*/ 1 w 123"/>
                  <a:gd name="T5" fmla="*/ 3 h 355"/>
                  <a:gd name="T6" fmla="*/ 1 w 123"/>
                  <a:gd name="T7" fmla="*/ 3 h 355"/>
                  <a:gd name="T8" fmla="*/ 1 w 123"/>
                  <a:gd name="T9" fmla="*/ 3 h 355"/>
                  <a:gd name="T10" fmla="*/ 1 w 123"/>
                  <a:gd name="T11" fmla="*/ 3 h 355"/>
                  <a:gd name="T12" fmla="*/ 1 w 123"/>
                  <a:gd name="T13" fmla="*/ 3 h 355"/>
                  <a:gd name="T14" fmla="*/ 1 w 123"/>
                  <a:gd name="T15" fmla="*/ 3 h 355"/>
                  <a:gd name="T16" fmla="*/ 1 w 123"/>
                  <a:gd name="T17" fmla="*/ 3 h 355"/>
                  <a:gd name="T18" fmla="*/ 1 w 123"/>
                  <a:gd name="T19" fmla="*/ 3 h 355"/>
                  <a:gd name="T20" fmla="*/ 1 w 123"/>
                  <a:gd name="T21" fmla="*/ 3 h 355"/>
                  <a:gd name="T22" fmla="*/ 1 w 123"/>
                  <a:gd name="T23" fmla="*/ 3 h 355"/>
                  <a:gd name="T24" fmla="*/ 1 w 123"/>
                  <a:gd name="T25" fmla="*/ 11 h 355"/>
                  <a:gd name="T26" fmla="*/ 1 w 123"/>
                  <a:gd name="T27" fmla="*/ 11 h 355"/>
                  <a:gd name="T28" fmla="*/ 1 w 123"/>
                  <a:gd name="T29" fmla="*/ 11 h 355"/>
                  <a:gd name="T30" fmla="*/ 1 w 123"/>
                  <a:gd name="T31" fmla="*/ 11 h 355"/>
                  <a:gd name="T32" fmla="*/ 1 w 123"/>
                  <a:gd name="T33" fmla="*/ 11 h 355"/>
                  <a:gd name="T34" fmla="*/ 1 w 123"/>
                  <a:gd name="T35" fmla="*/ 3 h 355"/>
                  <a:gd name="T36" fmla="*/ 1 w 123"/>
                  <a:gd name="T37" fmla="*/ 3 h 355"/>
                  <a:gd name="T38" fmla="*/ 1 w 123"/>
                  <a:gd name="T39" fmla="*/ 3 h 355"/>
                  <a:gd name="T40" fmla="*/ 1 w 123"/>
                  <a:gd name="T41" fmla="*/ 3 h 355"/>
                  <a:gd name="T42" fmla="*/ 1 w 123"/>
                  <a:gd name="T43" fmla="*/ 3 h 355"/>
                  <a:gd name="T44" fmla="*/ 1 w 123"/>
                  <a:gd name="T45" fmla="*/ 3 h 355"/>
                  <a:gd name="T46" fmla="*/ 1 w 123"/>
                  <a:gd name="T47" fmla="*/ 3 h 355"/>
                  <a:gd name="T48" fmla="*/ 1 w 123"/>
                  <a:gd name="T49" fmla="*/ 3 h 355"/>
                  <a:gd name="T50" fmla="*/ 1 w 123"/>
                  <a:gd name="T51" fmla="*/ 0 h 355"/>
                  <a:gd name="T52" fmla="*/ 0 w 123"/>
                  <a:gd name="T53" fmla="*/ 0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355"/>
                  <a:gd name="T83" fmla="*/ 123 w 123"/>
                  <a:gd name="T84" fmla="*/ 355 h 3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355">
                    <a:moveTo>
                      <a:pt x="0" y="0"/>
                    </a:moveTo>
                    <a:lnTo>
                      <a:pt x="0" y="7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9" y="25"/>
                    </a:lnTo>
                    <a:lnTo>
                      <a:pt x="27" y="25"/>
                    </a:lnTo>
                    <a:lnTo>
                      <a:pt x="42" y="345"/>
                    </a:lnTo>
                    <a:lnTo>
                      <a:pt x="50" y="353"/>
                    </a:lnTo>
                    <a:lnTo>
                      <a:pt x="58" y="355"/>
                    </a:lnTo>
                    <a:lnTo>
                      <a:pt x="65" y="353"/>
                    </a:lnTo>
                    <a:lnTo>
                      <a:pt x="75" y="345"/>
                    </a:lnTo>
                    <a:lnTo>
                      <a:pt x="92" y="25"/>
                    </a:lnTo>
                    <a:lnTo>
                      <a:pt x="102" y="25"/>
                    </a:lnTo>
                    <a:lnTo>
                      <a:pt x="109" y="23"/>
                    </a:lnTo>
                    <a:lnTo>
                      <a:pt x="111" y="21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17" y="15"/>
                    </a:lnTo>
                    <a:lnTo>
                      <a:pt x="121" y="7"/>
                    </a:ln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Freeform 46"/>
              <p:cNvSpPr>
                <a:spLocks/>
              </p:cNvSpPr>
              <p:nvPr/>
            </p:nvSpPr>
            <p:spPr bwMode="auto">
              <a:xfrm>
                <a:off x="4159" y="2284"/>
                <a:ext cx="100" cy="811"/>
              </a:xfrm>
              <a:custGeom>
                <a:avLst/>
                <a:gdLst>
                  <a:gd name="T0" fmla="*/ 0 w 185"/>
                  <a:gd name="T1" fmla="*/ 3 h 965"/>
                  <a:gd name="T2" fmla="*/ 1 w 185"/>
                  <a:gd name="T3" fmla="*/ 3 h 965"/>
                  <a:gd name="T4" fmla="*/ 1 w 185"/>
                  <a:gd name="T5" fmla="*/ 3 h 965"/>
                  <a:gd name="T6" fmla="*/ 1 w 185"/>
                  <a:gd name="T7" fmla="*/ 3 h 965"/>
                  <a:gd name="T8" fmla="*/ 1 w 185"/>
                  <a:gd name="T9" fmla="*/ 3 h 965"/>
                  <a:gd name="T10" fmla="*/ 1 w 185"/>
                  <a:gd name="T11" fmla="*/ 3 h 965"/>
                  <a:gd name="T12" fmla="*/ 1 w 185"/>
                  <a:gd name="T13" fmla="*/ 3 h 965"/>
                  <a:gd name="T14" fmla="*/ 1 w 185"/>
                  <a:gd name="T15" fmla="*/ 1 h 965"/>
                  <a:gd name="T16" fmla="*/ 1 w 185"/>
                  <a:gd name="T17" fmla="*/ 0 h 965"/>
                  <a:gd name="T18" fmla="*/ 1 w 185"/>
                  <a:gd name="T19" fmla="*/ 1 h 965"/>
                  <a:gd name="T20" fmla="*/ 1 w 185"/>
                  <a:gd name="T21" fmla="*/ 3 h 965"/>
                  <a:gd name="T22" fmla="*/ 1 w 185"/>
                  <a:gd name="T23" fmla="*/ 3 h 965"/>
                  <a:gd name="T24" fmla="*/ 1 w 185"/>
                  <a:gd name="T25" fmla="*/ 3 h 965"/>
                  <a:gd name="T26" fmla="*/ 1 w 185"/>
                  <a:gd name="T27" fmla="*/ 3 h 965"/>
                  <a:gd name="T28" fmla="*/ 1 w 185"/>
                  <a:gd name="T29" fmla="*/ 3 h 965"/>
                  <a:gd name="T30" fmla="*/ 1 w 185"/>
                  <a:gd name="T31" fmla="*/ 3 h 965"/>
                  <a:gd name="T32" fmla="*/ 1 w 185"/>
                  <a:gd name="T33" fmla="*/ 3 h 965"/>
                  <a:gd name="T34" fmla="*/ 1 w 185"/>
                  <a:gd name="T35" fmla="*/ 29 h 965"/>
                  <a:gd name="T36" fmla="*/ 1 w 185"/>
                  <a:gd name="T37" fmla="*/ 29 h 965"/>
                  <a:gd name="T38" fmla="*/ 0 w 185"/>
                  <a:gd name="T39" fmla="*/ 3 h 9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5"/>
                  <a:gd name="T61" fmla="*/ 0 h 965"/>
                  <a:gd name="T62" fmla="*/ 185 w 185"/>
                  <a:gd name="T63" fmla="*/ 965 h 9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5" h="965">
                    <a:moveTo>
                      <a:pt x="0" y="53"/>
                    </a:moveTo>
                    <a:lnTo>
                      <a:pt x="10" y="42"/>
                    </a:lnTo>
                    <a:lnTo>
                      <a:pt x="20" y="30"/>
                    </a:lnTo>
                    <a:lnTo>
                      <a:pt x="31" y="21"/>
                    </a:lnTo>
                    <a:lnTo>
                      <a:pt x="41" y="13"/>
                    </a:lnTo>
                    <a:lnTo>
                      <a:pt x="52" y="7"/>
                    </a:lnTo>
                    <a:lnTo>
                      <a:pt x="64" y="3"/>
                    </a:lnTo>
                    <a:lnTo>
                      <a:pt x="75" y="1"/>
                    </a:lnTo>
                    <a:lnTo>
                      <a:pt x="89" y="0"/>
                    </a:lnTo>
                    <a:lnTo>
                      <a:pt x="100" y="1"/>
                    </a:lnTo>
                    <a:lnTo>
                      <a:pt x="112" y="3"/>
                    </a:lnTo>
                    <a:lnTo>
                      <a:pt x="125" y="9"/>
                    </a:lnTo>
                    <a:lnTo>
                      <a:pt x="137" y="15"/>
                    </a:lnTo>
                    <a:lnTo>
                      <a:pt x="150" y="23"/>
                    </a:lnTo>
                    <a:lnTo>
                      <a:pt x="162" y="32"/>
                    </a:lnTo>
                    <a:lnTo>
                      <a:pt x="173" y="42"/>
                    </a:lnTo>
                    <a:lnTo>
                      <a:pt x="185" y="53"/>
                    </a:lnTo>
                    <a:lnTo>
                      <a:pt x="160" y="965"/>
                    </a:lnTo>
                    <a:lnTo>
                      <a:pt x="35" y="96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Freeform 47"/>
              <p:cNvSpPr>
                <a:spLocks/>
              </p:cNvSpPr>
              <p:nvPr/>
            </p:nvSpPr>
            <p:spPr bwMode="auto">
              <a:xfrm>
                <a:off x="4396" y="3095"/>
                <a:ext cx="67" cy="299"/>
              </a:xfrm>
              <a:custGeom>
                <a:avLst/>
                <a:gdLst>
                  <a:gd name="T0" fmla="*/ 0 w 123"/>
                  <a:gd name="T1" fmla="*/ 0 h 355"/>
                  <a:gd name="T2" fmla="*/ 0 w 123"/>
                  <a:gd name="T3" fmla="*/ 3 h 355"/>
                  <a:gd name="T4" fmla="*/ 1 w 123"/>
                  <a:gd name="T5" fmla="*/ 3 h 355"/>
                  <a:gd name="T6" fmla="*/ 1 w 123"/>
                  <a:gd name="T7" fmla="*/ 3 h 355"/>
                  <a:gd name="T8" fmla="*/ 1 w 123"/>
                  <a:gd name="T9" fmla="*/ 3 h 355"/>
                  <a:gd name="T10" fmla="*/ 1 w 123"/>
                  <a:gd name="T11" fmla="*/ 3 h 355"/>
                  <a:gd name="T12" fmla="*/ 1 w 123"/>
                  <a:gd name="T13" fmla="*/ 3 h 355"/>
                  <a:gd name="T14" fmla="*/ 1 w 123"/>
                  <a:gd name="T15" fmla="*/ 3 h 355"/>
                  <a:gd name="T16" fmla="*/ 1 w 123"/>
                  <a:gd name="T17" fmla="*/ 3 h 355"/>
                  <a:gd name="T18" fmla="*/ 1 w 123"/>
                  <a:gd name="T19" fmla="*/ 3 h 355"/>
                  <a:gd name="T20" fmla="*/ 1 w 123"/>
                  <a:gd name="T21" fmla="*/ 3 h 355"/>
                  <a:gd name="T22" fmla="*/ 1 w 123"/>
                  <a:gd name="T23" fmla="*/ 3 h 355"/>
                  <a:gd name="T24" fmla="*/ 1 w 123"/>
                  <a:gd name="T25" fmla="*/ 11 h 355"/>
                  <a:gd name="T26" fmla="*/ 1 w 123"/>
                  <a:gd name="T27" fmla="*/ 11 h 355"/>
                  <a:gd name="T28" fmla="*/ 1 w 123"/>
                  <a:gd name="T29" fmla="*/ 11 h 355"/>
                  <a:gd name="T30" fmla="*/ 1 w 123"/>
                  <a:gd name="T31" fmla="*/ 11 h 355"/>
                  <a:gd name="T32" fmla="*/ 1 w 123"/>
                  <a:gd name="T33" fmla="*/ 11 h 355"/>
                  <a:gd name="T34" fmla="*/ 1 w 123"/>
                  <a:gd name="T35" fmla="*/ 3 h 355"/>
                  <a:gd name="T36" fmla="*/ 1 w 123"/>
                  <a:gd name="T37" fmla="*/ 3 h 355"/>
                  <a:gd name="T38" fmla="*/ 1 w 123"/>
                  <a:gd name="T39" fmla="*/ 3 h 355"/>
                  <a:gd name="T40" fmla="*/ 1 w 123"/>
                  <a:gd name="T41" fmla="*/ 3 h 355"/>
                  <a:gd name="T42" fmla="*/ 1 w 123"/>
                  <a:gd name="T43" fmla="*/ 3 h 355"/>
                  <a:gd name="T44" fmla="*/ 1 w 123"/>
                  <a:gd name="T45" fmla="*/ 3 h 355"/>
                  <a:gd name="T46" fmla="*/ 1 w 123"/>
                  <a:gd name="T47" fmla="*/ 3 h 355"/>
                  <a:gd name="T48" fmla="*/ 1 w 123"/>
                  <a:gd name="T49" fmla="*/ 3 h 355"/>
                  <a:gd name="T50" fmla="*/ 1 w 123"/>
                  <a:gd name="T51" fmla="*/ 0 h 355"/>
                  <a:gd name="T52" fmla="*/ 0 w 123"/>
                  <a:gd name="T53" fmla="*/ 0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355"/>
                  <a:gd name="T83" fmla="*/ 123 w 123"/>
                  <a:gd name="T84" fmla="*/ 355 h 3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355">
                    <a:moveTo>
                      <a:pt x="0" y="0"/>
                    </a:moveTo>
                    <a:lnTo>
                      <a:pt x="0" y="7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9" y="25"/>
                    </a:lnTo>
                    <a:lnTo>
                      <a:pt x="27" y="25"/>
                    </a:lnTo>
                    <a:lnTo>
                      <a:pt x="42" y="345"/>
                    </a:lnTo>
                    <a:lnTo>
                      <a:pt x="50" y="353"/>
                    </a:lnTo>
                    <a:lnTo>
                      <a:pt x="58" y="355"/>
                    </a:lnTo>
                    <a:lnTo>
                      <a:pt x="65" y="353"/>
                    </a:lnTo>
                    <a:lnTo>
                      <a:pt x="75" y="345"/>
                    </a:lnTo>
                    <a:lnTo>
                      <a:pt x="92" y="25"/>
                    </a:lnTo>
                    <a:lnTo>
                      <a:pt x="102" y="25"/>
                    </a:lnTo>
                    <a:lnTo>
                      <a:pt x="109" y="23"/>
                    </a:lnTo>
                    <a:lnTo>
                      <a:pt x="111" y="21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17" y="15"/>
                    </a:lnTo>
                    <a:lnTo>
                      <a:pt x="121" y="7"/>
                    </a:ln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Freeform 48"/>
              <p:cNvSpPr>
                <a:spLocks/>
              </p:cNvSpPr>
              <p:nvPr/>
            </p:nvSpPr>
            <p:spPr bwMode="auto">
              <a:xfrm>
                <a:off x="4377" y="2284"/>
                <a:ext cx="100" cy="811"/>
              </a:xfrm>
              <a:custGeom>
                <a:avLst/>
                <a:gdLst>
                  <a:gd name="T0" fmla="*/ 0 w 186"/>
                  <a:gd name="T1" fmla="*/ 3 h 965"/>
                  <a:gd name="T2" fmla="*/ 1 w 186"/>
                  <a:gd name="T3" fmla="*/ 3 h 965"/>
                  <a:gd name="T4" fmla="*/ 1 w 186"/>
                  <a:gd name="T5" fmla="*/ 3 h 965"/>
                  <a:gd name="T6" fmla="*/ 1 w 186"/>
                  <a:gd name="T7" fmla="*/ 3 h 965"/>
                  <a:gd name="T8" fmla="*/ 1 w 186"/>
                  <a:gd name="T9" fmla="*/ 3 h 965"/>
                  <a:gd name="T10" fmla="*/ 1 w 186"/>
                  <a:gd name="T11" fmla="*/ 3 h 965"/>
                  <a:gd name="T12" fmla="*/ 1 w 186"/>
                  <a:gd name="T13" fmla="*/ 3 h 965"/>
                  <a:gd name="T14" fmla="*/ 1 w 186"/>
                  <a:gd name="T15" fmla="*/ 0 h 965"/>
                  <a:gd name="T16" fmla="*/ 1 w 186"/>
                  <a:gd name="T17" fmla="*/ 0 h 965"/>
                  <a:gd name="T18" fmla="*/ 1 w 186"/>
                  <a:gd name="T19" fmla="*/ 1 h 965"/>
                  <a:gd name="T20" fmla="*/ 1 w 186"/>
                  <a:gd name="T21" fmla="*/ 3 h 965"/>
                  <a:gd name="T22" fmla="*/ 1 w 186"/>
                  <a:gd name="T23" fmla="*/ 3 h 965"/>
                  <a:gd name="T24" fmla="*/ 1 w 186"/>
                  <a:gd name="T25" fmla="*/ 3 h 965"/>
                  <a:gd name="T26" fmla="*/ 1 w 186"/>
                  <a:gd name="T27" fmla="*/ 3 h 965"/>
                  <a:gd name="T28" fmla="*/ 1 w 186"/>
                  <a:gd name="T29" fmla="*/ 3 h 965"/>
                  <a:gd name="T30" fmla="*/ 1 w 186"/>
                  <a:gd name="T31" fmla="*/ 3 h 965"/>
                  <a:gd name="T32" fmla="*/ 1 w 186"/>
                  <a:gd name="T33" fmla="*/ 3 h 965"/>
                  <a:gd name="T34" fmla="*/ 1 w 186"/>
                  <a:gd name="T35" fmla="*/ 29 h 965"/>
                  <a:gd name="T36" fmla="*/ 1 w 186"/>
                  <a:gd name="T37" fmla="*/ 29 h 965"/>
                  <a:gd name="T38" fmla="*/ 0 w 186"/>
                  <a:gd name="T39" fmla="*/ 3 h 9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6"/>
                  <a:gd name="T61" fmla="*/ 0 h 965"/>
                  <a:gd name="T62" fmla="*/ 186 w 186"/>
                  <a:gd name="T63" fmla="*/ 965 h 9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6" h="965">
                    <a:moveTo>
                      <a:pt x="0" y="53"/>
                    </a:moveTo>
                    <a:lnTo>
                      <a:pt x="9" y="40"/>
                    </a:lnTo>
                    <a:lnTo>
                      <a:pt x="21" y="28"/>
                    </a:lnTo>
                    <a:lnTo>
                      <a:pt x="30" y="21"/>
                    </a:lnTo>
                    <a:lnTo>
                      <a:pt x="42" y="13"/>
                    </a:lnTo>
                    <a:lnTo>
                      <a:pt x="53" y="7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88" y="0"/>
                    </a:lnTo>
                    <a:lnTo>
                      <a:pt x="101" y="1"/>
                    </a:lnTo>
                    <a:lnTo>
                      <a:pt x="113" y="3"/>
                    </a:lnTo>
                    <a:lnTo>
                      <a:pt x="124" y="9"/>
                    </a:lnTo>
                    <a:lnTo>
                      <a:pt x="138" y="15"/>
                    </a:lnTo>
                    <a:lnTo>
                      <a:pt x="149" y="23"/>
                    </a:lnTo>
                    <a:lnTo>
                      <a:pt x="161" y="30"/>
                    </a:lnTo>
                    <a:lnTo>
                      <a:pt x="174" y="42"/>
                    </a:lnTo>
                    <a:lnTo>
                      <a:pt x="186" y="53"/>
                    </a:lnTo>
                    <a:lnTo>
                      <a:pt x="161" y="965"/>
                    </a:lnTo>
                    <a:lnTo>
                      <a:pt x="36" y="96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Freeform 49"/>
              <p:cNvSpPr>
                <a:spLocks/>
              </p:cNvSpPr>
              <p:nvPr/>
            </p:nvSpPr>
            <p:spPr bwMode="auto">
              <a:xfrm>
                <a:off x="4614" y="3095"/>
                <a:ext cx="67" cy="299"/>
              </a:xfrm>
              <a:custGeom>
                <a:avLst/>
                <a:gdLst>
                  <a:gd name="T0" fmla="*/ 0 w 123"/>
                  <a:gd name="T1" fmla="*/ 0 h 355"/>
                  <a:gd name="T2" fmla="*/ 0 w 123"/>
                  <a:gd name="T3" fmla="*/ 3 h 355"/>
                  <a:gd name="T4" fmla="*/ 1 w 123"/>
                  <a:gd name="T5" fmla="*/ 3 h 355"/>
                  <a:gd name="T6" fmla="*/ 1 w 123"/>
                  <a:gd name="T7" fmla="*/ 3 h 355"/>
                  <a:gd name="T8" fmla="*/ 1 w 123"/>
                  <a:gd name="T9" fmla="*/ 3 h 355"/>
                  <a:gd name="T10" fmla="*/ 1 w 123"/>
                  <a:gd name="T11" fmla="*/ 3 h 355"/>
                  <a:gd name="T12" fmla="*/ 1 w 123"/>
                  <a:gd name="T13" fmla="*/ 3 h 355"/>
                  <a:gd name="T14" fmla="*/ 1 w 123"/>
                  <a:gd name="T15" fmla="*/ 3 h 355"/>
                  <a:gd name="T16" fmla="*/ 1 w 123"/>
                  <a:gd name="T17" fmla="*/ 3 h 355"/>
                  <a:gd name="T18" fmla="*/ 1 w 123"/>
                  <a:gd name="T19" fmla="*/ 3 h 355"/>
                  <a:gd name="T20" fmla="*/ 1 w 123"/>
                  <a:gd name="T21" fmla="*/ 3 h 355"/>
                  <a:gd name="T22" fmla="*/ 1 w 123"/>
                  <a:gd name="T23" fmla="*/ 3 h 355"/>
                  <a:gd name="T24" fmla="*/ 1 w 123"/>
                  <a:gd name="T25" fmla="*/ 11 h 355"/>
                  <a:gd name="T26" fmla="*/ 1 w 123"/>
                  <a:gd name="T27" fmla="*/ 11 h 355"/>
                  <a:gd name="T28" fmla="*/ 1 w 123"/>
                  <a:gd name="T29" fmla="*/ 11 h 355"/>
                  <a:gd name="T30" fmla="*/ 1 w 123"/>
                  <a:gd name="T31" fmla="*/ 11 h 355"/>
                  <a:gd name="T32" fmla="*/ 1 w 123"/>
                  <a:gd name="T33" fmla="*/ 11 h 355"/>
                  <a:gd name="T34" fmla="*/ 1 w 123"/>
                  <a:gd name="T35" fmla="*/ 3 h 355"/>
                  <a:gd name="T36" fmla="*/ 1 w 123"/>
                  <a:gd name="T37" fmla="*/ 3 h 355"/>
                  <a:gd name="T38" fmla="*/ 1 w 123"/>
                  <a:gd name="T39" fmla="*/ 3 h 355"/>
                  <a:gd name="T40" fmla="*/ 1 w 123"/>
                  <a:gd name="T41" fmla="*/ 3 h 355"/>
                  <a:gd name="T42" fmla="*/ 1 w 123"/>
                  <a:gd name="T43" fmla="*/ 3 h 355"/>
                  <a:gd name="T44" fmla="*/ 1 w 123"/>
                  <a:gd name="T45" fmla="*/ 3 h 355"/>
                  <a:gd name="T46" fmla="*/ 1 w 123"/>
                  <a:gd name="T47" fmla="*/ 3 h 355"/>
                  <a:gd name="T48" fmla="*/ 1 w 123"/>
                  <a:gd name="T49" fmla="*/ 3 h 355"/>
                  <a:gd name="T50" fmla="*/ 1 w 123"/>
                  <a:gd name="T51" fmla="*/ 0 h 355"/>
                  <a:gd name="T52" fmla="*/ 0 w 123"/>
                  <a:gd name="T53" fmla="*/ 0 h 3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355"/>
                  <a:gd name="T83" fmla="*/ 123 w 123"/>
                  <a:gd name="T84" fmla="*/ 355 h 3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355">
                    <a:moveTo>
                      <a:pt x="0" y="0"/>
                    </a:moveTo>
                    <a:lnTo>
                      <a:pt x="0" y="7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9" y="25"/>
                    </a:lnTo>
                    <a:lnTo>
                      <a:pt x="27" y="25"/>
                    </a:lnTo>
                    <a:lnTo>
                      <a:pt x="42" y="345"/>
                    </a:lnTo>
                    <a:lnTo>
                      <a:pt x="50" y="353"/>
                    </a:lnTo>
                    <a:lnTo>
                      <a:pt x="57" y="355"/>
                    </a:lnTo>
                    <a:lnTo>
                      <a:pt x="65" y="353"/>
                    </a:lnTo>
                    <a:lnTo>
                      <a:pt x="75" y="345"/>
                    </a:lnTo>
                    <a:lnTo>
                      <a:pt x="92" y="25"/>
                    </a:lnTo>
                    <a:lnTo>
                      <a:pt x="102" y="25"/>
                    </a:lnTo>
                    <a:lnTo>
                      <a:pt x="109" y="23"/>
                    </a:lnTo>
                    <a:lnTo>
                      <a:pt x="111" y="21"/>
                    </a:lnTo>
                    <a:lnTo>
                      <a:pt x="113" y="19"/>
                    </a:lnTo>
                    <a:lnTo>
                      <a:pt x="115" y="17"/>
                    </a:lnTo>
                    <a:lnTo>
                      <a:pt x="117" y="15"/>
                    </a:lnTo>
                    <a:lnTo>
                      <a:pt x="121" y="7"/>
                    </a:lnTo>
                    <a:lnTo>
                      <a:pt x="1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50"/>
              <p:cNvSpPr>
                <a:spLocks/>
              </p:cNvSpPr>
              <p:nvPr/>
            </p:nvSpPr>
            <p:spPr bwMode="auto">
              <a:xfrm>
                <a:off x="4594" y="2284"/>
                <a:ext cx="102" cy="811"/>
              </a:xfrm>
              <a:custGeom>
                <a:avLst/>
                <a:gdLst>
                  <a:gd name="T0" fmla="*/ 0 w 187"/>
                  <a:gd name="T1" fmla="*/ 3 h 965"/>
                  <a:gd name="T2" fmla="*/ 1 w 187"/>
                  <a:gd name="T3" fmla="*/ 3 h 965"/>
                  <a:gd name="T4" fmla="*/ 1 w 187"/>
                  <a:gd name="T5" fmla="*/ 3 h 965"/>
                  <a:gd name="T6" fmla="*/ 1 w 187"/>
                  <a:gd name="T7" fmla="*/ 3 h 965"/>
                  <a:gd name="T8" fmla="*/ 1 w 187"/>
                  <a:gd name="T9" fmla="*/ 3 h 965"/>
                  <a:gd name="T10" fmla="*/ 1 w 187"/>
                  <a:gd name="T11" fmla="*/ 3 h 965"/>
                  <a:gd name="T12" fmla="*/ 1 w 187"/>
                  <a:gd name="T13" fmla="*/ 1 h 965"/>
                  <a:gd name="T14" fmla="*/ 1 w 187"/>
                  <a:gd name="T15" fmla="*/ 0 h 965"/>
                  <a:gd name="T16" fmla="*/ 1 w 187"/>
                  <a:gd name="T17" fmla="*/ 0 h 965"/>
                  <a:gd name="T18" fmla="*/ 1 w 187"/>
                  <a:gd name="T19" fmla="*/ 1 h 965"/>
                  <a:gd name="T20" fmla="*/ 1 w 187"/>
                  <a:gd name="T21" fmla="*/ 3 h 965"/>
                  <a:gd name="T22" fmla="*/ 1 w 187"/>
                  <a:gd name="T23" fmla="*/ 3 h 965"/>
                  <a:gd name="T24" fmla="*/ 1 w 187"/>
                  <a:gd name="T25" fmla="*/ 3 h 965"/>
                  <a:gd name="T26" fmla="*/ 1 w 187"/>
                  <a:gd name="T27" fmla="*/ 3 h 965"/>
                  <a:gd name="T28" fmla="*/ 1 w 187"/>
                  <a:gd name="T29" fmla="*/ 3 h 965"/>
                  <a:gd name="T30" fmla="*/ 1 w 187"/>
                  <a:gd name="T31" fmla="*/ 3 h 965"/>
                  <a:gd name="T32" fmla="*/ 1 w 187"/>
                  <a:gd name="T33" fmla="*/ 3 h 965"/>
                  <a:gd name="T34" fmla="*/ 1 w 187"/>
                  <a:gd name="T35" fmla="*/ 29 h 965"/>
                  <a:gd name="T36" fmla="*/ 1 w 187"/>
                  <a:gd name="T37" fmla="*/ 29 h 965"/>
                  <a:gd name="T38" fmla="*/ 0 w 187"/>
                  <a:gd name="T39" fmla="*/ 3 h 9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7"/>
                  <a:gd name="T61" fmla="*/ 0 h 965"/>
                  <a:gd name="T62" fmla="*/ 187 w 187"/>
                  <a:gd name="T63" fmla="*/ 965 h 9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7" h="965">
                    <a:moveTo>
                      <a:pt x="0" y="53"/>
                    </a:moveTo>
                    <a:lnTo>
                      <a:pt x="10" y="40"/>
                    </a:lnTo>
                    <a:lnTo>
                      <a:pt x="20" y="28"/>
                    </a:lnTo>
                    <a:lnTo>
                      <a:pt x="31" y="19"/>
                    </a:lnTo>
                    <a:lnTo>
                      <a:pt x="43" y="11"/>
                    </a:lnTo>
                    <a:lnTo>
                      <a:pt x="54" y="5"/>
                    </a:lnTo>
                    <a:lnTo>
                      <a:pt x="66" y="1"/>
                    </a:lnTo>
                    <a:lnTo>
                      <a:pt x="77" y="0"/>
                    </a:lnTo>
                    <a:lnTo>
                      <a:pt x="89" y="0"/>
                    </a:lnTo>
                    <a:lnTo>
                      <a:pt x="100" y="1"/>
                    </a:lnTo>
                    <a:lnTo>
                      <a:pt x="114" y="3"/>
                    </a:lnTo>
                    <a:lnTo>
                      <a:pt x="125" y="7"/>
                    </a:lnTo>
                    <a:lnTo>
                      <a:pt x="139" y="13"/>
                    </a:lnTo>
                    <a:lnTo>
                      <a:pt x="150" y="21"/>
                    </a:lnTo>
                    <a:lnTo>
                      <a:pt x="162" y="30"/>
                    </a:lnTo>
                    <a:lnTo>
                      <a:pt x="173" y="42"/>
                    </a:lnTo>
                    <a:lnTo>
                      <a:pt x="187" y="53"/>
                    </a:lnTo>
                    <a:lnTo>
                      <a:pt x="162" y="965"/>
                    </a:lnTo>
                    <a:lnTo>
                      <a:pt x="37" y="965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7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51"/>
              <p:cNvSpPr>
                <a:spLocks/>
              </p:cNvSpPr>
              <p:nvPr/>
            </p:nvSpPr>
            <p:spPr bwMode="auto">
              <a:xfrm>
                <a:off x="4106" y="3549"/>
                <a:ext cx="40" cy="70"/>
              </a:xfrm>
              <a:custGeom>
                <a:avLst/>
                <a:gdLst>
                  <a:gd name="T0" fmla="*/ 1 w 74"/>
                  <a:gd name="T1" fmla="*/ 2 h 84"/>
                  <a:gd name="T2" fmla="*/ 1 w 74"/>
                  <a:gd name="T3" fmla="*/ 2 h 84"/>
                  <a:gd name="T4" fmla="*/ 1 w 74"/>
                  <a:gd name="T5" fmla="*/ 2 h 84"/>
                  <a:gd name="T6" fmla="*/ 1 w 74"/>
                  <a:gd name="T7" fmla="*/ 2 h 84"/>
                  <a:gd name="T8" fmla="*/ 1 w 74"/>
                  <a:gd name="T9" fmla="*/ 2 h 84"/>
                  <a:gd name="T10" fmla="*/ 1 w 74"/>
                  <a:gd name="T11" fmla="*/ 2 h 84"/>
                  <a:gd name="T12" fmla="*/ 1 w 74"/>
                  <a:gd name="T13" fmla="*/ 2 h 84"/>
                  <a:gd name="T14" fmla="*/ 1 w 74"/>
                  <a:gd name="T15" fmla="*/ 2 h 84"/>
                  <a:gd name="T16" fmla="*/ 1 w 74"/>
                  <a:gd name="T17" fmla="*/ 2 h 84"/>
                  <a:gd name="T18" fmla="*/ 1 w 74"/>
                  <a:gd name="T19" fmla="*/ 2 h 84"/>
                  <a:gd name="T20" fmla="*/ 1 w 74"/>
                  <a:gd name="T21" fmla="*/ 2 h 84"/>
                  <a:gd name="T22" fmla="*/ 1 w 74"/>
                  <a:gd name="T23" fmla="*/ 2 h 84"/>
                  <a:gd name="T24" fmla="*/ 1 w 74"/>
                  <a:gd name="T25" fmla="*/ 2 h 84"/>
                  <a:gd name="T26" fmla="*/ 1 w 74"/>
                  <a:gd name="T27" fmla="*/ 2 h 84"/>
                  <a:gd name="T28" fmla="*/ 1 w 74"/>
                  <a:gd name="T29" fmla="*/ 2 h 84"/>
                  <a:gd name="T30" fmla="*/ 1 w 74"/>
                  <a:gd name="T31" fmla="*/ 0 h 84"/>
                  <a:gd name="T32" fmla="*/ 1 w 74"/>
                  <a:gd name="T33" fmla="*/ 2 h 84"/>
                  <a:gd name="T34" fmla="*/ 1 w 74"/>
                  <a:gd name="T35" fmla="*/ 2 h 84"/>
                  <a:gd name="T36" fmla="*/ 1 w 74"/>
                  <a:gd name="T37" fmla="*/ 2 h 84"/>
                  <a:gd name="T38" fmla="*/ 1 w 74"/>
                  <a:gd name="T39" fmla="*/ 2 h 84"/>
                  <a:gd name="T40" fmla="*/ 1 w 74"/>
                  <a:gd name="T41" fmla="*/ 2 h 84"/>
                  <a:gd name="T42" fmla="*/ 1 w 74"/>
                  <a:gd name="T43" fmla="*/ 2 h 84"/>
                  <a:gd name="T44" fmla="*/ 1 w 74"/>
                  <a:gd name="T45" fmla="*/ 2 h 84"/>
                  <a:gd name="T46" fmla="*/ 1 w 74"/>
                  <a:gd name="T47" fmla="*/ 2 h 84"/>
                  <a:gd name="T48" fmla="*/ 1 w 74"/>
                  <a:gd name="T49" fmla="*/ 2 h 84"/>
                  <a:gd name="T50" fmla="*/ 1 w 74"/>
                  <a:gd name="T51" fmla="*/ 2 h 84"/>
                  <a:gd name="T52" fmla="*/ 1 w 74"/>
                  <a:gd name="T53" fmla="*/ 2 h 84"/>
                  <a:gd name="T54" fmla="*/ 1 w 74"/>
                  <a:gd name="T55" fmla="*/ 2 h 84"/>
                  <a:gd name="T56" fmla="*/ 1 w 74"/>
                  <a:gd name="T57" fmla="*/ 2 h 84"/>
                  <a:gd name="T58" fmla="*/ 1 w 74"/>
                  <a:gd name="T59" fmla="*/ 2 h 84"/>
                  <a:gd name="T60" fmla="*/ 1 w 74"/>
                  <a:gd name="T61" fmla="*/ 2 h 84"/>
                  <a:gd name="T62" fmla="*/ 1 w 74"/>
                  <a:gd name="T63" fmla="*/ 2 h 84"/>
                  <a:gd name="T64" fmla="*/ 1 w 74"/>
                  <a:gd name="T65" fmla="*/ 2 h 84"/>
                  <a:gd name="T66" fmla="*/ 1 w 74"/>
                  <a:gd name="T67" fmla="*/ 2 h 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84"/>
                  <a:gd name="T104" fmla="*/ 74 w 74"/>
                  <a:gd name="T105" fmla="*/ 84 h 8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84">
                    <a:moveTo>
                      <a:pt x="0" y="57"/>
                    </a:moveTo>
                    <a:lnTo>
                      <a:pt x="11" y="56"/>
                    </a:lnTo>
                    <a:lnTo>
                      <a:pt x="13" y="61"/>
                    </a:lnTo>
                    <a:lnTo>
                      <a:pt x="15" y="67"/>
                    </a:lnTo>
                    <a:lnTo>
                      <a:pt x="19" y="69"/>
                    </a:lnTo>
                    <a:lnTo>
                      <a:pt x="25" y="73"/>
                    </a:lnTo>
                    <a:lnTo>
                      <a:pt x="32" y="75"/>
                    </a:lnTo>
                    <a:lnTo>
                      <a:pt x="40" y="75"/>
                    </a:lnTo>
                    <a:lnTo>
                      <a:pt x="46" y="75"/>
                    </a:lnTo>
                    <a:lnTo>
                      <a:pt x="51" y="73"/>
                    </a:lnTo>
                    <a:lnTo>
                      <a:pt x="57" y="71"/>
                    </a:lnTo>
                    <a:lnTo>
                      <a:pt x="59" y="69"/>
                    </a:lnTo>
                    <a:lnTo>
                      <a:pt x="61" y="65"/>
                    </a:lnTo>
                    <a:lnTo>
                      <a:pt x="63" y="61"/>
                    </a:lnTo>
                    <a:lnTo>
                      <a:pt x="61" y="57"/>
                    </a:lnTo>
                    <a:lnTo>
                      <a:pt x="59" y="54"/>
                    </a:lnTo>
                    <a:lnTo>
                      <a:pt x="57" y="52"/>
                    </a:lnTo>
                    <a:lnTo>
                      <a:pt x="51" y="50"/>
                    </a:lnTo>
                    <a:lnTo>
                      <a:pt x="46" y="48"/>
                    </a:lnTo>
                    <a:lnTo>
                      <a:pt x="34" y="46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36"/>
                    </a:lnTo>
                    <a:lnTo>
                      <a:pt x="7" y="32"/>
                    </a:lnTo>
                    <a:lnTo>
                      <a:pt x="3" y="27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1" y="17"/>
                    </a:lnTo>
                    <a:lnTo>
                      <a:pt x="73" y="23"/>
                    </a:lnTo>
                    <a:lnTo>
                      <a:pt x="59" y="25"/>
                    </a:lnTo>
                    <a:lnTo>
                      <a:pt x="57" y="17"/>
                    </a:lnTo>
                    <a:lnTo>
                      <a:pt x="53" y="13"/>
                    </a:lnTo>
                    <a:lnTo>
                      <a:pt x="46" y="9"/>
                    </a:lnTo>
                    <a:lnTo>
                      <a:pt x="36" y="9"/>
                    </a:lnTo>
                    <a:lnTo>
                      <a:pt x="26" y="9"/>
                    </a:lnTo>
                    <a:lnTo>
                      <a:pt x="21" y="11"/>
                    </a:lnTo>
                    <a:lnTo>
                      <a:pt x="17" y="17"/>
                    </a:lnTo>
                    <a:lnTo>
                      <a:pt x="15" y="21"/>
                    </a:lnTo>
                    <a:lnTo>
                      <a:pt x="17" y="25"/>
                    </a:lnTo>
                    <a:lnTo>
                      <a:pt x="19" y="29"/>
                    </a:lnTo>
                    <a:lnTo>
                      <a:pt x="25" y="31"/>
                    </a:lnTo>
                    <a:lnTo>
                      <a:pt x="38" y="34"/>
                    </a:lnTo>
                    <a:lnTo>
                      <a:pt x="50" y="36"/>
                    </a:lnTo>
                    <a:lnTo>
                      <a:pt x="59" y="40"/>
                    </a:lnTo>
                    <a:lnTo>
                      <a:pt x="65" y="44"/>
                    </a:lnTo>
                    <a:lnTo>
                      <a:pt x="71" y="48"/>
                    </a:lnTo>
                    <a:lnTo>
                      <a:pt x="73" y="54"/>
                    </a:lnTo>
                    <a:lnTo>
                      <a:pt x="74" y="59"/>
                    </a:lnTo>
                    <a:lnTo>
                      <a:pt x="73" y="67"/>
                    </a:lnTo>
                    <a:lnTo>
                      <a:pt x="71" y="73"/>
                    </a:lnTo>
                    <a:lnTo>
                      <a:pt x="65" y="79"/>
                    </a:lnTo>
                    <a:lnTo>
                      <a:pt x="57" y="82"/>
                    </a:lnTo>
                    <a:lnTo>
                      <a:pt x="50" y="84"/>
                    </a:lnTo>
                    <a:lnTo>
                      <a:pt x="40" y="84"/>
                    </a:lnTo>
                    <a:lnTo>
                      <a:pt x="28" y="84"/>
                    </a:lnTo>
                    <a:lnTo>
                      <a:pt x="19" y="82"/>
                    </a:lnTo>
                    <a:lnTo>
                      <a:pt x="11" y="77"/>
                    </a:lnTo>
                    <a:lnTo>
                      <a:pt x="5" y="71"/>
                    </a:lnTo>
                    <a:lnTo>
                      <a:pt x="2" y="6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52"/>
              <p:cNvSpPr>
                <a:spLocks noEditPoints="1"/>
              </p:cNvSpPr>
              <p:nvPr/>
            </p:nvSpPr>
            <p:spPr bwMode="auto">
              <a:xfrm>
                <a:off x="4150" y="3549"/>
                <a:ext cx="47" cy="70"/>
              </a:xfrm>
              <a:custGeom>
                <a:avLst/>
                <a:gdLst>
                  <a:gd name="T0" fmla="*/ 0 w 88"/>
                  <a:gd name="T1" fmla="*/ 2 h 84"/>
                  <a:gd name="T2" fmla="*/ 1 w 88"/>
                  <a:gd name="T3" fmla="*/ 0 h 84"/>
                  <a:gd name="T4" fmla="*/ 1 w 88"/>
                  <a:gd name="T5" fmla="*/ 0 h 84"/>
                  <a:gd name="T6" fmla="*/ 1 w 88"/>
                  <a:gd name="T7" fmla="*/ 2 h 84"/>
                  <a:gd name="T8" fmla="*/ 1 w 88"/>
                  <a:gd name="T9" fmla="*/ 2 h 84"/>
                  <a:gd name="T10" fmla="*/ 1 w 88"/>
                  <a:gd name="T11" fmla="*/ 2 h 84"/>
                  <a:gd name="T12" fmla="*/ 1 w 88"/>
                  <a:gd name="T13" fmla="*/ 2 h 84"/>
                  <a:gd name="T14" fmla="*/ 1 w 88"/>
                  <a:gd name="T15" fmla="*/ 2 h 84"/>
                  <a:gd name="T16" fmla="*/ 0 w 88"/>
                  <a:gd name="T17" fmla="*/ 2 h 84"/>
                  <a:gd name="T18" fmla="*/ 1 w 88"/>
                  <a:gd name="T19" fmla="*/ 2 h 84"/>
                  <a:gd name="T20" fmla="*/ 1 w 88"/>
                  <a:gd name="T21" fmla="*/ 2 h 84"/>
                  <a:gd name="T22" fmla="*/ 1 w 88"/>
                  <a:gd name="T23" fmla="*/ 2 h 84"/>
                  <a:gd name="T24" fmla="*/ 1 w 88"/>
                  <a:gd name="T25" fmla="*/ 2 h 84"/>
                  <a:gd name="T26" fmla="*/ 1 w 88"/>
                  <a:gd name="T27" fmla="*/ 2 h 84"/>
                  <a:gd name="T28" fmla="*/ 1 w 88"/>
                  <a:gd name="T29" fmla="*/ 2 h 84"/>
                  <a:gd name="T30" fmla="*/ 1 w 88"/>
                  <a:gd name="T31" fmla="*/ 2 h 84"/>
                  <a:gd name="T32" fmla="*/ 1 w 88"/>
                  <a:gd name="T33" fmla="*/ 2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84"/>
                  <a:gd name="T53" fmla="*/ 88 w 88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84">
                    <a:moveTo>
                      <a:pt x="0" y="84"/>
                    </a:moveTo>
                    <a:lnTo>
                      <a:pt x="37" y="0"/>
                    </a:lnTo>
                    <a:lnTo>
                      <a:pt x="50" y="0"/>
                    </a:lnTo>
                    <a:lnTo>
                      <a:pt x="88" y="84"/>
                    </a:lnTo>
                    <a:lnTo>
                      <a:pt x="75" y="84"/>
                    </a:lnTo>
                    <a:lnTo>
                      <a:pt x="64" y="57"/>
                    </a:lnTo>
                    <a:lnTo>
                      <a:pt x="25" y="57"/>
                    </a:lnTo>
                    <a:lnTo>
                      <a:pt x="14" y="84"/>
                    </a:lnTo>
                    <a:lnTo>
                      <a:pt x="0" y="84"/>
                    </a:lnTo>
                    <a:close/>
                    <a:moveTo>
                      <a:pt x="29" y="50"/>
                    </a:moveTo>
                    <a:lnTo>
                      <a:pt x="60" y="50"/>
                    </a:lnTo>
                    <a:lnTo>
                      <a:pt x="50" y="27"/>
                    </a:lnTo>
                    <a:lnTo>
                      <a:pt x="46" y="17"/>
                    </a:lnTo>
                    <a:lnTo>
                      <a:pt x="44" y="9"/>
                    </a:lnTo>
                    <a:lnTo>
                      <a:pt x="41" y="17"/>
                    </a:lnTo>
                    <a:lnTo>
                      <a:pt x="39" y="25"/>
                    </a:lnTo>
                    <a:lnTo>
                      <a:pt x="29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53"/>
              <p:cNvSpPr>
                <a:spLocks/>
              </p:cNvSpPr>
              <p:nvPr/>
            </p:nvSpPr>
            <p:spPr bwMode="auto">
              <a:xfrm>
                <a:off x="4203" y="3549"/>
                <a:ext cx="32" cy="70"/>
              </a:xfrm>
              <a:custGeom>
                <a:avLst/>
                <a:gdLst>
                  <a:gd name="T0" fmla="*/ 0 w 60"/>
                  <a:gd name="T1" fmla="*/ 2 h 84"/>
                  <a:gd name="T2" fmla="*/ 0 w 60"/>
                  <a:gd name="T3" fmla="*/ 0 h 84"/>
                  <a:gd name="T4" fmla="*/ 1 w 60"/>
                  <a:gd name="T5" fmla="*/ 0 h 84"/>
                  <a:gd name="T6" fmla="*/ 1 w 60"/>
                  <a:gd name="T7" fmla="*/ 2 h 84"/>
                  <a:gd name="T8" fmla="*/ 1 w 60"/>
                  <a:gd name="T9" fmla="*/ 2 h 84"/>
                  <a:gd name="T10" fmla="*/ 1 w 60"/>
                  <a:gd name="T11" fmla="*/ 2 h 84"/>
                  <a:gd name="T12" fmla="*/ 0 w 60"/>
                  <a:gd name="T13" fmla="*/ 2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84"/>
                  <a:gd name="T23" fmla="*/ 60 w 60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84">
                    <a:moveTo>
                      <a:pt x="0" y="84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3"/>
                    </a:lnTo>
                    <a:lnTo>
                      <a:pt x="60" y="73"/>
                    </a:lnTo>
                    <a:lnTo>
                      <a:pt x="6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54"/>
              <p:cNvSpPr>
                <a:spLocks/>
              </p:cNvSpPr>
              <p:nvPr/>
            </p:nvSpPr>
            <p:spPr bwMode="auto">
              <a:xfrm>
                <a:off x="4234" y="3549"/>
                <a:ext cx="40" cy="70"/>
              </a:xfrm>
              <a:custGeom>
                <a:avLst/>
                <a:gdLst>
                  <a:gd name="T0" fmla="*/ 1 w 73"/>
                  <a:gd name="T1" fmla="*/ 2 h 84"/>
                  <a:gd name="T2" fmla="*/ 1 w 73"/>
                  <a:gd name="T3" fmla="*/ 2 h 84"/>
                  <a:gd name="T4" fmla="*/ 0 w 73"/>
                  <a:gd name="T5" fmla="*/ 2 h 84"/>
                  <a:gd name="T6" fmla="*/ 0 w 73"/>
                  <a:gd name="T7" fmla="*/ 0 h 84"/>
                  <a:gd name="T8" fmla="*/ 1 w 73"/>
                  <a:gd name="T9" fmla="*/ 0 h 84"/>
                  <a:gd name="T10" fmla="*/ 1 w 73"/>
                  <a:gd name="T11" fmla="*/ 2 h 84"/>
                  <a:gd name="T12" fmla="*/ 1 w 73"/>
                  <a:gd name="T13" fmla="*/ 2 h 84"/>
                  <a:gd name="T14" fmla="*/ 1 w 73"/>
                  <a:gd name="T15" fmla="*/ 2 h 84"/>
                  <a:gd name="T16" fmla="*/ 1 w 73"/>
                  <a:gd name="T17" fmla="*/ 2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84"/>
                  <a:gd name="T29" fmla="*/ 73 w 73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84">
                    <a:moveTo>
                      <a:pt x="30" y="84"/>
                    </a:moveTo>
                    <a:lnTo>
                      <a:pt x="3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9"/>
                    </a:lnTo>
                    <a:lnTo>
                      <a:pt x="42" y="9"/>
                    </a:lnTo>
                    <a:lnTo>
                      <a:pt x="42" y="84"/>
                    </a:lnTo>
                    <a:lnTo>
                      <a:pt x="30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Rectangle 55"/>
              <p:cNvSpPr>
                <a:spLocks noChangeArrowheads="1"/>
              </p:cNvSpPr>
              <p:nvPr/>
            </p:nvSpPr>
            <p:spPr bwMode="auto">
              <a:xfrm>
                <a:off x="4026" y="1748"/>
                <a:ext cx="378" cy="1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  <p:sp>
            <p:nvSpPr>
              <p:cNvPr id="19518" name="Freeform 56"/>
              <p:cNvSpPr>
                <a:spLocks/>
              </p:cNvSpPr>
              <p:nvPr/>
            </p:nvSpPr>
            <p:spPr bwMode="auto">
              <a:xfrm>
                <a:off x="4046" y="1779"/>
                <a:ext cx="45" cy="72"/>
              </a:xfrm>
              <a:custGeom>
                <a:avLst/>
                <a:gdLst>
                  <a:gd name="T0" fmla="*/ 1 w 83"/>
                  <a:gd name="T1" fmla="*/ 3 h 86"/>
                  <a:gd name="T2" fmla="*/ 1 w 83"/>
                  <a:gd name="T3" fmla="*/ 3 h 86"/>
                  <a:gd name="T4" fmla="*/ 1 w 83"/>
                  <a:gd name="T5" fmla="*/ 3 h 86"/>
                  <a:gd name="T6" fmla="*/ 1 w 83"/>
                  <a:gd name="T7" fmla="*/ 3 h 86"/>
                  <a:gd name="T8" fmla="*/ 1 w 83"/>
                  <a:gd name="T9" fmla="*/ 3 h 86"/>
                  <a:gd name="T10" fmla="*/ 1 w 83"/>
                  <a:gd name="T11" fmla="*/ 3 h 86"/>
                  <a:gd name="T12" fmla="*/ 1 w 83"/>
                  <a:gd name="T13" fmla="*/ 3 h 86"/>
                  <a:gd name="T14" fmla="*/ 1 w 83"/>
                  <a:gd name="T15" fmla="*/ 3 h 86"/>
                  <a:gd name="T16" fmla="*/ 1 w 83"/>
                  <a:gd name="T17" fmla="*/ 3 h 86"/>
                  <a:gd name="T18" fmla="*/ 1 w 83"/>
                  <a:gd name="T19" fmla="*/ 3 h 86"/>
                  <a:gd name="T20" fmla="*/ 1 w 83"/>
                  <a:gd name="T21" fmla="*/ 3 h 86"/>
                  <a:gd name="T22" fmla="*/ 1 w 83"/>
                  <a:gd name="T23" fmla="*/ 3 h 86"/>
                  <a:gd name="T24" fmla="*/ 1 w 83"/>
                  <a:gd name="T25" fmla="*/ 3 h 86"/>
                  <a:gd name="T26" fmla="*/ 1 w 83"/>
                  <a:gd name="T27" fmla="*/ 3 h 86"/>
                  <a:gd name="T28" fmla="*/ 1 w 83"/>
                  <a:gd name="T29" fmla="*/ 3 h 86"/>
                  <a:gd name="T30" fmla="*/ 0 w 83"/>
                  <a:gd name="T31" fmla="*/ 3 h 86"/>
                  <a:gd name="T32" fmla="*/ 1 w 83"/>
                  <a:gd name="T33" fmla="*/ 3 h 86"/>
                  <a:gd name="T34" fmla="*/ 1 w 83"/>
                  <a:gd name="T35" fmla="*/ 3 h 86"/>
                  <a:gd name="T36" fmla="*/ 1 w 83"/>
                  <a:gd name="T37" fmla="*/ 3 h 86"/>
                  <a:gd name="T38" fmla="*/ 1 w 83"/>
                  <a:gd name="T39" fmla="*/ 3 h 86"/>
                  <a:gd name="T40" fmla="*/ 1 w 83"/>
                  <a:gd name="T41" fmla="*/ 2 h 86"/>
                  <a:gd name="T42" fmla="*/ 1 w 83"/>
                  <a:gd name="T43" fmla="*/ 0 h 86"/>
                  <a:gd name="T44" fmla="*/ 1 w 83"/>
                  <a:gd name="T45" fmla="*/ 2 h 86"/>
                  <a:gd name="T46" fmla="*/ 1 w 83"/>
                  <a:gd name="T47" fmla="*/ 3 h 86"/>
                  <a:gd name="T48" fmla="*/ 1 w 83"/>
                  <a:gd name="T49" fmla="*/ 3 h 86"/>
                  <a:gd name="T50" fmla="*/ 1 w 83"/>
                  <a:gd name="T51" fmla="*/ 3 h 86"/>
                  <a:gd name="T52" fmla="*/ 1 w 83"/>
                  <a:gd name="T53" fmla="*/ 3 h 86"/>
                  <a:gd name="T54" fmla="*/ 1 w 83"/>
                  <a:gd name="T55" fmla="*/ 3 h 86"/>
                  <a:gd name="T56" fmla="*/ 1 w 83"/>
                  <a:gd name="T57" fmla="*/ 3 h 86"/>
                  <a:gd name="T58" fmla="*/ 1 w 83"/>
                  <a:gd name="T59" fmla="*/ 3 h 86"/>
                  <a:gd name="T60" fmla="*/ 1 w 83"/>
                  <a:gd name="T61" fmla="*/ 3 h 86"/>
                  <a:gd name="T62" fmla="*/ 1 w 83"/>
                  <a:gd name="T63" fmla="*/ 3 h 86"/>
                  <a:gd name="T64" fmla="*/ 1 w 83"/>
                  <a:gd name="T65" fmla="*/ 3 h 86"/>
                  <a:gd name="T66" fmla="*/ 1 w 83"/>
                  <a:gd name="T67" fmla="*/ 3 h 86"/>
                  <a:gd name="T68" fmla="*/ 1 w 83"/>
                  <a:gd name="T69" fmla="*/ 3 h 86"/>
                  <a:gd name="T70" fmla="*/ 1 w 83"/>
                  <a:gd name="T71" fmla="*/ 3 h 86"/>
                  <a:gd name="T72" fmla="*/ 1 w 83"/>
                  <a:gd name="T73" fmla="*/ 3 h 86"/>
                  <a:gd name="T74" fmla="*/ 1 w 83"/>
                  <a:gd name="T75" fmla="*/ 3 h 86"/>
                  <a:gd name="T76" fmla="*/ 1 w 83"/>
                  <a:gd name="T77" fmla="*/ 3 h 86"/>
                  <a:gd name="T78" fmla="*/ 1 w 83"/>
                  <a:gd name="T79" fmla="*/ 3 h 86"/>
                  <a:gd name="T80" fmla="*/ 1 w 83"/>
                  <a:gd name="T81" fmla="*/ 3 h 86"/>
                  <a:gd name="T82" fmla="*/ 1 w 83"/>
                  <a:gd name="T83" fmla="*/ 3 h 86"/>
                  <a:gd name="T84" fmla="*/ 1 w 83"/>
                  <a:gd name="T85" fmla="*/ 3 h 86"/>
                  <a:gd name="T86" fmla="*/ 1 w 83"/>
                  <a:gd name="T87" fmla="*/ 3 h 86"/>
                  <a:gd name="T88" fmla="*/ 1 w 83"/>
                  <a:gd name="T89" fmla="*/ 3 h 86"/>
                  <a:gd name="T90" fmla="*/ 1 w 83"/>
                  <a:gd name="T91" fmla="*/ 3 h 86"/>
                  <a:gd name="T92" fmla="*/ 1 w 83"/>
                  <a:gd name="T93" fmla="*/ 3 h 86"/>
                  <a:gd name="T94" fmla="*/ 1 w 83"/>
                  <a:gd name="T95" fmla="*/ 3 h 86"/>
                  <a:gd name="T96" fmla="*/ 1 w 83"/>
                  <a:gd name="T97" fmla="*/ 3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3"/>
                  <a:gd name="T148" fmla="*/ 0 h 86"/>
                  <a:gd name="T149" fmla="*/ 83 w 83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3" h="86">
                    <a:moveTo>
                      <a:pt x="71" y="56"/>
                    </a:moveTo>
                    <a:lnTo>
                      <a:pt x="83" y="57"/>
                    </a:lnTo>
                    <a:lnTo>
                      <a:pt x="81" y="65"/>
                    </a:lnTo>
                    <a:lnTo>
                      <a:pt x="77" y="71"/>
                    </a:lnTo>
                    <a:lnTo>
                      <a:pt x="73" y="75"/>
                    </a:lnTo>
                    <a:lnTo>
                      <a:pt x="69" y="79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2" y="86"/>
                    </a:lnTo>
                    <a:lnTo>
                      <a:pt x="44" y="86"/>
                    </a:lnTo>
                    <a:lnTo>
                      <a:pt x="31" y="84"/>
                    </a:lnTo>
                    <a:lnTo>
                      <a:pt x="20" y="80"/>
                    </a:lnTo>
                    <a:lnTo>
                      <a:pt x="12" y="73"/>
                    </a:lnTo>
                    <a:lnTo>
                      <a:pt x="6" y="65"/>
                    </a:lnTo>
                    <a:lnTo>
                      <a:pt x="2" y="54"/>
                    </a:lnTo>
                    <a:lnTo>
                      <a:pt x="0" y="42"/>
                    </a:lnTo>
                    <a:lnTo>
                      <a:pt x="2" y="31"/>
                    </a:lnTo>
                    <a:lnTo>
                      <a:pt x="6" y="19"/>
                    </a:lnTo>
                    <a:lnTo>
                      <a:pt x="14" y="11"/>
                    </a:lnTo>
                    <a:lnTo>
                      <a:pt x="21" y="6"/>
                    </a:lnTo>
                    <a:lnTo>
                      <a:pt x="33" y="2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69" y="6"/>
                    </a:lnTo>
                    <a:lnTo>
                      <a:pt x="73" y="10"/>
                    </a:lnTo>
                    <a:lnTo>
                      <a:pt x="77" y="13"/>
                    </a:lnTo>
                    <a:lnTo>
                      <a:pt x="79" y="19"/>
                    </a:lnTo>
                    <a:lnTo>
                      <a:pt x="81" y="25"/>
                    </a:lnTo>
                    <a:lnTo>
                      <a:pt x="69" y="27"/>
                    </a:lnTo>
                    <a:lnTo>
                      <a:pt x="66" y="19"/>
                    </a:lnTo>
                    <a:lnTo>
                      <a:pt x="60" y="13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35" y="11"/>
                    </a:lnTo>
                    <a:lnTo>
                      <a:pt x="27" y="13"/>
                    </a:lnTo>
                    <a:lnTo>
                      <a:pt x="20" y="19"/>
                    </a:lnTo>
                    <a:lnTo>
                      <a:pt x="16" y="27"/>
                    </a:lnTo>
                    <a:lnTo>
                      <a:pt x="14" y="34"/>
                    </a:lnTo>
                    <a:lnTo>
                      <a:pt x="14" y="42"/>
                    </a:lnTo>
                    <a:lnTo>
                      <a:pt x="14" y="52"/>
                    </a:lnTo>
                    <a:lnTo>
                      <a:pt x="18" y="61"/>
                    </a:lnTo>
                    <a:lnTo>
                      <a:pt x="21" y="67"/>
                    </a:lnTo>
                    <a:lnTo>
                      <a:pt x="27" y="73"/>
                    </a:lnTo>
                    <a:lnTo>
                      <a:pt x="35" y="75"/>
                    </a:lnTo>
                    <a:lnTo>
                      <a:pt x="44" y="77"/>
                    </a:lnTo>
                    <a:lnTo>
                      <a:pt x="54" y="75"/>
                    </a:lnTo>
                    <a:lnTo>
                      <a:pt x="62" y="71"/>
                    </a:lnTo>
                    <a:lnTo>
                      <a:pt x="67" y="65"/>
                    </a:lnTo>
                    <a:lnTo>
                      <a:pt x="71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57"/>
              <p:cNvSpPr>
                <a:spLocks noEditPoints="1"/>
              </p:cNvSpPr>
              <p:nvPr/>
            </p:nvSpPr>
            <p:spPr bwMode="auto">
              <a:xfrm>
                <a:off x="4094" y="1781"/>
                <a:ext cx="48" cy="68"/>
              </a:xfrm>
              <a:custGeom>
                <a:avLst/>
                <a:gdLst>
                  <a:gd name="T0" fmla="*/ 0 w 88"/>
                  <a:gd name="T1" fmla="*/ 2 h 82"/>
                  <a:gd name="T2" fmla="*/ 1 w 88"/>
                  <a:gd name="T3" fmla="*/ 0 h 82"/>
                  <a:gd name="T4" fmla="*/ 1 w 88"/>
                  <a:gd name="T5" fmla="*/ 0 h 82"/>
                  <a:gd name="T6" fmla="*/ 1 w 88"/>
                  <a:gd name="T7" fmla="*/ 2 h 82"/>
                  <a:gd name="T8" fmla="*/ 1 w 88"/>
                  <a:gd name="T9" fmla="*/ 2 h 82"/>
                  <a:gd name="T10" fmla="*/ 1 w 88"/>
                  <a:gd name="T11" fmla="*/ 2 h 82"/>
                  <a:gd name="T12" fmla="*/ 1 w 88"/>
                  <a:gd name="T13" fmla="*/ 2 h 82"/>
                  <a:gd name="T14" fmla="*/ 1 w 88"/>
                  <a:gd name="T15" fmla="*/ 2 h 82"/>
                  <a:gd name="T16" fmla="*/ 0 w 88"/>
                  <a:gd name="T17" fmla="*/ 2 h 82"/>
                  <a:gd name="T18" fmla="*/ 1 w 88"/>
                  <a:gd name="T19" fmla="*/ 2 h 82"/>
                  <a:gd name="T20" fmla="*/ 1 w 88"/>
                  <a:gd name="T21" fmla="*/ 2 h 82"/>
                  <a:gd name="T22" fmla="*/ 1 w 88"/>
                  <a:gd name="T23" fmla="*/ 2 h 82"/>
                  <a:gd name="T24" fmla="*/ 1 w 88"/>
                  <a:gd name="T25" fmla="*/ 2 h 82"/>
                  <a:gd name="T26" fmla="*/ 1 w 88"/>
                  <a:gd name="T27" fmla="*/ 2 h 82"/>
                  <a:gd name="T28" fmla="*/ 1 w 88"/>
                  <a:gd name="T29" fmla="*/ 2 h 82"/>
                  <a:gd name="T30" fmla="*/ 1 w 88"/>
                  <a:gd name="T31" fmla="*/ 2 h 82"/>
                  <a:gd name="T32" fmla="*/ 1 w 88"/>
                  <a:gd name="T33" fmla="*/ 2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82"/>
                  <a:gd name="T53" fmla="*/ 88 w 88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82">
                    <a:moveTo>
                      <a:pt x="0" y="82"/>
                    </a:moveTo>
                    <a:lnTo>
                      <a:pt x="36" y="0"/>
                    </a:lnTo>
                    <a:lnTo>
                      <a:pt x="49" y="0"/>
                    </a:lnTo>
                    <a:lnTo>
                      <a:pt x="88" y="82"/>
                    </a:lnTo>
                    <a:lnTo>
                      <a:pt x="73" y="82"/>
                    </a:lnTo>
                    <a:lnTo>
                      <a:pt x="63" y="57"/>
                    </a:lnTo>
                    <a:lnTo>
                      <a:pt x="23" y="57"/>
                    </a:lnTo>
                    <a:lnTo>
                      <a:pt x="13" y="82"/>
                    </a:lnTo>
                    <a:lnTo>
                      <a:pt x="0" y="82"/>
                    </a:lnTo>
                    <a:close/>
                    <a:moveTo>
                      <a:pt x="26" y="48"/>
                    </a:moveTo>
                    <a:lnTo>
                      <a:pt x="59" y="48"/>
                    </a:lnTo>
                    <a:lnTo>
                      <a:pt x="49" y="25"/>
                    </a:lnTo>
                    <a:lnTo>
                      <a:pt x="44" y="15"/>
                    </a:lnTo>
                    <a:lnTo>
                      <a:pt x="42" y="8"/>
                    </a:lnTo>
                    <a:lnTo>
                      <a:pt x="40" y="15"/>
                    </a:lnTo>
                    <a:lnTo>
                      <a:pt x="36" y="25"/>
                    </a:lnTo>
                    <a:lnTo>
                      <a:pt x="26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58"/>
              <p:cNvSpPr>
                <a:spLocks noEditPoints="1"/>
              </p:cNvSpPr>
              <p:nvPr/>
            </p:nvSpPr>
            <p:spPr bwMode="auto">
              <a:xfrm>
                <a:off x="4146" y="1781"/>
                <a:ext cx="39" cy="68"/>
              </a:xfrm>
              <a:custGeom>
                <a:avLst/>
                <a:gdLst>
                  <a:gd name="T0" fmla="*/ 0 w 71"/>
                  <a:gd name="T1" fmla="*/ 2 h 82"/>
                  <a:gd name="T2" fmla="*/ 0 w 71"/>
                  <a:gd name="T3" fmla="*/ 0 h 82"/>
                  <a:gd name="T4" fmla="*/ 1 w 71"/>
                  <a:gd name="T5" fmla="*/ 0 h 82"/>
                  <a:gd name="T6" fmla="*/ 1 w 71"/>
                  <a:gd name="T7" fmla="*/ 0 h 82"/>
                  <a:gd name="T8" fmla="*/ 1 w 71"/>
                  <a:gd name="T9" fmla="*/ 0 h 82"/>
                  <a:gd name="T10" fmla="*/ 1 w 71"/>
                  <a:gd name="T11" fmla="*/ 2 h 82"/>
                  <a:gd name="T12" fmla="*/ 1 w 71"/>
                  <a:gd name="T13" fmla="*/ 2 h 82"/>
                  <a:gd name="T14" fmla="*/ 1 w 71"/>
                  <a:gd name="T15" fmla="*/ 2 h 82"/>
                  <a:gd name="T16" fmla="*/ 1 w 71"/>
                  <a:gd name="T17" fmla="*/ 2 h 82"/>
                  <a:gd name="T18" fmla="*/ 1 w 71"/>
                  <a:gd name="T19" fmla="*/ 2 h 82"/>
                  <a:gd name="T20" fmla="*/ 1 w 71"/>
                  <a:gd name="T21" fmla="*/ 2 h 82"/>
                  <a:gd name="T22" fmla="*/ 1 w 71"/>
                  <a:gd name="T23" fmla="*/ 2 h 82"/>
                  <a:gd name="T24" fmla="*/ 1 w 71"/>
                  <a:gd name="T25" fmla="*/ 2 h 82"/>
                  <a:gd name="T26" fmla="*/ 1 w 71"/>
                  <a:gd name="T27" fmla="*/ 2 h 82"/>
                  <a:gd name="T28" fmla="*/ 1 w 71"/>
                  <a:gd name="T29" fmla="*/ 2 h 82"/>
                  <a:gd name="T30" fmla="*/ 1 w 71"/>
                  <a:gd name="T31" fmla="*/ 2 h 82"/>
                  <a:gd name="T32" fmla="*/ 1 w 71"/>
                  <a:gd name="T33" fmla="*/ 2 h 82"/>
                  <a:gd name="T34" fmla="*/ 1 w 71"/>
                  <a:gd name="T35" fmla="*/ 2 h 82"/>
                  <a:gd name="T36" fmla="*/ 1 w 71"/>
                  <a:gd name="T37" fmla="*/ 2 h 82"/>
                  <a:gd name="T38" fmla="*/ 1 w 71"/>
                  <a:gd name="T39" fmla="*/ 2 h 82"/>
                  <a:gd name="T40" fmla="*/ 1 w 71"/>
                  <a:gd name="T41" fmla="*/ 2 h 82"/>
                  <a:gd name="T42" fmla="*/ 0 w 71"/>
                  <a:gd name="T43" fmla="*/ 2 h 82"/>
                  <a:gd name="T44" fmla="*/ 1 w 71"/>
                  <a:gd name="T45" fmla="*/ 2 h 82"/>
                  <a:gd name="T46" fmla="*/ 1 w 71"/>
                  <a:gd name="T47" fmla="*/ 2 h 82"/>
                  <a:gd name="T48" fmla="*/ 1 w 71"/>
                  <a:gd name="T49" fmla="*/ 2 h 82"/>
                  <a:gd name="T50" fmla="*/ 1 w 71"/>
                  <a:gd name="T51" fmla="*/ 2 h 82"/>
                  <a:gd name="T52" fmla="*/ 1 w 71"/>
                  <a:gd name="T53" fmla="*/ 2 h 82"/>
                  <a:gd name="T54" fmla="*/ 1 w 71"/>
                  <a:gd name="T55" fmla="*/ 2 h 82"/>
                  <a:gd name="T56" fmla="*/ 1 w 71"/>
                  <a:gd name="T57" fmla="*/ 2 h 82"/>
                  <a:gd name="T58" fmla="*/ 1 w 71"/>
                  <a:gd name="T59" fmla="*/ 2 h 82"/>
                  <a:gd name="T60" fmla="*/ 1 w 71"/>
                  <a:gd name="T61" fmla="*/ 2 h 82"/>
                  <a:gd name="T62" fmla="*/ 1 w 71"/>
                  <a:gd name="T63" fmla="*/ 2 h 82"/>
                  <a:gd name="T64" fmla="*/ 1 w 71"/>
                  <a:gd name="T65" fmla="*/ 2 h 82"/>
                  <a:gd name="T66" fmla="*/ 1 w 71"/>
                  <a:gd name="T67" fmla="*/ 2 h 82"/>
                  <a:gd name="T68" fmla="*/ 1 w 71"/>
                  <a:gd name="T69" fmla="*/ 2 h 82"/>
                  <a:gd name="T70" fmla="*/ 1 w 71"/>
                  <a:gd name="T71" fmla="*/ 2 h 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"/>
                  <a:gd name="T109" fmla="*/ 0 h 82"/>
                  <a:gd name="T110" fmla="*/ 71 w 71"/>
                  <a:gd name="T111" fmla="*/ 82 h 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" h="82">
                    <a:moveTo>
                      <a:pt x="0" y="82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1"/>
                    </a:lnTo>
                    <a:lnTo>
                      <a:pt x="71" y="17"/>
                    </a:lnTo>
                    <a:lnTo>
                      <a:pt x="71" y="23"/>
                    </a:lnTo>
                    <a:lnTo>
                      <a:pt x="71" y="29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4" y="48"/>
                    </a:lnTo>
                    <a:lnTo>
                      <a:pt x="47" y="48"/>
                    </a:lnTo>
                    <a:lnTo>
                      <a:pt x="37" y="48"/>
                    </a:lnTo>
                    <a:lnTo>
                      <a:pt x="12" y="48"/>
                    </a:lnTo>
                    <a:lnTo>
                      <a:pt x="12" y="82"/>
                    </a:lnTo>
                    <a:lnTo>
                      <a:pt x="0" y="82"/>
                    </a:lnTo>
                    <a:close/>
                    <a:moveTo>
                      <a:pt x="12" y="38"/>
                    </a:moveTo>
                    <a:lnTo>
                      <a:pt x="37" y="38"/>
                    </a:lnTo>
                    <a:lnTo>
                      <a:pt x="47" y="38"/>
                    </a:lnTo>
                    <a:lnTo>
                      <a:pt x="54" y="34"/>
                    </a:lnTo>
                    <a:lnTo>
                      <a:pt x="58" y="31"/>
                    </a:lnTo>
                    <a:lnTo>
                      <a:pt x="60" y="23"/>
                    </a:lnTo>
                    <a:lnTo>
                      <a:pt x="58" y="19"/>
                    </a:lnTo>
                    <a:lnTo>
                      <a:pt x="56" y="15"/>
                    </a:lnTo>
                    <a:lnTo>
                      <a:pt x="52" y="11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37" y="9"/>
                    </a:lnTo>
                    <a:lnTo>
                      <a:pt x="12" y="9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59"/>
              <p:cNvSpPr>
                <a:spLocks noEditPoints="1"/>
              </p:cNvSpPr>
              <p:nvPr/>
            </p:nvSpPr>
            <p:spPr bwMode="auto">
              <a:xfrm>
                <a:off x="4195" y="1781"/>
                <a:ext cx="44" cy="68"/>
              </a:xfrm>
              <a:custGeom>
                <a:avLst/>
                <a:gdLst>
                  <a:gd name="T0" fmla="*/ 0 w 82"/>
                  <a:gd name="T1" fmla="*/ 2 h 82"/>
                  <a:gd name="T2" fmla="*/ 0 w 82"/>
                  <a:gd name="T3" fmla="*/ 0 h 82"/>
                  <a:gd name="T4" fmla="*/ 1 w 82"/>
                  <a:gd name="T5" fmla="*/ 0 h 82"/>
                  <a:gd name="T6" fmla="*/ 1 w 82"/>
                  <a:gd name="T7" fmla="*/ 0 h 82"/>
                  <a:gd name="T8" fmla="*/ 1 w 82"/>
                  <a:gd name="T9" fmla="*/ 2 h 82"/>
                  <a:gd name="T10" fmla="*/ 1 w 82"/>
                  <a:gd name="T11" fmla="*/ 2 h 82"/>
                  <a:gd name="T12" fmla="*/ 1 w 82"/>
                  <a:gd name="T13" fmla="*/ 2 h 82"/>
                  <a:gd name="T14" fmla="*/ 1 w 82"/>
                  <a:gd name="T15" fmla="*/ 2 h 82"/>
                  <a:gd name="T16" fmla="*/ 1 w 82"/>
                  <a:gd name="T17" fmla="*/ 2 h 82"/>
                  <a:gd name="T18" fmla="*/ 1 w 82"/>
                  <a:gd name="T19" fmla="*/ 2 h 82"/>
                  <a:gd name="T20" fmla="*/ 1 w 82"/>
                  <a:gd name="T21" fmla="*/ 2 h 82"/>
                  <a:gd name="T22" fmla="*/ 1 w 82"/>
                  <a:gd name="T23" fmla="*/ 2 h 82"/>
                  <a:gd name="T24" fmla="*/ 1 w 82"/>
                  <a:gd name="T25" fmla="*/ 2 h 82"/>
                  <a:gd name="T26" fmla="*/ 1 w 82"/>
                  <a:gd name="T27" fmla="*/ 2 h 82"/>
                  <a:gd name="T28" fmla="*/ 1 w 82"/>
                  <a:gd name="T29" fmla="*/ 2 h 82"/>
                  <a:gd name="T30" fmla="*/ 1 w 82"/>
                  <a:gd name="T31" fmla="*/ 2 h 82"/>
                  <a:gd name="T32" fmla="*/ 1 w 82"/>
                  <a:gd name="T33" fmla="*/ 2 h 82"/>
                  <a:gd name="T34" fmla="*/ 1 w 82"/>
                  <a:gd name="T35" fmla="*/ 2 h 82"/>
                  <a:gd name="T36" fmla="*/ 1 w 82"/>
                  <a:gd name="T37" fmla="*/ 2 h 82"/>
                  <a:gd name="T38" fmla="*/ 1 w 82"/>
                  <a:gd name="T39" fmla="*/ 2 h 82"/>
                  <a:gd name="T40" fmla="*/ 1 w 82"/>
                  <a:gd name="T41" fmla="*/ 2 h 82"/>
                  <a:gd name="T42" fmla="*/ 1 w 82"/>
                  <a:gd name="T43" fmla="*/ 2 h 82"/>
                  <a:gd name="T44" fmla="*/ 1 w 82"/>
                  <a:gd name="T45" fmla="*/ 2 h 82"/>
                  <a:gd name="T46" fmla="*/ 1 w 82"/>
                  <a:gd name="T47" fmla="*/ 2 h 82"/>
                  <a:gd name="T48" fmla="*/ 1 w 82"/>
                  <a:gd name="T49" fmla="*/ 2 h 82"/>
                  <a:gd name="T50" fmla="*/ 1 w 82"/>
                  <a:gd name="T51" fmla="*/ 2 h 82"/>
                  <a:gd name="T52" fmla="*/ 1 w 82"/>
                  <a:gd name="T53" fmla="*/ 2 h 82"/>
                  <a:gd name="T54" fmla="*/ 1 w 82"/>
                  <a:gd name="T55" fmla="*/ 2 h 82"/>
                  <a:gd name="T56" fmla="*/ 1 w 82"/>
                  <a:gd name="T57" fmla="*/ 2 h 82"/>
                  <a:gd name="T58" fmla="*/ 1 w 82"/>
                  <a:gd name="T59" fmla="*/ 2 h 82"/>
                  <a:gd name="T60" fmla="*/ 0 w 82"/>
                  <a:gd name="T61" fmla="*/ 2 h 82"/>
                  <a:gd name="T62" fmla="*/ 1 w 82"/>
                  <a:gd name="T63" fmla="*/ 2 h 82"/>
                  <a:gd name="T64" fmla="*/ 1 w 82"/>
                  <a:gd name="T65" fmla="*/ 2 h 82"/>
                  <a:gd name="T66" fmla="*/ 1 w 82"/>
                  <a:gd name="T67" fmla="*/ 2 h 82"/>
                  <a:gd name="T68" fmla="*/ 1 w 82"/>
                  <a:gd name="T69" fmla="*/ 2 h 82"/>
                  <a:gd name="T70" fmla="*/ 1 w 82"/>
                  <a:gd name="T71" fmla="*/ 2 h 82"/>
                  <a:gd name="T72" fmla="*/ 1 w 82"/>
                  <a:gd name="T73" fmla="*/ 2 h 82"/>
                  <a:gd name="T74" fmla="*/ 1 w 82"/>
                  <a:gd name="T75" fmla="*/ 2 h 82"/>
                  <a:gd name="T76" fmla="*/ 1 w 82"/>
                  <a:gd name="T77" fmla="*/ 2 h 82"/>
                  <a:gd name="T78" fmla="*/ 1 w 82"/>
                  <a:gd name="T79" fmla="*/ 2 h 82"/>
                  <a:gd name="T80" fmla="*/ 1 w 82"/>
                  <a:gd name="T81" fmla="*/ 2 h 82"/>
                  <a:gd name="T82" fmla="*/ 1 w 82"/>
                  <a:gd name="T83" fmla="*/ 2 h 82"/>
                  <a:gd name="T84" fmla="*/ 1 w 82"/>
                  <a:gd name="T85" fmla="*/ 2 h 82"/>
                  <a:gd name="T86" fmla="*/ 1 w 82"/>
                  <a:gd name="T87" fmla="*/ 2 h 82"/>
                  <a:gd name="T88" fmla="*/ 1 w 8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2"/>
                  <a:gd name="T136" fmla="*/ 0 h 82"/>
                  <a:gd name="T137" fmla="*/ 82 w 8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2" h="82">
                    <a:moveTo>
                      <a:pt x="0" y="8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71" y="9"/>
                    </a:lnTo>
                    <a:lnTo>
                      <a:pt x="73" y="15"/>
                    </a:lnTo>
                    <a:lnTo>
                      <a:pt x="75" y="23"/>
                    </a:lnTo>
                    <a:lnTo>
                      <a:pt x="73" y="31"/>
                    </a:lnTo>
                    <a:lnTo>
                      <a:pt x="67" y="36"/>
                    </a:lnTo>
                    <a:lnTo>
                      <a:pt x="59" y="42"/>
                    </a:lnTo>
                    <a:lnTo>
                      <a:pt x="48" y="44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61" y="54"/>
                    </a:lnTo>
                    <a:lnTo>
                      <a:pt x="65" y="59"/>
                    </a:lnTo>
                    <a:lnTo>
                      <a:pt x="82" y="82"/>
                    </a:lnTo>
                    <a:lnTo>
                      <a:pt x="67" y="82"/>
                    </a:lnTo>
                    <a:lnTo>
                      <a:pt x="53" y="65"/>
                    </a:lnTo>
                    <a:lnTo>
                      <a:pt x="50" y="59"/>
                    </a:lnTo>
                    <a:lnTo>
                      <a:pt x="44" y="54"/>
                    </a:lnTo>
                    <a:lnTo>
                      <a:pt x="42" y="50"/>
                    </a:lnTo>
                    <a:lnTo>
                      <a:pt x="38" y="48"/>
                    </a:lnTo>
                    <a:lnTo>
                      <a:pt x="36" y="46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27" y="46"/>
                    </a:lnTo>
                    <a:lnTo>
                      <a:pt x="11" y="46"/>
                    </a:lnTo>
                    <a:lnTo>
                      <a:pt x="11" y="82"/>
                    </a:lnTo>
                    <a:lnTo>
                      <a:pt x="0" y="82"/>
                    </a:lnTo>
                    <a:close/>
                    <a:moveTo>
                      <a:pt x="11" y="36"/>
                    </a:moveTo>
                    <a:lnTo>
                      <a:pt x="38" y="36"/>
                    </a:lnTo>
                    <a:lnTo>
                      <a:pt x="46" y="36"/>
                    </a:lnTo>
                    <a:lnTo>
                      <a:pt x="52" y="34"/>
                    </a:lnTo>
                    <a:lnTo>
                      <a:pt x="55" y="32"/>
                    </a:lnTo>
                    <a:lnTo>
                      <a:pt x="59" y="29"/>
                    </a:lnTo>
                    <a:lnTo>
                      <a:pt x="61" y="27"/>
                    </a:lnTo>
                    <a:lnTo>
                      <a:pt x="61" y="23"/>
                    </a:lnTo>
                    <a:lnTo>
                      <a:pt x="59" y="17"/>
                    </a:lnTo>
                    <a:lnTo>
                      <a:pt x="57" y="13"/>
                    </a:lnTo>
                    <a:lnTo>
                      <a:pt x="50" y="9"/>
                    </a:lnTo>
                    <a:lnTo>
                      <a:pt x="42" y="9"/>
                    </a:lnTo>
                    <a:lnTo>
                      <a:pt x="11" y="9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60"/>
              <p:cNvSpPr>
                <a:spLocks noEditPoints="1"/>
              </p:cNvSpPr>
              <p:nvPr/>
            </p:nvSpPr>
            <p:spPr bwMode="auto">
              <a:xfrm>
                <a:off x="4243" y="1779"/>
                <a:ext cx="49" cy="72"/>
              </a:xfrm>
              <a:custGeom>
                <a:avLst/>
                <a:gdLst>
                  <a:gd name="T0" fmla="*/ 0 w 90"/>
                  <a:gd name="T1" fmla="*/ 3 h 86"/>
                  <a:gd name="T2" fmla="*/ 0 w 90"/>
                  <a:gd name="T3" fmla="*/ 3 h 86"/>
                  <a:gd name="T4" fmla="*/ 1 w 90"/>
                  <a:gd name="T5" fmla="*/ 3 h 86"/>
                  <a:gd name="T6" fmla="*/ 1 w 90"/>
                  <a:gd name="T7" fmla="*/ 3 h 86"/>
                  <a:gd name="T8" fmla="*/ 1 w 90"/>
                  <a:gd name="T9" fmla="*/ 3 h 86"/>
                  <a:gd name="T10" fmla="*/ 1 w 90"/>
                  <a:gd name="T11" fmla="*/ 3 h 86"/>
                  <a:gd name="T12" fmla="*/ 1 w 90"/>
                  <a:gd name="T13" fmla="*/ 3 h 86"/>
                  <a:gd name="T14" fmla="*/ 1 w 90"/>
                  <a:gd name="T15" fmla="*/ 0 h 86"/>
                  <a:gd name="T16" fmla="*/ 1 w 90"/>
                  <a:gd name="T17" fmla="*/ 0 h 86"/>
                  <a:gd name="T18" fmla="*/ 1 w 90"/>
                  <a:gd name="T19" fmla="*/ 2 h 86"/>
                  <a:gd name="T20" fmla="*/ 1 w 90"/>
                  <a:gd name="T21" fmla="*/ 3 h 86"/>
                  <a:gd name="T22" fmla="*/ 1 w 90"/>
                  <a:gd name="T23" fmla="*/ 3 h 86"/>
                  <a:gd name="T24" fmla="*/ 1 w 90"/>
                  <a:gd name="T25" fmla="*/ 3 h 86"/>
                  <a:gd name="T26" fmla="*/ 1 w 90"/>
                  <a:gd name="T27" fmla="*/ 3 h 86"/>
                  <a:gd name="T28" fmla="*/ 1 w 90"/>
                  <a:gd name="T29" fmla="*/ 3 h 86"/>
                  <a:gd name="T30" fmla="*/ 1 w 90"/>
                  <a:gd name="T31" fmla="*/ 3 h 86"/>
                  <a:gd name="T32" fmla="*/ 1 w 90"/>
                  <a:gd name="T33" fmla="*/ 3 h 86"/>
                  <a:gd name="T34" fmla="*/ 1 w 90"/>
                  <a:gd name="T35" fmla="*/ 3 h 86"/>
                  <a:gd name="T36" fmla="*/ 1 w 90"/>
                  <a:gd name="T37" fmla="*/ 3 h 86"/>
                  <a:gd name="T38" fmla="*/ 1 w 90"/>
                  <a:gd name="T39" fmla="*/ 3 h 86"/>
                  <a:gd name="T40" fmla="*/ 1 w 90"/>
                  <a:gd name="T41" fmla="*/ 3 h 86"/>
                  <a:gd name="T42" fmla="*/ 1 w 90"/>
                  <a:gd name="T43" fmla="*/ 3 h 86"/>
                  <a:gd name="T44" fmla="*/ 1 w 90"/>
                  <a:gd name="T45" fmla="*/ 3 h 86"/>
                  <a:gd name="T46" fmla="*/ 1 w 90"/>
                  <a:gd name="T47" fmla="*/ 3 h 86"/>
                  <a:gd name="T48" fmla="*/ 1 w 90"/>
                  <a:gd name="T49" fmla="*/ 3 h 86"/>
                  <a:gd name="T50" fmla="*/ 1 w 90"/>
                  <a:gd name="T51" fmla="*/ 3 h 86"/>
                  <a:gd name="T52" fmla="*/ 0 w 90"/>
                  <a:gd name="T53" fmla="*/ 3 h 86"/>
                  <a:gd name="T54" fmla="*/ 1 w 90"/>
                  <a:gd name="T55" fmla="*/ 3 h 86"/>
                  <a:gd name="T56" fmla="*/ 1 w 90"/>
                  <a:gd name="T57" fmla="*/ 3 h 86"/>
                  <a:gd name="T58" fmla="*/ 1 w 90"/>
                  <a:gd name="T59" fmla="*/ 3 h 86"/>
                  <a:gd name="T60" fmla="*/ 1 w 90"/>
                  <a:gd name="T61" fmla="*/ 3 h 86"/>
                  <a:gd name="T62" fmla="*/ 1 w 90"/>
                  <a:gd name="T63" fmla="*/ 3 h 86"/>
                  <a:gd name="T64" fmla="*/ 1 w 90"/>
                  <a:gd name="T65" fmla="*/ 3 h 86"/>
                  <a:gd name="T66" fmla="*/ 1 w 90"/>
                  <a:gd name="T67" fmla="*/ 3 h 86"/>
                  <a:gd name="T68" fmla="*/ 1 w 90"/>
                  <a:gd name="T69" fmla="*/ 3 h 86"/>
                  <a:gd name="T70" fmla="*/ 1 w 90"/>
                  <a:gd name="T71" fmla="*/ 3 h 86"/>
                  <a:gd name="T72" fmla="*/ 1 w 90"/>
                  <a:gd name="T73" fmla="*/ 3 h 86"/>
                  <a:gd name="T74" fmla="*/ 1 w 90"/>
                  <a:gd name="T75" fmla="*/ 3 h 86"/>
                  <a:gd name="T76" fmla="*/ 1 w 90"/>
                  <a:gd name="T77" fmla="*/ 3 h 86"/>
                  <a:gd name="T78" fmla="*/ 1 w 90"/>
                  <a:gd name="T79" fmla="*/ 3 h 86"/>
                  <a:gd name="T80" fmla="*/ 1 w 90"/>
                  <a:gd name="T81" fmla="*/ 3 h 86"/>
                  <a:gd name="T82" fmla="*/ 1 w 90"/>
                  <a:gd name="T83" fmla="*/ 3 h 86"/>
                  <a:gd name="T84" fmla="*/ 1 w 90"/>
                  <a:gd name="T85" fmla="*/ 3 h 86"/>
                  <a:gd name="T86" fmla="*/ 1 w 90"/>
                  <a:gd name="T87" fmla="*/ 3 h 86"/>
                  <a:gd name="T88" fmla="*/ 1 w 90"/>
                  <a:gd name="T89" fmla="*/ 3 h 86"/>
                  <a:gd name="T90" fmla="*/ 1 w 90"/>
                  <a:gd name="T91" fmla="*/ 3 h 86"/>
                  <a:gd name="T92" fmla="*/ 1 w 90"/>
                  <a:gd name="T93" fmla="*/ 3 h 86"/>
                  <a:gd name="T94" fmla="*/ 1 w 90"/>
                  <a:gd name="T95" fmla="*/ 3 h 86"/>
                  <a:gd name="T96" fmla="*/ 1 w 90"/>
                  <a:gd name="T97" fmla="*/ 3 h 86"/>
                  <a:gd name="T98" fmla="*/ 1 w 90"/>
                  <a:gd name="T99" fmla="*/ 3 h 86"/>
                  <a:gd name="T100" fmla="*/ 1 w 90"/>
                  <a:gd name="T101" fmla="*/ 3 h 86"/>
                  <a:gd name="T102" fmla="*/ 1 w 90"/>
                  <a:gd name="T103" fmla="*/ 3 h 86"/>
                  <a:gd name="T104" fmla="*/ 1 w 90"/>
                  <a:gd name="T105" fmla="*/ 3 h 86"/>
                  <a:gd name="T106" fmla="*/ 1 w 90"/>
                  <a:gd name="T107" fmla="*/ 3 h 86"/>
                  <a:gd name="T108" fmla="*/ 1 w 90"/>
                  <a:gd name="T109" fmla="*/ 3 h 86"/>
                  <a:gd name="T110" fmla="*/ 1 w 90"/>
                  <a:gd name="T111" fmla="*/ 3 h 86"/>
                  <a:gd name="T112" fmla="*/ 1 w 90"/>
                  <a:gd name="T113" fmla="*/ 3 h 86"/>
                  <a:gd name="T114" fmla="*/ 1 w 90"/>
                  <a:gd name="T115" fmla="*/ 3 h 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"/>
                  <a:gd name="T175" fmla="*/ 0 h 86"/>
                  <a:gd name="T176" fmla="*/ 90 w 90"/>
                  <a:gd name="T177" fmla="*/ 86 h 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" h="86">
                    <a:moveTo>
                      <a:pt x="0" y="44"/>
                    </a:moveTo>
                    <a:lnTo>
                      <a:pt x="0" y="34"/>
                    </a:lnTo>
                    <a:lnTo>
                      <a:pt x="4" y="25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7" y="2"/>
                    </a:lnTo>
                    <a:lnTo>
                      <a:pt x="69" y="6"/>
                    </a:lnTo>
                    <a:lnTo>
                      <a:pt x="77" y="11"/>
                    </a:lnTo>
                    <a:lnTo>
                      <a:pt x="84" y="21"/>
                    </a:lnTo>
                    <a:lnTo>
                      <a:pt x="88" y="31"/>
                    </a:lnTo>
                    <a:lnTo>
                      <a:pt x="90" y="42"/>
                    </a:lnTo>
                    <a:lnTo>
                      <a:pt x="88" y="56"/>
                    </a:lnTo>
                    <a:lnTo>
                      <a:pt x="84" y="65"/>
                    </a:lnTo>
                    <a:lnTo>
                      <a:pt x="77" y="75"/>
                    </a:lnTo>
                    <a:lnTo>
                      <a:pt x="67" y="80"/>
                    </a:lnTo>
                    <a:lnTo>
                      <a:pt x="56" y="84"/>
                    </a:lnTo>
                    <a:lnTo>
                      <a:pt x="44" y="86"/>
                    </a:lnTo>
                    <a:lnTo>
                      <a:pt x="33" y="84"/>
                    </a:lnTo>
                    <a:lnTo>
                      <a:pt x="21" y="80"/>
                    </a:lnTo>
                    <a:lnTo>
                      <a:pt x="11" y="73"/>
                    </a:lnTo>
                    <a:lnTo>
                      <a:pt x="6" y="65"/>
                    </a:lnTo>
                    <a:lnTo>
                      <a:pt x="2" y="56"/>
                    </a:lnTo>
                    <a:lnTo>
                      <a:pt x="0" y="44"/>
                    </a:lnTo>
                    <a:close/>
                    <a:moveTo>
                      <a:pt x="13" y="44"/>
                    </a:moveTo>
                    <a:lnTo>
                      <a:pt x="13" y="52"/>
                    </a:lnTo>
                    <a:lnTo>
                      <a:pt x="15" y="57"/>
                    </a:lnTo>
                    <a:lnTo>
                      <a:pt x="17" y="63"/>
                    </a:lnTo>
                    <a:lnTo>
                      <a:pt x="21" y="67"/>
                    </a:lnTo>
                    <a:lnTo>
                      <a:pt x="27" y="71"/>
                    </a:lnTo>
                    <a:lnTo>
                      <a:pt x="33" y="75"/>
                    </a:lnTo>
                    <a:lnTo>
                      <a:pt x="38" y="77"/>
                    </a:lnTo>
                    <a:lnTo>
                      <a:pt x="44" y="77"/>
                    </a:lnTo>
                    <a:lnTo>
                      <a:pt x="52" y="77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7" y="67"/>
                    </a:lnTo>
                    <a:lnTo>
                      <a:pt x="71" y="63"/>
                    </a:lnTo>
                    <a:lnTo>
                      <a:pt x="75" y="57"/>
                    </a:lnTo>
                    <a:lnTo>
                      <a:pt x="77" y="50"/>
                    </a:lnTo>
                    <a:lnTo>
                      <a:pt x="77" y="42"/>
                    </a:lnTo>
                    <a:lnTo>
                      <a:pt x="75" y="34"/>
                    </a:lnTo>
                    <a:lnTo>
                      <a:pt x="73" y="25"/>
                    </a:lnTo>
                    <a:lnTo>
                      <a:pt x="67" y="19"/>
                    </a:lnTo>
                    <a:lnTo>
                      <a:pt x="61" y="13"/>
                    </a:lnTo>
                    <a:lnTo>
                      <a:pt x="54" y="10"/>
                    </a:lnTo>
                    <a:lnTo>
                      <a:pt x="44" y="10"/>
                    </a:lnTo>
                    <a:lnTo>
                      <a:pt x="38" y="10"/>
                    </a:lnTo>
                    <a:lnTo>
                      <a:pt x="33" y="11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7" y="23"/>
                    </a:lnTo>
                    <a:lnTo>
                      <a:pt x="15" y="29"/>
                    </a:lnTo>
                    <a:lnTo>
                      <a:pt x="13" y="36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61"/>
              <p:cNvSpPr>
                <a:spLocks/>
              </p:cNvSpPr>
              <p:nvPr/>
            </p:nvSpPr>
            <p:spPr bwMode="auto">
              <a:xfrm>
                <a:off x="4299" y="1779"/>
                <a:ext cx="44" cy="72"/>
              </a:xfrm>
              <a:custGeom>
                <a:avLst/>
                <a:gdLst>
                  <a:gd name="T0" fmla="*/ 1 w 82"/>
                  <a:gd name="T1" fmla="*/ 3 h 86"/>
                  <a:gd name="T2" fmla="*/ 1 w 82"/>
                  <a:gd name="T3" fmla="*/ 3 h 86"/>
                  <a:gd name="T4" fmla="*/ 1 w 82"/>
                  <a:gd name="T5" fmla="*/ 3 h 86"/>
                  <a:gd name="T6" fmla="*/ 1 w 82"/>
                  <a:gd name="T7" fmla="*/ 3 h 86"/>
                  <a:gd name="T8" fmla="*/ 1 w 82"/>
                  <a:gd name="T9" fmla="*/ 3 h 86"/>
                  <a:gd name="T10" fmla="*/ 1 w 82"/>
                  <a:gd name="T11" fmla="*/ 3 h 86"/>
                  <a:gd name="T12" fmla="*/ 1 w 82"/>
                  <a:gd name="T13" fmla="*/ 3 h 86"/>
                  <a:gd name="T14" fmla="*/ 1 w 82"/>
                  <a:gd name="T15" fmla="*/ 3 h 86"/>
                  <a:gd name="T16" fmla="*/ 1 w 82"/>
                  <a:gd name="T17" fmla="*/ 3 h 86"/>
                  <a:gd name="T18" fmla="*/ 1 w 82"/>
                  <a:gd name="T19" fmla="*/ 3 h 86"/>
                  <a:gd name="T20" fmla="*/ 1 w 82"/>
                  <a:gd name="T21" fmla="*/ 3 h 86"/>
                  <a:gd name="T22" fmla="*/ 1 w 82"/>
                  <a:gd name="T23" fmla="*/ 3 h 86"/>
                  <a:gd name="T24" fmla="*/ 1 w 82"/>
                  <a:gd name="T25" fmla="*/ 3 h 86"/>
                  <a:gd name="T26" fmla="*/ 1 w 82"/>
                  <a:gd name="T27" fmla="*/ 3 h 86"/>
                  <a:gd name="T28" fmla="*/ 1 w 82"/>
                  <a:gd name="T29" fmla="*/ 3 h 86"/>
                  <a:gd name="T30" fmla="*/ 0 w 82"/>
                  <a:gd name="T31" fmla="*/ 3 h 86"/>
                  <a:gd name="T32" fmla="*/ 1 w 82"/>
                  <a:gd name="T33" fmla="*/ 3 h 86"/>
                  <a:gd name="T34" fmla="*/ 1 w 82"/>
                  <a:gd name="T35" fmla="*/ 3 h 86"/>
                  <a:gd name="T36" fmla="*/ 1 w 82"/>
                  <a:gd name="T37" fmla="*/ 3 h 86"/>
                  <a:gd name="T38" fmla="*/ 1 w 82"/>
                  <a:gd name="T39" fmla="*/ 3 h 86"/>
                  <a:gd name="T40" fmla="*/ 1 w 82"/>
                  <a:gd name="T41" fmla="*/ 2 h 86"/>
                  <a:gd name="T42" fmla="*/ 1 w 82"/>
                  <a:gd name="T43" fmla="*/ 0 h 86"/>
                  <a:gd name="T44" fmla="*/ 1 w 82"/>
                  <a:gd name="T45" fmla="*/ 2 h 86"/>
                  <a:gd name="T46" fmla="*/ 1 w 82"/>
                  <a:gd name="T47" fmla="*/ 3 h 86"/>
                  <a:gd name="T48" fmla="*/ 1 w 82"/>
                  <a:gd name="T49" fmla="*/ 3 h 86"/>
                  <a:gd name="T50" fmla="*/ 1 w 82"/>
                  <a:gd name="T51" fmla="*/ 3 h 86"/>
                  <a:gd name="T52" fmla="*/ 1 w 82"/>
                  <a:gd name="T53" fmla="*/ 3 h 86"/>
                  <a:gd name="T54" fmla="*/ 1 w 82"/>
                  <a:gd name="T55" fmla="*/ 3 h 86"/>
                  <a:gd name="T56" fmla="*/ 1 w 82"/>
                  <a:gd name="T57" fmla="*/ 3 h 86"/>
                  <a:gd name="T58" fmla="*/ 1 w 82"/>
                  <a:gd name="T59" fmla="*/ 3 h 86"/>
                  <a:gd name="T60" fmla="*/ 1 w 82"/>
                  <a:gd name="T61" fmla="*/ 3 h 86"/>
                  <a:gd name="T62" fmla="*/ 1 w 82"/>
                  <a:gd name="T63" fmla="*/ 3 h 86"/>
                  <a:gd name="T64" fmla="*/ 1 w 82"/>
                  <a:gd name="T65" fmla="*/ 3 h 86"/>
                  <a:gd name="T66" fmla="*/ 1 w 82"/>
                  <a:gd name="T67" fmla="*/ 3 h 86"/>
                  <a:gd name="T68" fmla="*/ 1 w 82"/>
                  <a:gd name="T69" fmla="*/ 3 h 86"/>
                  <a:gd name="T70" fmla="*/ 1 w 82"/>
                  <a:gd name="T71" fmla="*/ 3 h 86"/>
                  <a:gd name="T72" fmla="*/ 1 w 82"/>
                  <a:gd name="T73" fmla="*/ 3 h 86"/>
                  <a:gd name="T74" fmla="*/ 1 w 82"/>
                  <a:gd name="T75" fmla="*/ 3 h 86"/>
                  <a:gd name="T76" fmla="*/ 1 w 82"/>
                  <a:gd name="T77" fmla="*/ 3 h 86"/>
                  <a:gd name="T78" fmla="*/ 1 w 82"/>
                  <a:gd name="T79" fmla="*/ 3 h 86"/>
                  <a:gd name="T80" fmla="*/ 1 w 82"/>
                  <a:gd name="T81" fmla="*/ 3 h 86"/>
                  <a:gd name="T82" fmla="*/ 1 w 82"/>
                  <a:gd name="T83" fmla="*/ 3 h 86"/>
                  <a:gd name="T84" fmla="*/ 1 w 82"/>
                  <a:gd name="T85" fmla="*/ 3 h 86"/>
                  <a:gd name="T86" fmla="*/ 1 w 82"/>
                  <a:gd name="T87" fmla="*/ 3 h 86"/>
                  <a:gd name="T88" fmla="*/ 1 w 82"/>
                  <a:gd name="T89" fmla="*/ 3 h 86"/>
                  <a:gd name="T90" fmla="*/ 1 w 82"/>
                  <a:gd name="T91" fmla="*/ 3 h 86"/>
                  <a:gd name="T92" fmla="*/ 1 w 82"/>
                  <a:gd name="T93" fmla="*/ 3 h 86"/>
                  <a:gd name="T94" fmla="*/ 1 w 82"/>
                  <a:gd name="T95" fmla="*/ 3 h 86"/>
                  <a:gd name="T96" fmla="*/ 1 w 82"/>
                  <a:gd name="T97" fmla="*/ 3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86"/>
                  <a:gd name="T149" fmla="*/ 82 w 82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86">
                    <a:moveTo>
                      <a:pt x="71" y="56"/>
                    </a:moveTo>
                    <a:lnTo>
                      <a:pt x="82" y="57"/>
                    </a:lnTo>
                    <a:lnTo>
                      <a:pt x="80" y="65"/>
                    </a:lnTo>
                    <a:lnTo>
                      <a:pt x="78" y="71"/>
                    </a:lnTo>
                    <a:lnTo>
                      <a:pt x="74" y="75"/>
                    </a:lnTo>
                    <a:lnTo>
                      <a:pt x="69" y="79"/>
                    </a:lnTo>
                    <a:lnTo>
                      <a:pt x="63" y="82"/>
                    </a:lnTo>
                    <a:lnTo>
                      <a:pt x="57" y="84"/>
                    </a:lnTo>
                    <a:lnTo>
                      <a:pt x="51" y="86"/>
                    </a:lnTo>
                    <a:lnTo>
                      <a:pt x="44" y="86"/>
                    </a:lnTo>
                    <a:lnTo>
                      <a:pt x="30" y="84"/>
                    </a:lnTo>
                    <a:lnTo>
                      <a:pt x="19" y="80"/>
                    </a:lnTo>
                    <a:lnTo>
                      <a:pt x="11" y="73"/>
                    </a:lnTo>
                    <a:lnTo>
                      <a:pt x="5" y="65"/>
                    </a:lnTo>
                    <a:lnTo>
                      <a:pt x="2" y="54"/>
                    </a:lnTo>
                    <a:lnTo>
                      <a:pt x="0" y="42"/>
                    </a:lnTo>
                    <a:lnTo>
                      <a:pt x="2" y="31"/>
                    </a:lnTo>
                    <a:lnTo>
                      <a:pt x="5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32" y="2"/>
                    </a:lnTo>
                    <a:lnTo>
                      <a:pt x="44" y="0"/>
                    </a:lnTo>
                    <a:lnTo>
                      <a:pt x="57" y="2"/>
                    </a:lnTo>
                    <a:lnTo>
                      <a:pt x="69" y="6"/>
                    </a:lnTo>
                    <a:lnTo>
                      <a:pt x="73" y="10"/>
                    </a:lnTo>
                    <a:lnTo>
                      <a:pt x="76" y="13"/>
                    </a:lnTo>
                    <a:lnTo>
                      <a:pt x="78" y="19"/>
                    </a:lnTo>
                    <a:lnTo>
                      <a:pt x="82" y="25"/>
                    </a:lnTo>
                    <a:lnTo>
                      <a:pt x="69" y="27"/>
                    </a:lnTo>
                    <a:lnTo>
                      <a:pt x="65" y="19"/>
                    </a:lnTo>
                    <a:lnTo>
                      <a:pt x="59" y="13"/>
                    </a:lnTo>
                    <a:lnTo>
                      <a:pt x="53" y="10"/>
                    </a:lnTo>
                    <a:lnTo>
                      <a:pt x="44" y="10"/>
                    </a:lnTo>
                    <a:lnTo>
                      <a:pt x="34" y="11"/>
                    </a:lnTo>
                    <a:lnTo>
                      <a:pt x="26" y="13"/>
                    </a:lnTo>
                    <a:lnTo>
                      <a:pt x="19" y="19"/>
                    </a:lnTo>
                    <a:lnTo>
                      <a:pt x="15" y="27"/>
                    </a:lnTo>
                    <a:lnTo>
                      <a:pt x="13" y="34"/>
                    </a:lnTo>
                    <a:lnTo>
                      <a:pt x="13" y="42"/>
                    </a:lnTo>
                    <a:lnTo>
                      <a:pt x="13" y="52"/>
                    </a:lnTo>
                    <a:lnTo>
                      <a:pt x="17" y="61"/>
                    </a:lnTo>
                    <a:lnTo>
                      <a:pt x="21" y="67"/>
                    </a:lnTo>
                    <a:lnTo>
                      <a:pt x="26" y="73"/>
                    </a:lnTo>
                    <a:lnTo>
                      <a:pt x="34" y="75"/>
                    </a:lnTo>
                    <a:lnTo>
                      <a:pt x="44" y="77"/>
                    </a:lnTo>
                    <a:lnTo>
                      <a:pt x="53" y="75"/>
                    </a:lnTo>
                    <a:lnTo>
                      <a:pt x="61" y="71"/>
                    </a:lnTo>
                    <a:lnTo>
                      <a:pt x="67" y="65"/>
                    </a:lnTo>
                    <a:lnTo>
                      <a:pt x="71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Freeform 62"/>
              <p:cNvSpPr>
                <a:spLocks/>
              </p:cNvSpPr>
              <p:nvPr/>
            </p:nvSpPr>
            <p:spPr bwMode="auto">
              <a:xfrm>
                <a:off x="4351" y="1781"/>
                <a:ext cx="43" cy="68"/>
              </a:xfrm>
              <a:custGeom>
                <a:avLst/>
                <a:gdLst>
                  <a:gd name="T0" fmla="*/ 0 w 79"/>
                  <a:gd name="T1" fmla="*/ 2 h 82"/>
                  <a:gd name="T2" fmla="*/ 0 w 79"/>
                  <a:gd name="T3" fmla="*/ 0 h 82"/>
                  <a:gd name="T4" fmla="*/ 1 w 79"/>
                  <a:gd name="T5" fmla="*/ 0 h 82"/>
                  <a:gd name="T6" fmla="*/ 1 w 79"/>
                  <a:gd name="T7" fmla="*/ 2 h 82"/>
                  <a:gd name="T8" fmla="*/ 1 w 79"/>
                  <a:gd name="T9" fmla="*/ 0 h 82"/>
                  <a:gd name="T10" fmla="*/ 1 w 79"/>
                  <a:gd name="T11" fmla="*/ 0 h 82"/>
                  <a:gd name="T12" fmla="*/ 1 w 79"/>
                  <a:gd name="T13" fmla="*/ 2 h 82"/>
                  <a:gd name="T14" fmla="*/ 1 w 79"/>
                  <a:gd name="T15" fmla="*/ 2 h 82"/>
                  <a:gd name="T16" fmla="*/ 1 w 79"/>
                  <a:gd name="T17" fmla="*/ 2 h 82"/>
                  <a:gd name="T18" fmla="*/ 1 w 79"/>
                  <a:gd name="T19" fmla="*/ 2 h 82"/>
                  <a:gd name="T20" fmla="*/ 1 w 79"/>
                  <a:gd name="T21" fmla="*/ 2 h 82"/>
                  <a:gd name="T22" fmla="*/ 1 w 79"/>
                  <a:gd name="T23" fmla="*/ 2 h 82"/>
                  <a:gd name="T24" fmla="*/ 0 w 79"/>
                  <a:gd name="T25" fmla="*/ 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9"/>
                  <a:gd name="T40" fmla="*/ 0 h 82"/>
                  <a:gd name="T41" fmla="*/ 79 w 79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9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40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37" y="32"/>
                    </a:lnTo>
                    <a:lnTo>
                      <a:pt x="79" y="82"/>
                    </a:lnTo>
                    <a:lnTo>
                      <a:pt x="62" y="82"/>
                    </a:lnTo>
                    <a:lnTo>
                      <a:pt x="29" y="40"/>
                    </a:lnTo>
                    <a:lnTo>
                      <a:pt x="14" y="54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Rectangle 63"/>
              <p:cNvSpPr>
                <a:spLocks noChangeArrowheads="1"/>
              </p:cNvSpPr>
              <p:nvPr/>
            </p:nvSpPr>
            <p:spPr bwMode="auto">
              <a:xfrm>
                <a:off x="2983" y="1150"/>
                <a:ext cx="2476" cy="2606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endParaRPr lang="en-US"/>
              </a:p>
            </p:txBody>
          </p:sp>
        </p:grpSp>
        <p:sp>
          <p:nvSpPr>
            <p:cNvPr id="19463" name="Rectangle 64"/>
            <p:cNvSpPr>
              <a:spLocks noChangeArrowheads="1"/>
            </p:cNvSpPr>
            <p:nvPr/>
          </p:nvSpPr>
          <p:spPr bwMode="auto">
            <a:xfrm>
              <a:off x="6113463" y="5491544"/>
              <a:ext cx="706437" cy="258762"/>
            </a:xfrm>
            <a:prstGeom prst="rect">
              <a:avLst/>
            </a:prstGeom>
            <a:solidFill>
              <a:srgbClr val="FFF5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2"/>
                  </a:solidFill>
                </a:rPr>
                <a:t>SALT</a:t>
              </a:r>
            </a:p>
          </p:txBody>
        </p:sp>
        <p:sp>
          <p:nvSpPr>
            <p:cNvPr id="19464" name="Rectangle 65"/>
            <p:cNvSpPr>
              <a:spLocks noChangeArrowheads="1"/>
            </p:cNvSpPr>
            <p:nvPr/>
          </p:nvSpPr>
          <p:spPr bwMode="auto">
            <a:xfrm>
              <a:off x="4244594" y="2508631"/>
              <a:ext cx="304800" cy="3429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19465" name="Rectangle 66"/>
            <p:cNvSpPr>
              <a:spLocks noChangeArrowheads="1"/>
            </p:cNvSpPr>
            <p:nvPr/>
          </p:nvSpPr>
          <p:spPr bwMode="auto">
            <a:xfrm>
              <a:off x="5040313" y="5895150"/>
              <a:ext cx="2743200" cy="152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</p:txBody>
        </p:sp>
        <p:sp>
          <p:nvSpPr>
            <p:cNvPr id="19466" name="Rectangle 67"/>
            <p:cNvSpPr>
              <a:spLocks noChangeArrowheads="1"/>
            </p:cNvSpPr>
            <p:nvPr/>
          </p:nvSpPr>
          <p:spPr bwMode="auto">
            <a:xfrm flipH="1">
              <a:off x="8485632" y="1764792"/>
              <a:ext cx="173736" cy="42490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</p:txBody>
        </p:sp>
      </p:grpSp>
      <p:sp>
        <p:nvSpPr>
          <p:cNvPr id="19460" name="Rectangle 68"/>
          <p:cNvSpPr>
            <a:spLocks noChangeArrowheads="1"/>
          </p:cNvSpPr>
          <p:nvPr/>
        </p:nvSpPr>
        <p:spPr bwMode="auto">
          <a:xfrm>
            <a:off x="311150" y="1628775"/>
            <a:ext cx="44529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charset="0"/>
              <a:buChar char="●"/>
            </a:pPr>
            <a:r>
              <a:rPr lang="en-US" b="1" dirty="0">
                <a:latin typeface="Arial" charset="0"/>
                <a:cs typeface="Arial" charset="0"/>
              </a:rPr>
              <a:t>Lowest Cost Storage Technology: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Drill wells into salt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Solution mine storage cavities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dirty="0">
              <a:solidFill>
                <a:schemeClr val="bg2"/>
              </a:solidFill>
              <a:latin typeface="Calibri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Arial" charset="0"/>
              <a:buChar char="●"/>
            </a:pPr>
            <a:r>
              <a:rPr lang="en-US" b="1" dirty="0">
                <a:latin typeface="Arial" charset="0"/>
                <a:cs typeface="Arial" charset="0"/>
              </a:rPr>
              <a:t>Oil Storage in Salt Caverns: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Proven Storage Technology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Assured Containment 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Utmost Safety and Security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Easy to get in and out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Oil does not dissolve salt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 typeface="Arial" charset="0"/>
              <a:buChar char="‒"/>
            </a:pPr>
            <a:r>
              <a:rPr lang="en-US" sz="1800" b="1" dirty="0">
                <a:solidFill>
                  <a:schemeClr val="bg2"/>
                </a:solidFill>
                <a:latin typeface="Arial" charset="0"/>
                <a:cs typeface="Arial" charset="0"/>
              </a:rPr>
              <a:t>No Evaporation or Air Emissions 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F1823-7BAB-4B4F-8ECB-B9EEEA4D5BF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B9BE6-24B5-44C6-9259-D9574A2EBC9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203200"/>
            <a:ext cx="7737475" cy="855663"/>
          </a:xfrm>
        </p:spPr>
        <p:txBody>
          <a:bodyPr anchor="t"/>
          <a:lstStyle/>
          <a:p>
            <a:r>
              <a:rPr lang="en-US" sz="3200" b="1" smtClean="0">
                <a:solidFill>
                  <a:srgbClr val="FFFF00"/>
                </a:solidFill>
                <a:latin typeface="Verdana" pitchFamily="34" charset="0"/>
              </a:rPr>
              <a:t>SPR Storage Cavern Design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924050"/>
            <a:ext cx="3746500" cy="43180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Char char="●"/>
            </a:pPr>
            <a:r>
              <a:rPr lang="en-US" sz="2000" b="1" smtClean="0">
                <a:solidFill>
                  <a:schemeClr val="bg1"/>
                </a:solidFill>
                <a:latin typeface="Arial" charset="0"/>
              </a:rPr>
              <a:t>Cavern Size &amp; Shape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Char char="‒"/>
            </a:pPr>
            <a:r>
              <a:rPr lang="en-US" sz="1800" b="1" smtClean="0">
                <a:latin typeface="Arial" charset="0"/>
              </a:rPr>
              <a:t>10 Million Barrels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US" sz="1800" b="1" smtClean="0">
                <a:latin typeface="Arial" charset="0"/>
              </a:rPr>
              <a:t>	(1.59 million m</a:t>
            </a:r>
            <a:r>
              <a:rPr lang="en-US" sz="1800" b="1" baseline="30000" smtClean="0">
                <a:latin typeface="Arial" charset="0"/>
              </a:rPr>
              <a:t>3</a:t>
            </a:r>
            <a:r>
              <a:rPr lang="en-US" sz="1800" b="1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Char char="‒"/>
            </a:pPr>
            <a:endParaRPr lang="en-US" sz="1800" b="1" smtClean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Char char="‒"/>
            </a:pPr>
            <a:r>
              <a:rPr lang="en-US" sz="1800" b="1" smtClean="0">
                <a:latin typeface="Arial" charset="0"/>
              </a:rPr>
              <a:t>Cylindrical shape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US" sz="1800" b="1" smtClean="0">
                <a:latin typeface="Arial" charset="0"/>
              </a:rPr>
              <a:t>	~ 200 ft Diameter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en-US" sz="1800" b="1" smtClean="0">
                <a:latin typeface="Arial" charset="0"/>
              </a:rPr>
              <a:t>	~ 2000 ft Tall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200" b="1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Char char="●"/>
            </a:pPr>
            <a:r>
              <a:rPr lang="en-US" sz="2000" b="1" smtClean="0">
                <a:solidFill>
                  <a:schemeClr val="bg1"/>
                </a:solidFill>
                <a:latin typeface="Arial" charset="0"/>
              </a:rPr>
              <a:t>Storage Depth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Char char="‒"/>
            </a:pPr>
            <a:r>
              <a:rPr lang="en-US" sz="1800" b="1" smtClean="0">
                <a:latin typeface="Arial" charset="0"/>
              </a:rPr>
              <a:t>Top &gt;-2000 ft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Char char="‒"/>
            </a:pPr>
            <a:r>
              <a:rPr lang="en-US" sz="1800" b="1" smtClean="0">
                <a:latin typeface="Arial" charset="0"/>
              </a:rPr>
              <a:t>Bottom &lt;-5000 ft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200" b="1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Pct val="120000"/>
              <a:buFont typeface="Symbol" pitchFamily="18" charset="2"/>
              <a:buChar char="·"/>
            </a:pPr>
            <a:r>
              <a:rPr lang="en-US" sz="2000" b="1" smtClean="0">
                <a:solidFill>
                  <a:schemeClr val="bg1"/>
                </a:solidFill>
                <a:latin typeface="Arial" charset="0"/>
              </a:rPr>
              <a:t>Two Wells/Cavern</a:t>
            </a:r>
          </a:p>
        </p:txBody>
      </p:sp>
      <p:sp>
        <p:nvSpPr>
          <p:cNvPr id="21509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52963" y="1981200"/>
            <a:ext cx="3817937" cy="4114800"/>
          </a:xfrm>
        </p:spPr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4432300" y="1600200"/>
            <a:ext cx="4083050" cy="11890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4432300" y="2720975"/>
            <a:ext cx="4083050" cy="3567113"/>
          </a:xfrm>
          <a:prstGeom prst="rect">
            <a:avLst/>
          </a:prstGeom>
          <a:gradFill rotWithShape="0">
            <a:gsLst>
              <a:gs pos="0">
                <a:srgbClr val="472F00"/>
              </a:gs>
              <a:gs pos="50000">
                <a:srgbClr val="996600"/>
              </a:gs>
              <a:gs pos="100000">
                <a:srgbClr val="472F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Freeform 7"/>
          <p:cNvSpPr>
            <a:spLocks/>
          </p:cNvSpPr>
          <p:nvPr/>
        </p:nvSpPr>
        <p:spPr bwMode="auto">
          <a:xfrm>
            <a:off x="4787900" y="3178175"/>
            <a:ext cx="3289300" cy="3106738"/>
          </a:xfrm>
          <a:custGeom>
            <a:avLst/>
            <a:gdLst>
              <a:gd name="T0" fmla="*/ 0 w 4637"/>
              <a:gd name="T1" fmla="*/ 2147483647 h 2259"/>
              <a:gd name="T2" fmla="*/ 2147483647 w 4637"/>
              <a:gd name="T3" fmla="*/ 2147483647 h 2259"/>
              <a:gd name="T4" fmla="*/ 2147483647 w 4637"/>
              <a:gd name="T5" fmla="*/ 2147483647 h 2259"/>
              <a:gd name="T6" fmla="*/ 2147483647 w 4637"/>
              <a:gd name="T7" fmla="*/ 2147483647 h 2259"/>
              <a:gd name="T8" fmla="*/ 2147483647 w 4637"/>
              <a:gd name="T9" fmla="*/ 2147483647 h 2259"/>
              <a:gd name="T10" fmla="*/ 2147483647 w 4637"/>
              <a:gd name="T11" fmla="*/ 2147483647 h 2259"/>
              <a:gd name="T12" fmla="*/ 2147483647 w 4637"/>
              <a:gd name="T13" fmla="*/ 2147483647 h 2259"/>
              <a:gd name="T14" fmla="*/ 2147483647 w 4637"/>
              <a:gd name="T15" fmla="*/ 2147483647 h 2259"/>
              <a:gd name="T16" fmla="*/ 2147483647 w 4637"/>
              <a:gd name="T17" fmla="*/ 2147483647 h 2259"/>
              <a:gd name="T18" fmla="*/ 2147483647 w 4637"/>
              <a:gd name="T19" fmla="*/ 2147483647 h 2259"/>
              <a:gd name="T20" fmla="*/ 2147483647 w 4637"/>
              <a:gd name="T21" fmla="*/ 2147483647 h 2259"/>
              <a:gd name="T22" fmla="*/ 2147483647 w 4637"/>
              <a:gd name="T23" fmla="*/ 2147483647 h 2259"/>
              <a:gd name="T24" fmla="*/ 2147483647 w 4637"/>
              <a:gd name="T25" fmla="*/ 2147483647 h 2259"/>
              <a:gd name="T26" fmla="*/ 2147483647 w 4637"/>
              <a:gd name="T27" fmla="*/ 2147483647 h 2259"/>
              <a:gd name="T28" fmla="*/ 2147483647 w 4637"/>
              <a:gd name="T29" fmla="*/ 2147483647 h 2259"/>
              <a:gd name="T30" fmla="*/ 2147483647 w 4637"/>
              <a:gd name="T31" fmla="*/ 2147483647 h 2259"/>
              <a:gd name="T32" fmla="*/ 2147483647 w 4637"/>
              <a:gd name="T33" fmla="*/ 2147483647 h 2259"/>
              <a:gd name="T34" fmla="*/ 2147483647 w 4637"/>
              <a:gd name="T35" fmla="*/ 2147483647 h 2259"/>
              <a:gd name="T36" fmla="*/ 2147483647 w 4637"/>
              <a:gd name="T37" fmla="*/ 2147483647 h 2259"/>
              <a:gd name="T38" fmla="*/ 2147483647 w 4637"/>
              <a:gd name="T39" fmla="*/ 2147483647 h 2259"/>
              <a:gd name="T40" fmla="*/ 2147483647 w 4637"/>
              <a:gd name="T41" fmla="*/ 2147483647 h 2259"/>
              <a:gd name="T42" fmla="*/ 2147483647 w 4637"/>
              <a:gd name="T43" fmla="*/ 2147483647 h 2259"/>
              <a:gd name="T44" fmla="*/ 2147483647 w 4637"/>
              <a:gd name="T45" fmla="*/ 2147483647 h 2259"/>
              <a:gd name="T46" fmla="*/ 2147483647 w 4637"/>
              <a:gd name="T47" fmla="*/ 2147483647 h 2259"/>
              <a:gd name="T48" fmla="*/ 2147483647 w 4637"/>
              <a:gd name="T49" fmla="*/ 2147483647 h 2259"/>
              <a:gd name="T50" fmla="*/ 2147483647 w 4637"/>
              <a:gd name="T51" fmla="*/ 2147483647 h 2259"/>
              <a:gd name="T52" fmla="*/ 2147483647 w 4637"/>
              <a:gd name="T53" fmla="*/ 2147483647 h 2259"/>
              <a:gd name="T54" fmla="*/ 2147483647 w 4637"/>
              <a:gd name="T55" fmla="*/ 2147483647 h 2259"/>
              <a:gd name="T56" fmla="*/ 2147483647 w 4637"/>
              <a:gd name="T57" fmla="*/ 2147483647 h 2259"/>
              <a:gd name="T58" fmla="*/ 0 w 4637"/>
              <a:gd name="T59" fmla="*/ 2147483647 h 225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37"/>
              <a:gd name="T91" fmla="*/ 0 h 2259"/>
              <a:gd name="T92" fmla="*/ 4637 w 4637"/>
              <a:gd name="T93" fmla="*/ 2259 h 225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37" h="2259">
                <a:moveTo>
                  <a:pt x="0" y="2258"/>
                </a:moveTo>
                <a:lnTo>
                  <a:pt x="336" y="1738"/>
                </a:lnTo>
                <a:cubicBezTo>
                  <a:pt x="420" y="1618"/>
                  <a:pt x="463" y="1614"/>
                  <a:pt x="504" y="1538"/>
                </a:cubicBezTo>
                <a:cubicBezTo>
                  <a:pt x="545" y="1462"/>
                  <a:pt x="552" y="1371"/>
                  <a:pt x="584" y="1282"/>
                </a:cubicBezTo>
                <a:cubicBezTo>
                  <a:pt x="616" y="1193"/>
                  <a:pt x="657" y="1099"/>
                  <a:pt x="696" y="1002"/>
                </a:cubicBezTo>
                <a:cubicBezTo>
                  <a:pt x="735" y="905"/>
                  <a:pt x="784" y="796"/>
                  <a:pt x="816" y="698"/>
                </a:cubicBezTo>
                <a:cubicBezTo>
                  <a:pt x="848" y="600"/>
                  <a:pt x="866" y="484"/>
                  <a:pt x="890" y="414"/>
                </a:cubicBezTo>
                <a:cubicBezTo>
                  <a:pt x="914" y="344"/>
                  <a:pt x="923" y="316"/>
                  <a:pt x="958" y="278"/>
                </a:cubicBezTo>
                <a:cubicBezTo>
                  <a:pt x="993" y="240"/>
                  <a:pt x="1034" y="210"/>
                  <a:pt x="1103" y="183"/>
                </a:cubicBezTo>
                <a:cubicBezTo>
                  <a:pt x="1172" y="156"/>
                  <a:pt x="1275" y="142"/>
                  <a:pt x="1374" y="116"/>
                </a:cubicBezTo>
                <a:cubicBezTo>
                  <a:pt x="1473" y="90"/>
                  <a:pt x="1577" y="49"/>
                  <a:pt x="1698" y="30"/>
                </a:cubicBezTo>
                <a:cubicBezTo>
                  <a:pt x="1819" y="11"/>
                  <a:pt x="1966" y="8"/>
                  <a:pt x="2102" y="4"/>
                </a:cubicBezTo>
                <a:cubicBezTo>
                  <a:pt x="2238" y="0"/>
                  <a:pt x="2390" y="2"/>
                  <a:pt x="2516" y="4"/>
                </a:cubicBezTo>
                <a:cubicBezTo>
                  <a:pt x="2642" y="6"/>
                  <a:pt x="2754" y="6"/>
                  <a:pt x="2856" y="18"/>
                </a:cubicBezTo>
                <a:cubicBezTo>
                  <a:pt x="2958" y="30"/>
                  <a:pt x="3049" y="59"/>
                  <a:pt x="3128" y="74"/>
                </a:cubicBezTo>
                <a:cubicBezTo>
                  <a:pt x="3207" y="89"/>
                  <a:pt x="3259" y="95"/>
                  <a:pt x="3328" y="106"/>
                </a:cubicBezTo>
                <a:cubicBezTo>
                  <a:pt x="3397" y="117"/>
                  <a:pt x="3467" y="120"/>
                  <a:pt x="3544" y="138"/>
                </a:cubicBezTo>
                <a:cubicBezTo>
                  <a:pt x="3621" y="156"/>
                  <a:pt x="3713" y="182"/>
                  <a:pt x="3790" y="212"/>
                </a:cubicBezTo>
                <a:cubicBezTo>
                  <a:pt x="3867" y="242"/>
                  <a:pt x="3955" y="283"/>
                  <a:pt x="4006" y="320"/>
                </a:cubicBezTo>
                <a:cubicBezTo>
                  <a:pt x="4057" y="357"/>
                  <a:pt x="4074" y="384"/>
                  <a:pt x="4096" y="434"/>
                </a:cubicBezTo>
                <a:cubicBezTo>
                  <a:pt x="4118" y="484"/>
                  <a:pt x="4138" y="550"/>
                  <a:pt x="4138" y="620"/>
                </a:cubicBezTo>
                <a:cubicBezTo>
                  <a:pt x="4138" y="690"/>
                  <a:pt x="4102" y="771"/>
                  <a:pt x="4096" y="854"/>
                </a:cubicBezTo>
                <a:cubicBezTo>
                  <a:pt x="4090" y="937"/>
                  <a:pt x="4092" y="1042"/>
                  <a:pt x="4102" y="1118"/>
                </a:cubicBezTo>
                <a:cubicBezTo>
                  <a:pt x="4112" y="1194"/>
                  <a:pt x="4132" y="1229"/>
                  <a:pt x="4156" y="1310"/>
                </a:cubicBezTo>
                <a:cubicBezTo>
                  <a:pt x="4180" y="1391"/>
                  <a:pt x="4219" y="1525"/>
                  <a:pt x="4248" y="1602"/>
                </a:cubicBezTo>
                <a:cubicBezTo>
                  <a:pt x="4277" y="1679"/>
                  <a:pt x="4296" y="1706"/>
                  <a:pt x="4328" y="1770"/>
                </a:cubicBezTo>
                <a:cubicBezTo>
                  <a:pt x="4360" y="1834"/>
                  <a:pt x="4409" y="1932"/>
                  <a:pt x="4440" y="1986"/>
                </a:cubicBezTo>
                <a:cubicBezTo>
                  <a:pt x="4471" y="2040"/>
                  <a:pt x="4481" y="2050"/>
                  <a:pt x="4514" y="2095"/>
                </a:cubicBezTo>
                <a:lnTo>
                  <a:pt x="4637" y="2259"/>
                </a:lnTo>
                <a:lnTo>
                  <a:pt x="0" y="225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1C2AB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721928" name="Text Box 8"/>
          <p:cNvSpPr txBox="1">
            <a:spLocks noChangeArrowheads="1"/>
          </p:cNvSpPr>
          <p:nvPr/>
        </p:nvSpPr>
        <p:spPr bwMode="auto">
          <a:xfrm>
            <a:off x="5745163" y="5873750"/>
            <a:ext cx="1611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  <a:buClr>
                <a:srgbClr val="FFCC00"/>
              </a:buClr>
              <a:buSzPct val="150000"/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Salt Dome</a:t>
            </a:r>
            <a:endParaRPr lang="en-US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6189663" y="2424113"/>
            <a:ext cx="123825" cy="746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874" tIns="42938" rIns="85874" bIns="42938" anchor="ctr">
            <a:spAutoFit/>
          </a:bodyPr>
          <a:lstStyle/>
          <a:p>
            <a:endParaRPr lang="en-US"/>
          </a:p>
        </p:txBody>
      </p:sp>
      <p:grpSp>
        <p:nvGrpSpPr>
          <p:cNvPr id="21515" name="Group 10"/>
          <p:cNvGrpSpPr>
            <a:grpSpLocks noChangeAspect="1"/>
          </p:cNvGrpSpPr>
          <p:nvPr/>
        </p:nvGrpSpPr>
        <p:grpSpPr bwMode="auto">
          <a:xfrm>
            <a:off x="6203950" y="2292350"/>
            <a:ext cx="98425" cy="239713"/>
            <a:chOff x="3729" y="1424"/>
            <a:chExt cx="262" cy="345"/>
          </a:xfrm>
        </p:grpSpPr>
        <p:sp>
          <p:nvSpPr>
            <p:cNvPr id="21552" name="Rectangle 11"/>
            <p:cNvSpPr>
              <a:spLocks noChangeAspect="1" noChangeArrowheads="1"/>
            </p:cNvSpPr>
            <p:nvPr/>
          </p:nvSpPr>
          <p:spPr bwMode="auto">
            <a:xfrm>
              <a:off x="3856" y="1424"/>
              <a:ext cx="13" cy="124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3" name="Rectangle 12"/>
            <p:cNvSpPr>
              <a:spLocks noChangeAspect="1" noChangeArrowheads="1"/>
            </p:cNvSpPr>
            <p:nvPr/>
          </p:nvSpPr>
          <p:spPr bwMode="auto">
            <a:xfrm>
              <a:off x="3823" y="1508"/>
              <a:ext cx="77" cy="132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4" name="Oval 13"/>
            <p:cNvSpPr>
              <a:spLocks noChangeAspect="1" noChangeArrowheads="1"/>
            </p:cNvSpPr>
            <p:nvPr/>
          </p:nvSpPr>
          <p:spPr bwMode="auto">
            <a:xfrm>
              <a:off x="3786" y="1608"/>
              <a:ext cx="147" cy="161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5" name="Rectangle 14"/>
            <p:cNvSpPr>
              <a:spLocks noChangeAspect="1" noChangeArrowheads="1"/>
            </p:cNvSpPr>
            <p:nvPr/>
          </p:nvSpPr>
          <p:spPr bwMode="auto">
            <a:xfrm>
              <a:off x="3729" y="1443"/>
              <a:ext cx="262" cy="3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6" name="Rectangle 15"/>
            <p:cNvSpPr>
              <a:spLocks noChangeAspect="1" noChangeArrowheads="1"/>
            </p:cNvSpPr>
            <p:nvPr/>
          </p:nvSpPr>
          <p:spPr bwMode="auto">
            <a:xfrm>
              <a:off x="3936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7" name="Rectangle 16"/>
            <p:cNvSpPr>
              <a:spLocks noChangeAspect="1" noChangeArrowheads="1"/>
            </p:cNvSpPr>
            <p:nvPr/>
          </p:nvSpPr>
          <p:spPr bwMode="auto">
            <a:xfrm>
              <a:off x="3735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</p:grpSp>
      <p:sp>
        <p:nvSpPr>
          <p:cNvPr id="21516" name="Rectangle 17"/>
          <p:cNvSpPr>
            <a:spLocks noChangeArrowheads="1"/>
          </p:cNvSpPr>
          <p:nvPr/>
        </p:nvSpPr>
        <p:spPr bwMode="auto">
          <a:xfrm>
            <a:off x="5883275" y="2427288"/>
            <a:ext cx="1222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874" tIns="42938" rIns="85874" bIns="42938" anchor="ctr">
            <a:spAutoFit/>
          </a:bodyPr>
          <a:lstStyle/>
          <a:p>
            <a:endParaRPr lang="en-US"/>
          </a:p>
        </p:txBody>
      </p:sp>
      <p:grpSp>
        <p:nvGrpSpPr>
          <p:cNvPr id="21517" name="Group 18"/>
          <p:cNvGrpSpPr>
            <a:grpSpLocks noChangeAspect="1"/>
          </p:cNvGrpSpPr>
          <p:nvPr/>
        </p:nvGrpSpPr>
        <p:grpSpPr bwMode="auto">
          <a:xfrm>
            <a:off x="5899150" y="2300288"/>
            <a:ext cx="98425" cy="238125"/>
            <a:chOff x="3729" y="1424"/>
            <a:chExt cx="262" cy="345"/>
          </a:xfrm>
        </p:grpSpPr>
        <p:sp>
          <p:nvSpPr>
            <p:cNvPr id="21546" name="Rectangle 19"/>
            <p:cNvSpPr>
              <a:spLocks noChangeAspect="1" noChangeArrowheads="1"/>
            </p:cNvSpPr>
            <p:nvPr/>
          </p:nvSpPr>
          <p:spPr bwMode="auto">
            <a:xfrm>
              <a:off x="3856" y="1424"/>
              <a:ext cx="13" cy="124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7" name="Rectangle 20"/>
            <p:cNvSpPr>
              <a:spLocks noChangeAspect="1" noChangeArrowheads="1"/>
            </p:cNvSpPr>
            <p:nvPr/>
          </p:nvSpPr>
          <p:spPr bwMode="auto">
            <a:xfrm>
              <a:off x="3823" y="1508"/>
              <a:ext cx="77" cy="132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8" name="Oval 21"/>
            <p:cNvSpPr>
              <a:spLocks noChangeAspect="1" noChangeArrowheads="1"/>
            </p:cNvSpPr>
            <p:nvPr/>
          </p:nvSpPr>
          <p:spPr bwMode="auto">
            <a:xfrm>
              <a:off x="3786" y="1608"/>
              <a:ext cx="147" cy="161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9" name="Rectangle 22"/>
            <p:cNvSpPr>
              <a:spLocks noChangeAspect="1" noChangeArrowheads="1"/>
            </p:cNvSpPr>
            <p:nvPr/>
          </p:nvSpPr>
          <p:spPr bwMode="auto">
            <a:xfrm>
              <a:off x="3729" y="1443"/>
              <a:ext cx="262" cy="3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0" name="Rectangle 23"/>
            <p:cNvSpPr>
              <a:spLocks noChangeAspect="1" noChangeArrowheads="1"/>
            </p:cNvSpPr>
            <p:nvPr/>
          </p:nvSpPr>
          <p:spPr bwMode="auto">
            <a:xfrm>
              <a:off x="3936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51" name="Rectangle 24"/>
            <p:cNvSpPr>
              <a:spLocks noChangeAspect="1" noChangeArrowheads="1"/>
            </p:cNvSpPr>
            <p:nvPr/>
          </p:nvSpPr>
          <p:spPr bwMode="auto">
            <a:xfrm>
              <a:off x="3735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</p:grpSp>
      <p:sp>
        <p:nvSpPr>
          <p:cNvPr id="21518" name="Rectangle 25"/>
          <p:cNvSpPr>
            <a:spLocks noChangeArrowheads="1"/>
          </p:cNvSpPr>
          <p:nvPr/>
        </p:nvSpPr>
        <p:spPr bwMode="auto">
          <a:xfrm>
            <a:off x="7027863" y="2424113"/>
            <a:ext cx="123825" cy="746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874" tIns="42938" rIns="85874" bIns="42938" anchor="ctr">
            <a:spAutoFit/>
          </a:bodyPr>
          <a:lstStyle/>
          <a:p>
            <a:endParaRPr lang="en-US"/>
          </a:p>
        </p:txBody>
      </p:sp>
      <p:grpSp>
        <p:nvGrpSpPr>
          <p:cNvPr id="21519" name="Group 26"/>
          <p:cNvGrpSpPr>
            <a:grpSpLocks noChangeAspect="1"/>
          </p:cNvGrpSpPr>
          <p:nvPr/>
        </p:nvGrpSpPr>
        <p:grpSpPr bwMode="auto">
          <a:xfrm>
            <a:off x="7042150" y="2292350"/>
            <a:ext cx="96838" cy="239713"/>
            <a:chOff x="3729" y="1424"/>
            <a:chExt cx="262" cy="345"/>
          </a:xfrm>
        </p:grpSpPr>
        <p:sp>
          <p:nvSpPr>
            <p:cNvPr id="21540" name="Rectangle 27"/>
            <p:cNvSpPr>
              <a:spLocks noChangeAspect="1" noChangeArrowheads="1"/>
            </p:cNvSpPr>
            <p:nvPr/>
          </p:nvSpPr>
          <p:spPr bwMode="auto">
            <a:xfrm>
              <a:off x="3856" y="1424"/>
              <a:ext cx="13" cy="124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1" name="Rectangle 28"/>
            <p:cNvSpPr>
              <a:spLocks noChangeAspect="1" noChangeArrowheads="1"/>
            </p:cNvSpPr>
            <p:nvPr/>
          </p:nvSpPr>
          <p:spPr bwMode="auto">
            <a:xfrm>
              <a:off x="3823" y="1508"/>
              <a:ext cx="77" cy="132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2" name="Oval 29"/>
            <p:cNvSpPr>
              <a:spLocks noChangeAspect="1" noChangeArrowheads="1"/>
            </p:cNvSpPr>
            <p:nvPr/>
          </p:nvSpPr>
          <p:spPr bwMode="auto">
            <a:xfrm>
              <a:off x="3786" y="1608"/>
              <a:ext cx="147" cy="161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3" name="Rectangle 30"/>
            <p:cNvSpPr>
              <a:spLocks noChangeAspect="1" noChangeArrowheads="1"/>
            </p:cNvSpPr>
            <p:nvPr/>
          </p:nvSpPr>
          <p:spPr bwMode="auto">
            <a:xfrm>
              <a:off x="3729" y="1443"/>
              <a:ext cx="262" cy="3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4" name="Rectangle 31"/>
            <p:cNvSpPr>
              <a:spLocks noChangeAspect="1" noChangeArrowheads="1"/>
            </p:cNvSpPr>
            <p:nvPr/>
          </p:nvSpPr>
          <p:spPr bwMode="auto">
            <a:xfrm>
              <a:off x="3936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45" name="Rectangle 32"/>
            <p:cNvSpPr>
              <a:spLocks noChangeAspect="1" noChangeArrowheads="1"/>
            </p:cNvSpPr>
            <p:nvPr/>
          </p:nvSpPr>
          <p:spPr bwMode="auto">
            <a:xfrm>
              <a:off x="3735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</p:grpSp>
      <p:sp>
        <p:nvSpPr>
          <p:cNvPr id="21520" name="Rectangle 33"/>
          <p:cNvSpPr>
            <a:spLocks noChangeArrowheads="1"/>
          </p:cNvSpPr>
          <p:nvPr/>
        </p:nvSpPr>
        <p:spPr bwMode="auto">
          <a:xfrm>
            <a:off x="6721475" y="2427288"/>
            <a:ext cx="1222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874" tIns="42938" rIns="85874" bIns="42938" anchor="ctr">
            <a:spAutoFit/>
          </a:bodyPr>
          <a:lstStyle/>
          <a:p>
            <a:endParaRPr lang="en-US"/>
          </a:p>
        </p:txBody>
      </p:sp>
      <p:grpSp>
        <p:nvGrpSpPr>
          <p:cNvPr id="21521" name="Group 34"/>
          <p:cNvGrpSpPr>
            <a:grpSpLocks noChangeAspect="1"/>
          </p:cNvGrpSpPr>
          <p:nvPr/>
        </p:nvGrpSpPr>
        <p:grpSpPr bwMode="auto">
          <a:xfrm>
            <a:off x="6737350" y="2300288"/>
            <a:ext cx="98425" cy="238125"/>
            <a:chOff x="3729" y="1424"/>
            <a:chExt cx="262" cy="345"/>
          </a:xfrm>
        </p:grpSpPr>
        <p:sp>
          <p:nvSpPr>
            <p:cNvPr id="21534" name="Rectangle 35"/>
            <p:cNvSpPr>
              <a:spLocks noChangeAspect="1" noChangeArrowheads="1"/>
            </p:cNvSpPr>
            <p:nvPr/>
          </p:nvSpPr>
          <p:spPr bwMode="auto">
            <a:xfrm>
              <a:off x="3856" y="1424"/>
              <a:ext cx="13" cy="124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35" name="Rectangle 36"/>
            <p:cNvSpPr>
              <a:spLocks noChangeAspect="1" noChangeArrowheads="1"/>
            </p:cNvSpPr>
            <p:nvPr/>
          </p:nvSpPr>
          <p:spPr bwMode="auto">
            <a:xfrm>
              <a:off x="3823" y="1508"/>
              <a:ext cx="77" cy="132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36" name="Oval 37"/>
            <p:cNvSpPr>
              <a:spLocks noChangeAspect="1" noChangeArrowheads="1"/>
            </p:cNvSpPr>
            <p:nvPr/>
          </p:nvSpPr>
          <p:spPr bwMode="auto">
            <a:xfrm>
              <a:off x="3786" y="1608"/>
              <a:ext cx="147" cy="161"/>
            </a:xfrm>
            <a:prstGeom prst="ellipse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37" name="Rectangle 38"/>
            <p:cNvSpPr>
              <a:spLocks noChangeAspect="1" noChangeArrowheads="1"/>
            </p:cNvSpPr>
            <p:nvPr/>
          </p:nvSpPr>
          <p:spPr bwMode="auto">
            <a:xfrm>
              <a:off x="3729" y="1443"/>
              <a:ext cx="262" cy="3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38" name="Rectangle 39"/>
            <p:cNvSpPr>
              <a:spLocks noChangeAspect="1" noChangeArrowheads="1"/>
            </p:cNvSpPr>
            <p:nvPr/>
          </p:nvSpPr>
          <p:spPr bwMode="auto">
            <a:xfrm>
              <a:off x="3936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  <p:sp>
          <p:nvSpPr>
            <p:cNvPr id="21539" name="Rectangle 40"/>
            <p:cNvSpPr>
              <a:spLocks noChangeAspect="1" noChangeArrowheads="1"/>
            </p:cNvSpPr>
            <p:nvPr/>
          </p:nvSpPr>
          <p:spPr bwMode="auto">
            <a:xfrm>
              <a:off x="3735" y="1614"/>
              <a:ext cx="51" cy="147"/>
            </a:xfrm>
            <a:prstGeom prst="rect">
              <a:avLst/>
            </a:prstGeom>
            <a:solidFill>
              <a:srgbClr val="CCCC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85874" tIns="42938" rIns="85874" bIns="42938">
              <a:spAutoFit/>
            </a:bodyPr>
            <a:lstStyle/>
            <a:p>
              <a:endParaRPr lang="en-US"/>
            </a:p>
          </p:txBody>
        </p:sp>
      </p:grpSp>
      <p:sp>
        <p:nvSpPr>
          <p:cNvPr id="21522" name="Line 41"/>
          <p:cNvSpPr>
            <a:spLocks noChangeShapeType="1"/>
          </p:cNvSpPr>
          <p:nvPr/>
        </p:nvSpPr>
        <p:spPr bwMode="auto">
          <a:xfrm>
            <a:off x="6099175" y="1979613"/>
            <a:ext cx="8159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sm"/>
            <a:tailEnd type="stealth" w="med" len="sm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523" name="Freeform 42"/>
          <p:cNvSpPr>
            <a:spLocks/>
          </p:cNvSpPr>
          <p:nvPr/>
        </p:nvSpPr>
        <p:spPr bwMode="auto">
          <a:xfrm>
            <a:off x="6732588" y="3732213"/>
            <a:ext cx="396875" cy="2058987"/>
          </a:xfrm>
          <a:custGeom>
            <a:avLst/>
            <a:gdLst>
              <a:gd name="T0" fmla="*/ 2147483647 w 561"/>
              <a:gd name="T1" fmla="*/ 2147483647 h 1497"/>
              <a:gd name="T2" fmla="*/ 2147483647 w 561"/>
              <a:gd name="T3" fmla="*/ 2147483647 h 1497"/>
              <a:gd name="T4" fmla="*/ 2147483647 w 561"/>
              <a:gd name="T5" fmla="*/ 2147483647 h 1497"/>
              <a:gd name="T6" fmla="*/ 2147483647 w 561"/>
              <a:gd name="T7" fmla="*/ 2147483647 h 1497"/>
              <a:gd name="T8" fmla="*/ 2147483647 w 561"/>
              <a:gd name="T9" fmla="*/ 2147483647 h 1497"/>
              <a:gd name="T10" fmla="*/ 2147483647 w 561"/>
              <a:gd name="T11" fmla="*/ 2147483647 h 1497"/>
              <a:gd name="T12" fmla="*/ 2147483647 w 561"/>
              <a:gd name="T13" fmla="*/ 2147483647 h 1497"/>
              <a:gd name="T14" fmla="*/ 2147483647 w 561"/>
              <a:gd name="T15" fmla="*/ 2147483647 h 1497"/>
              <a:gd name="T16" fmla="*/ 2147483647 w 561"/>
              <a:gd name="T17" fmla="*/ 2147483647 h 1497"/>
              <a:gd name="T18" fmla="*/ 2147483647 w 561"/>
              <a:gd name="T19" fmla="*/ 2147483647 h 1497"/>
              <a:gd name="T20" fmla="*/ 2147483647 w 561"/>
              <a:gd name="T21" fmla="*/ 2147483647 h 1497"/>
              <a:gd name="T22" fmla="*/ 2147483647 w 561"/>
              <a:gd name="T23" fmla="*/ 2147483647 h 1497"/>
              <a:gd name="T24" fmla="*/ 2147483647 w 561"/>
              <a:gd name="T25" fmla="*/ 2147483647 h 1497"/>
              <a:gd name="T26" fmla="*/ 2147483647 w 561"/>
              <a:gd name="T27" fmla="*/ 2147483647 h 1497"/>
              <a:gd name="T28" fmla="*/ 2147483647 w 561"/>
              <a:gd name="T29" fmla="*/ 2147483647 h 1497"/>
              <a:gd name="T30" fmla="*/ 2147483647 w 561"/>
              <a:gd name="T31" fmla="*/ 2147483647 h 1497"/>
              <a:gd name="T32" fmla="*/ 2147483647 w 561"/>
              <a:gd name="T33" fmla="*/ 2147483647 h 1497"/>
              <a:gd name="T34" fmla="*/ 2147483647 w 561"/>
              <a:gd name="T35" fmla="*/ 2147483647 h 1497"/>
              <a:gd name="T36" fmla="*/ 2147483647 w 561"/>
              <a:gd name="T37" fmla="*/ 2147483647 h 1497"/>
              <a:gd name="T38" fmla="*/ 2147483647 w 561"/>
              <a:gd name="T39" fmla="*/ 2147483647 h 1497"/>
              <a:gd name="T40" fmla="*/ 2147483647 w 561"/>
              <a:gd name="T41" fmla="*/ 2147483647 h 1497"/>
              <a:gd name="T42" fmla="*/ 2147483647 w 561"/>
              <a:gd name="T43" fmla="*/ 2147483647 h 1497"/>
              <a:gd name="T44" fmla="*/ 2147483647 w 561"/>
              <a:gd name="T45" fmla="*/ 2147483647 h 1497"/>
              <a:gd name="T46" fmla="*/ 2147483647 w 561"/>
              <a:gd name="T47" fmla="*/ 2147483647 h 1497"/>
              <a:gd name="T48" fmla="*/ 2147483647 w 561"/>
              <a:gd name="T49" fmla="*/ 2147483647 h 1497"/>
              <a:gd name="T50" fmla="*/ 2147483647 w 561"/>
              <a:gd name="T51" fmla="*/ 0 h 1497"/>
              <a:gd name="T52" fmla="*/ 2147483647 w 561"/>
              <a:gd name="T53" fmla="*/ 2147483647 h 1497"/>
              <a:gd name="T54" fmla="*/ 2147483647 w 561"/>
              <a:gd name="T55" fmla="*/ 2147483647 h 1497"/>
              <a:gd name="T56" fmla="*/ 2147483647 w 561"/>
              <a:gd name="T57" fmla="*/ 2147483647 h 1497"/>
              <a:gd name="T58" fmla="*/ 2147483647 w 561"/>
              <a:gd name="T59" fmla="*/ 2147483647 h 149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61"/>
              <a:gd name="T91" fmla="*/ 0 h 1497"/>
              <a:gd name="T92" fmla="*/ 561 w 561"/>
              <a:gd name="T93" fmla="*/ 1497 h 149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61" h="1497">
                <a:moveTo>
                  <a:pt x="2" y="100"/>
                </a:moveTo>
                <a:cubicBezTo>
                  <a:pt x="2" y="129"/>
                  <a:pt x="5" y="198"/>
                  <a:pt x="6" y="229"/>
                </a:cubicBezTo>
                <a:lnTo>
                  <a:pt x="9" y="286"/>
                </a:lnTo>
                <a:cubicBezTo>
                  <a:pt x="20" y="466"/>
                  <a:pt x="61" y="1134"/>
                  <a:pt x="72" y="1312"/>
                </a:cubicBezTo>
                <a:lnTo>
                  <a:pt x="76" y="1353"/>
                </a:lnTo>
                <a:cubicBezTo>
                  <a:pt x="78" y="1367"/>
                  <a:pt x="79" y="1386"/>
                  <a:pt x="82" y="1399"/>
                </a:cubicBezTo>
                <a:cubicBezTo>
                  <a:pt x="85" y="1412"/>
                  <a:pt x="89" y="1424"/>
                  <a:pt x="96" y="1434"/>
                </a:cubicBezTo>
                <a:cubicBezTo>
                  <a:pt x="103" y="1444"/>
                  <a:pt x="112" y="1453"/>
                  <a:pt x="124" y="1461"/>
                </a:cubicBezTo>
                <a:cubicBezTo>
                  <a:pt x="136" y="1469"/>
                  <a:pt x="155" y="1475"/>
                  <a:pt x="169" y="1480"/>
                </a:cubicBezTo>
                <a:cubicBezTo>
                  <a:pt x="183" y="1485"/>
                  <a:pt x="196" y="1489"/>
                  <a:pt x="211" y="1492"/>
                </a:cubicBezTo>
                <a:cubicBezTo>
                  <a:pt x="226" y="1495"/>
                  <a:pt x="241" y="1497"/>
                  <a:pt x="258" y="1497"/>
                </a:cubicBezTo>
                <a:cubicBezTo>
                  <a:pt x="275" y="1497"/>
                  <a:pt x="295" y="1496"/>
                  <a:pt x="312" y="1495"/>
                </a:cubicBezTo>
                <a:cubicBezTo>
                  <a:pt x="329" y="1494"/>
                  <a:pt x="342" y="1492"/>
                  <a:pt x="358" y="1489"/>
                </a:cubicBezTo>
                <a:cubicBezTo>
                  <a:pt x="374" y="1486"/>
                  <a:pt x="392" y="1481"/>
                  <a:pt x="406" y="1476"/>
                </a:cubicBezTo>
                <a:cubicBezTo>
                  <a:pt x="420" y="1471"/>
                  <a:pt x="434" y="1464"/>
                  <a:pt x="445" y="1456"/>
                </a:cubicBezTo>
                <a:cubicBezTo>
                  <a:pt x="456" y="1448"/>
                  <a:pt x="466" y="1435"/>
                  <a:pt x="471" y="1425"/>
                </a:cubicBezTo>
                <a:cubicBezTo>
                  <a:pt x="476" y="1415"/>
                  <a:pt x="476" y="1408"/>
                  <a:pt x="477" y="1396"/>
                </a:cubicBezTo>
                <a:cubicBezTo>
                  <a:pt x="478" y="1384"/>
                  <a:pt x="479" y="1368"/>
                  <a:pt x="480" y="1353"/>
                </a:cubicBezTo>
                <a:cubicBezTo>
                  <a:pt x="481" y="1338"/>
                  <a:pt x="472" y="1485"/>
                  <a:pt x="483" y="1308"/>
                </a:cubicBezTo>
                <a:cubicBezTo>
                  <a:pt x="494" y="1131"/>
                  <a:pt x="535" y="467"/>
                  <a:pt x="546" y="288"/>
                </a:cubicBezTo>
                <a:lnTo>
                  <a:pt x="552" y="235"/>
                </a:lnTo>
                <a:cubicBezTo>
                  <a:pt x="554" y="205"/>
                  <a:pt x="561" y="135"/>
                  <a:pt x="560" y="105"/>
                </a:cubicBezTo>
                <a:cubicBezTo>
                  <a:pt x="559" y="75"/>
                  <a:pt x="559" y="69"/>
                  <a:pt x="548" y="57"/>
                </a:cubicBezTo>
                <a:cubicBezTo>
                  <a:pt x="537" y="45"/>
                  <a:pt x="512" y="41"/>
                  <a:pt x="492" y="34"/>
                </a:cubicBezTo>
                <a:cubicBezTo>
                  <a:pt x="472" y="27"/>
                  <a:pt x="464" y="22"/>
                  <a:pt x="429" y="16"/>
                </a:cubicBezTo>
                <a:cubicBezTo>
                  <a:pt x="394" y="10"/>
                  <a:pt x="329" y="0"/>
                  <a:pt x="279" y="0"/>
                </a:cubicBezTo>
                <a:cubicBezTo>
                  <a:pt x="229" y="0"/>
                  <a:pt x="166" y="9"/>
                  <a:pt x="129" y="15"/>
                </a:cubicBezTo>
                <a:cubicBezTo>
                  <a:pt x="92" y="21"/>
                  <a:pt x="76" y="29"/>
                  <a:pt x="56" y="36"/>
                </a:cubicBezTo>
                <a:cubicBezTo>
                  <a:pt x="36" y="43"/>
                  <a:pt x="18" y="46"/>
                  <a:pt x="9" y="57"/>
                </a:cubicBezTo>
                <a:cubicBezTo>
                  <a:pt x="0" y="68"/>
                  <a:pt x="4" y="91"/>
                  <a:pt x="2" y="100"/>
                </a:cubicBez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21524" name="Freeform 45"/>
          <p:cNvSpPr>
            <a:spLocks/>
          </p:cNvSpPr>
          <p:nvPr/>
        </p:nvSpPr>
        <p:spPr bwMode="auto">
          <a:xfrm>
            <a:off x="5895975" y="3717925"/>
            <a:ext cx="398463" cy="2060575"/>
          </a:xfrm>
          <a:custGeom>
            <a:avLst/>
            <a:gdLst>
              <a:gd name="T0" fmla="*/ 2147483647 w 561"/>
              <a:gd name="T1" fmla="*/ 2147483647 h 1497"/>
              <a:gd name="T2" fmla="*/ 2147483647 w 561"/>
              <a:gd name="T3" fmla="*/ 2147483647 h 1497"/>
              <a:gd name="T4" fmla="*/ 2147483647 w 561"/>
              <a:gd name="T5" fmla="*/ 2147483647 h 1497"/>
              <a:gd name="T6" fmla="*/ 2147483647 w 561"/>
              <a:gd name="T7" fmla="*/ 2147483647 h 1497"/>
              <a:gd name="T8" fmla="*/ 2147483647 w 561"/>
              <a:gd name="T9" fmla="*/ 2147483647 h 1497"/>
              <a:gd name="T10" fmla="*/ 2147483647 w 561"/>
              <a:gd name="T11" fmla="*/ 2147483647 h 1497"/>
              <a:gd name="T12" fmla="*/ 2147483647 w 561"/>
              <a:gd name="T13" fmla="*/ 2147483647 h 1497"/>
              <a:gd name="T14" fmla="*/ 2147483647 w 561"/>
              <a:gd name="T15" fmla="*/ 2147483647 h 1497"/>
              <a:gd name="T16" fmla="*/ 2147483647 w 561"/>
              <a:gd name="T17" fmla="*/ 2147483647 h 1497"/>
              <a:gd name="T18" fmla="*/ 2147483647 w 561"/>
              <a:gd name="T19" fmla="*/ 2147483647 h 1497"/>
              <a:gd name="T20" fmla="*/ 2147483647 w 561"/>
              <a:gd name="T21" fmla="*/ 2147483647 h 1497"/>
              <a:gd name="T22" fmla="*/ 2147483647 w 561"/>
              <a:gd name="T23" fmla="*/ 2147483647 h 1497"/>
              <a:gd name="T24" fmla="*/ 2147483647 w 561"/>
              <a:gd name="T25" fmla="*/ 2147483647 h 1497"/>
              <a:gd name="T26" fmla="*/ 2147483647 w 561"/>
              <a:gd name="T27" fmla="*/ 2147483647 h 1497"/>
              <a:gd name="T28" fmla="*/ 2147483647 w 561"/>
              <a:gd name="T29" fmla="*/ 2147483647 h 1497"/>
              <a:gd name="T30" fmla="*/ 2147483647 w 561"/>
              <a:gd name="T31" fmla="*/ 2147483647 h 1497"/>
              <a:gd name="T32" fmla="*/ 2147483647 w 561"/>
              <a:gd name="T33" fmla="*/ 2147483647 h 1497"/>
              <a:gd name="T34" fmla="*/ 2147483647 w 561"/>
              <a:gd name="T35" fmla="*/ 2147483647 h 1497"/>
              <a:gd name="T36" fmla="*/ 2147483647 w 561"/>
              <a:gd name="T37" fmla="*/ 2147483647 h 1497"/>
              <a:gd name="T38" fmla="*/ 2147483647 w 561"/>
              <a:gd name="T39" fmla="*/ 2147483647 h 1497"/>
              <a:gd name="T40" fmla="*/ 2147483647 w 561"/>
              <a:gd name="T41" fmla="*/ 2147483647 h 1497"/>
              <a:gd name="T42" fmla="*/ 2147483647 w 561"/>
              <a:gd name="T43" fmla="*/ 2147483647 h 1497"/>
              <a:gd name="T44" fmla="*/ 2147483647 w 561"/>
              <a:gd name="T45" fmla="*/ 2147483647 h 1497"/>
              <a:gd name="T46" fmla="*/ 2147483647 w 561"/>
              <a:gd name="T47" fmla="*/ 2147483647 h 1497"/>
              <a:gd name="T48" fmla="*/ 2147483647 w 561"/>
              <a:gd name="T49" fmla="*/ 2147483647 h 1497"/>
              <a:gd name="T50" fmla="*/ 2147483647 w 561"/>
              <a:gd name="T51" fmla="*/ 0 h 1497"/>
              <a:gd name="T52" fmla="*/ 2147483647 w 561"/>
              <a:gd name="T53" fmla="*/ 2147483647 h 1497"/>
              <a:gd name="T54" fmla="*/ 2147483647 w 561"/>
              <a:gd name="T55" fmla="*/ 2147483647 h 1497"/>
              <a:gd name="T56" fmla="*/ 2147483647 w 561"/>
              <a:gd name="T57" fmla="*/ 2147483647 h 1497"/>
              <a:gd name="T58" fmla="*/ 2147483647 w 561"/>
              <a:gd name="T59" fmla="*/ 2147483647 h 149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61"/>
              <a:gd name="T91" fmla="*/ 0 h 1497"/>
              <a:gd name="T92" fmla="*/ 561 w 561"/>
              <a:gd name="T93" fmla="*/ 1497 h 149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61" h="1497">
                <a:moveTo>
                  <a:pt x="2" y="100"/>
                </a:moveTo>
                <a:cubicBezTo>
                  <a:pt x="2" y="129"/>
                  <a:pt x="5" y="198"/>
                  <a:pt x="6" y="229"/>
                </a:cubicBezTo>
                <a:lnTo>
                  <a:pt x="9" y="286"/>
                </a:lnTo>
                <a:cubicBezTo>
                  <a:pt x="20" y="466"/>
                  <a:pt x="61" y="1134"/>
                  <a:pt x="72" y="1312"/>
                </a:cubicBezTo>
                <a:lnTo>
                  <a:pt x="76" y="1353"/>
                </a:lnTo>
                <a:cubicBezTo>
                  <a:pt x="78" y="1367"/>
                  <a:pt x="79" y="1386"/>
                  <a:pt x="82" y="1399"/>
                </a:cubicBezTo>
                <a:cubicBezTo>
                  <a:pt x="85" y="1412"/>
                  <a:pt x="89" y="1424"/>
                  <a:pt x="96" y="1434"/>
                </a:cubicBezTo>
                <a:cubicBezTo>
                  <a:pt x="103" y="1444"/>
                  <a:pt x="112" y="1453"/>
                  <a:pt x="124" y="1461"/>
                </a:cubicBezTo>
                <a:cubicBezTo>
                  <a:pt x="136" y="1469"/>
                  <a:pt x="155" y="1475"/>
                  <a:pt x="169" y="1480"/>
                </a:cubicBezTo>
                <a:cubicBezTo>
                  <a:pt x="183" y="1485"/>
                  <a:pt x="196" y="1489"/>
                  <a:pt x="211" y="1492"/>
                </a:cubicBezTo>
                <a:cubicBezTo>
                  <a:pt x="226" y="1495"/>
                  <a:pt x="241" y="1497"/>
                  <a:pt x="258" y="1497"/>
                </a:cubicBezTo>
                <a:cubicBezTo>
                  <a:pt x="275" y="1497"/>
                  <a:pt x="295" y="1496"/>
                  <a:pt x="312" y="1495"/>
                </a:cubicBezTo>
                <a:cubicBezTo>
                  <a:pt x="329" y="1494"/>
                  <a:pt x="342" y="1492"/>
                  <a:pt x="358" y="1489"/>
                </a:cubicBezTo>
                <a:cubicBezTo>
                  <a:pt x="374" y="1486"/>
                  <a:pt x="392" y="1481"/>
                  <a:pt x="406" y="1476"/>
                </a:cubicBezTo>
                <a:cubicBezTo>
                  <a:pt x="420" y="1471"/>
                  <a:pt x="434" y="1464"/>
                  <a:pt x="445" y="1456"/>
                </a:cubicBezTo>
                <a:cubicBezTo>
                  <a:pt x="456" y="1448"/>
                  <a:pt x="466" y="1435"/>
                  <a:pt x="471" y="1425"/>
                </a:cubicBezTo>
                <a:cubicBezTo>
                  <a:pt x="476" y="1415"/>
                  <a:pt x="476" y="1408"/>
                  <a:pt x="477" y="1396"/>
                </a:cubicBezTo>
                <a:cubicBezTo>
                  <a:pt x="478" y="1384"/>
                  <a:pt x="479" y="1368"/>
                  <a:pt x="480" y="1353"/>
                </a:cubicBezTo>
                <a:cubicBezTo>
                  <a:pt x="481" y="1338"/>
                  <a:pt x="472" y="1485"/>
                  <a:pt x="483" y="1308"/>
                </a:cubicBezTo>
                <a:cubicBezTo>
                  <a:pt x="494" y="1131"/>
                  <a:pt x="535" y="467"/>
                  <a:pt x="546" y="288"/>
                </a:cubicBezTo>
                <a:lnTo>
                  <a:pt x="552" y="235"/>
                </a:lnTo>
                <a:cubicBezTo>
                  <a:pt x="554" y="205"/>
                  <a:pt x="561" y="135"/>
                  <a:pt x="560" y="105"/>
                </a:cubicBezTo>
                <a:cubicBezTo>
                  <a:pt x="559" y="75"/>
                  <a:pt x="559" y="69"/>
                  <a:pt x="548" y="57"/>
                </a:cubicBezTo>
                <a:cubicBezTo>
                  <a:pt x="537" y="45"/>
                  <a:pt x="512" y="41"/>
                  <a:pt x="492" y="34"/>
                </a:cubicBezTo>
                <a:cubicBezTo>
                  <a:pt x="472" y="27"/>
                  <a:pt x="464" y="22"/>
                  <a:pt x="429" y="16"/>
                </a:cubicBezTo>
                <a:cubicBezTo>
                  <a:pt x="394" y="10"/>
                  <a:pt x="329" y="0"/>
                  <a:pt x="279" y="0"/>
                </a:cubicBezTo>
                <a:cubicBezTo>
                  <a:pt x="229" y="0"/>
                  <a:pt x="166" y="9"/>
                  <a:pt x="129" y="15"/>
                </a:cubicBezTo>
                <a:cubicBezTo>
                  <a:pt x="92" y="21"/>
                  <a:pt x="76" y="29"/>
                  <a:pt x="56" y="36"/>
                </a:cubicBezTo>
                <a:cubicBezTo>
                  <a:pt x="36" y="43"/>
                  <a:pt x="18" y="46"/>
                  <a:pt x="9" y="57"/>
                </a:cubicBezTo>
                <a:cubicBezTo>
                  <a:pt x="0" y="68"/>
                  <a:pt x="4" y="91"/>
                  <a:pt x="2" y="100"/>
                </a:cubicBez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21525" name="Text Box 46"/>
          <p:cNvSpPr txBox="1">
            <a:spLocks noChangeArrowheads="1"/>
          </p:cNvSpPr>
          <p:nvPr/>
        </p:nvSpPr>
        <p:spPr bwMode="auto">
          <a:xfrm>
            <a:off x="6219825" y="1760538"/>
            <a:ext cx="617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  <a:latin typeface="Arial" charset="0"/>
                <a:cs typeface="Arial" charset="0"/>
              </a:rPr>
              <a:t>230 m</a:t>
            </a:r>
          </a:p>
        </p:txBody>
      </p:sp>
      <p:sp>
        <p:nvSpPr>
          <p:cNvPr id="21526" name="Rectangle 47"/>
          <p:cNvSpPr>
            <a:spLocks noChangeArrowheads="1"/>
          </p:cNvSpPr>
          <p:nvPr/>
        </p:nvSpPr>
        <p:spPr bwMode="auto">
          <a:xfrm>
            <a:off x="6977063" y="2422525"/>
            <a:ext cx="57150" cy="29352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21527" name="Rectangle 48"/>
          <p:cNvSpPr>
            <a:spLocks noChangeArrowheads="1"/>
          </p:cNvSpPr>
          <p:nvPr/>
        </p:nvSpPr>
        <p:spPr bwMode="auto">
          <a:xfrm>
            <a:off x="6846888" y="2432050"/>
            <a:ext cx="65087" cy="14160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21528" name="Rectangle 49"/>
          <p:cNvSpPr>
            <a:spLocks noChangeArrowheads="1"/>
          </p:cNvSpPr>
          <p:nvPr/>
        </p:nvSpPr>
        <p:spPr bwMode="auto">
          <a:xfrm>
            <a:off x="6127750" y="2422525"/>
            <a:ext cx="66675" cy="29448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21529" name="Rectangle 50"/>
          <p:cNvSpPr>
            <a:spLocks noChangeArrowheads="1"/>
          </p:cNvSpPr>
          <p:nvPr/>
        </p:nvSpPr>
        <p:spPr bwMode="auto">
          <a:xfrm>
            <a:off x="6018213" y="2432050"/>
            <a:ext cx="61912" cy="14255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5874" tIns="42938" rIns="85874" bIns="42938" anchor="ctr">
            <a:spAutoFit/>
          </a:bodyPr>
          <a:lstStyle/>
          <a:p>
            <a:endParaRPr lang="en-US"/>
          </a:p>
        </p:txBody>
      </p:sp>
      <p:sp>
        <p:nvSpPr>
          <p:cNvPr id="21530" name="AutoShape 51"/>
          <p:cNvSpPr>
            <a:spLocks noChangeArrowheads="1"/>
          </p:cNvSpPr>
          <p:nvPr/>
        </p:nvSpPr>
        <p:spPr bwMode="auto">
          <a:xfrm flipV="1">
            <a:off x="6111875" y="3527425"/>
            <a:ext cx="92075" cy="857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82 w 21600"/>
              <a:gd name="T13" fmla="*/ 3682 h 21600"/>
              <a:gd name="T14" fmla="*/ 17918 w 21600"/>
              <a:gd name="T15" fmla="*/ 179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63" y="21600"/>
                </a:lnTo>
                <a:lnTo>
                  <a:pt x="1783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531" name="AutoShape 52"/>
          <p:cNvSpPr>
            <a:spLocks noChangeArrowheads="1"/>
          </p:cNvSpPr>
          <p:nvPr/>
        </p:nvSpPr>
        <p:spPr bwMode="auto">
          <a:xfrm flipV="1">
            <a:off x="6829425" y="3527425"/>
            <a:ext cx="93663" cy="857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82 w 21600"/>
              <a:gd name="T13" fmla="*/ 3682 h 21600"/>
              <a:gd name="T14" fmla="*/ 17918 w 21600"/>
              <a:gd name="T15" fmla="*/ 179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63" y="21600"/>
                </a:lnTo>
                <a:lnTo>
                  <a:pt x="1783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532" name="AutoShape 53"/>
          <p:cNvSpPr>
            <a:spLocks noChangeArrowheads="1"/>
          </p:cNvSpPr>
          <p:nvPr/>
        </p:nvSpPr>
        <p:spPr bwMode="auto">
          <a:xfrm flipV="1">
            <a:off x="6950075" y="3527425"/>
            <a:ext cx="92075" cy="857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82 w 21600"/>
              <a:gd name="T13" fmla="*/ 3682 h 21600"/>
              <a:gd name="T14" fmla="*/ 17918 w 21600"/>
              <a:gd name="T15" fmla="*/ 179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63" y="21600"/>
                </a:lnTo>
                <a:lnTo>
                  <a:pt x="1783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1533" name="AutoShape 54"/>
          <p:cNvSpPr>
            <a:spLocks noChangeArrowheads="1"/>
          </p:cNvSpPr>
          <p:nvPr/>
        </p:nvSpPr>
        <p:spPr bwMode="auto">
          <a:xfrm flipV="1">
            <a:off x="5991225" y="3527425"/>
            <a:ext cx="93663" cy="857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82 w 21600"/>
              <a:gd name="T13" fmla="*/ 3682 h 21600"/>
              <a:gd name="T14" fmla="*/ 17918 w 21600"/>
              <a:gd name="T15" fmla="*/ 179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63" y="21600"/>
                </a:lnTo>
                <a:lnTo>
                  <a:pt x="1783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33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64"/>
          <p:cNvSpPr>
            <a:spLocks noGrp="1"/>
          </p:cNvSpPr>
          <p:nvPr>
            <p:ph type="title"/>
          </p:nvPr>
        </p:nvSpPr>
        <p:spPr>
          <a:xfrm>
            <a:off x="1141413" y="-87313"/>
            <a:ext cx="7772400" cy="1143001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  <a:latin typeface="Verdana" pitchFamily="34" charset="0"/>
              </a:rPr>
              <a:t>SPR Storage Cavern </a:t>
            </a:r>
          </a:p>
        </p:txBody>
      </p:sp>
      <p:graphicFrame>
        <p:nvGraphicFramePr>
          <p:cNvPr id="5122" name="Content Placeholder 25"/>
          <p:cNvGraphicFramePr>
            <a:graphicFrameLocks noGrp="1"/>
          </p:cNvGraphicFramePr>
          <p:nvPr>
            <p:ph idx="1"/>
          </p:nvPr>
        </p:nvGraphicFramePr>
        <p:xfrm>
          <a:off x="600075" y="1819275"/>
          <a:ext cx="787400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4" imgW="7876715" imgH="4608975" progId="Excel.Sheet.8">
                  <p:embed/>
                </p:oleObj>
              </mc:Choice>
              <mc:Fallback>
                <p:oleObj r:id="rId4" imgW="7876715" imgH="4608975" progId="Excel.Sheet.8">
                  <p:embed/>
                  <p:pic>
                    <p:nvPicPr>
                      <p:cNvPr id="0" name="Content Placeholder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819275"/>
                        <a:ext cx="7874000" cy="460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15" descr="superdome%201975"/>
          <p:cNvPicPr>
            <a:picLocks noChangeAspect="1" noChangeArrowheads="1"/>
          </p:cNvPicPr>
          <p:nvPr/>
        </p:nvPicPr>
        <p:blipFill>
          <a:blip r:embed="rId6" cstate="print"/>
          <a:srcRect l="25786" t="30252" r="13469" b="13446"/>
          <a:stretch>
            <a:fillRect/>
          </a:stretch>
        </p:blipFill>
        <p:spPr bwMode="auto">
          <a:xfrm>
            <a:off x="1739900" y="5621338"/>
            <a:ext cx="8620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1471613" y="4903788"/>
            <a:ext cx="1447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New Orleans</a:t>
            </a:r>
          </a:p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Superdome</a:t>
            </a:r>
          </a:p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273 Ft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198813" y="4321175"/>
            <a:ext cx="1330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Washington</a:t>
            </a:r>
          </a:p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Monument</a:t>
            </a:r>
          </a:p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555 Ft</a:t>
            </a:r>
          </a:p>
        </p:txBody>
      </p:sp>
      <p:sp>
        <p:nvSpPr>
          <p:cNvPr id="5127" name="Text Box 23"/>
          <p:cNvSpPr txBox="1">
            <a:spLocks noChangeArrowheads="1"/>
          </p:cNvSpPr>
          <p:nvPr/>
        </p:nvSpPr>
        <p:spPr bwMode="auto">
          <a:xfrm>
            <a:off x="4973638" y="3829050"/>
            <a:ext cx="1358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Eiffel Tower</a:t>
            </a:r>
          </a:p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1,050 Ft</a:t>
            </a:r>
          </a:p>
        </p:txBody>
      </p:sp>
      <p:pic>
        <p:nvPicPr>
          <p:cNvPr id="5128" name="Picture 4" descr="BHCavern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7063" y="2527300"/>
            <a:ext cx="11017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1.bp.blogspot.com/-oaXMg-mZ_JI/TdBlsfpfMcI/AAAAAAAAAAM/Cro4O93tONc/s1600/eiffel-tower_1_l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6025" y="4410075"/>
            <a:ext cx="1354138" cy="1814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5130" name="Picture 4" descr="קובץ:Washington monume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3625" y="5133975"/>
            <a:ext cx="5429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32"/>
          <p:cNvSpPr txBox="1">
            <a:spLocks noChangeArrowheads="1"/>
          </p:cNvSpPr>
          <p:nvPr/>
        </p:nvSpPr>
        <p:spPr bwMode="auto">
          <a:xfrm>
            <a:off x="2655888" y="1317625"/>
            <a:ext cx="4051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Arial Black" pitchFamily="34" charset="0"/>
              </a:rPr>
              <a:t>Height Comparison </a:t>
            </a:r>
          </a:p>
        </p:txBody>
      </p:sp>
      <p:sp>
        <p:nvSpPr>
          <p:cNvPr id="5132" name="Text Box 23"/>
          <p:cNvSpPr txBox="1">
            <a:spLocks noChangeArrowheads="1"/>
          </p:cNvSpPr>
          <p:nvPr/>
        </p:nvSpPr>
        <p:spPr bwMode="auto">
          <a:xfrm>
            <a:off x="6851650" y="2187575"/>
            <a:ext cx="13335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SPR Cavern</a:t>
            </a:r>
          </a:p>
          <a:p>
            <a:r>
              <a:rPr lang="en-US" sz="1400">
                <a:solidFill>
                  <a:schemeClr val="bg2"/>
                </a:solidFill>
                <a:latin typeface="Arial Black" pitchFamily="34" charset="0"/>
              </a:rPr>
              <a:t>2,000 Ft</a:t>
            </a:r>
          </a:p>
        </p:txBody>
      </p:sp>
      <p:sp>
        <p:nvSpPr>
          <p:cNvPr id="51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E35434-A151-495C-94AC-3A23BE13DC6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65300"/>
            <a:ext cx="3665538" cy="4364038"/>
          </a:xfrm>
        </p:spPr>
        <p:txBody>
          <a:bodyPr anchor="ctr"/>
          <a:lstStyle/>
          <a:p>
            <a:pPr>
              <a:spcBef>
                <a:spcPct val="0"/>
              </a:spcBef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SPR Oil Storage Sites: 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</a:rPr>
              <a:t>	Texas (2), Louisiana (2) </a:t>
            </a:r>
          </a:p>
          <a:p>
            <a:pPr>
              <a:spcBef>
                <a:spcPct val="0"/>
              </a:spcBef>
              <a:buSzPct val="180000"/>
              <a:buFont typeface="Arial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Storage Capacity:         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</a:rPr>
              <a:t>	727 Million Barrels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	</a:t>
            </a:r>
            <a:endParaRPr lang="en-US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Current Inventory:         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</a:rPr>
              <a:t>	696 Million Barrels 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(83 Days of Net U.S. Imports)</a:t>
            </a:r>
          </a:p>
          <a:p>
            <a:pPr>
              <a:spcBef>
                <a:spcPct val="0"/>
              </a:spcBef>
              <a:buSzPct val="180000"/>
              <a:buFont typeface="Arial" charset="0"/>
              <a:buChar char="•"/>
            </a:pPr>
            <a:endParaRPr lang="en-US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●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Drawdown Capability:  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</a:rPr>
              <a:t>	4.25 Million </a:t>
            </a:r>
            <a:r>
              <a:rPr lang="en-US" sz="1800" b="1" dirty="0" smtClean="0">
                <a:latin typeface="Arial" charset="0"/>
              </a:rPr>
              <a:t>Barrels/Day</a:t>
            </a:r>
            <a:endParaRPr lang="en-US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b="1" dirty="0" smtClean="0">
                <a:latin typeface="Arial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Arial" charset="0"/>
              </a:rPr>
              <a:t>(50% of U.S. Import Rate)</a:t>
            </a:r>
          </a:p>
          <a:p>
            <a:pPr>
              <a:spcBef>
                <a:spcPct val="0"/>
              </a:spcBef>
              <a:buSzPct val="180000"/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	</a:t>
            </a:r>
          </a:p>
        </p:txBody>
      </p:sp>
      <p:pic>
        <p:nvPicPr>
          <p:cNvPr id="22531" name="Picture 3" descr="Sprsit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1663" y="1809750"/>
            <a:ext cx="4046537" cy="3833813"/>
          </a:xfrm>
          <a:ln>
            <a:solidFill>
              <a:schemeClr val="tx1"/>
            </a:solidFill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06463" y="252413"/>
            <a:ext cx="77930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0" tIns="47876" rIns="95750" bIns="47876">
            <a:spAutoFit/>
          </a:bodyPr>
          <a:lstStyle/>
          <a:p>
            <a:pPr defTabSz="950913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  <a:latin typeface="Verdana" pitchFamily="34" charset="0"/>
              </a:rPr>
              <a:t>SPR  Storage Facilities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30EB8-F1B2-40AB-95CE-00802B46591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bryanmnd"/>
          <p:cNvPicPr>
            <a:picLocks noChangeAspect="1" noChangeArrowheads="1"/>
          </p:cNvPicPr>
          <p:nvPr/>
        </p:nvPicPr>
        <p:blipFill>
          <a:blip r:embed="rId2" cstate="print"/>
          <a:srcRect l="1273"/>
          <a:stretch>
            <a:fillRect/>
          </a:stretch>
        </p:blipFill>
        <p:spPr bwMode="auto">
          <a:xfrm>
            <a:off x="3827463" y="1597025"/>
            <a:ext cx="4965700" cy="42005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1165225" y="230188"/>
            <a:ext cx="7756525" cy="619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 lIns="64008" tIns="32004" rIns="64008" bIns="32004" anchor="ctr">
            <a:spAutoFit/>
          </a:bodyPr>
          <a:lstStyle/>
          <a:p>
            <a:pPr defTabSz="639763"/>
            <a:r>
              <a:rPr lang="en-US" sz="3600" b="1">
                <a:solidFill>
                  <a:schemeClr val="tx2"/>
                </a:solidFill>
                <a:latin typeface="Verdana" pitchFamily="34" charset="0"/>
              </a:rPr>
              <a:t>SPR Bryan Mound Site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sz="half" idx="1"/>
          </p:nvPr>
        </p:nvSpPr>
        <p:spPr>
          <a:xfrm>
            <a:off x="258763" y="1627188"/>
            <a:ext cx="6772275" cy="4602162"/>
          </a:xfrm>
        </p:spPr>
        <p:txBody>
          <a:bodyPr/>
          <a:lstStyle/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Site Acquired: </a:t>
            </a:r>
            <a:r>
              <a:rPr lang="en-US" sz="1600" b="1" dirty="0" smtClean="0">
                <a:latin typeface="Arial" charset="0"/>
                <a:cs typeface="Arial" charset="0"/>
              </a:rPr>
              <a:t>1977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Location:</a:t>
            </a:r>
            <a:r>
              <a:rPr lang="en-US" sz="1600" b="1" dirty="0" smtClean="0">
                <a:latin typeface="Arial" charset="0"/>
                <a:cs typeface="Arial" charset="0"/>
              </a:rPr>
              <a:t> Freeport, TX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Site Development: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Converted 4 Industry Caverns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Constructed 16 New Caverns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Completed 1986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Storage Capacity: </a:t>
            </a:r>
            <a:r>
              <a:rPr lang="en-US" sz="1600" b="1" dirty="0" smtClean="0">
                <a:latin typeface="Arial" charset="0"/>
                <a:cs typeface="Arial" charset="0"/>
              </a:rPr>
              <a:t>254 </a:t>
            </a:r>
            <a:r>
              <a:rPr lang="en-US" sz="1600" b="1" dirty="0" smtClean="0">
                <a:latin typeface="Arial" charset="0"/>
                <a:cs typeface="Arial" charset="0"/>
              </a:rPr>
              <a:t>MMB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Drawdown Rate: </a:t>
            </a:r>
            <a:r>
              <a:rPr lang="en-US" sz="1600" b="1" dirty="0" smtClean="0">
                <a:latin typeface="Arial" charset="0"/>
                <a:cs typeface="Arial" charset="0"/>
              </a:rPr>
              <a:t>1,500 MB/D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Distribution Capability: </a:t>
            </a:r>
            <a:r>
              <a:rPr lang="en-US" sz="1600" b="1" dirty="0" smtClean="0">
                <a:latin typeface="Arial" charset="0"/>
                <a:cs typeface="Arial" charset="0"/>
              </a:rPr>
              <a:t>2,260 MB/D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Houston/Texas City Refiners</a:t>
            </a: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Freeport  </a:t>
            </a:r>
            <a:r>
              <a:rPr lang="en-US" sz="1600" b="1" dirty="0" smtClean="0">
                <a:latin typeface="Arial" charset="0"/>
                <a:cs typeface="Arial" charset="0"/>
              </a:rPr>
              <a:t>Refinery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‒"/>
            </a:pPr>
            <a:r>
              <a:rPr lang="en-US" sz="1600" b="1" dirty="0" smtClean="0">
                <a:latin typeface="Arial" charset="0"/>
                <a:cs typeface="Arial" charset="0"/>
              </a:rPr>
              <a:t>Marine: 2 Terminals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SPR’s Largest Oil Storage Site</a:t>
            </a: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SPR’s Largest Single Cavern - 35 Million Barrels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CE999-4E2F-47A9-A2B8-21F056D137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ident_x0020_Number xmlns="bad80511-e68a-4a30-91dc-7d9a871ee784">220177</Incident_x0020_Number>
    <From_x0020_Location xmlns="bad80511-e68a-4a30-91dc-7d9a871ee784" xsi:nil="true"/>
    <Cutoff xmlns="bad80511-e68a-4a30-91dc-7d9a871ee784" xsi:nil="true"/>
    <l6971f1238b94873b0c126f48d9b056e xmlns="bad80511-e68a-4a30-91dc-7d9a871ee784">
      <Terms xmlns="http://schemas.microsoft.com/office/infopath/2007/PartnerControls"/>
    </l6971f1238b94873b0c126f48d9b056e>
    <TaxCatchAll xmlns="bad80511-e68a-4a30-91dc-7d9a871ee784">
      <Value>1</Value>
    </TaxCatchAll>
    <From_x0020_Filename xmlns="bad80511-e68a-4a30-91dc-7d9a871ee784" xsi:nil="true"/>
    <mede5d03c35f488295d29ed412af2156 xmlns="bad80511-e68a-4a30-91dc-7d9a871ee784">
      <Terms xmlns="http://schemas.microsoft.com/office/infopath/2007/PartnerControls"/>
    </mede5d03c35f488295d29ed412af2156>
    <From_x0020_System xmlns="bad80511-e68a-4a30-91dc-7d9a871ee784" xsi:nil="true"/>
    <From_x0020_ID xmlns="bad80511-e68a-4a30-91dc-7d9a871ee784" xsi:nil="true"/>
    <ECP_x0020_Number xmlns="bad80511-e68a-4a30-91dc-7d9a871ee784" xsi:nil="true"/>
    <lbbb87674e30438e9133d1c061a6a306 xmlns="bad80511-e68a-4a30-91dc-7d9a871ee78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Routine</TermName>
          <TermId xmlns="http://schemas.microsoft.com/office/infopath/2007/PartnerControls">ee3427c3-dcee-4c5c-a090-2dc2e6e65397</TermId>
        </TermInfo>
      </Terms>
    </lbbb87674e30438e9133d1c061a6a306>
    <_dlc_DocId xmlns="bad80511-e68a-4a30-91dc-7d9a871ee784">XMX7YF2YJ6HE-749-7360</_dlc_DocId>
    <_dlc_DocIdUrl xmlns="bad80511-e68a-4a30-91dc-7d9a871ee784">
      <Url>https://myspr.spr.doe.gov/PROJ/OPJT/DSOPPJT/_layouts/DocIdRedir.aspx?ID=XMX7YF2YJ6HE-749-7360</Url>
      <Description>XMX7YF2YJ6HE-749-7360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PR DS PS Document" ma:contentTypeID="0x01010054B380DAB025384B89628A501577A5C73E008A8C8F015C3C774ABD2EAE3ACBD82325" ma:contentTypeVersion="308" ma:contentTypeDescription="" ma:contentTypeScope="" ma:versionID="1b8ebad110c730cc9fa2fc402c97270c">
  <xsd:schema xmlns:xsd="http://www.w3.org/2001/XMLSchema" xmlns:xs="http://www.w3.org/2001/XMLSchema" xmlns:p="http://schemas.microsoft.com/office/2006/metadata/properties" xmlns:ns2="bad80511-e68a-4a30-91dc-7d9a871ee784" targetNamespace="http://schemas.microsoft.com/office/2006/metadata/properties" ma:root="true" ma:fieldsID="7315a088a4cac3dc284b07856f8418e1" ns2:_="">
    <xsd:import namespace="bad80511-e68a-4a30-91dc-7d9a871ee7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bbb87674e30438e9133d1c061a6a306" minOccurs="0"/>
                <xsd:element ref="ns2:TaxCatchAll" minOccurs="0"/>
                <xsd:element ref="ns2:TaxCatchAllLabel" minOccurs="0"/>
                <xsd:element ref="ns2:From_x0020_System" minOccurs="0"/>
                <xsd:element ref="ns2:From_x0020_Location" minOccurs="0"/>
                <xsd:element ref="ns2:From_x0020_Filename" minOccurs="0"/>
                <xsd:element ref="ns2:From_x0020_ID" minOccurs="0"/>
                <xsd:element ref="ns2:Cutoff" minOccurs="0"/>
                <xsd:element ref="ns2:l6971f1238b94873b0c126f48d9b056e" minOccurs="0"/>
                <xsd:element ref="ns2:mede5d03c35f488295d29ed412af2156" minOccurs="0"/>
                <xsd:element ref="ns2:Incident_x0020_Number" minOccurs="0"/>
                <xsd:element ref="ns2:ECP_x0020_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80511-e68a-4a30-91dc-7d9a871ee7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bbb87674e30438e9133d1c061a6a306" ma:index="11" ma:taxonomy="true" ma:internalName="lbbb87674e30438e9133d1c061a6a306" ma:taxonomyFieldName="Document_x0020_Sensitivity_x0020_Level" ma:displayName="Document Sensitivity Level" ma:readOnly="false" ma:default="" ma:fieldId="{5bbb8767-4e30-438e-9133-d1c061a6a306}" ma:sspId="fd7699de-da9f-4a4c-84d9-ca008d849de8" ma:termSetId="2b78cb76-7b2c-4c68-b56d-73e2f08b1a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c0bcaac4-1309-48cf-8012-aa2e53e51f64}" ma:internalName="TaxCatchAll" ma:showField="CatchAllData" ma:web="f7709559-f4ec-4bca-8cd8-6cf6deefa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c0bcaac4-1309-48cf-8012-aa2e53e51f64}" ma:internalName="TaxCatchAllLabel" ma:readOnly="true" ma:showField="CatchAllDataLabel" ma:web="f7709559-f4ec-4bca-8cd8-6cf6deefa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om_x0020_System" ma:index="15" nillable="true" ma:displayName="From System" ma:internalName="From_x0020_System" ma:readOnly="false">
      <xsd:simpleType>
        <xsd:restriction base="dms:Text">
          <xsd:maxLength value="255"/>
        </xsd:restriction>
      </xsd:simpleType>
    </xsd:element>
    <xsd:element name="From_x0020_Location" ma:index="16" nillable="true" ma:displayName="From Location" ma:internalName="From_x0020_Location">
      <xsd:simpleType>
        <xsd:restriction base="dms:Note">
          <xsd:maxLength value="255"/>
        </xsd:restriction>
      </xsd:simpleType>
    </xsd:element>
    <xsd:element name="From_x0020_Filename" ma:index="17" nillable="true" ma:displayName="From Filename" ma:internalName="From_x0020_Filename">
      <xsd:simpleType>
        <xsd:restriction base="dms:Note">
          <xsd:maxLength value="255"/>
        </xsd:restriction>
      </xsd:simpleType>
    </xsd:element>
    <xsd:element name="From_x0020_ID" ma:index="18" nillable="true" ma:displayName="From ID" ma:internalName="From_x0020_ID">
      <xsd:simpleType>
        <xsd:restriction base="dms:Text">
          <xsd:maxLength value="255"/>
        </xsd:restriction>
      </xsd:simpleType>
    </xsd:element>
    <xsd:element name="Cutoff" ma:index="19" nillable="true" ma:displayName="Cutoff" ma:format="DateOnly" ma:internalName="Cutoff">
      <xsd:simpleType>
        <xsd:restriction base="dms:DateTime"/>
      </xsd:simpleType>
    </xsd:element>
    <xsd:element name="l6971f1238b94873b0c126f48d9b056e" ma:index="20" nillable="true" ma:taxonomy="true" ma:internalName="l6971f1238b94873b0c126f48d9b056e" ma:taxonomyFieldName="Record_x0020_Schedule_x0020_Series" ma:displayName="Record Schedule Series" ma:default="" ma:fieldId="{56971f12-38b9-4873-b0c1-26f48d9b056e}" ma:sspId="fd7699de-da9f-4a4c-84d9-ca008d849de8" ma:termSetId="c77b62ea-80d4-48a8-a4f0-d7cfe9d342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e5d03c35f488295d29ed412af2156" ma:index="22" nillable="true" ma:taxonomy="true" ma:internalName="mede5d03c35f488295d29ed412af2156" ma:taxonomyFieldName="RecordOwner" ma:displayName="RecordOwner" ma:default="" ma:fieldId="{6ede5d03-c35f-4882-95d2-9ed412af2156}" ma:sspId="fd7699de-da9f-4a4c-84d9-ca008d849de8" ma:termSetId="0f629b93-b9cd-43cb-b075-8f1dc2de86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cident_x0020_Number" ma:index="24" nillable="true" ma:displayName="Incident #" ma:internalName="Incident_x0020_Number">
      <xsd:simpleType>
        <xsd:restriction base="dms:Text">
          <xsd:maxLength value="8"/>
        </xsd:restriction>
      </xsd:simpleType>
    </xsd:element>
    <xsd:element name="ECP_x0020_Number" ma:index="25" nillable="true" ma:displayName="ECP" ma:internalName="ECP_x0020_Number">
      <xsd:simpleType>
        <xsd:restriction base="dms:Text">
          <xsd:maxLength value="1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fd7699de-da9f-4a4c-84d9-ca008d849de8" ContentTypeId="0x01010054B380DAB025384B89628A501577A5C73E" PreviousValue="false"/>
</file>

<file path=customXml/itemProps1.xml><?xml version="1.0" encoding="utf-8"?>
<ds:datastoreItem xmlns:ds="http://schemas.openxmlformats.org/officeDocument/2006/customXml" ds:itemID="{232B5891-2E81-45DC-8F80-DE177860C3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C65C9CC-47B3-47DD-8965-54D92A0CA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CCF80-D142-47FD-AD36-419CF5AFE622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bad80511-e68a-4a30-91dc-7d9a871ee784"/>
  </ds:schemaRefs>
</ds:datastoreItem>
</file>

<file path=customXml/itemProps4.xml><?xml version="1.0" encoding="utf-8"?>
<ds:datastoreItem xmlns:ds="http://schemas.openxmlformats.org/officeDocument/2006/customXml" ds:itemID="{EA1AC335-3856-4B89-9DD0-51D70559F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d80511-e68a-4a30-91dc-7d9a871ee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6F4C810-5728-447A-839D-A43336FC7EF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10948</TotalTime>
  <Words>1237</Words>
  <Application>Microsoft Office PowerPoint</Application>
  <PresentationFormat>Letter Paper (8.5x11 in)</PresentationFormat>
  <Paragraphs>318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Verdana</vt:lpstr>
      <vt:lpstr>Symbol</vt:lpstr>
      <vt:lpstr>Times New Roman</vt:lpstr>
      <vt:lpstr>Arial Narrow</vt:lpstr>
      <vt:lpstr>Calibri</vt:lpstr>
      <vt:lpstr>Impact</vt:lpstr>
      <vt:lpstr>Wingdings</vt:lpstr>
      <vt:lpstr>Wingdings 2</vt:lpstr>
      <vt:lpstr>Default Design</vt:lpstr>
      <vt:lpstr>CorelDRAW</vt:lpstr>
      <vt:lpstr>Microsoft Excel 97-2003 Worksheet</vt:lpstr>
      <vt:lpstr>Chart</vt:lpstr>
      <vt:lpstr>PowerPoint Presentation</vt:lpstr>
      <vt:lpstr>      Presentation Outline</vt:lpstr>
      <vt:lpstr> Strategic Petroleum Reserve </vt:lpstr>
      <vt:lpstr>Strategically Located for Distribution</vt:lpstr>
      <vt:lpstr>Salt Storage Technology</vt:lpstr>
      <vt:lpstr>SPR Storage Cavern Design</vt:lpstr>
      <vt:lpstr>SPR Storage Cavern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 Storage Operations</vt:lpstr>
      <vt:lpstr>SPR System Readiness</vt:lpstr>
      <vt:lpstr>SPR  Readiness Assurance</vt:lpstr>
      <vt:lpstr>SPR  Emergency Response</vt:lpstr>
      <vt:lpstr>Environmental Responsibility</vt:lpstr>
      <vt:lpstr>SPR Distribution Capability</vt:lpstr>
      <vt:lpstr>Prior SPR Oil Releases</vt:lpstr>
      <vt:lpstr>SPR Drawdown 2011</vt:lpstr>
      <vt:lpstr>Thank You From The U.S. SPR</vt:lpstr>
    </vt:vector>
  </TitlesOfParts>
  <Company>Strategic Petroleum Reserve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 Presentation for Beijing Oil Forum</dc:title>
  <dc:subject>Final Draft</dc:subject>
  <dc:creator>D Johnson</dc:creator>
  <cp:lastModifiedBy>Ignelzi, Thomas</cp:lastModifiedBy>
  <cp:revision>580</cp:revision>
  <cp:lastPrinted>2015-01-20T16:54:35Z</cp:lastPrinted>
  <dcterms:created xsi:type="dcterms:W3CDTF">2001-01-29T19:12:37Z</dcterms:created>
  <dcterms:modified xsi:type="dcterms:W3CDTF">2015-01-20T17:16:31Z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0x01010054B380DAB025384B89628A501577A5C73E008A8C8F015C3C774ABD2EAE3ACBD82325</vt:lpwstr>
  </property>
  <property fmtid="{D5CDD505-2E9C-101B-9397-08002B2CF9AE}" pid="3" name="_dlc_DocIdItemGuid">
    <vt:lpwstr>a1f5c8ac-dd5c-4493-9535-61904d534527</vt:lpwstr>
  </property>
  <property fmtid="{D5CDD505-2E9C-101B-9397-08002B2CF9AE}" pid="4" name="Document Sensitivity Level">
    <vt:lpwstr>1;#Routine|ee3427c3-dcee-4c5c-a090-2dc2e6e65397</vt:lpwstr>
  </property>
</Properties>
</file>