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26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25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2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2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3.xml" ContentType="application/vnd.openxmlformats-officedocument.themeOverride+xml"/>
  <Override PartName="/ppt/theme/themeOverride2.xml" ContentType="application/vnd.openxmlformats-officedocument.themeOverrid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0" r:id="rId2"/>
    <p:sldMasterId id="2147483713" r:id="rId3"/>
  </p:sldMasterIdLst>
  <p:notesMasterIdLst>
    <p:notesMasterId r:id="rId30"/>
  </p:notesMasterIdLst>
  <p:sldIdLst>
    <p:sldId id="339" r:id="rId4"/>
    <p:sldId id="320" r:id="rId5"/>
    <p:sldId id="292" r:id="rId6"/>
    <p:sldId id="385" r:id="rId7"/>
    <p:sldId id="384" r:id="rId8"/>
    <p:sldId id="383" r:id="rId9"/>
    <p:sldId id="401" r:id="rId10"/>
    <p:sldId id="294" r:id="rId11"/>
    <p:sldId id="321" r:id="rId12"/>
    <p:sldId id="406" r:id="rId13"/>
    <p:sldId id="407" r:id="rId14"/>
    <p:sldId id="313" r:id="rId15"/>
    <p:sldId id="408" r:id="rId16"/>
    <p:sldId id="405" r:id="rId17"/>
    <p:sldId id="341" r:id="rId18"/>
    <p:sldId id="409" r:id="rId19"/>
    <p:sldId id="418" r:id="rId20"/>
    <p:sldId id="322" r:id="rId21"/>
    <p:sldId id="297" r:id="rId22"/>
    <p:sldId id="404" r:id="rId23"/>
    <p:sldId id="421" r:id="rId24"/>
    <p:sldId id="423" r:id="rId25"/>
    <p:sldId id="424" r:id="rId26"/>
    <p:sldId id="262" r:id="rId27"/>
    <p:sldId id="419" r:id="rId28"/>
    <p:sldId id="305" r:id="rId29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9FF"/>
    <a:srgbClr val="D5F2FF"/>
    <a:srgbClr val="F3FCFF"/>
    <a:srgbClr val="005392"/>
    <a:srgbClr val="FFFFFF"/>
    <a:srgbClr val="EDF85A"/>
    <a:srgbClr val="29FF52"/>
    <a:srgbClr val="FBE07D"/>
    <a:srgbClr val="F69660"/>
    <a:srgbClr val="F265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3" autoAdjust="0"/>
    <p:restoredTop sz="94989" autoAdjust="0"/>
  </p:normalViewPr>
  <p:slideViewPr>
    <p:cSldViewPr>
      <p:cViewPr varScale="1">
        <p:scale>
          <a:sx n="86" d="100"/>
          <a:sy n="86" d="100"/>
        </p:scale>
        <p:origin x="1003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customXml" Target="../customXml/item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customXml" Target="../customXml/item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3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649" tIns="46325" rIns="92649" bIns="46325" numCol="1" anchor="t" anchorCtr="0" compatLnSpc="1">
            <a:prstTxWarp prst="textNoShape">
              <a:avLst/>
            </a:prstTxWarp>
          </a:bodyPr>
          <a:lstStyle>
            <a:lvl1pPr defTabSz="926622">
              <a:defRPr sz="1200" b="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5955" y="3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649" tIns="46325" rIns="92649" bIns="46325" numCol="1" anchor="t" anchorCtr="0" compatLnSpc="1">
            <a:prstTxWarp prst="textNoShape">
              <a:avLst/>
            </a:prstTxWarp>
          </a:bodyPr>
          <a:lstStyle>
            <a:lvl1pPr algn="r" defTabSz="926622">
              <a:defRPr sz="1200" b="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5325"/>
            <a:ext cx="4641850" cy="3482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9135" y="4410394"/>
            <a:ext cx="5586734" cy="4177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649" tIns="46325" rIns="92649" bIns="46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8817614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649" tIns="46325" rIns="92649" bIns="46325" numCol="1" anchor="b" anchorCtr="0" compatLnSpc="1">
            <a:prstTxWarp prst="textNoShape">
              <a:avLst/>
            </a:prstTxWarp>
          </a:bodyPr>
          <a:lstStyle>
            <a:lvl1pPr defTabSz="926622">
              <a:defRPr sz="1200" b="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5955" y="8817614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649" tIns="46325" rIns="92649" bIns="46325" numCol="1" anchor="b" anchorCtr="0" compatLnSpc="1">
            <a:prstTxWarp prst="textNoShape">
              <a:avLst/>
            </a:prstTxWarp>
          </a:bodyPr>
          <a:lstStyle>
            <a:lvl1pPr algn="r" defTabSz="926622">
              <a:defRPr sz="1200" b="0"/>
            </a:lvl1pPr>
          </a:lstStyle>
          <a:p>
            <a:pPr>
              <a:defRPr/>
            </a:pPr>
            <a:fld id="{8FC325C5-45B1-4D11-BF92-EF804C82A1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179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129"/>
            <a:fld id="{76CAF796-3A35-4D1F-9933-4E3D9651D8CD}" type="slidenum">
              <a:rPr lang="en-US" smtClean="0"/>
              <a:pPr defTabSz="925129"/>
              <a:t>2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54426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129"/>
            <a:fld id="{2D7F1E86-666C-4181-AE65-194D44734F5D}" type="slidenum">
              <a:rPr lang="en-US" smtClean="0"/>
              <a:pPr defTabSz="925129"/>
              <a:t>3</a:t>
            </a:fld>
            <a:endParaRPr lang="en-US" dirty="0" smtClean="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9135" y="4410393"/>
            <a:ext cx="5586734" cy="4178933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9852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C325C5-45B1-4D11-BF92-EF804C82A15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440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129"/>
            <a:fld id="{3BEC2A06-71DF-40BD-A274-7AA1D3D791BD}" type="slidenum">
              <a:rPr lang="en-US" smtClean="0"/>
              <a:pPr defTabSz="925129"/>
              <a:t>17</a:t>
            </a:fld>
            <a:endParaRPr lang="en-US" dirty="0" smtClean="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9135" y="4410393"/>
            <a:ext cx="5586734" cy="4178933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70464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C325C5-45B1-4D11-BF92-EF804C82A15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585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C325C5-45B1-4D11-BF92-EF804C82A15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252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8DAC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152400" y="2133600"/>
            <a:ext cx="8839200" cy="14478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6475C-0AFE-4C95-B11D-7F9ADC35CF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7C4B1-F976-422A-8EA4-737B77CA5F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2879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287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1367C-1369-41E9-96D0-B03D60456F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371600"/>
            <a:ext cx="7620000" cy="41910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73399-E6AE-417F-B948-A5E8AEBA74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96475C-0AFE-4C95-B11D-7F9ADC35CF6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8FF368-24D3-47CF-B066-E56F2AD115A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9C8107-71A0-47DB-A9E9-FD560DC79C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98AA8-30FE-4940-AD96-319A97CAF68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B6A07F-546A-4DDF-AF29-22BAE7DD1E3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 anchor="ctr" anchorCtr="0"/>
          <a:lstStyle>
            <a:lvl1pPr marL="0" indent="0" algn="ctr">
              <a:buNone/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2AA4D8-18C3-4DCB-ABA2-8D1C8E7389A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6D9E33-87DA-4A45-9C78-97CDAF31A3D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FF368-24D3-47CF-B066-E56F2AD115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05A9FE-792D-4D93-8ECB-F1EC7853B2D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2EEEB8-A6F8-4F2F-A56F-3A12E07DF90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37C4B1-F976-422A-8EA4-737B77CA5FB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E1367C-1369-41E9-96D0-B03D60456F1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0070C0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Click to edit Master title </a:t>
            </a:r>
            <a:r>
              <a:rPr lang="en-US" dirty="0" err="1" smtClean="0"/>
              <a:t>stye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371600"/>
            <a:ext cx="7620000" cy="41910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73399-E6AE-417F-B948-A5E8AEBA74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D8DAC4"/>
              </a:gs>
              <a:gs pos="100000">
                <a:srgbClr val="D8DAC4">
                  <a:gamma/>
                  <a:tint val="87843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152400" y="2133600"/>
            <a:ext cx="8839200" cy="14478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6475C-0AFE-4C95-B11D-7F9ADC35CF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8249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FF368-24D3-47CF-B066-E56F2AD115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330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C8107-71A0-47DB-A9E9-FD560DC79C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0653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7338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371600"/>
            <a:ext cx="37338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98AA8-30FE-4940-AD96-319A97CAF6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5407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6A07F-546A-4DDF-AF29-22BAE7DD1E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230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C8107-71A0-47DB-A9E9-FD560DC79C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AA4D8-18C3-4DCB-ABA2-8D1C8E7389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9079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D9E33-87DA-4A45-9C78-97CDAF31A3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2964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5A9FE-792D-4D93-8ECB-F1EC7853B2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1543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EEEB8-A6F8-4F2F-A56F-3A12E07DF9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3068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7C4B1-F976-422A-8EA4-737B77CA5FB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2381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2879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287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1367C-1369-41E9-96D0-B03D60456F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9939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371600"/>
            <a:ext cx="7620000" cy="41910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73399-E6AE-417F-B948-A5E8AEBA74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087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7338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371600"/>
            <a:ext cx="37338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98AA8-30FE-4940-AD96-319A97CAF6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6A07F-546A-4DDF-AF29-22BAE7DD1E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AA4D8-18C3-4DCB-ABA2-8D1C8E7389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D9E33-87DA-4A45-9C78-97CDAF31A3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5A9FE-792D-4D93-8ECB-F1EC7853B2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EEEB8-A6F8-4F2F-A56F-3A12E07DF9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rgbClr val="D5F2FF">
                <a:lumMod val="51000"/>
                <a:lumOff val="49000"/>
              </a:srgbClr>
            </a:gs>
            <a:gs pos="10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8DAC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620000" cy="419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9D378EBE-9593-48A3-909E-B50A553009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152400" y="76200"/>
            <a:ext cx="8839200" cy="9144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D5F2FF">
                <a:lumMod val="51000"/>
                <a:lumOff val="49000"/>
              </a:srgbClr>
            </a:gs>
            <a:gs pos="10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rgbClr val="D5F2FF">
                <a:lumMod val="51000"/>
                <a:lumOff val="49000"/>
              </a:srgbClr>
            </a:gs>
            <a:gs pos="10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8DAC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620000" cy="419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dirty="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dirty="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9D378EBE-9593-48A3-909E-B50A553009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152400" y="76200"/>
            <a:ext cx="8839200" cy="9144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426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oleObject" Target="../embeddings/Microsoft_Excel_97-2003_Worksheet2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mlDrawing" Target="../drawings/vmlDrawing3.v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emf"/><Relationship Id="rId5" Type="http://schemas.openxmlformats.org/officeDocument/2006/relationships/oleObject" Target="../embeddings/Microsoft_Excel_97-2003_Worksheet3.xls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emf"/><Relationship Id="rId4" Type="http://schemas.openxmlformats.org/officeDocument/2006/relationships/oleObject" Target="../embeddings/Microsoft_Excel_97-2003_Worksheet4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mlDrawing" Target="../drawings/vmlDrawing5.v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7.emf"/><Relationship Id="rId5" Type="http://schemas.openxmlformats.org/officeDocument/2006/relationships/oleObject" Target="../embeddings/Microsoft_Excel_97-2003_Worksheet5.xls"/><Relationship Id="rId4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mlDrawing" Target="../drawings/vmlDrawing6.v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8.emf"/><Relationship Id="rId5" Type="http://schemas.openxmlformats.org/officeDocument/2006/relationships/oleObject" Target="../embeddings/Microsoft_Excel_97-2003_Worksheet6.xls"/><Relationship Id="rId4" Type="http://schemas.openxmlformats.org/officeDocument/2006/relationships/oleObject" Target="../embeddings/oleObject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9.emf"/><Relationship Id="rId4" Type="http://schemas.openxmlformats.org/officeDocument/2006/relationships/oleObject" Target="../embeddings/Microsoft_Excel_97-2003_Worksheet7.xls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3733800"/>
            <a:ext cx="8839200" cy="3001963"/>
          </a:xfrm>
        </p:spPr>
        <p:txBody>
          <a:bodyPr>
            <a:normAutofit fontScale="70000" lnSpcReduction="20000"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n-US" sz="3800" b="1" cap="small" dirty="0" smtClean="0">
                <a:latin typeface="Times New Roman" pitchFamily="18" charset="0"/>
                <a:cs typeface="Times New Roman" pitchFamily="18" charset="0"/>
              </a:rPr>
              <a:t>Louisiana Wireless</a:t>
            </a:r>
            <a:br>
              <a:rPr lang="en-US" sz="3800" b="1" cap="sm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800" b="1" cap="small" dirty="0" smtClean="0">
                <a:latin typeface="Times New Roman" pitchFamily="18" charset="0"/>
                <a:cs typeface="Times New Roman" pitchFamily="18" charset="0"/>
              </a:rPr>
              <a:t>Information Network</a:t>
            </a:r>
          </a:p>
          <a:p>
            <a:pPr algn="ctr" eaLnBrk="1" hangingPunct="1">
              <a:lnSpc>
                <a:spcPct val="170000"/>
              </a:lnSpc>
              <a:defRPr/>
            </a:pPr>
            <a:r>
              <a:rPr lang="en-US" sz="2300" cap="small" dirty="0" smtClean="0">
                <a:latin typeface="Times New Roman" pitchFamily="18" charset="0"/>
                <a:cs typeface="Times New Roman" pitchFamily="18" charset="0"/>
              </a:rPr>
              <a:t>System Management &amp; Maintenance Update</a:t>
            </a:r>
          </a:p>
          <a:p>
            <a:pPr algn="ctr" eaLnBrk="1" hangingPunct="1">
              <a:lnSpc>
                <a:spcPct val="170000"/>
              </a:lnSpc>
              <a:defRPr/>
            </a:pPr>
            <a:r>
              <a:rPr lang="en-US" sz="2000" cap="small" dirty="0" smtClean="0">
                <a:latin typeface="Times New Roman" pitchFamily="18" charset="0"/>
                <a:cs typeface="Times New Roman" pitchFamily="18" charset="0"/>
              </a:rPr>
              <a:t>July 26, 2017</a:t>
            </a:r>
          </a:p>
          <a:p>
            <a:pPr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cap="small" dirty="0" smtClean="0">
                <a:latin typeface="Times New Roman" pitchFamily="18" charset="0"/>
                <a:cs typeface="Times New Roman" pitchFamily="18" charset="0"/>
              </a:rPr>
              <a:t>Dept. Of Public Safety-State police</a:t>
            </a:r>
          </a:p>
          <a:p>
            <a:pPr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cap="small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Radio Communications</a:t>
            </a:r>
          </a:p>
          <a:p>
            <a:pPr algn="ctr" eaLnBrk="1" hangingPunct="1">
              <a:lnSpc>
                <a:spcPct val="120000"/>
              </a:lnSpc>
              <a:defRPr/>
            </a:pPr>
            <a:r>
              <a:rPr lang="en-US" sz="2000" cap="small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(225) 925-6036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86000"/>
            <a:ext cx="9129823" cy="1554480"/>
          </a:xfrm>
          <a:solidFill>
            <a:srgbClr val="0070C0"/>
          </a:solidFill>
          <a:effectLst/>
        </p:spPr>
        <p:txBody>
          <a:bodyPr/>
          <a:lstStyle/>
          <a:p>
            <a:pPr marL="182880" indent="0" algn="ctr" eaLnBrk="1" hangingPunct="1">
              <a:buNone/>
            </a:pPr>
            <a:r>
              <a:rPr lang="en-US" sz="96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LWIN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82880" y="182880"/>
            <a:ext cx="8869680" cy="914400"/>
          </a:xfrm>
          <a:solidFill>
            <a:srgbClr val="0070C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lnSpc>
                <a:spcPct val="150000"/>
              </a:lnSpc>
              <a:buNone/>
              <a:defRPr/>
            </a:pPr>
            <a:r>
              <a:rPr lang="en-US" sz="3600" b="1" cap="small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Subscribers</a:t>
            </a:r>
          </a:p>
        </p:txBody>
      </p:sp>
      <p:graphicFrame>
        <p:nvGraphicFramePr>
          <p:cNvPr id="2121" name="Object 7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0891581"/>
              </p:ext>
            </p:extLst>
          </p:nvPr>
        </p:nvGraphicFramePr>
        <p:xfrm>
          <a:off x="182563" y="1096963"/>
          <a:ext cx="8793162" cy="556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15" name="Worksheet" r:id="rId5" imgW="8839182" imgH="3116664" progId="Excel.Sheet.8">
                  <p:embed/>
                </p:oleObj>
              </mc:Choice>
              <mc:Fallback>
                <p:oleObj name="Worksheet" r:id="rId5" imgW="8839182" imgH="3116664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563" y="1096963"/>
                        <a:ext cx="8793162" cy="55657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240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7" name="Object 7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16545553"/>
              </p:ext>
            </p:extLst>
          </p:nvPr>
        </p:nvGraphicFramePr>
        <p:xfrm>
          <a:off x="669925" y="1530350"/>
          <a:ext cx="7874000" cy="4932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7" name="Worksheet" r:id="rId4" imgW="8587728" imgH="5379648" progId="Excel.Sheet.8">
                  <p:embed/>
                </p:oleObj>
              </mc:Choice>
              <mc:Fallback>
                <p:oleObj name="Worksheet" r:id="rId4" imgW="8587728" imgH="5379648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925" y="1530350"/>
                        <a:ext cx="7874000" cy="49323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9"/>
          <p:cNvSpPr txBox="1">
            <a:spLocks noChangeArrowheads="1"/>
          </p:cNvSpPr>
          <p:nvPr/>
        </p:nvSpPr>
        <p:spPr bwMode="auto">
          <a:xfrm>
            <a:off x="152400" y="228600"/>
            <a:ext cx="8839200" cy="914400"/>
          </a:xfrm>
          <a:prstGeom prst="rect">
            <a:avLst/>
          </a:prstGeom>
          <a:solidFill>
            <a:srgbClr val="0070C0"/>
          </a:solidFill>
          <a:ln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0" cap="small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Subscribers 2008 to 2016</a:t>
            </a:r>
            <a:endParaRPr lang="en-US" sz="3600" b="1" kern="0" cap="small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70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00000">
              <a:srgbClr val="D5F2FF">
                <a:lumMod val="51000"/>
                <a:lumOff val="49000"/>
              </a:srgbClr>
            </a:gs>
            <a:gs pos="10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82880" y="182880"/>
            <a:ext cx="8869680" cy="914400"/>
          </a:xfrm>
          <a:solidFill>
            <a:srgbClr val="0070C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lnSpc>
                <a:spcPct val="150000"/>
              </a:lnSpc>
              <a:buNone/>
              <a:defRPr/>
            </a:pPr>
            <a:r>
              <a:rPr lang="en-US" sz="3600" b="1" cap="small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Push to Talk</a:t>
            </a:r>
          </a:p>
        </p:txBody>
      </p:sp>
      <p:graphicFrame>
        <p:nvGraphicFramePr>
          <p:cNvPr id="2121" name="Object 7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3944830"/>
              </p:ext>
            </p:extLst>
          </p:nvPr>
        </p:nvGraphicFramePr>
        <p:xfrm>
          <a:off x="228600" y="1149350"/>
          <a:ext cx="8816975" cy="546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7" name="Worksheet" r:id="rId5" imgW="8839182" imgH="3116664" progId="Excel.Sheet.8">
                  <p:embed/>
                </p:oleObj>
              </mc:Choice>
              <mc:Fallback>
                <p:oleObj name="Worksheet" r:id="rId5" imgW="8839182" imgH="3116664" progId="Excel.Sheet.8">
                  <p:embed/>
                  <p:pic>
                    <p:nvPicPr>
                      <p:cNvPr id="0" name="Picture 73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149350"/>
                        <a:ext cx="8816975" cy="54625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600200" y="15240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August Flooding</a:t>
            </a:r>
            <a:endParaRPr lang="en-US" sz="12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7" name="Object 7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4244066"/>
              </p:ext>
            </p:extLst>
          </p:nvPr>
        </p:nvGraphicFramePr>
        <p:xfrm>
          <a:off x="306388" y="1600200"/>
          <a:ext cx="8607425" cy="472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30" name="Worksheet" r:id="rId4" imgW="9646992" imgH="5288208" progId="Excel.Sheet.8">
                  <p:embed/>
                </p:oleObj>
              </mc:Choice>
              <mc:Fallback>
                <p:oleObj name="Worksheet" r:id="rId4" imgW="9646992" imgH="5288208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388" y="1600200"/>
                        <a:ext cx="8607425" cy="47212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9"/>
          <p:cNvSpPr txBox="1">
            <a:spLocks noChangeArrowheads="1"/>
          </p:cNvSpPr>
          <p:nvPr/>
        </p:nvSpPr>
        <p:spPr bwMode="auto">
          <a:xfrm>
            <a:off x="152400" y="228600"/>
            <a:ext cx="8839200" cy="914400"/>
          </a:xfrm>
          <a:prstGeom prst="rect">
            <a:avLst/>
          </a:prstGeom>
          <a:solidFill>
            <a:srgbClr val="0070C0"/>
          </a:solidFill>
          <a:ln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cap="small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Push to Talk</a:t>
            </a:r>
            <a:r>
              <a:rPr lang="en-US" sz="3600" kern="0" cap="small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2008 to </a:t>
            </a:r>
            <a:r>
              <a:rPr lang="en-US" sz="3600" kern="0" cap="small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2016</a:t>
            </a:r>
            <a:endParaRPr lang="en-US" sz="3600" kern="0" cap="small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75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00000">
              <a:srgbClr val="D5F2FF">
                <a:lumMod val="51000"/>
                <a:lumOff val="49000"/>
              </a:srgbClr>
            </a:gs>
            <a:gs pos="10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82880" y="182880"/>
            <a:ext cx="8869680" cy="914400"/>
          </a:xfrm>
          <a:solidFill>
            <a:srgbClr val="0070C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lnSpc>
                <a:spcPct val="150000"/>
              </a:lnSpc>
              <a:buNone/>
              <a:defRPr/>
            </a:pPr>
            <a:r>
              <a:rPr lang="en-US" sz="3600" b="1" cap="small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Push to Talk per Day</a:t>
            </a:r>
          </a:p>
        </p:txBody>
      </p:sp>
      <p:graphicFrame>
        <p:nvGraphicFramePr>
          <p:cNvPr id="2121" name="Object 7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6205123"/>
              </p:ext>
            </p:extLst>
          </p:nvPr>
        </p:nvGraphicFramePr>
        <p:xfrm>
          <a:off x="182563" y="1096963"/>
          <a:ext cx="8580437" cy="568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20" name="Worksheet" r:id="rId5" imgW="8785804" imgH="3703320" progId="Excel.Sheet.8">
                  <p:embed/>
                </p:oleObj>
              </mc:Choice>
              <mc:Fallback>
                <p:oleObj name="Worksheet" r:id="rId5" imgW="8785804" imgH="370332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563" y="1096963"/>
                        <a:ext cx="8580437" cy="56848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447800" y="12954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August Flooding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184974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00000">
              <a:srgbClr val="D5F2FF">
                <a:lumMod val="51000"/>
                <a:lumOff val="49000"/>
              </a:srgbClr>
            </a:gs>
            <a:gs pos="10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82880" y="182880"/>
            <a:ext cx="8869680" cy="914400"/>
          </a:xfrm>
          <a:solidFill>
            <a:srgbClr val="0070C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  <a:defRPr/>
            </a:pPr>
            <a:r>
              <a:rPr lang="en-US" sz="3600" cap="small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Busies</a:t>
            </a:r>
            <a:endParaRPr lang="en-US" sz="3600" cap="small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7721" name="Object 7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0850125"/>
              </p:ext>
            </p:extLst>
          </p:nvPr>
        </p:nvGraphicFramePr>
        <p:xfrm>
          <a:off x="182880" y="1302058"/>
          <a:ext cx="8869680" cy="54797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02" name="Worksheet" r:id="rId5" imgW="8785804" imgH="3299400" progId="Excel.Sheet.8">
                  <p:embed/>
                </p:oleObj>
              </mc:Choice>
              <mc:Fallback>
                <p:oleObj name="Worksheet" r:id="rId5" imgW="8785804" imgH="3299400" progId="Excel.Sheet.8">
                  <p:embed/>
                  <p:pic>
                    <p:nvPicPr>
                      <p:cNvPr id="0" name="Picture 73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" y="1302058"/>
                        <a:ext cx="8869680" cy="547974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71600" y="13716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August Flooding</a:t>
            </a:r>
          </a:p>
          <a:p>
            <a:r>
              <a:rPr lang="en-US" sz="1200" dirty="0" smtClean="0"/>
              <a:t>8-13 to 8-15</a:t>
            </a:r>
            <a:endParaRPr lang="en-US" sz="12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7" name="Object 7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89889554"/>
              </p:ext>
            </p:extLst>
          </p:nvPr>
        </p:nvGraphicFramePr>
        <p:xfrm>
          <a:off x="250825" y="1914525"/>
          <a:ext cx="8639175" cy="416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54" name="Worksheet" r:id="rId4" imgW="8656416" imgH="4168068" progId="Excel.Sheet.8">
                  <p:embed/>
                </p:oleObj>
              </mc:Choice>
              <mc:Fallback>
                <p:oleObj name="Worksheet" r:id="rId4" imgW="8656416" imgH="4168068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914525"/>
                        <a:ext cx="8639175" cy="41608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9"/>
          <p:cNvSpPr txBox="1">
            <a:spLocks noChangeArrowheads="1"/>
          </p:cNvSpPr>
          <p:nvPr/>
        </p:nvSpPr>
        <p:spPr bwMode="auto">
          <a:xfrm>
            <a:off x="152400" y="228600"/>
            <a:ext cx="8839200" cy="914400"/>
          </a:xfrm>
          <a:prstGeom prst="rect">
            <a:avLst/>
          </a:prstGeom>
          <a:solidFill>
            <a:srgbClr val="0070C0"/>
          </a:solidFill>
          <a:ln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cap="small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Busies</a:t>
            </a:r>
            <a:r>
              <a:rPr lang="en-US" sz="3600" kern="0" cap="small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cap="small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2008 to </a:t>
            </a:r>
            <a:r>
              <a:rPr lang="en-US" sz="3600" kern="0" cap="small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2016</a:t>
            </a:r>
            <a:endParaRPr lang="en-US" sz="3600" kern="0" cap="small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74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60338" y="1668462"/>
            <a:ext cx="8839200" cy="4808537"/>
          </a:xfrm>
          <a:noFill/>
        </p:spPr>
        <p:txBody>
          <a:bodyPr>
            <a:normAutofit/>
          </a:bodyPr>
          <a:lstStyle/>
          <a:p>
            <a:pPr eaLnBrk="1" hangingPunct="1">
              <a:buClr>
                <a:srgbClr val="990000"/>
              </a:buClr>
              <a:buFontTx/>
              <a:buNone/>
              <a:defRPr/>
            </a:pPr>
            <a:endParaRPr lang="en-US" sz="2400" b="1" cap="small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990000"/>
              </a:buClr>
              <a:buFont typeface="Wingdings" pitchFamily="2" charset="2"/>
              <a:buChar char="Ø"/>
              <a:defRPr/>
            </a:pPr>
            <a:r>
              <a:rPr lang="en-US" sz="2400" b="1" cap="small" dirty="0" smtClean="0">
                <a:latin typeface="Times New Roman" pitchFamily="18" charset="0"/>
                <a:cs typeface="Times New Roman" pitchFamily="18" charset="0"/>
              </a:rPr>
              <a:t>June 1 </a:t>
            </a:r>
            <a:r>
              <a:rPr lang="en-US" sz="2400" b="1" cap="small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400" b="1" cap="small" dirty="0" smtClean="0">
                <a:latin typeface="Times New Roman" pitchFamily="18" charset="0"/>
                <a:cs typeface="Times New Roman" pitchFamily="18" charset="0"/>
              </a:rPr>
              <a:t>30</a:t>
            </a:r>
          </a:p>
          <a:p>
            <a:pPr marL="45720" indent="0">
              <a:buClr>
                <a:srgbClr val="990000"/>
              </a:buClr>
              <a:buNone/>
              <a:defRPr/>
            </a:pPr>
            <a:endParaRPr lang="en-US" sz="2400" b="1" cap="small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990000"/>
              </a:buClr>
              <a:buNone/>
              <a:defRPr/>
            </a:pPr>
            <a:r>
              <a:rPr lang="en-US" sz="2400" b="1" cap="small" dirty="0" smtClean="0">
                <a:latin typeface="Times New Roman" pitchFamily="18" charset="0"/>
                <a:cs typeface="Times New Roman" pitchFamily="18" charset="0"/>
              </a:rPr>
              <a:t>		1. Abbeville        7       </a:t>
            </a:r>
          </a:p>
          <a:p>
            <a:pPr eaLnBrk="1" hangingPunct="1">
              <a:buClr>
                <a:srgbClr val="990000"/>
              </a:buClr>
              <a:buFontTx/>
              <a:buNone/>
              <a:defRPr/>
            </a:pPr>
            <a:r>
              <a:rPr lang="en-US" sz="2400" b="1" cap="small" dirty="0" smtClean="0">
                <a:latin typeface="Times New Roman" pitchFamily="18" charset="0"/>
                <a:cs typeface="Times New Roman" pitchFamily="18" charset="0"/>
              </a:rPr>
              <a:t>		2. Marion             5	</a:t>
            </a:r>
          </a:p>
          <a:p>
            <a:pPr>
              <a:buClr>
                <a:srgbClr val="990000"/>
              </a:buClr>
              <a:buNone/>
              <a:defRPr/>
            </a:pPr>
            <a:r>
              <a:rPr lang="en-US" sz="2400" b="1" cap="small" dirty="0" smtClean="0">
                <a:latin typeface="Times New Roman" pitchFamily="18" charset="0"/>
                <a:cs typeface="Times New Roman" pitchFamily="18" charset="0"/>
              </a:rPr>
              <a:t>		3. Wheeling        4 </a:t>
            </a:r>
          </a:p>
          <a:p>
            <a:pPr>
              <a:buClr>
                <a:srgbClr val="990000"/>
              </a:buClr>
              <a:buNone/>
              <a:defRPr/>
            </a:pPr>
            <a:r>
              <a:rPr lang="en-US" sz="2400" b="1" cap="small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cap="small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>
              <a:buClr>
                <a:srgbClr val="990000"/>
              </a:buClr>
              <a:buNone/>
              <a:defRPr/>
            </a:pPr>
            <a:r>
              <a:rPr lang="en-US" sz="2400" b="1" cap="small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cap="small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cap="small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cap="small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cap="small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cap="small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eaLnBrk="1" hangingPunct="1">
              <a:buClr>
                <a:srgbClr val="990000"/>
              </a:buClr>
              <a:buFontTx/>
              <a:buNone/>
              <a:defRPr/>
            </a:pPr>
            <a:r>
              <a:rPr lang="en-US" sz="2400" b="1" cap="small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cap="small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cap="small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cap="small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US" sz="1200" b="1" cap="sm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9"/>
          <p:cNvSpPr txBox="1">
            <a:spLocks noChangeArrowheads="1"/>
          </p:cNvSpPr>
          <p:nvPr/>
        </p:nvSpPr>
        <p:spPr bwMode="auto">
          <a:xfrm>
            <a:off x="182880" y="204395"/>
            <a:ext cx="8869680" cy="914400"/>
          </a:xfrm>
          <a:prstGeom prst="rect">
            <a:avLst/>
          </a:prstGeom>
          <a:solidFill>
            <a:srgbClr val="0070C0"/>
          </a:solidFill>
          <a:ln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kern="0" cap="small" dirty="0" smtClean="0">
                <a:solidFill>
                  <a:srgbClr val="E7F9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Top Sites </a:t>
            </a:r>
            <a:r>
              <a:rPr lang="en-US" sz="3600" kern="0" cap="small" dirty="0">
                <a:solidFill>
                  <a:srgbClr val="E7F9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– Voice Busy</a:t>
            </a:r>
          </a:p>
        </p:txBody>
      </p:sp>
    </p:spTree>
    <p:extLst>
      <p:ext uri="{BB962C8B-B14F-4D97-AF65-F5344CB8AC3E}">
        <p14:creationId xmlns:p14="http://schemas.microsoft.com/office/powerpoint/2010/main" val="68096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86000"/>
            <a:ext cx="9144000" cy="1554480"/>
          </a:xfrm>
          <a:solidFill>
            <a:srgbClr val="0070C0"/>
          </a:solidFill>
        </p:spPr>
        <p:txBody>
          <a:bodyPr anchor="ctr" anchorCtr="1"/>
          <a:lstStyle/>
          <a:p>
            <a:pPr marL="182880" indent="0" eaLnBrk="1" hangingPunct="1">
              <a:buNone/>
              <a:defRPr/>
            </a:pPr>
            <a:r>
              <a:rPr lang="en-US" sz="4800" b="1" cap="small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Subscriber Statistics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4191000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880" y="182880"/>
            <a:ext cx="8869680" cy="914400"/>
          </a:xfrm>
          <a:solidFill>
            <a:srgbClr val="0070C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indent="0" eaLnBrk="1" hangingPunct="1">
              <a:buNone/>
              <a:defRPr/>
            </a:pPr>
            <a:r>
              <a:rPr lang="en-US" sz="3600" b="1" cap="small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Subscriber</a:t>
            </a:r>
            <a:r>
              <a:rPr lang="en-US" sz="3600" b="1" cap="small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small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Statistics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52400" y="2011363"/>
            <a:ext cx="8839200" cy="3627437"/>
          </a:xfrm>
          <a:noFill/>
        </p:spPr>
        <p:txBody>
          <a:bodyPr/>
          <a:lstStyle/>
          <a:p>
            <a:pPr eaLnBrk="1" hangingPunct="1">
              <a:lnSpc>
                <a:spcPct val="150000"/>
              </a:lnSpc>
              <a:buClr>
                <a:srgbClr val="990000"/>
              </a:buCl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Security Groups/Agencies</a:t>
            </a:r>
          </a:p>
          <a:p>
            <a:pPr lvl="1" eaLnBrk="1" hangingPunct="1">
              <a:lnSpc>
                <a:spcPct val="150000"/>
              </a:lnSpc>
              <a:buClr>
                <a:srgbClr val="990000"/>
              </a:buCl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189/541</a:t>
            </a:r>
          </a:p>
          <a:p>
            <a:pPr eaLnBrk="1" hangingPunct="1">
              <a:lnSpc>
                <a:spcPct val="150000"/>
              </a:lnSpc>
              <a:buClr>
                <a:srgbClr val="990000"/>
              </a:buCl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Talkgroups</a:t>
            </a:r>
          </a:p>
          <a:p>
            <a:pPr lvl="1" eaLnBrk="1" hangingPunct="1">
              <a:lnSpc>
                <a:spcPct val="150000"/>
              </a:lnSpc>
              <a:buClr>
                <a:srgbClr val="990000"/>
              </a:buClr>
              <a:buFont typeface="Wingdings" pitchFamily="2" charset="2"/>
              <a:buChar char="§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6085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buClr>
                <a:srgbClr val="990000"/>
              </a:buCl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Subscribers 94,213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981200"/>
            <a:ext cx="9144000" cy="1554480"/>
          </a:xfrm>
          <a:solidFill>
            <a:srgbClr val="0070C0"/>
          </a:solidFill>
        </p:spPr>
        <p:txBody>
          <a:bodyPr anchor="ctr"/>
          <a:lstStyle/>
          <a:p>
            <a:pPr marL="182880" indent="0" algn="ctr" eaLnBrk="1" hangingPunct="1">
              <a:buNone/>
              <a:defRPr/>
            </a:pPr>
            <a:r>
              <a:rPr lang="en-US" sz="4800" b="1" cap="small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Infrastructure Update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2400"/>
            <a:ext cx="9144000" cy="1828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880" y="182880"/>
            <a:ext cx="8869680" cy="914400"/>
          </a:xfrm>
          <a:solidFill>
            <a:srgbClr val="0070C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indent="0" eaLnBrk="1" hangingPunct="1">
              <a:buNone/>
              <a:defRPr/>
            </a:pPr>
            <a:r>
              <a:rPr lang="en-US" sz="3600" b="1" cap="small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Agencies Added Last 3 Months</a:t>
            </a:r>
          </a:p>
        </p:txBody>
      </p:sp>
      <p:sp>
        <p:nvSpPr>
          <p:cNvPr id="34818" name="Rectangle 4"/>
          <p:cNvSpPr>
            <a:spLocks noChangeArrowheads="1"/>
          </p:cNvSpPr>
          <p:nvPr/>
        </p:nvSpPr>
        <p:spPr bwMode="auto">
          <a:xfrm>
            <a:off x="6688138" y="5338763"/>
            <a:ext cx="2227262" cy="649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en-US" sz="16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9" name="Rectangle 7"/>
          <p:cNvSpPr>
            <a:spLocks noChangeArrowheads="1"/>
          </p:cNvSpPr>
          <p:nvPr/>
        </p:nvSpPr>
        <p:spPr bwMode="auto">
          <a:xfrm>
            <a:off x="152400" y="5148263"/>
            <a:ext cx="2233613" cy="9540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en-US" sz="1600" b="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51765"/>
              </p:ext>
            </p:extLst>
          </p:nvPr>
        </p:nvGraphicFramePr>
        <p:xfrm>
          <a:off x="76200" y="1066800"/>
          <a:ext cx="891540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15400"/>
              </a:tblGrid>
              <a:tr h="5562600"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Louisiana  ARES</a:t>
                      </a:r>
                    </a:p>
                    <a:p>
                      <a:pPr algn="ctr"/>
                      <a:r>
                        <a:rPr lang="en-US" sz="2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Rapides Parish Fire #12</a:t>
                      </a:r>
                    </a:p>
                    <a:p>
                      <a:pPr algn="ctr"/>
                      <a:r>
                        <a:rPr lang="en-US" sz="2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Arcadia Fire </a:t>
                      </a:r>
                      <a:r>
                        <a:rPr lang="en-US" sz="2400" b="1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Dept</a:t>
                      </a:r>
                      <a:endParaRPr lang="en-US" sz="2400" b="1" kern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Coushatta Tribal PD</a:t>
                      </a:r>
                    </a:p>
                    <a:p>
                      <a:pPr algn="ctr"/>
                      <a:r>
                        <a:rPr lang="en-US" sz="2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Sewerage and Water Board of New Orleans</a:t>
                      </a:r>
                    </a:p>
                    <a:p>
                      <a:pPr algn="ctr"/>
                      <a:r>
                        <a:rPr lang="en-US" sz="2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Baton Rouge General Ambulance</a:t>
                      </a:r>
                    </a:p>
                    <a:p>
                      <a:pPr algn="ctr"/>
                      <a:r>
                        <a:rPr lang="en-US" sz="2400" b="1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Sarepta</a:t>
                      </a:r>
                      <a:r>
                        <a:rPr lang="en-US" sz="2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Police </a:t>
                      </a:r>
                      <a:r>
                        <a:rPr lang="en-US" sz="2400" b="1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Dept</a:t>
                      </a:r>
                      <a:endParaRPr lang="en-US" sz="2400" b="1" kern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Louisiana National Guard Youth Challenge Program (LNGYCP)</a:t>
                      </a: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844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86000"/>
            <a:ext cx="9144000" cy="1554480"/>
          </a:xfrm>
          <a:solidFill>
            <a:srgbClr val="0070C0"/>
          </a:solidFill>
        </p:spPr>
        <p:txBody>
          <a:bodyPr anchor="ctr" anchorCtr="1"/>
          <a:lstStyle/>
          <a:p>
            <a:pPr marL="182880" indent="0" eaLnBrk="1" hangingPunct="1">
              <a:buNone/>
              <a:defRPr/>
            </a:pPr>
            <a:r>
              <a:rPr lang="en-US" sz="4800" cap="small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LWIN SYSTEM UPGRADE</a:t>
            </a:r>
            <a:endParaRPr lang="en-US" sz="4800" b="1" cap="small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191000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06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880" y="182880"/>
            <a:ext cx="8869680" cy="914400"/>
          </a:xfrm>
          <a:solidFill>
            <a:srgbClr val="0070C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indent="0">
              <a:buNone/>
              <a:defRPr/>
            </a:pPr>
            <a:r>
              <a:rPr lang="en-US" sz="3600" cap="small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Upgrade </a:t>
            </a:r>
            <a:r>
              <a:rPr lang="en-US" sz="3600" cap="small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36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7.15 </a:t>
            </a:r>
            <a:r>
              <a:rPr lang="en-US" sz="3600" cap="small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Timeline</a:t>
            </a:r>
            <a:endParaRPr lang="en-US" sz="3600" b="1" cap="small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8" name="Rectangle 4"/>
          <p:cNvSpPr>
            <a:spLocks noChangeArrowheads="1"/>
          </p:cNvSpPr>
          <p:nvPr/>
        </p:nvSpPr>
        <p:spPr bwMode="auto">
          <a:xfrm>
            <a:off x="6688138" y="5338763"/>
            <a:ext cx="2227262" cy="649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en-US" sz="16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9" name="Rectangle 7"/>
          <p:cNvSpPr>
            <a:spLocks noChangeArrowheads="1"/>
          </p:cNvSpPr>
          <p:nvPr/>
        </p:nvSpPr>
        <p:spPr bwMode="auto">
          <a:xfrm>
            <a:off x="152400" y="5148263"/>
            <a:ext cx="2233613" cy="9540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en-US" sz="1600" b="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396317"/>
              </p:ext>
            </p:extLst>
          </p:nvPr>
        </p:nvGraphicFramePr>
        <p:xfrm>
          <a:off x="76200" y="1066800"/>
          <a:ext cx="891540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15400"/>
              </a:tblGrid>
              <a:tr h="55626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63B9"/>
                          </a:solidFill>
                          <a:effectLst/>
                          <a:latin typeface="ArialMT"/>
                          <a:ea typeface="Calibri" panose="020F0502020204030204" pitchFamily="34" charset="0"/>
                          <a:cs typeface="ArialMT"/>
                        </a:rPr>
                        <a:t>• 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ArialMT"/>
                          <a:ea typeface="Calibri" panose="020F0502020204030204" pitchFamily="34" charset="0"/>
                          <a:cs typeface="ArialMT"/>
                        </a:rPr>
                        <a:t> GPIOM/Console/workstation swap out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ArialMT"/>
                          <a:ea typeface="Calibri" panose="020F0502020204030204" pitchFamily="34" charset="0"/>
                          <a:cs typeface="ArialMT"/>
                        </a:rPr>
                        <a:t>(completed 12/14/16)</a:t>
                      </a:r>
                      <a:endParaRPr lang="en-US" sz="2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63B9"/>
                          </a:solidFill>
                          <a:effectLst/>
                          <a:latin typeface="ArialMT"/>
                          <a:ea typeface="Calibri" panose="020F0502020204030204" pitchFamily="34" charset="0"/>
                          <a:cs typeface="ArialMT"/>
                        </a:rPr>
                        <a:t>• 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ArialMT"/>
                          <a:ea typeface="Calibri" panose="020F0502020204030204" pitchFamily="34" charset="0"/>
                          <a:cs typeface="ArialMT"/>
                        </a:rPr>
                        <a:t>Database frozen (12/16/16)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effectLst/>
                          <a:latin typeface="ArialMT"/>
                          <a:ea typeface="Calibri" panose="020F0502020204030204" pitchFamily="34" charset="0"/>
                          <a:cs typeface="ArialMT"/>
                        </a:rPr>
                        <a:t> in preparation for 7.15 upgrade.               Database normalized (1-19-17).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3B9"/>
                          </a:solidFill>
                          <a:effectLst/>
                          <a:uLnTx/>
                          <a:uFillTx/>
                          <a:latin typeface="ArialMT"/>
                          <a:ea typeface="Calibri" panose="020F0502020204030204" pitchFamily="34" charset="0"/>
                          <a:cs typeface="ArialMT"/>
                        </a:rPr>
                        <a:t>• 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MT"/>
                          <a:ea typeface="Calibri" panose="020F0502020204030204" pitchFamily="34" charset="0"/>
                          <a:cs typeface="ArialMT"/>
                        </a:rPr>
                        <a:t>All NM clients will be upgraded over the next few weeks</a:t>
                      </a:r>
                      <a:endParaRPr lang="en-US" sz="2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63B9"/>
                          </a:solidFill>
                          <a:effectLst/>
                          <a:latin typeface="ArialMT"/>
                          <a:ea typeface="Calibri" panose="020F0502020204030204" pitchFamily="34" charset="0"/>
                          <a:cs typeface="ArialMT"/>
                        </a:rPr>
                        <a:t>• 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ArialMT"/>
                          <a:ea typeface="Calibri" panose="020F0502020204030204" pitchFamily="34" charset="0"/>
                          <a:cs typeface="ArialMT"/>
                        </a:rPr>
                        <a:t>Upgrade System to 7.15 (1/17/17 – 1/27/17)</a:t>
                      </a:r>
                      <a:endParaRPr lang="en-US" sz="2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63B9"/>
                          </a:solidFill>
                          <a:effectLst/>
                          <a:latin typeface="ArialMT"/>
                          <a:ea typeface="Calibri" panose="020F0502020204030204" pitchFamily="34" charset="0"/>
                          <a:cs typeface="ArialMT"/>
                        </a:rPr>
                        <a:t>• 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ArialMT"/>
                          <a:ea typeface="Calibri" panose="020F0502020204030204" pitchFamily="34" charset="0"/>
                          <a:cs typeface="ArialMT"/>
                        </a:rPr>
                        <a:t>NICE voice recorder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effectLst/>
                          <a:latin typeface="ArialMT"/>
                          <a:ea typeface="Calibri" panose="020F0502020204030204" pitchFamily="34" charset="0"/>
                          <a:cs typeface="ArialMT"/>
                        </a:rPr>
                        <a:t> 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ArialMT"/>
                          <a:ea typeface="Calibri" panose="020F0502020204030204" pitchFamily="34" charset="0"/>
                          <a:cs typeface="ArialMT"/>
                        </a:rPr>
                        <a:t>upgrade (1/24/17 start) for the 19    loggers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3B9"/>
                          </a:solidFill>
                          <a:effectLst/>
                          <a:uLnTx/>
                          <a:uFillTx/>
                          <a:latin typeface="ArialMT"/>
                          <a:ea typeface="Calibri" panose="020F0502020204030204" pitchFamily="34" charset="0"/>
                          <a:cs typeface="ArialMT"/>
                        </a:rPr>
                        <a:t>• 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MT"/>
                          <a:ea typeface="Calibri" panose="020F0502020204030204" pitchFamily="34" charset="0"/>
                          <a:cs typeface="ArialMT"/>
                        </a:rPr>
                        <a:t>Genesis upgrade (1/30/17 start)</a:t>
                      </a:r>
                      <a:endParaRPr lang="en-US" sz="2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kern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346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880" y="182880"/>
            <a:ext cx="8869680" cy="914400"/>
          </a:xfrm>
          <a:solidFill>
            <a:srgbClr val="0070C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indent="0">
              <a:buNone/>
              <a:defRPr/>
            </a:pPr>
            <a:r>
              <a:rPr lang="en-US" sz="3600" cap="small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Upgrade </a:t>
            </a:r>
            <a:r>
              <a:rPr lang="en-US" sz="3600" cap="small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36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7.17 </a:t>
            </a:r>
            <a:r>
              <a:rPr lang="en-US" sz="3600" cap="small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Timeline</a:t>
            </a:r>
            <a:endParaRPr lang="en-US" sz="3600" b="1" cap="small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8" name="Rectangle 4"/>
          <p:cNvSpPr>
            <a:spLocks noChangeArrowheads="1"/>
          </p:cNvSpPr>
          <p:nvPr/>
        </p:nvSpPr>
        <p:spPr bwMode="auto">
          <a:xfrm>
            <a:off x="6688138" y="5338763"/>
            <a:ext cx="2227262" cy="649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en-US" sz="16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9" name="Rectangle 7"/>
          <p:cNvSpPr>
            <a:spLocks noChangeArrowheads="1"/>
          </p:cNvSpPr>
          <p:nvPr/>
        </p:nvSpPr>
        <p:spPr bwMode="auto">
          <a:xfrm>
            <a:off x="152400" y="5148263"/>
            <a:ext cx="2233613" cy="9540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en-US" sz="1600" b="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8381434"/>
              </p:ext>
            </p:extLst>
          </p:nvPr>
        </p:nvGraphicFramePr>
        <p:xfrm>
          <a:off x="76200" y="1066800"/>
          <a:ext cx="891540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15400"/>
              </a:tblGrid>
              <a:tr h="55626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 smtClean="0">
                        <a:solidFill>
                          <a:srgbClr val="0063B9"/>
                        </a:solidFill>
                        <a:effectLst/>
                        <a:latin typeface="ArialMT"/>
                        <a:ea typeface="Calibri" panose="020F0502020204030204" pitchFamily="34" charset="0"/>
                        <a:cs typeface="ArialMT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63B9"/>
                          </a:solidFill>
                          <a:effectLst/>
                          <a:latin typeface="ArialMT"/>
                          <a:ea typeface="Calibri" panose="020F0502020204030204" pitchFamily="34" charset="0"/>
                          <a:cs typeface="ArialMT"/>
                        </a:rPr>
                        <a:t>•  </a:t>
                      </a:r>
                      <a:r>
                        <a:rPr lang="en-US" sz="2400" smtClean="0">
                          <a:solidFill>
                            <a:schemeClr val="tx1"/>
                          </a:solidFill>
                          <a:effectLst/>
                          <a:latin typeface="ArialMT"/>
                          <a:ea typeface="Calibri" panose="020F0502020204030204" pitchFamily="34" charset="0"/>
                          <a:cs typeface="ArialMT"/>
                        </a:rPr>
                        <a:t>On 3/24/17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  <a:effectLst/>
                          <a:latin typeface="ArialMT"/>
                          <a:ea typeface="Calibri" panose="020F0502020204030204" pitchFamily="34" charset="0"/>
                          <a:cs typeface="ArialMT"/>
                        </a:rPr>
                        <a:t> 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ArialMT"/>
                          <a:ea typeface="Calibri" panose="020F0502020204030204" pitchFamily="34" charset="0"/>
                          <a:cs typeface="ArialMT"/>
                        </a:rPr>
                        <a:t>d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ArialMT"/>
                          <a:ea typeface="Calibri" panose="020F0502020204030204" pitchFamily="34" charset="0"/>
                          <a:cs typeface="ArialMT"/>
                        </a:rPr>
                        <a:t>atabase was frozen in preparation for the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effectLst/>
                          <a:latin typeface="ArialMT"/>
                          <a:ea typeface="Calibri" panose="020F0502020204030204" pitchFamily="34" charset="0"/>
                          <a:cs typeface="ArialMT"/>
                        </a:rPr>
                        <a:t> 7.17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effectLst/>
                          <a:latin typeface="ArialMT"/>
                          <a:ea typeface="Calibri" panose="020F0502020204030204" pitchFamily="34" charset="0"/>
                          <a:cs typeface="ArialMT"/>
                        </a:rPr>
                        <a:t>      upgrade.  Estimated normalization date is 4-27-17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63B9"/>
                          </a:solidFill>
                          <a:effectLst/>
                          <a:latin typeface="ArialMT"/>
                          <a:ea typeface="Calibri" panose="020F0502020204030204" pitchFamily="34" charset="0"/>
                          <a:cs typeface="ArialMT"/>
                        </a:rPr>
                        <a:t>• 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ArialMT"/>
                          <a:ea typeface="Calibri" panose="020F0502020204030204" pitchFamily="34" charset="0"/>
                          <a:cs typeface="ArialMT"/>
                        </a:rPr>
                        <a:t>Upgrade System to 7.17 started 4/10/17 and completed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ArialMT"/>
                          <a:ea typeface="Calibri" panose="020F0502020204030204" pitchFamily="34" charset="0"/>
                          <a:cs typeface="ArialMT"/>
                        </a:rPr>
                        <a:t>      with the exception of the NICE upgrade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aseline="0" dirty="0" smtClean="0">
                        <a:solidFill>
                          <a:srgbClr val="000000"/>
                        </a:solidFill>
                        <a:effectLst/>
                        <a:latin typeface="ArialMT"/>
                        <a:ea typeface="Calibri" panose="020F0502020204030204" pitchFamily="34" charset="0"/>
                        <a:cs typeface="ArialMT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63B9"/>
                          </a:solidFill>
                          <a:effectLst/>
                          <a:latin typeface="ArialMT"/>
                          <a:ea typeface="Calibri" panose="020F0502020204030204" pitchFamily="34" charset="0"/>
                          <a:cs typeface="ArialMT"/>
                        </a:rPr>
                        <a:t>• 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ArialMT"/>
                          <a:ea typeface="Calibri" panose="020F0502020204030204" pitchFamily="34" charset="0"/>
                          <a:cs typeface="ArialMT"/>
                        </a:rPr>
                        <a:t>Console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effectLst/>
                          <a:latin typeface="ArialMT"/>
                          <a:ea typeface="Calibri" panose="020F0502020204030204" pitchFamily="34" charset="0"/>
                          <a:cs typeface="ArialMT"/>
                        </a:rPr>
                        <a:t> and 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ArialMT"/>
                          <a:ea typeface="Calibri" panose="020F0502020204030204" pitchFamily="34" charset="0"/>
                          <a:cs typeface="ArialMT"/>
                        </a:rPr>
                        <a:t>NM client upgrade started on 4/17/17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ArialMT"/>
                          <a:ea typeface="Calibri" panose="020F0502020204030204" pitchFamily="34" charset="0"/>
                          <a:cs typeface="ArialMT"/>
                        </a:rPr>
                        <a:t>     and 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ArialMT"/>
                          <a:ea typeface="Calibri" panose="020F0502020204030204" pitchFamily="34" charset="0"/>
                          <a:cs typeface="ArialMT"/>
                        </a:rPr>
                        <a:t>estimat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ArialMT"/>
                          <a:ea typeface="Calibri" panose="020F0502020204030204" pitchFamily="34" charset="0"/>
                          <a:cs typeface="ArialMT"/>
                        </a:rPr>
                        <a:t>ed time of</a:t>
                      </a:r>
                      <a:r>
                        <a:rPr lang="en-US" sz="24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ArialM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effectLst/>
                          <a:latin typeface="ArialMT"/>
                          <a:ea typeface="Calibri" panose="020F0502020204030204" pitchFamily="34" charset="0"/>
                          <a:cs typeface="ArialMT"/>
                        </a:rPr>
                        <a:t>upgrade completion is 5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ArialMT"/>
                          <a:ea typeface="Calibri" panose="020F0502020204030204" pitchFamily="34" charset="0"/>
                          <a:cs typeface="ArialMT"/>
                        </a:rPr>
                        <a:t>/31/17</a:t>
                      </a:r>
                      <a:endParaRPr lang="en-US" sz="2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effectLst/>
                          <a:latin typeface="ArialMT"/>
                          <a:ea typeface="Calibri" panose="020F0502020204030204" pitchFamily="34" charset="0"/>
                          <a:cs typeface="ArialMT"/>
                        </a:rPr>
                        <a:t>               </a:t>
                      </a:r>
                      <a:endParaRPr lang="en-US" sz="2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solidFill>
                            <a:srgbClr val="0063B9"/>
                          </a:solidFill>
                          <a:effectLst/>
                          <a:latin typeface="ArialMT"/>
                          <a:ea typeface="Calibri" panose="020F0502020204030204" pitchFamily="34" charset="0"/>
                          <a:cs typeface="ArialMT"/>
                        </a:rPr>
                        <a:t>• </a:t>
                      </a:r>
                      <a:r>
                        <a:rPr lang="en-US" sz="2400" baseline="0" dirty="0" smtClean="0">
                          <a:solidFill>
                            <a:srgbClr val="0063B9"/>
                          </a:solidFill>
                          <a:effectLst/>
                          <a:latin typeface="ArialMT"/>
                          <a:ea typeface="Calibri" panose="020F0502020204030204" pitchFamily="34" charset="0"/>
                          <a:cs typeface="ArialMT"/>
                        </a:rPr>
                        <a:t> 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ArialMT"/>
                          <a:ea typeface="Calibri" panose="020F0502020204030204" pitchFamily="34" charset="0"/>
                          <a:cs typeface="ArialMT"/>
                        </a:rPr>
                        <a:t>On</a:t>
                      </a:r>
                      <a:r>
                        <a:rPr lang="en-US" sz="2400" baseline="0" dirty="0" smtClean="0">
                          <a:solidFill>
                            <a:srgbClr val="0063B9"/>
                          </a:solidFill>
                          <a:effectLst/>
                          <a:latin typeface="ArialMT"/>
                          <a:ea typeface="Calibri" panose="020F0502020204030204" pitchFamily="34" charset="0"/>
                          <a:cs typeface="ArialMT"/>
                        </a:rPr>
                        <a:t> 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ArialMT"/>
                          <a:ea typeface="Calibri" panose="020F0502020204030204" pitchFamily="34" charset="0"/>
                          <a:cs typeface="ArialMT"/>
                        </a:rPr>
                        <a:t>5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effectLst/>
                          <a:latin typeface="ArialMT"/>
                          <a:ea typeface="Calibri" panose="020F0502020204030204" pitchFamily="34" charset="0"/>
                          <a:cs typeface="ArialMT"/>
                        </a:rPr>
                        <a:t>/2/17</a:t>
                      </a:r>
                      <a:r>
                        <a:rPr lang="en-US" sz="2400" baseline="0" dirty="0" smtClean="0">
                          <a:solidFill>
                            <a:srgbClr val="0063B9"/>
                          </a:solidFill>
                          <a:effectLst/>
                          <a:latin typeface="ArialMT"/>
                          <a:ea typeface="Calibri" panose="020F0502020204030204" pitchFamily="34" charset="0"/>
                          <a:cs typeface="ArialMT"/>
                        </a:rPr>
                        <a:t> 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ArialMT"/>
                          <a:ea typeface="Calibri" panose="020F0502020204030204" pitchFamily="34" charset="0"/>
                          <a:cs typeface="ArialMT"/>
                        </a:rPr>
                        <a:t>NICE upgrade will begin and estimat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ArialMT"/>
                          <a:ea typeface="Calibri" panose="020F0502020204030204" pitchFamily="34" charset="0"/>
                          <a:cs typeface="ArialMT"/>
                        </a:rPr>
                        <a:t>ed time of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ArialMT"/>
                          <a:ea typeface="+mn-ea"/>
                          <a:cs typeface="Times New Roman" pitchFamily="18" charset="0"/>
                        </a:rPr>
                        <a:t>     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effectLst/>
                          <a:latin typeface="ArialMT"/>
                          <a:ea typeface="Calibri" panose="020F0502020204030204" pitchFamily="34" charset="0"/>
                          <a:cs typeface="ArialMT"/>
                        </a:rPr>
                        <a:t>upgrade completion is 5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ArialMT"/>
                          <a:ea typeface="Calibri" panose="020F0502020204030204" pitchFamily="34" charset="0"/>
                          <a:cs typeface="ArialMT"/>
                        </a:rPr>
                        <a:t>/31/17</a:t>
                      </a:r>
                      <a:endParaRPr lang="en-US" sz="2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400" b="1" kern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421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2286000"/>
            <a:ext cx="9144000" cy="1554480"/>
          </a:xfrm>
          <a:solidFill>
            <a:srgbClr val="0070C0"/>
          </a:solidFill>
        </p:spPr>
        <p:txBody>
          <a:bodyPr anchor="ctr" anchorCtr="1"/>
          <a:lstStyle/>
          <a:p>
            <a:pPr marL="182880" indent="0" eaLnBrk="1" hangingPunct="1">
              <a:buNone/>
              <a:defRPr/>
            </a:pPr>
            <a:r>
              <a:rPr lang="en-US" sz="4800" b="1" cap="small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System Coverage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6200" y="0"/>
            <a:ext cx="8991600" cy="6781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599" y="381000"/>
            <a:ext cx="2895601" cy="152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03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86000"/>
            <a:ext cx="9144000" cy="1554480"/>
          </a:xfrm>
          <a:solidFill>
            <a:srgbClr val="0070C0"/>
          </a:solidFill>
        </p:spPr>
        <p:txBody>
          <a:bodyPr anchor="ctr" anchorCtr="1"/>
          <a:lstStyle/>
          <a:p>
            <a:pPr marL="182880" indent="0" eaLnBrk="1" hangingPunct="1">
              <a:buNone/>
              <a:defRPr/>
            </a:pPr>
            <a:r>
              <a:rPr lang="en-US" sz="4800" b="1" cap="small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Thank You!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880" y="182880"/>
            <a:ext cx="8869680" cy="914400"/>
          </a:xfrm>
          <a:solidFill>
            <a:srgbClr val="0070C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indent="0" algn="ctr" eaLnBrk="1" hangingPunct="1">
              <a:buNone/>
            </a:pPr>
            <a:r>
              <a:rPr lang="en-US" sz="36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SYSTEM SUMMARY</a:t>
            </a:r>
            <a:endParaRPr lang="en-US" sz="36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52400" y="1219200"/>
            <a:ext cx="8839200" cy="4648200"/>
          </a:xfrm>
          <a:noFill/>
        </p:spPr>
        <p:txBody>
          <a:bodyPr anchor="ctr">
            <a:normAutofit/>
          </a:bodyPr>
          <a:lstStyle/>
          <a:p>
            <a:pPr marL="45720" indent="0" eaLnBrk="1" hangingPunct="1">
              <a:buClr>
                <a:srgbClr val="990000"/>
              </a:buCl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135 Tower Sites in Full Operation</a:t>
            </a:r>
          </a:p>
          <a:p>
            <a:pPr marL="640080" lvl="2" indent="0">
              <a:buClr>
                <a:srgbClr val="990000"/>
              </a:buClr>
              <a:buNone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45720" indent="0" eaLnBrk="1" hangingPunct="1">
              <a:buClr>
                <a:srgbClr val="990000"/>
              </a:buClr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6 Operational Mobile Sites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82" name="Group 1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819061"/>
              </p:ext>
            </p:extLst>
          </p:nvPr>
        </p:nvGraphicFramePr>
        <p:xfrm>
          <a:off x="198120" y="1371600"/>
          <a:ext cx="8839200" cy="5067300"/>
        </p:xfrm>
        <a:graphic>
          <a:graphicData uri="http://schemas.openxmlformats.org/drawingml/2006/table">
            <a:tbl>
              <a:tblPr/>
              <a:tblGrid>
                <a:gridCol w="1767840"/>
                <a:gridCol w="1767840"/>
                <a:gridCol w="1767840"/>
                <a:gridCol w="1767840"/>
                <a:gridCol w="1767840"/>
              </a:tblGrid>
              <a:tr h="4762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Pan Am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Bridge City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Livonia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LaPlace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 Tammany Simulcast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Lacombe, Abita Springs, Waldheim, Pearl River, Covington, Slidell,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Talisheek, Blond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Sheridan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Geismar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St. James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LaRose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Gibson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 Simulcast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BR, Central, LSU, WBR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Hammond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Gray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Berwick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Baywood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Ramah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Sage Hill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Parker Road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Iberville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Livingston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Jackson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Greensburg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Superdome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South Baton Rouge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Baldwin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Pointe Coupee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Theriot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Paincourtville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Boothville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Mobile Units 94, 96, 97, 98, 99, 100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Rectangle 29"/>
          <p:cNvSpPr txBox="1">
            <a:spLocks noChangeArrowheads="1"/>
          </p:cNvSpPr>
          <p:nvPr/>
        </p:nvSpPr>
        <p:spPr bwMode="auto">
          <a:xfrm>
            <a:off x="182880" y="182880"/>
            <a:ext cx="8869680" cy="914400"/>
          </a:xfrm>
          <a:prstGeom prst="rect">
            <a:avLst/>
          </a:prstGeom>
          <a:solidFill>
            <a:srgbClr val="0070C0"/>
          </a:solidFill>
          <a:ln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kern="0" cap="small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+mj-cs"/>
              </a:rPr>
              <a:t>Zone 1 Sites </a:t>
            </a:r>
            <a:r>
              <a:rPr lang="en-US" sz="3600" kern="0" cap="small" dirty="0">
                <a:solidFill>
                  <a:schemeClr val="bg1"/>
                </a:solidFill>
                <a:latin typeface="Times New Roman" pitchFamily="18" charset="0"/>
                <a:ea typeface="+mj-ea"/>
                <a:cs typeface="+mj-cs"/>
              </a:rPr>
              <a:t>in Full </a:t>
            </a:r>
            <a:r>
              <a:rPr lang="en-US" sz="3600" kern="0" cap="small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+mj-cs"/>
              </a:rPr>
              <a:t>Operation</a:t>
            </a:r>
            <a:endParaRPr lang="en-US" sz="3600" kern="0" cap="small" dirty="0">
              <a:solidFill>
                <a:schemeClr val="bg1"/>
              </a:solidFill>
              <a:latin typeface="Times New Roman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2451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82" name="Group 1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9863599"/>
              </p:ext>
            </p:extLst>
          </p:nvPr>
        </p:nvGraphicFramePr>
        <p:xfrm>
          <a:off x="182880" y="2560320"/>
          <a:ext cx="8839200" cy="1600205"/>
        </p:xfrm>
        <a:graphic>
          <a:graphicData uri="http://schemas.openxmlformats.org/drawingml/2006/table">
            <a:tbl>
              <a:tblPr/>
              <a:tblGrid>
                <a:gridCol w="1767840"/>
                <a:gridCol w="1767840"/>
                <a:gridCol w="1767840"/>
                <a:gridCol w="1767840"/>
                <a:gridCol w="1767840"/>
              </a:tblGrid>
              <a:tr h="82128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Northern Simulcast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Gretna, Gallera, NO East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St. Rosalie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Kenner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Airport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Buras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945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Lafitte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Port Fourchon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Bayou Gauche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Hahnville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Wilmer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945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Reggio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Montegut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Houma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Rectangle 29"/>
          <p:cNvSpPr txBox="1">
            <a:spLocks noChangeArrowheads="1"/>
          </p:cNvSpPr>
          <p:nvPr/>
        </p:nvSpPr>
        <p:spPr bwMode="auto">
          <a:xfrm>
            <a:off x="182880" y="182880"/>
            <a:ext cx="8869680" cy="914400"/>
          </a:xfrm>
          <a:prstGeom prst="rect">
            <a:avLst/>
          </a:prstGeom>
          <a:solidFill>
            <a:srgbClr val="0070C0"/>
          </a:solidFill>
          <a:ln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kern="0" cap="small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+mj-cs"/>
              </a:rPr>
              <a:t>Zone 2 Sites </a:t>
            </a:r>
            <a:r>
              <a:rPr lang="en-US" sz="3600" kern="0" cap="small" dirty="0">
                <a:solidFill>
                  <a:schemeClr val="bg1"/>
                </a:solidFill>
                <a:latin typeface="Times New Roman" pitchFamily="18" charset="0"/>
                <a:ea typeface="+mj-ea"/>
                <a:cs typeface="+mj-cs"/>
              </a:rPr>
              <a:t>in Full Operation</a:t>
            </a:r>
          </a:p>
        </p:txBody>
      </p:sp>
    </p:spTree>
    <p:extLst>
      <p:ext uri="{BB962C8B-B14F-4D97-AF65-F5344CB8AC3E}">
        <p14:creationId xmlns:p14="http://schemas.microsoft.com/office/powerpoint/2010/main" val="429008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82" name="Group 1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7618343"/>
              </p:ext>
            </p:extLst>
          </p:nvPr>
        </p:nvGraphicFramePr>
        <p:xfrm>
          <a:off x="182880" y="1605451"/>
          <a:ext cx="8839200" cy="5100150"/>
        </p:xfrm>
        <a:graphic>
          <a:graphicData uri="http://schemas.openxmlformats.org/drawingml/2006/table">
            <a:tbl>
              <a:tblPr/>
              <a:tblGrid>
                <a:gridCol w="1767840"/>
                <a:gridCol w="1767840"/>
                <a:gridCol w="1767840"/>
                <a:gridCol w="1767840"/>
                <a:gridCol w="1767840"/>
              </a:tblGrid>
              <a:tr h="4636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Clearwater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Monroe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Winnfield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Delhi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Chopin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6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Dry Prong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Hagewood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Bossier (City)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Farmerville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Minden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6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Natchitoches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Bastrop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Greenwood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Ruston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Hineston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6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Ashland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Vivian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Newellton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Noble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Transylvania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6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Alexandria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Avoyelles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Bellevue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Bernice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Calhoun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6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Columbia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Ferriday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Homer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Jena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Jonesboro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6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Mansfield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Many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Marion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Oak Grove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Plain Dealing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6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Ringgold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Sentell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Tallulah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Wheeling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Shreveport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6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West Monroe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Chase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Keachi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Coushatta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Shongaloo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6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Sibley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Vick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Calvin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Arcadia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Enterprise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6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Holloway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Chatham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Rectangle 29"/>
          <p:cNvSpPr txBox="1">
            <a:spLocks noChangeArrowheads="1"/>
          </p:cNvSpPr>
          <p:nvPr/>
        </p:nvSpPr>
        <p:spPr bwMode="auto">
          <a:xfrm>
            <a:off x="182880" y="182880"/>
            <a:ext cx="8869680" cy="914400"/>
          </a:xfrm>
          <a:prstGeom prst="rect">
            <a:avLst/>
          </a:prstGeom>
          <a:solidFill>
            <a:srgbClr val="0070C0"/>
          </a:solidFill>
          <a:ln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kern="0" cap="small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+mj-cs"/>
              </a:rPr>
              <a:t>Zone 3 Sites </a:t>
            </a:r>
            <a:r>
              <a:rPr lang="en-US" sz="3600" kern="0" cap="small" dirty="0">
                <a:solidFill>
                  <a:schemeClr val="bg1"/>
                </a:solidFill>
                <a:latin typeface="Times New Roman" pitchFamily="18" charset="0"/>
                <a:ea typeface="+mj-ea"/>
                <a:cs typeface="+mj-cs"/>
              </a:rPr>
              <a:t>in Full Operation</a:t>
            </a:r>
          </a:p>
        </p:txBody>
      </p:sp>
    </p:spTree>
    <p:extLst>
      <p:ext uri="{BB962C8B-B14F-4D97-AF65-F5344CB8AC3E}">
        <p14:creationId xmlns:p14="http://schemas.microsoft.com/office/powerpoint/2010/main" val="17996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82" name="Group 1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9883576"/>
              </p:ext>
            </p:extLst>
          </p:nvPr>
        </p:nvGraphicFramePr>
        <p:xfrm>
          <a:off x="182880" y="2362200"/>
          <a:ext cx="8839200" cy="2877210"/>
        </p:xfrm>
        <a:graphic>
          <a:graphicData uri="http://schemas.openxmlformats.org/drawingml/2006/table">
            <a:tbl>
              <a:tblPr/>
              <a:tblGrid>
                <a:gridCol w="1767840"/>
                <a:gridCol w="1767840"/>
                <a:gridCol w="1767840"/>
                <a:gridCol w="1767840"/>
                <a:gridCol w="1767840"/>
              </a:tblGrid>
              <a:tr h="47953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Abbeville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Acadia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Arsene Lebleu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DeQuincy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Dry Creek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53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Jeanerette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Jennings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Johnson Bayou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Lafayette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Lake Charles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53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Leesville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Merryville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Opelousas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Parks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Rockefeller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53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Rosepine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Scott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Sulphur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Vermillion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Ville Platte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53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Vinton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Cravens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Hicks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Hornbeck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Oakdale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53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Roseland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E. Jennings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Anacoco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Oberlin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Rectangle 29"/>
          <p:cNvSpPr txBox="1">
            <a:spLocks noChangeArrowheads="1"/>
          </p:cNvSpPr>
          <p:nvPr/>
        </p:nvSpPr>
        <p:spPr bwMode="auto">
          <a:xfrm>
            <a:off x="182880" y="182880"/>
            <a:ext cx="8869680" cy="914400"/>
          </a:xfrm>
          <a:prstGeom prst="rect">
            <a:avLst/>
          </a:prstGeom>
          <a:solidFill>
            <a:srgbClr val="0070C0"/>
          </a:solidFill>
          <a:ln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kern="0" cap="small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+mj-cs"/>
              </a:rPr>
              <a:t>Zone 4 Sites </a:t>
            </a:r>
            <a:r>
              <a:rPr lang="en-US" sz="3600" kern="0" cap="small" dirty="0">
                <a:solidFill>
                  <a:schemeClr val="bg1"/>
                </a:solidFill>
                <a:latin typeface="Times New Roman" pitchFamily="18" charset="0"/>
                <a:ea typeface="+mj-ea"/>
                <a:cs typeface="+mj-cs"/>
              </a:rPr>
              <a:t>in Full Operation</a:t>
            </a:r>
          </a:p>
        </p:txBody>
      </p:sp>
    </p:spTree>
    <p:extLst>
      <p:ext uri="{BB962C8B-B14F-4D97-AF65-F5344CB8AC3E}">
        <p14:creationId xmlns:p14="http://schemas.microsoft.com/office/powerpoint/2010/main" val="290501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880" y="182880"/>
            <a:ext cx="8869680" cy="914400"/>
          </a:xfrm>
          <a:solidFill>
            <a:srgbClr val="0070C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lnSpc>
                <a:spcPct val="150000"/>
              </a:lnSpc>
              <a:buNone/>
              <a:defRPr/>
            </a:pPr>
            <a:r>
              <a:rPr lang="en-US" sz="3600" b="1" cap="small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Channel Summary</a:t>
            </a:r>
          </a:p>
        </p:txBody>
      </p:sp>
      <p:sp>
        <p:nvSpPr>
          <p:cNvPr id="22530" name="Content Placeholder 7"/>
          <p:cNvSpPr>
            <a:spLocks noGrp="1"/>
          </p:cNvSpPr>
          <p:nvPr>
            <p:ph sz="quarter" idx="13"/>
          </p:nvPr>
        </p:nvSpPr>
        <p:spPr>
          <a:xfrm>
            <a:off x="152400" y="1584708"/>
            <a:ext cx="8839200" cy="4710112"/>
          </a:xfrm>
          <a:noFill/>
        </p:spPr>
        <p:txBody>
          <a:bodyPr anchor="ctr">
            <a:normAutofit/>
          </a:bodyPr>
          <a:lstStyle/>
          <a:p>
            <a:pPr eaLnBrk="1" hangingPunct="1">
              <a:lnSpc>
                <a:spcPct val="200000"/>
              </a:lnSpc>
              <a:buClr>
                <a:srgbClr val="990000"/>
              </a:buClr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Total Channels 1224</a:t>
            </a:r>
          </a:p>
          <a:p>
            <a:pPr lvl="1" eaLnBrk="1" hangingPunct="1">
              <a:lnSpc>
                <a:spcPct val="200000"/>
              </a:lnSpc>
              <a:buClr>
                <a:srgbClr val="990000"/>
              </a:buClr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1185 Channels on 135 Sites</a:t>
            </a:r>
          </a:p>
          <a:p>
            <a:pPr lvl="1" eaLnBrk="1" hangingPunct="1">
              <a:lnSpc>
                <a:spcPct val="200000"/>
              </a:lnSpc>
              <a:buClr>
                <a:srgbClr val="990000"/>
              </a:buClr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39 Channels on 6 Mobile Sites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2286000"/>
            <a:ext cx="7498080" cy="1554480"/>
          </a:xfrm>
          <a:solidFill>
            <a:srgbClr val="0070C0"/>
          </a:solidFill>
        </p:spPr>
        <p:txBody>
          <a:bodyPr anchor="ctr" anchorCtr="0"/>
          <a:lstStyle/>
          <a:p>
            <a:pPr marL="182880" indent="0" algn="ctr" eaLnBrk="1" hangingPunct="1">
              <a:buNone/>
              <a:defRPr/>
            </a:pPr>
            <a:r>
              <a:rPr lang="en-US" sz="4800" cap="small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System  Statistics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 contrast="-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5232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te of La P25 System July Report v5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tate of La P25 System July Report v5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lipstream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2.xml><?xml version="1.0" encoding="utf-8"?>
<a:themeOverride xmlns:a="http://schemas.openxmlformats.org/drawingml/2006/main">
  <a:clrScheme name="Slipstream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3.xml><?xml version="1.0" encoding="utf-8"?>
<a:themeOverride xmlns:a="http://schemas.openxmlformats.org/drawingml/2006/main">
  <a:clrScheme name="Slipstream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6614AE74122041899E68CE26B14C0E" ma:contentTypeVersion="0" ma:contentTypeDescription="Create a new document." ma:contentTypeScope="" ma:versionID="f8a4fd2145c988357b819cf2293a71b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e8b10a63c2c203d63fb5202d385b6c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Requestor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3A694E2-42E9-4BEE-90F7-36CB4E7D3A17}"/>
</file>

<file path=customXml/itemProps2.xml><?xml version="1.0" encoding="utf-8"?>
<ds:datastoreItem xmlns:ds="http://schemas.openxmlformats.org/officeDocument/2006/customXml" ds:itemID="{9F3ED64E-1248-46A1-BA2B-0E9A9F3F8F2D}"/>
</file>

<file path=customXml/itemProps3.xml><?xml version="1.0" encoding="utf-8"?>
<ds:datastoreItem xmlns:ds="http://schemas.openxmlformats.org/officeDocument/2006/customXml" ds:itemID="{9D8447FA-7A88-4AF2-A5C8-B1F23073868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119392</TotalTime>
  <Words>502</Words>
  <Application>Microsoft Office PowerPoint</Application>
  <PresentationFormat>On-screen Show (4:3)</PresentationFormat>
  <Paragraphs>216</Paragraphs>
  <Slides>26</Slides>
  <Notes>6</Notes>
  <HiddenSlides>6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Arial</vt:lpstr>
      <vt:lpstr>ArialMT</vt:lpstr>
      <vt:lpstr>Calibri</vt:lpstr>
      <vt:lpstr>Georgia</vt:lpstr>
      <vt:lpstr>Times New Roman</vt:lpstr>
      <vt:lpstr>Trebuchet MS</vt:lpstr>
      <vt:lpstr>Wingdings</vt:lpstr>
      <vt:lpstr>State of La P25 System July Report v5</vt:lpstr>
      <vt:lpstr>Slipstream</vt:lpstr>
      <vt:lpstr>1_State of La P25 System July Report v5</vt:lpstr>
      <vt:lpstr>Worksheet</vt:lpstr>
      <vt:lpstr>LWIN</vt:lpstr>
      <vt:lpstr>Infrastructure Update</vt:lpstr>
      <vt:lpstr>SYSTEM SUMMARY</vt:lpstr>
      <vt:lpstr>PowerPoint Presentation</vt:lpstr>
      <vt:lpstr>PowerPoint Presentation</vt:lpstr>
      <vt:lpstr>PowerPoint Presentation</vt:lpstr>
      <vt:lpstr>PowerPoint Presentation</vt:lpstr>
      <vt:lpstr>Channel Summary</vt:lpstr>
      <vt:lpstr>System  Statistics</vt:lpstr>
      <vt:lpstr>Subscribers</vt:lpstr>
      <vt:lpstr>PowerPoint Presentation</vt:lpstr>
      <vt:lpstr>Push to Talk</vt:lpstr>
      <vt:lpstr>PowerPoint Presentation</vt:lpstr>
      <vt:lpstr>Push to Talk per Day</vt:lpstr>
      <vt:lpstr>Busies</vt:lpstr>
      <vt:lpstr>PowerPoint Presentation</vt:lpstr>
      <vt:lpstr>PowerPoint Presentation</vt:lpstr>
      <vt:lpstr>Subscriber Statistics</vt:lpstr>
      <vt:lpstr>Subscriber Statistics</vt:lpstr>
      <vt:lpstr>Agencies Added Last 3 Months</vt:lpstr>
      <vt:lpstr>LWIN SYSTEM UPGRADE</vt:lpstr>
      <vt:lpstr>Upgrade to 7.15 Timeline</vt:lpstr>
      <vt:lpstr>Upgrade to 7.17 Timeline</vt:lpstr>
      <vt:lpstr>System Coverage</vt:lpstr>
      <vt:lpstr>PowerPoint Presentation</vt:lpstr>
      <vt:lpstr>Thank You!</vt:lpstr>
    </vt:vector>
  </TitlesOfParts>
  <Company>LADPS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LWIN</dc:title>
  <dc:creator>rbhadri</dc:creator>
  <cp:lastModifiedBy>Vernon McFadden</cp:lastModifiedBy>
  <cp:revision>1377</cp:revision>
  <cp:lastPrinted>2016-07-25T15:07:21Z</cp:lastPrinted>
  <dcterms:created xsi:type="dcterms:W3CDTF">2009-07-08T18:56:02Z</dcterms:created>
  <dcterms:modified xsi:type="dcterms:W3CDTF">2017-07-25T13:34:43Z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0x0101005C6614AE74122041899E68CE26B14C0E</vt:lpwstr>
  </property>
</Properties>
</file>