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2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3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4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5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6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7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18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9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0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1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2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23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24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25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26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  <p:sldMasterId id="2147484093" r:id="rId3"/>
    <p:sldMasterId id="2147484107" r:id="rId4"/>
    <p:sldMasterId id="2147484120" r:id="rId5"/>
    <p:sldMasterId id="2147484133" r:id="rId6"/>
    <p:sldMasterId id="2147484147" r:id="rId7"/>
    <p:sldMasterId id="2147484160" r:id="rId8"/>
    <p:sldMasterId id="2147484173" r:id="rId9"/>
    <p:sldMasterId id="2147484187" r:id="rId10"/>
    <p:sldMasterId id="2147484200" r:id="rId11"/>
    <p:sldMasterId id="2147484213" r:id="rId12"/>
    <p:sldMasterId id="2147484227" r:id="rId13"/>
    <p:sldMasterId id="2147484240" r:id="rId14"/>
    <p:sldMasterId id="2147484277" r:id="rId15"/>
    <p:sldMasterId id="2147484291" r:id="rId16"/>
    <p:sldMasterId id="2147484305" r:id="rId17"/>
    <p:sldMasterId id="2147484318" r:id="rId18"/>
    <p:sldMasterId id="2147484331" r:id="rId19"/>
    <p:sldMasterId id="2147484345" r:id="rId20"/>
    <p:sldMasterId id="2147484358" r:id="rId21"/>
    <p:sldMasterId id="2147484371" r:id="rId22"/>
    <p:sldMasterId id="2147484385" r:id="rId23"/>
    <p:sldMasterId id="2147484398" r:id="rId24"/>
    <p:sldMasterId id="2147484411" r:id="rId25"/>
    <p:sldMasterId id="2147484425" r:id="rId26"/>
    <p:sldMasterId id="2147484438" r:id="rId27"/>
  </p:sldMasterIdLst>
  <p:notesMasterIdLst>
    <p:notesMasterId r:id="rId52"/>
  </p:notesMasterIdLst>
  <p:sldIdLst>
    <p:sldId id="339" r:id="rId28"/>
    <p:sldId id="320" r:id="rId29"/>
    <p:sldId id="292" r:id="rId30"/>
    <p:sldId id="450" r:id="rId31"/>
    <p:sldId id="465" r:id="rId32"/>
    <p:sldId id="454" r:id="rId33"/>
    <p:sldId id="466" r:id="rId34"/>
    <p:sldId id="294" r:id="rId35"/>
    <p:sldId id="321" r:id="rId36"/>
    <p:sldId id="460" r:id="rId37"/>
    <p:sldId id="313" r:id="rId38"/>
    <p:sldId id="405" r:id="rId39"/>
    <p:sldId id="476" r:id="rId40"/>
    <p:sldId id="499" r:id="rId41"/>
    <p:sldId id="502" r:id="rId42"/>
    <p:sldId id="503" r:id="rId43"/>
    <p:sldId id="500" r:id="rId44"/>
    <p:sldId id="501" r:id="rId45"/>
    <p:sldId id="297" r:id="rId46"/>
    <p:sldId id="463" r:id="rId47"/>
    <p:sldId id="262" r:id="rId48"/>
    <p:sldId id="419" r:id="rId49"/>
    <p:sldId id="429" r:id="rId50"/>
    <p:sldId id="305" r:id="rId5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26516"/>
    <a:srgbClr val="FFFFCC"/>
    <a:srgbClr val="FFFFFF"/>
    <a:srgbClr val="EDF85A"/>
    <a:srgbClr val="B4AB00"/>
    <a:srgbClr val="676970"/>
    <a:srgbClr val="E7F9FF"/>
    <a:srgbClr val="D5F2FF"/>
    <a:srgbClr val="F3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5205" autoAdjust="0"/>
  </p:normalViewPr>
  <p:slideViewPr>
    <p:cSldViewPr>
      <p:cViewPr varScale="1">
        <p:scale>
          <a:sx n="110" d="100"/>
          <a:sy n="110" d="100"/>
        </p:scale>
        <p:origin x="16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9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048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slide" Target="slides/slide2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41" Type="http://schemas.openxmlformats.org/officeDocument/2006/relationships/slide" Target="slides/slide14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rgbClr val="CC99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 dirty="0">
                <a:solidFill>
                  <a:srgbClr val="CC9900"/>
                </a:solidFill>
              </a:rPr>
              <a:t>What were the Issues?</a:t>
            </a:r>
          </a:p>
        </c:rich>
      </c:tx>
      <c:layout>
        <c:manualLayout>
          <c:xMode val="edge"/>
          <c:yMode val="edge"/>
          <c:x val="0.293906733193004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rgbClr val="CC99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01-4571-B144-2A9C6C318DB8}"/>
              </c:ext>
            </c:extLst>
          </c:dPt>
          <c:dPt>
            <c:idx val="1"/>
            <c:bubble3D val="0"/>
            <c:spPr>
              <a:solidFill>
                <a:srgbClr val="CC9900"/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01-4571-B144-2A9C6C318DB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01-4571-B144-2A9C6C318DB8}"/>
              </c:ext>
            </c:extLst>
          </c:dPt>
          <c:dPt>
            <c:idx val="3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01-4571-B144-2A9C6C318DB8}"/>
              </c:ext>
            </c:extLst>
          </c:dPt>
          <c:cat>
            <c:strRef>
              <c:f>'Monthly Down Time'!$A$5:$A$7</c:f>
              <c:strCache>
                <c:ptCount val="3"/>
                <c:pt idx="0">
                  <c:v>TELCO</c:v>
                </c:pt>
                <c:pt idx="1">
                  <c:v>POWER</c:v>
                </c:pt>
                <c:pt idx="2">
                  <c:v>EQUIPMENT</c:v>
                </c:pt>
              </c:strCache>
            </c:strRef>
          </c:cat>
          <c:val>
            <c:numRef>
              <c:f>'Monthly Down Time'!$B$5:$B$7</c:f>
              <c:numCache>
                <c:formatCode>General</c:formatCode>
                <c:ptCount val="3"/>
                <c:pt idx="0">
                  <c:v>75</c:v>
                </c:pt>
                <c:pt idx="1">
                  <c:v>12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01-4571-B144-2A9C6C318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rgbClr val="CC99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FF0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FFFFCC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FFFFCC"/>
                </a:solidFill>
              </a:rPr>
              <a:t>Percentage of All Sites IN WIDE AREA operations</a:t>
            </a:r>
          </a:p>
        </c:rich>
      </c:tx>
      <c:layout>
        <c:manualLayout>
          <c:xMode val="edge"/>
          <c:yMode val="edge"/>
          <c:x val="0.19627399516236937"/>
          <c:y val="6.0606060606060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FFFFCC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666666666666664E-2"/>
          <c:y val="0.19226851851851851"/>
          <c:w val="0.93888888888888888"/>
          <c:h val="0.6277697579469232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Percentage of System Uptime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Sheet1!$A$8:$A$12</c:f>
              <c:strCache>
                <c:ptCount val="5"/>
                <c:pt idx="0">
                  <c:v>January</c:v>
                </c:pt>
                <c:pt idx="1">
                  <c:v>February </c:v>
                </c:pt>
                <c:pt idx="2">
                  <c:v>March </c:v>
                </c:pt>
                <c:pt idx="3">
                  <c:v>April</c:v>
                </c:pt>
                <c:pt idx="4">
                  <c:v>Average Uptime</c:v>
                </c:pt>
              </c:strCache>
            </c:strRef>
          </c:cat>
          <c:val>
            <c:numRef>
              <c:f>Sheet1!$B$8:$B$12</c:f>
              <c:numCache>
                <c:formatCode>General</c:formatCode>
                <c:ptCount val="5"/>
                <c:pt idx="0">
                  <c:v>99.48</c:v>
                </c:pt>
                <c:pt idx="1">
                  <c:v>99.13</c:v>
                </c:pt>
                <c:pt idx="2">
                  <c:v>99.33</c:v>
                </c:pt>
                <c:pt idx="3">
                  <c:v>99.58</c:v>
                </c:pt>
                <c:pt idx="4">
                  <c:v>99.38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F4-494F-A370-02CFAA9AB4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3522944"/>
        <c:axId val="133529984"/>
        <c:axId val="0"/>
      </c:bar3DChart>
      <c:catAx>
        <c:axId val="13352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FF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29984"/>
        <c:crosses val="autoZero"/>
        <c:auto val="1"/>
        <c:lblAlgn val="ctr"/>
        <c:lblOffset val="100"/>
        <c:noMultiLvlLbl val="0"/>
      </c:catAx>
      <c:valAx>
        <c:axId val="133529984"/>
        <c:scaling>
          <c:orientation val="minMax"/>
          <c:min val="9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2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5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5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29649-0EA2-4F85-AC91-AD862724B441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8C0B84F-418D-49FC-B520-4F7880A4FDE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b="1" dirty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Security</a:t>
          </a:r>
          <a:r>
            <a:rPr lang="en-US" sz="1800" b="1" dirty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 Groups</a:t>
          </a:r>
        </a:p>
      </dgm:t>
    </dgm:pt>
    <dgm:pt modelId="{88564D1F-623D-45DA-82D7-93BBA6E5AB2C}" type="parTrans" cxnId="{49CE0257-39C9-4212-BC8F-D833DE19566E}">
      <dgm:prSet/>
      <dgm:spPr/>
      <dgm:t>
        <a:bodyPr/>
        <a:lstStyle/>
        <a:p>
          <a:endParaRPr lang="en-US"/>
        </a:p>
      </dgm:t>
    </dgm:pt>
    <dgm:pt modelId="{A39F5705-877E-404B-88B9-22396A2A96BD}" type="sibTrans" cxnId="{49CE0257-39C9-4212-BC8F-D833DE19566E}">
      <dgm:prSet/>
      <dgm:spPr/>
      <dgm:t>
        <a:bodyPr/>
        <a:lstStyle/>
        <a:p>
          <a:endParaRPr lang="en-US"/>
        </a:p>
      </dgm:t>
    </dgm:pt>
    <dgm:pt modelId="{29BBA8C2-5C93-4DFE-AD39-33322EDC47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     </a:t>
          </a:r>
          <a:r>
            <a:rPr lang="en-US" sz="2000" b="1" dirty="0" smtClean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192</a:t>
          </a:r>
          <a:endParaRPr lang="en-US" sz="2000" b="1" dirty="0">
            <a:solidFill>
              <a:schemeClr val="accent5">
                <a:lumMod val="50000"/>
              </a:schemeClr>
            </a:solidFill>
            <a:latin typeface="Perpetua" panose="02020502060401020303" pitchFamily="18" charset="0"/>
          </a:endParaRPr>
        </a:p>
      </dgm:t>
    </dgm:pt>
    <dgm:pt modelId="{DA792307-BE60-4DDD-BD80-F5B039099034}" type="parTrans" cxnId="{66182C47-25FD-4B57-9A52-8E2E154E1CE2}">
      <dgm:prSet/>
      <dgm:spPr/>
      <dgm:t>
        <a:bodyPr/>
        <a:lstStyle/>
        <a:p>
          <a:endParaRPr lang="en-US"/>
        </a:p>
      </dgm:t>
    </dgm:pt>
    <dgm:pt modelId="{C085F233-CE48-43D6-B23B-4D67F15F446D}" type="sibTrans" cxnId="{66182C47-25FD-4B57-9A52-8E2E154E1CE2}">
      <dgm:prSet/>
      <dgm:spPr/>
      <dgm:t>
        <a:bodyPr/>
        <a:lstStyle/>
        <a:p>
          <a:endParaRPr lang="en-US"/>
        </a:p>
      </dgm:t>
    </dgm:pt>
    <dgm:pt modelId="{DF8840C8-678B-4816-8F7A-975FD17F3F6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Agencies</a:t>
          </a:r>
          <a:r>
            <a:rPr lang="en-US" dirty="0">
              <a:latin typeface="Perpetua" panose="02020502060401020303" pitchFamily="18" charset="0"/>
            </a:rPr>
            <a:t> </a:t>
          </a:r>
        </a:p>
      </dgm:t>
    </dgm:pt>
    <dgm:pt modelId="{38ECF62B-2DD9-49A4-A559-4A9C55E07747}" type="parTrans" cxnId="{5BFC32DF-B465-4EFC-A97A-5A3D92678AFC}">
      <dgm:prSet/>
      <dgm:spPr/>
      <dgm:t>
        <a:bodyPr/>
        <a:lstStyle/>
        <a:p>
          <a:endParaRPr lang="en-US"/>
        </a:p>
      </dgm:t>
    </dgm:pt>
    <dgm:pt modelId="{0ACFA2CD-FC99-4479-B843-347575C2A2B1}" type="sibTrans" cxnId="{5BFC32DF-B465-4EFC-A97A-5A3D92678AFC}">
      <dgm:prSet/>
      <dgm:spPr/>
      <dgm:t>
        <a:bodyPr/>
        <a:lstStyle/>
        <a:p>
          <a:endParaRPr lang="en-US"/>
        </a:p>
      </dgm:t>
    </dgm:pt>
    <dgm:pt modelId="{88ACB95D-AAF9-4571-9217-54015D7274C1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000" b="1" dirty="0" smtClean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602</a:t>
          </a:r>
          <a:endParaRPr lang="en-US" sz="2000" b="1" dirty="0">
            <a:solidFill>
              <a:schemeClr val="accent5">
                <a:lumMod val="50000"/>
              </a:schemeClr>
            </a:solidFill>
            <a:latin typeface="Perpetua" panose="02020502060401020303" pitchFamily="18" charset="0"/>
          </a:endParaRPr>
        </a:p>
      </dgm:t>
    </dgm:pt>
    <dgm:pt modelId="{E4976C0F-84C3-419D-85CA-5C45674719D2}" type="parTrans" cxnId="{5EEB6050-EB22-4B7D-8043-FD82A7378107}">
      <dgm:prSet/>
      <dgm:spPr/>
      <dgm:t>
        <a:bodyPr/>
        <a:lstStyle/>
        <a:p>
          <a:endParaRPr lang="en-US"/>
        </a:p>
      </dgm:t>
    </dgm:pt>
    <dgm:pt modelId="{177DFFB5-7AAC-4596-A45F-C82E00D65E5F}" type="sibTrans" cxnId="{5EEB6050-EB22-4B7D-8043-FD82A7378107}">
      <dgm:prSet/>
      <dgm:spPr/>
      <dgm:t>
        <a:bodyPr/>
        <a:lstStyle/>
        <a:p>
          <a:endParaRPr lang="en-US"/>
        </a:p>
      </dgm:t>
    </dgm:pt>
    <dgm:pt modelId="{1DB330BF-6883-469D-827E-75CB53C4BA9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dirty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Talkgroups</a:t>
          </a:r>
        </a:p>
      </dgm:t>
    </dgm:pt>
    <dgm:pt modelId="{8800FAE4-794C-402A-9068-C2126408A9BB}" type="parTrans" cxnId="{4DE6B165-6F63-4B23-A420-DBF265166E67}">
      <dgm:prSet/>
      <dgm:spPr/>
      <dgm:t>
        <a:bodyPr/>
        <a:lstStyle/>
        <a:p>
          <a:endParaRPr lang="en-US"/>
        </a:p>
      </dgm:t>
    </dgm:pt>
    <dgm:pt modelId="{B3F9E5CC-B0B8-4FB5-BA30-BB832EF9DA50}" type="sibTrans" cxnId="{4DE6B165-6F63-4B23-A420-DBF265166E67}">
      <dgm:prSet/>
      <dgm:spPr/>
      <dgm:t>
        <a:bodyPr/>
        <a:lstStyle/>
        <a:p>
          <a:endParaRPr lang="en-US"/>
        </a:p>
      </dgm:t>
    </dgm:pt>
    <dgm:pt modelId="{66D715C4-0BC8-4D1C-8AF5-6D3D9729E6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 smtClean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       6376</a:t>
          </a:r>
          <a:endParaRPr lang="en-US" sz="2000" b="1" dirty="0">
            <a:solidFill>
              <a:schemeClr val="accent5">
                <a:lumMod val="50000"/>
              </a:schemeClr>
            </a:solidFill>
            <a:latin typeface="Perpetua" panose="02020502060401020303" pitchFamily="18" charset="0"/>
          </a:endParaRPr>
        </a:p>
      </dgm:t>
    </dgm:pt>
    <dgm:pt modelId="{009156F0-F60D-4C61-87CD-5015ED4E8C04}" type="parTrans" cxnId="{45B3DFEE-7E97-44BC-89A7-41DD81057937}">
      <dgm:prSet/>
      <dgm:spPr/>
      <dgm:t>
        <a:bodyPr/>
        <a:lstStyle/>
        <a:p>
          <a:endParaRPr lang="en-US"/>
        </a:p>
      </dgm:t>
    </dgm:pt>
    <dgm:pt modelId="{7FC18CB6-3D17-4389-9525-67DC11076114}" type="sibTrans" cxnId="{45B3DFEE-7E97-44BC-89A7-41DD81057937}">
      <dgm:prSet/>
      <dgm:spPr/>
      <dgm:t>
        <a:bodyPr/>
        <a:lstStyle/>
        <a:p>
          <a:endParaRPr lang="en-US"/>
        </a:p>
      </dgm:t>
    </dgm:pt>
    <dgm:pt modelId="{1E6D94A9-C2D1-408C-BED9-8A12BCA3817D}" type="pres">
      <dgm:prSet presAssocID="{37929649-0EA2-4F85-AC91-AD862724B44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9FEE5B-0DFC-46E8-88F6-BF6A7D3E1468}" type="pres">
      <dgm:prSet presAssocID="{98C0B84F-418D-49FC-B520-4F7880A4FDEC}" presName="compNode" presStyleCnt="0"/>
      <dgm:spPr/>
    </dgm:pt>
    <dgm:pt modelId="{2AD77B80-49CB-4136-B15B-8D1A81285FC0}" type="pres">
      <dgm:prSet presAssocID="{98C0B84F-418D-49FC-B520-4F7880A4FDEC}" presName="iconRect" presStyleLbl="node1" presStyleIdx="0" presStyleCnt="3" custScaleX="108407" custScaleY="104789" custLinFactNeighborX="86036" custLinFactNeighborY="377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E6E5361F-FB09-4105-848B-5B6B9584DEF9}" type="pres">
      <dgm:prSet presAssocID="{98C0B84F-418D-49FC-B520-4F7880A4FDEC}" presName="iconSpace" presStyleCnt="0"/>
      <dgm:spPr/>
    </dgm:pt>
    <dgm:pt modelId="{CCF8B312-F1D4-4D5F-B268-1379C27612D5}" type="pres">
      <dgm:prSet presAssocID="{98C0B84F-418D-49FC-B520-4F7880A4FDEC}" presName="parTx" presStyleLbl="revTx" presStyleIdx="0" presStyleCnt="6" custScaleX="67002" custScaleY="15835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DFCDFE4-1C02-485E-9061-6024D77C133A}" type="pres">
      <dgm:prSet presAssocID="{98C0B84F-418D-49FC-B520-4F7880A4FDEC}" presName="txSpace" presStyleCnt="0"/>
      <dgm:spPr/>
    </dgm:pt>
    <dgm:pt modelId="{789046AE-0A39-4592-89FB-64A9102EED0C}" type="pres">
      <dgm:prSet presAssocID="{98C0B84F-418D-49FC-B520-4F7880A4FDEC}" presName="desTx" presStyleLbl="revTx" presStyleIdx="1" presStyleCnt="6" custScaleX="43576" custScaleY="172862">
        <dgm:presLayoutVars/>
      </dgm:prSet>
      <dgm:spPr/>
      <dgm:t>
        <a:bodyPr/>
        <a:lstStyle/>
        <a:p>
          <a:endParaRPr lang="en-US"/>
        </a:p>
      </dgm:t>
    </dgm:pt>
    <dgm:pt modelId="{10B59DED-3C64-4460-9103-1501A896C484}" type="pres">
      <dgm:prSet presAssocID="{A39F5705-877E-404B-88B9-22396A2A96BD}" presName="sibTrans" presStyleCnt="0"/>
      <dgm:spPr/>
    </dgm:pt>
    <dgm:pt modelId="{D253E490-4EB7-4F85-B778-9AACD13FE3B2}" type="pres">
      <dgm:prSet presAssocID="{DF8840C8-678B-4816-8F7A-975FD17F3F69}" presName="compNode" presStyleCnt="0"/>
      <dgm:spPr/>
    </dgm:pt>
    <dgm:pt modelId="{63D9FCB6-27F5-402E-BEA8-8A797144EAA3}" type="pres">
      <dgm:prSet presAssocID="{DF8840C8-678B-4816-8F7A-975FD17F3F69}" presName="iconRect" presStyleLbl="node1" presStyleIdx="1" presStyleCnt="3" custLinFactNeighborX="84379" custLinFactNeighborY="667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nk"/>
        </a:ext>
      </dgm:extLst>
    </dgm:pt>
    <dgm:pt modelId="{D9DBA5B0-FEA0-4882-B5CE-D9CD2512A513}" type="pres">
      <dgm:prSet presAssocID="{DF8840C8-678B-4816-8F7A-975FD17F3F69}" presName="iconSpace" presStyleCnt="0"/>
      <dgm:spPr/>
    </dgm:pt>
    <dgm:pt modelId="{0E922CAA-BE8A-4A77-90A4-DF845747F5B2}" type="pres">
      <dgm:prSet presAssocID="{DF8840C8-678B-4816-8F7A-975FD17F3F69}" presName="parTx" presStyleLbl="revTx" presStyleIdx="2" presStyleCnt="6" custAng="0" custScaleX="48570" custScaleY="92125" custLinFactNeighborX="782" custLinFactNeighborY="-4047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924DA59-836E-496D-93D8-1F8424828803}" type="pres">
      <dgm:prSet presAssocID="{DF8840C8-678B-4816-8F7A-975FD17F3F69}" presName="txSpace" presStyleCnt="0"/>
      <dgm:spPr/>
    </dgm:pt>
    <dgm:pt modelId="{7CE4CA94-CD85-4338-B416-72E4D77EB94C}" type="pres">
      <dgm:prSet presAssocID="{DF8840C8-678B-4816-8F7A-975FD17F3F69}" presName="desTx" presStyleLbl="revTx" presStyleIdx="3" presStyleCnt="6" custScaleX="54512" custScaleY="202822" custLinFactNeighborX="16026" custLinFactNeighborY="15961">
        <dgm:presLayoutVars/>
      </dgm:prSet>
      <dgm:spPr/>
      <dgm:t>
        <a:bodyPr/>
        <a:lstStyle/>
        <a:p>
          <a:endParaRPr lang="en-US"/>
        </a:p>
      </dgm:t>
    </dgm:pt>
    <dgm:pt modelId="{B0322CE4-44C3-473B-A0EF-7A940837A621}" type="pres">
      <dgm:prSet presAssocID="{0ACFA2CD-FC99-4479-B843-347575C2A2B1}" presName="sibTrans" presStyleCnt="0"/>
      <dgm:spPr/>
    </dgm:pt>
    <dgm:pt modelId="{7B3E06D1-C061-4227-A54D-86FC53388552}" type="pres">
      <dgm:prSet presAssocID="{1DB330BF-6883-469D-827E-75CB53C4BA9D}" presName="compNode" presStyleCnt="0"/>
      <dgm:spPr/>
    </dgm:pt>
    <dgm:pt modelId="{BD21A5C0-2B4B-4B62-AFE6-BE7E093B89C5}" type="pres">
      <dgm:prSet presAssocID="{1DB330BF-6883-469D-827E-75CB53C4BA9D}" presName="iconRect" presStyleLbl="node1" presStyleIdx="2" presStyleCnt="3" custLinFactNeighborX="48229" custLinFactNeighborY="-1228"/>
      <dgm:spPr>
        <a:blipFill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DE5ED4F6-4ABD-49AD-BA55-983D91E88968}" type="pres">
      <dgm:prSet presAssocID="{1DB330BF-6883-469D-827E-75CB53C4BA9D}" presName="iconSpace" presStyleCnt="0"/>
      <dgm:spPr/>
    </dgm:pt>
    <dgm:pt modelId="{B9BF01C2-DF94-40B5-84FD-B139B9B04182}" type="pres">
      <dgm:prSet presAssocID="{1DB330BF-6883-469D-827E-75CB53C4BA9D}" presName="parTx" presStyleLbl="revTx" presStyleIdx="4" presStyleCnt="6" custScaleX="75581" custScaleY="17078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3FF075F-C0FC-4354-B11E-C0A8A3271DCB}" type="pres">
      <dgm:prSet presAssocID="{1DB330BF-6883-469D-827E-75CB53C4BA9D}" presName="txSpace" presStyleCnt="0"/>
      <dgm:spPr/>
    </dgm:pt>
    <dgm:pt modelId="{914824B2-2066-406E-B121-41D6DD0392FD}" type="pres">
      <dgm:prSet presAssocID="{1DB330BF-6883-469D-827E-75CB53C4BA9D}" presName="desTx" presStyleLbl="revTx" presStyleIdx="5" presStyleCnt="6" custScaleX="51295" custScaleY="144991" custLinFactNeighborX="-12143" custLinFactNeighborY="-26638">
        <dgm:presLayoutVars/>
      </dgm:prSet>
      <dgm:spPr/>
      <dgm:t>
        <a:bodyPr/>
        <a:lstStyle/>
        <a:p>
          <a:endParaRPr lang="en-US"/>
        </a:p>
      </dgm:t>
    </dgm:pt>
  </dgm:ptLst>
  <dgm:cxnLst>
    <dgm:cxn modelId="{1CCD4D4F-A602-4A32-B789-CE78EB7416F1}" type="presOf" srcId="{DF8840C8-678B-4816-8F7A-975FD17F3F69}" destId="{0E922CAA-BE8A-4A77-90A4-DF845747F5B2}" srcOrd="0" destOrd="0" presId="urn:microsoft.com/office/officeart/2018/2/layout/IconLabelDescriptionList"/>
    <dgm:cxn modelId="{6056E721-63B5-4A14-BD35-B1A6517DFA66}" type="presOf" srcId="{98C0B84F-418D-49FC-B520-4F7880A4FDEC}" destId="{CCF8B312-F1D4-4D5F-B268-1379C27612D5}" srcOrd="0" destOrd="0" presId="urn:microsoft.com/office/officeart/2018/2/layout/IconLabelDescriptionList"/>
    <dgm:cxn modelId="{4DE6B165-6F63-4B23-A420-DBF265166E67}" srcId="{37929649-0EA2-4F85-AC91-AD862724B441}" destId="{1DB330BF-6883-469D-827E-75CB53C4BA9D}" srcOrd="2" destOrd="0" parTransId="{8800FAE4-794C-402A-9068-C2126408A9BB}" sibTransId="{B3F9E5CC-B0B8-4FB5-BA30-BB832EF9DA50}"/>
    <dgm:cxn modelId="{5BFC32DF-B465-4EFC-A97A-5A3D92678AFC}" srcId="{37929649-0EA2-4F85-AC91-AD862724B441}" destId="{DF8840C8-678B-4816-8F7A-975FD17F3F69}" srcOrd="1" destOrd="0" parTransId="{38ECF62B-2DD9-49A4-A559-4A9C55E07747}" sibTransId="{0ACFA2CD-FC99-4479-B843-347575C2A2B1}"/>
    <dgm:cxn modelId="{49CE0257-39C9-4212-BC8F-D833DE19566E}" srcId="{37929649-0EA2-4F85-AC91-AD862724B441}" destId="{98C0B84F-418D-49FC-B520-4F7880A4FDEC}" srcOrd="0" destOrd="0" parTransId="{88564D1F-623D-45DA-82D7-93BBA6E5AB2C}" sibTransId="{A39F5705-877E-404B-88B9-22396A2A96BD}"/>
    <dgm:cxn modelId="{C133C1A6-8B59-4990-B2C6-3FA0D7332FF9}" type="presOf" srcId="{66D715C4-0BC8-4D1C-8AF5-6D3D9729E6EC}" destId="{914824B2-2066-406E-B121-41D6DD0392FD}" srcOrd="0" destOrd="0" presId="urn:microsoft.com/office/officeart/2018/2/layout/IconLabelDescriptionList"/>
    <dgm:cxn modelId="{6C7D2426-B1C6-434C-A8E1-6D6BF531668A}" type="presOf" srcId="{29BBA8C2-5C93-4DFE-AD39-33322EDC47FA}" destId="{789046AE-0A39-4592-89FB-64A9102EED0C}" srcOrd="0" destOrd="0" presId="urn:microsoft.com/office/officeart/2018/2/layout/IconLabelDescriptionList"/>
    <dgm:cxn modelId="{5EEB6050-EB22-4B7D-8043-FD82A7378107}" srcId="{DF8840C8-678B-4816-8F7A-975FD17F3F69}" destId="{88ACB95D-AAF9-4571-9217-54015D7274C1}" srcOrd="0" destOrd="0" parTransId="{E4976C0F-84C3-419D-85CA-5C45674719D2}" sibTransId="{177DFFB5-7AAC-4596-A45F-C82E00D65E5F}"/>
    <dgm:cxn modelId="{B5B1CCC1-B801-4872-A470-1C6D25AC4071}" type="presOf" srcId="{88ACB95D-AAF9-4571-9217-54015D7274C1}" destId="{7CE4CA94-CD85-4338-B416-72E4D77EB94C}" srcOrd="0" destOrd="0" presId="urn:microsoft.com/office/officeart/2018/2/layout/IconLabelDescriptionList"/>
    <dgm:cxn modelId="{3809BFBA-862D-43C7-90CB-35907218605F}" type="presOf" srcId="{37929649-0EA2-4F85-AC91-AD862724B441}" destId="{1E6D94A9-C2D1-408C-BED9-8A12BCA3817D}" srcOrd="0" destOrd="0" presId="urn:microsoft.com/office/officeart/2018/2/layout/IconLabelDescriptionList"/>
    <dgm:cxn modelId="{66182C47-25FD-4B57-9A52-8E2E154E1CE2}" srcId="{98C0B84F-418D-49FC-B520-4F7880A4FDEC}" destId="{29BBA8C2-5C93-4DFE-AD39-33322EDC47FA}" srcOrd="0" destOrd="0" parTransId="{DA792307-BE60-4DDD-BD80-F5B039099034}" sibTransId="{C085F233-CE48-43D6-B23B-4D67F15F446D}"/>
    <dgm:cxn modelId="{B347E461-C021-4444-85ED-963E00497FE3}" type="presOf" srcId="{1DB330BF-6883-469D-827E-75CB53C4BA9D}" destId="{B9BF01C2-DF94-40B5-84FD-B139B9B04182}" srcOrd="0" destOrd="0" presId="urn:microsoft.com/office/officeart/2018/2/layout/IconLabelDescriptionList"/>
    <dgm:cxn modelId="{45B3DFEE-7E97-44BC-89A7-41DD81057937}" srcId="{1DB330BF-6883-469D-827E-75CB53C4BA9D}" destId="{66D715C4-0BC8-4D1C-8AF5-6D3D9729E6EC}" srcOrd="0" destOrd="0" parTransId="{009156F0-F60D-4C61-87CD-5015ED4E8C04}" sibTransId="{7FC18CB6-3D17-4389-9525-67DC11076114}"/>
    <dgm:cxn modelId="{C7DB9A71-7CC7-4BD6-AA56-FF15B228D0D4}" type="presParOf" srcId="{1E6D94A9-C2D1-408C-BED9-8A12BCA3817D}" destId="{4F9FEE5B-0DFC-46E8-88F6-BF6A7D3E1468}" srcOrd="0" destOrd="0" presId="urn:microsoft.com/office/officeart/2018/2/layout/IconLabelDescriptionList"/>
    <dgm:cxn modelId="{F0279C36-A6E5-4CBF-8630-2FF832EAB82A}" type="presParOf" srcId="{4F9FEE5B-0DFC-46E8-88F6-BF6A7D3E1468}" destId="{2AD77B80-49CB-4136-B15B-8D1A81285FC0}" srcOrd="0" destOrd="0" presId="urn:microsoft.com/office/officeart/2018/2/layout/IconLabelDescriptionList"/>
    <dgm:cxn modelId="{63DD6AF5-206F-42BA-AA9C-BD6B658A7DC9}" type="presParOf" srcId="{4F9FEE5B-0DFC-46E8-88F6-BF6A7D3E1468}" destId="{E6E5361F-FB09-4105-848B-5B6B9584DEF9}" srcOrd="1" destOrd="0" presId="urn:microsoft.com/office/officeart/2018/2/layout/IconLabelDescriptionList"/>
    <dgm:cxn modelId="{02ABAA55-9F78-431A-9C93-1A324BC32B73}" type="presParOf" srcId="{4F9FEE5B-0DFC-46E8-88F6-BF6A7D3E1468}" destId="{CCF8B312-F1D4-4D5F-B268-1379C27612D5}" srcOrd="2" destOrd="0" presId="urn:microsoft.com/office/officeart/2018/2/layout/IconLabelDescriptionList"/>
    <dgm:cxn modelId="{70E472A0-209F-4E9F-A51C-29BAAE7B84BC}" type="presParOf" srcId="{4F9FEE5B-0DFC-46E8-88F6-BF6A7D3E1468}" destId="{DDFCDFE4-1C02-485E-9061-6024D77C133A}" srcOrd="3" destOrd="0" presId="urn:microsoft.com/office/officeart/2018/2/layout/IconLabelDescriptionList"/>
    <dgm:cxn modelId="{8604E333-B36F-4185-9A19-E37BCEE0BC08}" type="presParOf" srcId="{4F9FEE5B-0DFC-46E8-88F6-BF6A7D3E1468}" destId="{789046AE-0A39-4592-89FB-64A9102EED0C}" srcOrd="4" destOrd="0" presId="urn:microsoft.com/office/officeart/2018/2/layout/IconLabelDescriptionList"/>
    <dgm:cxn modelId="{91EA1FAB-BF52-4823-B0B3-271613899115}" type="presParOf" srcId="{1E6D94A9-C2D1-408C-BED9-8A12BCA3817D}" destId="{10B59DED-3C64-4460-9103-1501A896C484}" srcOrd="1" destOrd="0" presId="urn:microsoft.com/office/officeart/2018/2/layout/IconLabelDescriptionList"/>
    <dgm:cxn modelId="{BFC3633A-67BE-48B4-ACD5-1DFC904C4D59}" type="presParOf" srcId="{1E6D94A9-C2D1-408C-BED9-8A12BCA3817D}" destId="{D253E490-4EB7-4F85-B778-9AACD13FE3B2}" srcOrd="2" destOrd="0" presId="urn:microsoft.com/office/officeart/2018/2/layout/IconLabelDescriptionList"/>
    <dgm:cxn modelId="{8032304E-17C4-45F2-AA55-D5034322F9E0}" type="presParOf" srcId="{D253E490-4EB7-4F85-B778-9AACD13FE3B2}" destId="{63D9FCB6-27F5-402E-BEA8-8A797144EAA3}" srcOrd="0" destOrd="0" presId="urn:microsoft.com/office/officeart/2018/2/layout/IconLabelDescriptionList"/>
    <dgm:cxn modelId="{FC2A52D6-58EB-4A6E-8472-23FEE1D087C4}" type="presParOf" srcId="{D253E490-4EB7-4F85-B778-9AACD13FE3B2}" destId="{D9DBA5B0-FEA0-4882-B5CE-D9CD2512A513}" srcOrd="1" destOrd="0" presId="urn:microsoft.com/office/officeart/2018/2/layout/IconLabelDescriptionList"/>
    <dgm:cxn modelId="{5C3CC748-0DF6-4A2F-BFB3-9B8D5257BBDC}" type="presParOf" srcId="{D253E490-4EB7-4F85-B778-9AACD13FE3B2}" destId="{0E922CAA-BE8A-4A77-90A4-DF845747F5B2}" srcOrd="2" destOrd="0" presId="urn:microsoft.com/office/officeart/2018/2/layout/IconLabelDescriptionList"/>
    <dgm:cxn modelId="{C9EBCF7B-2243-4111-8C07-B8DB80AB2208}" type="presParOf" srcId="{D253E490-4EB7-4F85-B778-9AACD13FE3B2}" destId="{1924DA59-836E-496D-93D8-1F8424828803}" srcOrd="3" destOrd="0" presId="urn:microsoft.com/office/officeart/2018/2/layout/IconLabelDescriptionList"/>
    <dgm:cxn modelId="{410C29C8-D098-4AEE-8264-2F490D9D85C4}" type="presParOf" srcId="{D253E490-4EB7-4F85-B778-9AACD13FE3B2}" destId="{7CE4CA94-CD85-4338-B416-72E4D77EB94C}" srcOrd="4" destOrd="0" presId="urn:microsoft.com/office/officeart/2018/2/layout/IconLabelDescriptionList"/>
    <dgm:cxn modelId="{6FDDC924-9C7A-4D16-A1B4-C677049AFE0E}" type="presParOf" srcId="{1E6D94A9-C2D1-408C-BED9-8A12BCA3817D}" destId="{B0322CE4-44C3-473B-A0EF-7A940837A621}" srcOrd="3" destOrd="0" presId="urn:microsoft.com/office/officeart/2018/2/layout/IconLabelDescriptionList"/>
    <dgm:cxn modelId="{C093C9AC-7E3F-42BA-A17A-1BF18225E3B6}" type="presParOf" srcId="{1E6D94A9-C2D1-408C-BED9-8A12BCA3817D}" destId="{7B3E06D1-C061-4227-A54D-86FC53388552}" srcOrd="4" destOrd="0" presId="urn:microsoft.com/office/officeart/2018/2/layout/IconLabelDescriptionList"/>
    <dgm:cxn modelId="{37220416-924E-420C-BB7C-7F7723B8188A}" type="presParOf" srcId="{7B3E06D1-C061-4227-A54D-86FC53388552}" destId="{BD21A5C0-2B4B-4B62-AFE6-BE7E093B89C5}" srcOrd="0" destOrd="0" presId="urn:microsoft.com/office/officeart/2018/2/layout/IconLabelDescriptionList"/>
    <dgm:cxn modelId="{85DBB19B-2DDE-485A-9804-670A3C001B5E}" type="presParOf" srcId="{7B3E06D1-C061-4227-A54D-86FC53388552}" destId="{DE5ED4F6-4ABD-49AD-BA55-983D91E88968}" srcOrd="1" destOrd="0" presId="urn:microsoft.com/office/officeart/2018/2/layout/IconLabelDescriptionList"/>
    <dgm:cxn modelId="{81527215-E2C1-4895-A5A9-2DBB6BAC38EA}" type="presParOf" srcId="{7B3E06D1-C061-4227-A54D-86FC53388552}" destId="{B9BF01C2-DF94-40B5-84FD-B139B9B04182}" srcOrd="2" destOrd="0" presId="urn:microsoft.com/office/officeart/2018/2/layout/IconLabelDescriptionList"/>
    <dgm:cxn modelId="{CB7C1180-C58D-4172-8423-76E14058907E}" type="presParOf" srcId="{7B3E06D1-C061-4227-A54D-86FC53388552}" destId="{C3FF075F-C0FC-4354-B11E-C0A8A3271DCB}" srcOrd="3" destOrd="0" presId="urn:microsoft.com/office/officeart/2018/2/layout/IconLabelDescriptionList"/>
    <dgm:cxn modelId="{241A8936-67E4-4744-80AA-4C723F74F357}" type="presParOf" srcId="{7B3E06D1-C061-4227-A54D-86FC53388552}" destId="{914824B2-2066-406E-B121-41D6DD0392F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77B80-49CB-4136-B15B-8D1A81285FC0}">
      <dsp:nvSpPr>
        <dsp:cNvPr id="0" name=""/>
        <dsp:cNvSpPr/>
      </dsp:nvSpPr>
      <dsp:spPr>
        <a:xfrm>
          <a:off x="761996" y="1051702"/>
          <a:ext cx="952414" cy="920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8B312-F1D4-4D5F-B268-1379C27612D5}">
      <dsp:nvSpPr>
        <dsp:cNvPr id="0" name=""/>
        <dsp:cNvSpPr/>
      </dsp:nvSpPr>
      <dsp:spPr>
        <a:xfrm>
          <a:off x="457203" y="1886412"/>
          <a:ext cx="1681854" cy="596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b="1" kern="1200" dirty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Security</a:t>
          </a:r>
          <a:r>
            <a:rPr lang="en-US" sz="1800" b="1" kern="1200" dirty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 Groups</a:t>
          </a:r>
        </a:p>
      </dsp:txBody>
      <dsp:txXfrm>
        <a:off x="457203" y="1886412"/>
        <a:ext cx="1681854" cy="596232"/>
      </dsp:txXfrm>
    </dsp:sp>
    <dsp:sp modelId="{789046AE-0A39-4592-89FB-64A9102EED0C}">
      <dsp:nvSpPr>
        <dsp:cNvPr id="0" name=""/>
        <dsp:cNvSpPr/>
      </dsp:nvSpPr>
      <dsp:spPr>
        <a:xfrm>
          <a:off x="751218" y="2246000"/>
          <a:ext cx="1093825" cy="774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     </a:t>
          </a:r>
          <a:r>
            <a:rPr lang="en-US" sz="2000" b="1" kern="1200" dirty="0" smtClean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192</a:t>
          </a:r>
          <a:endParaRPr lang="en-US" sz="2000" b="1" kern="1200" dirty="0">
            <a:solidFill>
              <a:schemeClr val="accent5">
                <a:lumMod val="50000"/>
              </a:schemeClr>
            </a:solidFill>
            <a:latin typeface="Perpetua" panose="02020502060401020303" pitchFamily="18" charset="0"/>
          </a:endParaRPr>
        </a:p>
      </dsp:txBody>
      <dsp:txXfrm>
        <a:off x="751218" y="2246000"/>
        <a:ext cx="1093825" cy="774071"/>
      </dsp:txXfrm>
    </dsp:sp>
    <dsp:sp modelId="{63D9FCB6-27F5-402E-BEA8-8A797144EAA3}">
      <dsp:nvSpPr>
        <dsp:cNvPr id="0" name=""/>
        <dsp:cNvSpPr/>
      </dsp:nvSpPr>
      <dsp:spPr>
        <a:xfrm>
          <a:off x="3733802" y="1054105"/>
          <a:ext cx="878554" cy="87855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22CAA-BE8A-4A77-90A4-DF845747F5B2}">
      <dsp:nvSpPr>
        <dsp:cNvPr id="0" name=""/>
        <dsp:cNvSpPr/>
      </dsp:nvSpPr>
      <dsp:spPr>
        <a:xfrm>
          <a:off x="3657602" y="1814631"/>
          <a:ext cx="1219182" cy="346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300" kern="1200" dirty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Agencies</a:t>
          </a:r>
          <a:r>
            <a:rPr lang="en-US" sz="2300" kern="1200" dirty="0">
              <a:latin typeface="Perpetua" panose="02020502060401020303" pitchFamily="18" charset="0"/>
            </a:rPr>
            <a:t> </a:t>
          </a:r>
        </a:p>
      </dsp:txBody>
      <dsp:txXfrm>
        <a:off x="3657602" y="1814631"/>
        <a:ext cx="1219182" cy="346872"/>
      </dsp:txXfrm>
    </dsp:sp>
    <dsp:sp modelId="{7CE4CA94-CD85-4338-B416-72E4D77EB94C}">
      <dsp:nvSpPr>
        <dsp:cNvPr id="0" name=""/>
        <dsp:cNvSpPr/>
      </dsp:nvSpPr>
      <dsp:spPr>
        <a:xfrm>
          <a:off x="3965674" y="2206334"/>
          <a:ext cx="1368336" cy="908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602</a:t>
          </a:r>
          <a:endParaRPr lang="en-US" sz="2000" b="1" kern="1200" dirty="0">
            <a:solidFill>
              <a:schemeClr val="accent5">
                <a:lumMod val="50000"/>
              </a:schemeClr>
            </a:solidFill>
            <a:latin typeface="Perpetua" panose="02020502060401020303" pitchFamily="18" charset="0"/>
          </a:endParaRPr>
        </a:p>
      </dsp:txBody>
      <dsp:txXfrm>
        <a:off x="3965674" y="2206334"/>
        <a:ext cx="1368336" cy="908231"/>
      </dsp:txXfrm>
    </dsp:sp>
    <dsp:sp modelId="{BD21A5C0-2B4B-4B62-AFE6-BE7E093B89C5}">
      <dsp:nvSpPr>
        <dsp:cNvPr id="0" name=""/>
        <dsp:cNvSpPr/>
      </dsp:nvSpPr>
      <dsp:spPr>
        <a:xfrm>
          <a:off x="6365638" y="1049459"/>
          <a:ext cx="878554" cy="8785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F01C2-DF94-40B5-84FD-B139B9B04182}">
      <dsp:nvSpPr>
        <dsp:cNvPr id="0" name=""/>
        <dsp:cNvSpPr/>
      </dsp:nvSpPr>
      <dsp:spPr>
        <a:xfrm>
          <a:off x="6248398" y="1883684"/>
          <a:ext cx="1897201" cy="643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 dirty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Talkgroups</a:t>
          </a:r>
        </a:p>
      </dsp:txBody>
      <dsp:txXfrm>
        <a:off x="6248398" y="1883684"/>
        <a:ext cx="1897201" cy="643053"/>
      </dsp:txXfrm>
    </dsp:sp>
    <dsp:sp modelId="{914824B2-2066-406E-B121-41D6DD0392FD}">
      <dsp:nvSpPr>
        <dsp:cNvPr id="0" name=""/>
        <dsp:cNvSpPr/>
      </dsp:nvSpPr>
      <dsp:spPr>
        <a:xfrm>
          <a:off x="6248398" y="2209801"/>
          <a:ext cx="1287584" cy="649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       6376</a:t>
          </a:r>
          <a:endParaRPr lang="en-US" sz="2000" b="1" kern="1200" dirty="0">
            <a:solidFill>
              <a:schemeClr val="accent5">
                <a:lumMod val="50000"/>
              </a:schemeClr>
            </a:solidFill>
            <a:latin typeface="Perpetua" panose="02020502060401020303" pitchFamily="18" charset="0"/>
          </a:endParaRPr>
        </a:p>
      </dsp:txBody>
      <dsp:txXfrm>
        <a:off x="6248398" y="2209801"/>
        <a:ext cx="1287584" cy="649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0.33663</cdr:x>
      <cdr:y>0.42373</cdr:y>
    </cdr:from>
    <cdr:to>
      <cdr:x>0.42574</cdr:x>
      <cdr:y>0.5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0800" y="1905000"/>
          <a:ext cx="6858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0.33663</cdr:x>
      <cdr:y>0.38983</cdr:y>
    </cdr:from>
    <cdr:to>
      <cdr:x>0.44554</cdr:x>
      <cdr:y>0.44915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0800" y="1752600"/>
          <a:ext cx="8382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800" dirty="0">
            <a:solidFill>
              <a:srgbClr val="FFFFFF"/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0.00239</cdr:x>
      <cdr:y>0.33898</cdr:y>
    </cdr:from>
    <cdr:to>
      <cdr:x>0.34892</cdr:x>
      <cdr:y>0.42373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360" y="1524000"/>
          <a:ext cx="2666965" cy="381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rPr>
            <a:t>Power 12%</a:t>
          </a:r>
          <a:endParaRPr lang="en-US" sz="1600" b="1" dirty="0">
            <a:solidFill>
              <a:srgbClr val="CC99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0.15448</cdr:x>
      <cdr:y>0.37288</cdr:y>
    </cdr:from>
    <cdr:to>
      <cdr:x>0.28456</cdr:x>
      <cdr:y>0.37705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84C2F7BD-0F22-498E-8CC1-35AD8AAF97A7}"/>
            </a:ext>
          </a:extLst>
        </cdr:cNvPr>
        <cdr:cNvCxnSpPr/>
      </cdr:nvCxnSpPr>
      <cdr:spPr>
        <a:xfrm xmlns:a="http://schemas.openxmlformats.org/drawingml/2006/main" flipV="1">
          <a:off x="1233270" y="1733221"/>
          <a:ext cx="1038492" cy="1937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C9900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0.7587</cdr:x>
      <cdr:y>0.08475</cdr:y>
    </cdr:from>
    <cdr:to>
      <cdr:x>0.97652</cdr:x>
      <cdr:y>0.25121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839097" y="381000"/>
          <a:ext cx="1676386" cy="748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en-US" sz="1800" b="1" dirty="0">
            <a:solidFill>
              <a:srgbClr val="CC99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0.22129</cdr:x>
      <cdr:y>0.14754</cdr:y>
    </cdr:from>
    <cdr:to>
      <cdr:x>0.43655</cdr:x>
      <cdr:y>0.14754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CA3C7FFE-2841-4972-9CFB-6ECE79FFD379}"/>
            </a:ext>
          </a:extLst>
        </cdr:cNvPr>
        <cdr:cNvCxnSpPr/>
      </cdr:nvCxnSpPr>
      <cdr:spPr>
        <a:xfrm xmlns:a="http://schemas.openxmlformats.org/drawingml/2006/main">
          <a:off x="1766670" y="685800"/>
          <a:ext cx="1718455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0.02085</cdr:x>
      <cdr:y>0.09836</cdr:y>
    </cdr:from>
    <cdr:to>
      <cdr:x>0.23773</cdr:x>
      <cdr:y>0.19017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66470" y="457200"/>
          <a:ext cx="1731414" cy="42675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1" tIns="46502" rIns="93001" bIns="46502" numCol="1" anchor="t" anchorCtr="0" compatLnSpc="1">
            <a:prstTxWarp prst="textNoShape">
              <a:avLst/>
            </a:prstTxWarp>
          </a:bodyPr>
          <a:lstStyle>
            <a:lvl1pPr defTabSz="930146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33" y="4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1" tIns="46502" rIns="93001" bIns="46502" numCol="1" anchor="t" anchorCtr="0" compatLnSpc="1">
            <a:prstTxWarp prst="textNoShape">
              <a:avLst/>
            </a:prstTxWarp>
          </a:bodyPr>
          <a:lstStyle>
            <a:lvl1pPr algn="r" defTabSz="930146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5772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50" y="4422461"/>
            <a:ext cx="5617207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1" tIns="46502" rIns="93001" bIns="465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84174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1" tIns="46502" rIns="93001" bIns="46502" numCol="1" anchor="b" anchorCtr="0" compatLnSpc="1">
            <a:prstTxWarp prst="textNoShape">
              <a:avLst/>
            </a:prstTxWarp>
          </a:bodyPr>
          <a:lstStyle>
            <a:lvl1pPr defTabSz="930146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33" y="884174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1" tIns="46502" rIns="93001" bIns="46502" numCol="1" anchor="b" anchorCtr="0" compatLnSpc="1">
            <a:prstTxWarp prst="textNoShape">
              <a:avLst/>
            </a:prstTxWarp>
          </a:bodyPr>
          <a:lstStyle>
            <a:lvl1pPr algn="r" defTabSz="930146">
              <a:defRPr sz="1200" b="0"/>
            </a:lvl1pPr>
          </a:lstStyle>
          <a:p>
            <a:pPr>
              <a:defRPr/>
            </a:pPr>
            <a:fld id="{8FC325C5-45B1-4D11-BF92-EF804C82A1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7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48"/>
            <a:fld id="{76CAF796-3A35-4D1F-9933-4E3D9651D8CD}" type="slidenum">
              <a:rPr lang="en-US" smtClean="0"/>
              <a:pPr defTabSz="928648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26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48"/>
            <a:fld id="{3BEC2A06-71DF-40BD-A274-7AA1D3D791BD}" type="slidenum">
              <a:rPr lang="en-US" smtClean="0">
                <a:solidFill>
                  <a:srgbClr val="000000"/>
                </a:solidFill>
              </a:rPr>
              <a:pPr defTabSz="928648"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950" y="4422460"/>
            <a:ext cx="5617207" cy="419036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76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72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C2A06-71DF-40BD-A274-7AA1D3D791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2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8" y="4416427"/>
            <a:ext cx="5607049" cy="41846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89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48"/>
            <a:fld id="{3BEC2A06-71DF-40BD-A274-7AA1D3D791BD}" type="slidenum">
              <a:rPr lang="en-US" smtClean="0">
                <a:solidFill>
                  <a:srgbClr val="000000"/>
                </a:solidFill>
              </a:rPr>
              <a:pPr defTabSz="928648"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950" y="4422460"/>
            <a:ext cx="5617207" cy="419036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07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5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48"/>
            <a:fld id="{2D7F1E86-666C-4181-AE65-194D44734F5D}" type="slidenum">
              <a:rPr lang="en-US" smtClean="0"/>
              <a:pPr defTabSz="928648"/>
              <a:t>3</a:t>
            </a:fld>
            <a:endParaRPr lang="en-US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950" y="4422460"/>
            <a:ext cx="5617207" cy="419036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2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4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83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8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83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66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9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48"/>
            <a:fld id="{3BEC2A06-71DF-40BD-A274-7AA1D3D791BD}" type="slidenum">
              <a:rPr lang="en-US" smtClean="0">
                <a:solidFill>
                  <a:srgbClr val="000000"/>
                </a:solidFill>
              </a:rPr>
              <a:pPr defTabSz="928648"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950" y="4422460"/>
            <a:ext cx="5617207" cy="419036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2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png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8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png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.png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4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.png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2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52400" y="2133600"/>
            <a:ext cx="88392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475C-0AFE-4C95-B11D-7F9ADC35CF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59369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39726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60216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7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49779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0231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0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7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735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09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5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022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716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464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263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462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83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385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573370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744692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1414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876453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12495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226175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1144741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086331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749189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400227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2362739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1206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0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F368-24D3-47CF-B066-E56F2AD115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5877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74002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82278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28621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61970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66210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276438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31762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12148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2289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330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8DAC4"/>
              </a:gs>
              <a:gs pos="100000">
                <a:srgbClr val="D8DAC4">
                  <a:gamma/>
                  <a:tint val="8784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52400" y="2133600"/>
            <a:ext cx="88392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475C-0AFE-4C95-B11D-7F9ADC35C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249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60310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2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4111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690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732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6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652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9552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658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47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3008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4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889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995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0641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392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9109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940079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1703399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0217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39938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6531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07159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0765208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2270638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9760957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4762605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9491698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8059111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64768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0311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0812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4078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738591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697746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88021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92363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957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34513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556664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910157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73822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5483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30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8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90917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2095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8DAC4"/>
              </a:gs>
              <a:gs pos="100000">
                <a:srgbClr val="D8DAC4">
                  <a:gamma/>
                  <a:tint val="8784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52400" y="2133600"/>
            <a:ext cx="88392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475C-0AFE-4C95-B11D-7F9ADC35C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3886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776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6612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2930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447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7944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1908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25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0796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9587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0186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1772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0409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F368-24D3-47CF-B066-E56F2AD115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5213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7321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8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2947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2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9640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6379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2287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8384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3495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944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2544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970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2102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1958982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756471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5432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5740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6234170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4593506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219223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4996112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2375745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2141821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3346766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437379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5591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0681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275950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230162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100461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353734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615032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651788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694730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25782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131157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2848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3817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178011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3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247334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8606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7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2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5955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0638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0536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5635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90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9394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6324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844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4240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2219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0778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7597541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512895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3190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4456351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13644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8773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3605589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3034835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9736287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8471813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9702583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5107616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20883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465937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70881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1465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F368-24D3-47CF-B066-E56F2AD115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6668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348923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023074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689833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423406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074699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903684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334887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515983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9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34473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15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3978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7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8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6618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5213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7750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342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8378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6718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8925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49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7942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9324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7518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5569351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8167118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741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3397139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895014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614264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534429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024715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12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9221054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4722334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209367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670454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140536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48110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811178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307545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638793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364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0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370019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606307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626358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692872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518510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5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449166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9934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12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4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25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1781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932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5528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6638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9379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3606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5466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0721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0887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6650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850052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1591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0797970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5508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4476083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4232577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3028012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5881949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6146057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356690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6542575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774969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2713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569044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470479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764544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670909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27172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277007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4435206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634511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638229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5769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94740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256879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5040975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9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45967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69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05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18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60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0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74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601245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27979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8443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718240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930366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448208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450317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240556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27420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169393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354274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0724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83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36999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70155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68334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52991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52373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27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30290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092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411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7375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53181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2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54733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626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43089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051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266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05276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22038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7C948-69F0-4D2A-8FFE-FAF3DD08ACA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64047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99049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6376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85334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77084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19033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35254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602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833803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384766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0219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0283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97330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394546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841628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909690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122552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88471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269021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78023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53300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35292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34051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17652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89740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7016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62793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029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18.xml"/><Relationship Id="rId16" Type="http://schemas.openxmlformats.org/officeDocument/2006/relationships/oleObject" Target="../embeddings/oleObject10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vmlDrawing" Target="../drawings/vmlDrawing10.vml"/><Relationship Id="rId10" Type="http://schemas.openxmlformats.org/officeDocument/2006/relationships/slideLayout" Target="../slideLayouts/slideLayout1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1.xml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vmlDrawing" Target="../drawings/vmlDrawing11.v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4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vmlDrawing" Target="../drawings/vmlDrawing13.vml"/><Relationship Id="rId10" Type="http://schemas.openxmlformats.org/officeDocument/2006/relationships/slideLayout" Target="../slideLayouts/slideLayout15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7.xml"/><Relationship Id="rId16" Type="http://schemas.openxmlformats.org/officeDocument/2006/relationships/oleObject" Target="../embeddings/oleObject14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vmlDrawing" Target="../drawings/vmlDrawing14.vml"/><Relationship Id="rId10" Type="http://schemas.openxmlformats.org/officeDocument/2006/relationships/slideLayout" Target="../slideLayouts/slideLayout16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0.xml"/><Relationship Id="rId16" Type="http://schemas.openxmlformats.org/officeDocument/2006/relationships/oleObject" Target="../embeddings/oleObject15.bin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vmlDrawing" Target="../drawings/vmlDrawing15.v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96.xml"/><Relationship Id="rId16" Type="http://schemas.openxmlformats.org/officeDocument/2006/relationships/oleObject" Target="../embeddings/oleObject17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5" Type="http://schemas.openxmlformats.org/officeDocument/2006/relationships/vmlDrawing" Target="../drawings/vmlDrawing17.vml"/><Relationship Id="rId10" Type="http://schemas.openxmlformats.org/officeDocument/2006/relationships/slideLayout" Target="../slideLayouts/slideLayout20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theme" Target="../theme/theme1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0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5" Type="http://schemas.openxmlformats.org/officeDocument/2006/relationships/oleObject" Target="../embeddings/oleObject18.bin"/><Relationship Id="rId10" Type="http://schemas.openxmlformats.org/officeDocument/2006/relationships/slideLayout" Target="../slideLayouts/slideLayout21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vmlDrawing" Target="../drawings/vmlDrawing18.v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5" Type="http://schemas.openxmlformats.org/officeDocument/2006/relationships/oleObject" Target="../embeddings/oleObject19.bin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vmlDrawing" Target="../drawings/vmlDrawing19.v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33.xml"/><Relationship Id="rId16" Type="http://schemas.openxmlformats.org/officeDocument/2006/relationships/oleObject" Target="../embeddings/oleObject21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vmlDrawing" Target="../drawings/vmlDrawing21.vml"/><Relationship Id="rId10" Type="http://schemas.openxmlformats.org/officeDocument/2006/relationships/slideLayout" Target="../slideLayouts/slideLayout24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theme" Target="../theme/theme2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4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5" Type="http://schemas.openxmlformats.org/officeDocument/2006/relationships/oleObject" Target="../embeddings/oleObject22.bin"/><Relationship Id="rId10" Type="http://schemas.openxmlformats.org/officeDocument/2006/relationships/slideLayout" Target="../slideLayouts/slideLayout25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vmlDrawing" Target="../drawings/vmlDrawing22.v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5" Type="http://schemas.openxmlformats.org/officeDocument/2006/relationships/oleObject" Target="../embeddings/oleObject23.bin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Relationship Id="rId14" Type="http://schemas.openxmlformats.org/officeDocument/2006/relationships/vmlDrawing" Target="../drawings/vmlDrawing23.v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slideLayout" Target="../slideLayouts/slideLayout28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slideLayout" Target="../slideLayouts/slideLayout28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70.xml"/><Relationship Id="rId16" Type="http://schemas.openxmlformats.org/officeDocument/2006/relationships/oleObject" Target="../embeddings/oleObject25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5" Type="http://schemas.openxmlformats.org/officeDocument/2006/relationships/vmlDrawing" Target="../drawings/vmlDrawing25.vml"/><Relationship Id="rId10" Type="http://schemas.openxmlformats.org/officeDocument/2006/relationships/slideLayout" Target="../slideLayouts/slideLayout27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13" Type="http://schemas.openxmlformats.org/officeDocument/2006/relationships/theme" Target="../theme/theme2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slideLayout" Target="../slideLayouts/slideLayout29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8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5" Type="http://schemas.openxmlformats.org/officeDocument/2006/relationships/oleObject" Target="../embeddings/oleObject26.bin"/><Relationship Id="rId10" Type="http://schemas.openxmlformats.org/officeDocument/2006/relationships/slideLayout" Target="../slideLayouts/slideLayout29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Relationship Id="rId14" Type="http://schemas.openxmlformats.org/officeDocument/2006/relationships/vmlDrawing" Target="../drawings/vmlDrawing26.v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1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300.xml"/><Relationship Id="rId12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29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298.xml"/><Relationship Id="rId15" Type="http://schemas.openxmlformats.org/officeDocument/2006/relationships/oleObject" Target="../embeddings/oleObject27.bin"/><Relationship Id="rId10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302.xml"/><Relationship Id="rId14" Type="http://schemas.openxmlformats.org/officeDocument/2006/relationships/vmlDrawing" Target="../drawings/vmlDrawing27.v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3.xml"/><Relationship Id="rId13" Type="http://schemas.openxmlformats.org/officeDocument/2006/relationships/slideLayout" Target="../slideLayouts/slideLayout31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12" Type="http://schemas.openxmlformats.org/officeDocument/2006/relationships/slideLayout" Target="../slideLayouts/slideLayout31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07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0.xml"/><Relationship Id="rId15" Type="http://schemas.openxmlformats.org/officeDocument/2006/relationships/vmlDrawing" Target="../drawings/vmlDrawing29.vml"/><Relationship Id="rId10" Type="http://schemas.openxmlformats.org/officeDocument/2006/relationships/slideLayout" Target="../slideLayouts/slideLayout31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4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theme" Target="../theme/theme2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12" Type="http://schemas.openxmlformats.org/officeDocument/2006/relationships/slideLayout" Target="../slideLayouts/slideLayout33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2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3.xml"/><Relationship Id="rId15" Type="http://schemas.openxmlformats.org/officeDocument/2006/relationships/oleObject" Target="../embeddings/oleObject30.bin"/><Relationship Id="rId10" Type="http://schemas.openxmlformats.org/officeDocument/2006/relationships/slideLayout" Target="../slideLayouts/slideLayout32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Relationship Id="rId14" Type="http://schemas.openxmlformats.org/officeDocument/2006/relationships/vmlDrawing" Target="../drawings/vmlDrawing30.v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3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5" Type="http://schemas.openxmlformats.org/officeDocument/2006/relationships/oleObject" Target="../embeddings/oleObject31.bin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Relationship Id="rId14" Type="http://schemas.openxmlformats.org/officeDocument/2006/relationships/vmlDrawing" Target="../drawings/vmlDrawing3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6" Type="http://schemas.openxmlformats.org/officeDocument/2006/relationships/oleObject" Target="../embeddings/oleObject2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5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vmlDrawing" Target="../drawings/vmlDrawing3.v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8.xml"/><Relationship Id="rId16" Type="http://schemas.openxmlformats.org/officeDocument/2006/relationships/oleObject" Target="../embeddings/oleObject5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vmlDrawing" Target="../drawings/vmlDrawing5.v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oleObject" Target="../embeddings/oleObject6.bin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vmlDrawing" Target="../drawings/vmlDrawing6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vmlDrawing" Target="../drawings/vmlDrawing7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05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vmlDrawing" Target="../drawings/vmlDrawing9.vml"/><Relationship Id="rId10" Type="http://schemas.openxmlformats.org/officeDocument/2006/relationships/slideLayout" Target="../slideLayouts/slideLayout11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200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D378EBE-9593-48A3-909E-B50A55300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76200"/>
            <a:ext cx="88392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7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4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64954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53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8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1663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56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6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3863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  <p:sldLayoutId id="214748422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0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91204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  <p:sldLayoutId id="2147484239" r:id="rId12"/>
    <p:sldLayoutId id="2147484257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4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1527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  <p:sldLayoutId id="2147484252" r:id="rId12"/>
    <p:sldLayoutId id="2147484258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D5F2FF">
                <a:lumMod val="51000"/>
                <a:lumOff val="49000"/>
              </a:srgb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200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D378EBE-9593-48A3-909E-B50A55300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76200"/>
            <a:ext cx="88392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1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367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  <p:sldLayoutId id="2147484303" r:id="rId12"/>
    <p:sldLayoutId id="214748430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5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3927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9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3942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  <p:sldLayoutId id="214748433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7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2149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  <p:sldLayoutId id="2147484343" r:id="rId12"/>
    <p:sldLayoutId id="214748434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200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D378EBE-9593-48A3-909E-B50A55300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76200"/>
            <a:ext cx="88392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2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39" r:id="rId13"/>
    <p:sldLayoutId id="214748425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1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9596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  <p:sldLayoutId id="214748435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5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89971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  <p:sldLayoutId id="214748437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3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2107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  <p:sldLayoutId id="2147484383" r:id="rId12"/>
    <p:sldLayoutId id="214748438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7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0391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  <p:sldLayoutId id="214748439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1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6878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  <p:sldLayoutId id="214748441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7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21862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  <p:sldLayoutId id="2147484423" r:id="rId12"/>
    <p:sldLayoutId id="214748442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1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53310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  <p:sldLayoutId id="21474844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5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0855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0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3931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4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48615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25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8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63212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259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5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6156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9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19756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3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52970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0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9958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  <p:sldLayoutId id="214748418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182880" indent="0"/>
            <a:r>
              <a:rPr lang="en-US" sz="9600" b="1" spc="100" dirty="0" smtClean="0">
                <a:solidFill>
                  <a:srgbClr val="CC9900"/>
                </a:solidFill>
                <a:effectLst/>
                <a:latin typeface="Perpetua" panose="02020502060401020303" pitchFamily="18" charset="0"/>
              </a:rPr>
              <a:t>L.W.I.N.</a:t>
            </a:r>
            <a:endParaRPr lang="en-US" sz="9600" b="1" spc="100" dirty="0">
              <a:solidFill>
                <a:srgbClr val="CC9900"/>
              </a:solidFill>
              <a:effectLst/>
              <a:latin typeface="Perpetua" panose="02020502060401020303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solidFill>
            <a:schemeClr val="bg1"/>
          </a:solidFill>
        </p:spPr>
        <p:txBody>
          <a:bodyPr vert="horz" lIns="45720" tIns="45720" rIns="45720" bIns="45720" rtlCol="0" anchor="ctr"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400" dirty="0">
                <a:ln w="0"/>
                <a:solidFill>
                  <a:srgbClr val="CC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Louisiana Wireless</a:t>
            </a:r>
            <a:br>
              <a:rPr lang="en-US" sz="2400" dirty="0">
                <a:ln w="0"/>
                <a:solidFill>
                  <a:srgbClr val="CC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</a:br>
            <a:r>
              <a:rPr lang="en-US" sz="2400" dirty="0">
                <a:ln w="0"/>
                <a:solidFill>
                  <a:srgbClr val="CC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Information Network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400" dirty="0">
                <a:ln w="0"/>
                <a:solidFill>
                  <a:srgbClr val="CC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System Management &amp; Maintenance </a:t>
            </a:r>
            <a:r>
              <a:rPr lang="en-US" sz="2400" dirty="0" smtClean="0">
                <a:ln w="0"/>
                <a:solidFill>
                  <a:srgbClr val="CC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Updated June 8, 2022</a:t>
            </a:r>
            <a:endParaRPr lang="en-US" sz="2400" dirty="0">
              <a:ln w="0"/>
              <a:solidFill>
                <a:srgbClr val="CC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" panose="02020502060401020303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>
                <a:ln w="0"/>
                <a:solidFill>
                  <a:srgbClr val="CC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Department of </a:t>
            </a:r>
            <a:r>
              <a:rPr lang="en-US" sz="2400" dirty="0">
                <a:ln w="0"/>
                <a:solidFill>
                  <a:srgbClr val="CC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Public Safety-State </a:t>
            </a:r>
            <a:r>
              <a:rPr lang="en-US" sz="2400" dirty="0" smtClean="0">
                <a:ln w="0"/>
                <a:solidFill>
                  <a:srgbClr val="CC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Police</a:t>
            </a:r>
            <a:endParaRPr lang="en-US" sz="2400" dirty="0">
              <a:ln w="0"/>
              <a:solidFill>
                <a:srgbClr val="CC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" panose="02020502060401020303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>
                <a:ln w="0"/>
                <a:solidFill>
                  <a:srgbClr val="CC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Mobility and Communication Services</a:t>
            </a:r>
            <a:endParaRPr lang="en-US" sz="2400" dirty="0">
              <a:ln w="0"/>
              <a:solidFill>
                <a:srgbClr val="CC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" panose="02020502060401020303" pitchFamily="18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400" dirty="0">
                <a:ln w="0"/>
                <a:solidFill>
                  <a:srgbClr val="CC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(225) 925-6036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345526"/>
              </p:ext>
            </p:extLst>
          </p:nvPr>
        </p:nvGraphicFramePr>
        <p:xfrm>
          <a:off x="76200" y="1295400"/>
          <a:ext cx="9004300" cy="526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62" name="Worksheet" r:id="rId4" imgW="8172472" imgH="4276658" progId="Excel.Sheet.8">
                  <p:embed/>
                </p:oleObj>
              </mc:Choice>
              <mc:Fallback>
                <p:oleObj name="Worksheet" r:id="rId4" imgW="8172472" imgH="4276658" progId="Excel.Sheet.8">
                  <p:embed/>
                  <p:pic>
                    <p:nvPicPr>
                      <p:cNvPr id="2121" name="Object 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295400"/>
                        <a:ext cx="9004300" cy="5267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62200" y="304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C9900"/>
                </a:solidFill>
                <a:latin typeface="+mn-lt"/>
              </a:rPr>
              <a:t>SUBSCRIBERS</a:t>
            </a:r>
            <a:endParaRPr lang="en-US" sz="3600" dirty="0">
              <a:solidFill>
                <a:srgbClr val="CC99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299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015994"/>
              </p:ext>
            </p:extLst>
          </p:nvPr>
        </p:nvGraphicFramePr>
        <p:xfrm>
          <a:off x="207963" y="1343025"/>
          <a:ext cx="8748712" cy="545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6" name="Worksheet" r:id="rId4" imgW="8305770" imgH="3467007" progId="Excel.Sheet.8">
                  <p:embed/>
                </p:oleObj>
              </mc:Choice>
              <mc:Fallback>
                <p:oleObj name="Worksheet" r:id="rId4" imgW="8305770" imgH="3467007" progId="Excel.Sheet.8">
                  <p:embed/>
                  <p:pic>
                    <p:nvPicPr>
                      <p:cNvPr id="0" name="Picture 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1343025"/>
                        <a:ext cx="8748712" cy="54546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86518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C9900"/>
                </a:solidFill>
                <a:latin typeface="+mn-lt"/>
              </a:rPr>
              <a:t>PUSH TO TALK</a:t>
            </a:r>
            <a:endParaRPr lang="en-US" sz="3600" b="1" dirty="0">
              <a:solidFill>
                <a:srgbClr val="CC99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379" y="1034203"/>
            <a:ext cx="85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CC"/>
                </a:solidFill>
              </a:rPr>
              <a:t>PTT</a:t>
            </a:r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356318"/>
              </p:ext>
            </p:extLst>
          </p:nvPr>
        </p:nvGraphicFramePr>
        <p:xfrm>
          <a:off x="152400" y="1071562"/>
          <a:ext cx="8823325" cy="532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65" name="Worksheet" r:id="rId4" imgW="7572454" imgH="3914815" progId="Excel.Sheet.8">
                  <p:embed/>
                </p:oleObj>
              </mc:Choice>
              <mc:Fallback>
                <p:oleObj name="Worksheet" r:id="rId4" imgW="7572454" imgH="391481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71562"/>
                        <a:ext cx="8823325" cy="5329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94" y="-71846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C9900"/>
                </a:solidFill>
                <a:latin typeface="+mn-lt"/>
              </a:rPr>
              <a:t>PUSH TO TALK PER DAY</a:t>
            </a:r>
            <a:endParaRPr lang="en-US" sz="3600" b="1" dirty="0">
              <a:solidFill>
                <a:srgbClr val="CC99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849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147362"/>
              </p:ext>
            </p:extLst>
          </p:nvPr>
        </p:nvGraphicFramePr>
        <p:xfrm>
          <a:off x="0" y="762000"/>
          <a:ext cx="9128125" cy="600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74" name="Worksheet" r:id="rId4" imgW="5705569" imgH="3791083" progId="Excel.Sheet.8">
                  <p:embed/>
                </p:oleObj>
              </mc:Choice>
              <mc:Fallback>
                <p:oleObj name="Worksheet" r:id="rId4" imgW="5705569" imgH="3791083" progId="Excel.Sheet.8">
                  <p:embed/>
                  <p:pic>
                    <p:nvPicPr>
                      <p:cNvPr id="27721" name="Object 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0"/>
                        <a:ext cx="9128125" cy="6005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3400" y="10668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Hurricane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C9900"/>
                </a:solidFill>
                <a:latin typeface="+mn-lt"/>
              </a:rPr>
              <a:t> BUSIES</a:t>
            </a:r>
            <a:endParaRPr lang="en-US" sz="3600" b="1" dirty="0">
              <a:solidFill>
                <a:srgbClr val="CC99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247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dirty="0">
                <a:solidFill>
                  <a:srgbClr val="CC9900"/>
                </a:solidFill>
                <a:latin typeface="+mn-lt"/>
              </a:rPr>
              <a:t>Top Busy Sites</a:t>
            </a:r>
          </a:p>
        </p:txBody>
      </p:sp>
      <p:sp>
        <p:nvSpPr>
          <p:cNvPr id="5" name="Rectangle 4" descr="Cell Tower"/>
          <p:cNvSpPr/>
          <p:nvPr/>
        </p:nvSpPr>
        <p:spPr>
          <a:xfrm>
            <a:off x="685800" y="1600200"/>
            <a:ext cx="2895600" cy="39624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3733800" y="26670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solidFill>
                  <a:srgbClr val="FFFFCC"/>
                </a:solidFill>
              </a:rPr>
              <a:t>Abbeville	208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rgbClr val="FFFFCC"/>
                </a:solidFill>
              </a:rPr>
              <a:t>Trailer 99     173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rgbClr val="FFFFCC"/>
                </a:solidFill>
              </a:rPr>
              <a:t> St. Rosalie	59</a:t>
            </a:r>
          </a:p>
        </p:txBody>
      </p:sp>
    </p:spTree>
    <p:extLst>
      <p:ext uri="{BB962C8B-B14F-4D97-AF65-F5344CB8AC3E}">
        <p14:creationId xmlns:p14="http://schemas.microsoft.com/office/powerpoint/2010/main" val="33749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52400" y="23949"/>
            <a:ext cx="8869680" cy="7100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u="sng" kern="0" cap="small" dirty="0">
                <a:solidFill>
                  <a:srgbClr val="CC9900"/>
                </a:solidFill>
                <a:latin typeface="+mn-lt"/>
                <a:cs typeface="Times New Roman" pitchFamily="18" charset="0"/>
              </a:rPr>
              <a:t> SITE OUTAGES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635307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9900"/>
                </a:solidFill>
              </a:rPr>
              <a:t>Total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C9900"/>
                </a:solidFill>
              </a:rPr>
              <a:t>Downtime: </a:t>
            </a:r>
            <a:r>
              <a:rPr lang="en-US" dirty="0" smtClean="0">
                <a:solidFill>
                  <a:srgbClr val="CC9900"/>
                </a:solidFill>
              </a:rPr>
              <a:t>2,537 </a:t>
            </a:r>
            <a:r>
              <a:rPr lang="en-US" dirty="0">
                <a:solidFill>
                  <a:srgbClr val="CC9900"/>
                </a:solidFill>
              </a:rPr>
              <a:t>Hours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657701"/>
              </p:ext>
            </p:extLst>
          </p:nvPr>
        </p:nvGraphicFramePr>
        <p:xfrm>
          <a:off x="967739" y="733954"/>
          <a:ext cx="7239001" cy="5443889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768972">
                  <a:extLst>
                    <a:ext uri="{9D8B030D-6E8A-4147-A177-3AD203B41FA5}">
                      <a16:colId xmlns:a16="http://schemas.microsoft.com/office/drawing/2014/main" val="2885236478"/>
                    </a:ext>
                  </a:extLst>
                </a:gridCol>
                <a:gridCol w="1535789">
                  <a:extLst>
                    <a:ext uri="{9D8B030D-6E8A-4147-A177-3AD203B41FA5}">
                      <a16:colId xmlns:a16="http://schemas.microsoft.com/office/drawing/2014/main" val="3297360715"/>
                    </a:ext>
                  </a:extLst>
                </a:gridCol>
                <a:gridCol w="1495011">
                  <a:extLst>
                    <a:ext uri="{9D8B030D-6E8A-4147-A177-3AD203B41FA5}">
                      <a16:colId xmlns:a16="http://schemas.microsoft.com/office/drawing/2014/main" val="612890613"/>
                    </a:ext>
                  </a:extLst>
                </a:gridCol>
                <a:gridCol w="1220028">
                  <a:extLst>
                    <a:ext uri="{9D8B030D-6E8A-4147-A177-3AD203B41FA5}">
                      <a16:colId xmlns:a16="http://schemas.microsoft.com/office/drawing/2014/main" val="3159238098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1425836046"/>
                    </a:ext>
                  </a:extLst>
                </a:gridCol>
              </a:tblGrid>
              <a:tr h="866245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Abbeville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Avoyelles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BTR</a:t>
                      </a:r>
                      <a:r>
                        <a:rPr lang="en-US" sz="1800" b="1" baseline="0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Simulcast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Clinton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Hagewood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extLst>
                  <a:ext uri="{0D108BD9-81ED-4DB2-BD59-A6C34878D82A}">
                    <a16:rowId xmlns:a16="http://schemas.microsoft.com/office/drawing/2014/main" val="3794072086"/>
                  </a:ext>
                </a:extLst>
              </a:tr>
              <a:tr h="753045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Acadia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Ballwin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Bridge City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Delhi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Hammond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extLst>
                  <a:ext uri="{0D108BD9-81ED-4DB2-BD59-A6C34878D82A}">
                    <a16:rowId xmlns:a16="http://schemas.microsoft.com/office/drawing/2014/main" val="105894222"/>
                  </a:ext>
                </a:extLst>
              </a:tr>
              <a:tr h="733151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Airport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Baywood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Buras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Dequincy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Homer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extLst>
                  <a:ext uri="{0D108BD9-81ED-4DB2-BD59-A6C34878D82A}">
                    <a16:rowId xmlns:a16="http://schemas.microsoft.com/office/drawing/2014/main" val="2447672601"/>
                  </a:ext>
                </a:extLst>
              </a:tr>
              <a:tr h="973048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Alexandria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Bellevue</a:t>
                      </a: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Chase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Dry Creek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Houma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extLst>
                  <a:ext uri="{0D108BD9-81ED-4DB2-BD59-A6C34878D82A}">
                    <a16:rowId xmlns:a16="http://schemas.microsoft.com/office/drawing/2014/main" val="3322626228"/>
                  </a:ext>
                </a:extLst>
              </a:tr>
              <a:tr h="751994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Arcadia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Bernice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Chattham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Farmerville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Jeanerette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extLst>
                  <a:ext uri="{0D108BD9-81ED-4DB2-BD59-A6C34878D82A}">
                    <a16:rowId xmlns:a16="http://schemas.microsoft.com/office/drawing/2014/main" val="826438262"/>
                  </a:ext>
                </a:extLst>
              </a:tr>
              <a:tr h="753045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Arsene</a:t>
                      </a: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LeBleu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Bourg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Clearwater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Gray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Jena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extLst>
                  <a:ext uri="{0D108BD9-81ED-4DB2-BD59-A6C34878D82A}">
                    <a16:rowId xmlns:a16="http://schemas.microsoft.com/office/drawing/2014/main" val="4009423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7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52400" y="23949"/>
            <a:ext cx="8869680" cy="7100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u="sng" kern="0" cap="small" dirty="0">
                <a:solidFill>
                  <a:srgbClr val="CC9900"/>
                </a:solidFill>
                <a:latin typeface="+mn-lt"/>
                <a:cs typeface="Times New Roman" pitchFamily="18" charset="0"/>
              </a:rPr>
              <a:t> SITE OUTAGES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63246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9900"/>
                </a:solidFill>
              </a:rPr>
              <a:t>Total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C9900"/>
                </a:solidFill>
              </a:rPr>
              <a:t>Downtime: </a:t>
            </a:r>
            <a:r>
              <a:rPr lang="en-US" dirty="0" smtClean="0">
                <a:solidFill>
                  <a:srgbClr val="CC9900"/>
                </a:solidFill>
              </a:rPr>
              <a:t>2,537 </a:t>
            </a:r>
            <a:r>
              <a:rPr lang="en-US" dirty="0">
                <a:solidFill>
                  <a:srgbClr val="CC9900"/>
                </a:solidFill>
              </a:rPr>
              <a:t>Hours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148359"/>
              </p:ext>
            </p:extLst>
          </p:nvPr>
        </p:nvGraphicFramePr>
        <p:xfrm>
          <a:off x="990600" y="574688"/>
          <a:ext cx="7467601" cy="5713272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824835">
                  <a:extLst>
                    <a:ext uri="{9D8B030D-6E8A-4147-A177-3AD203B41FA5}">
                      <a16:colId xmlns:a16="http://schemas.microsoft.com/office/drawing/2014/main" val="2885236478"/>
                    </a:ext>
                  </a:extLst>
                </a:gridCol>
                <a:gridCol w="1395462">
                  <a:extLst>
                    <a:ext uri="{9D8B030D-6E8A-4147-A177-3AD203B41FA5}">
                      <a16:colId xmlns:a16="http://schemas.microsoft.com/office/drawing/2014/main" val="3297360715"/>
                    </a:ext>
                  </a:extLst>
                </a:gridCol>
                <a:gridCol w="1502805">
                  <a:extLst>
                    <a:ext uri="{9D8B030D-6E8A-4147-A177-3AD203B41FA5}">
                      <a16:colId xmlns:a16="http://schemas.microsoft.com/office/drawing/2014/main" val="612890613"/>
                    </a:ext>
                  </a:extLst>
                </a:gridCol>
                <a:gridCol w="1395462">
                  <a:extLst>
                    <a:ext uri="{9D8B030D-6E8A-4147-A177-3AD203B41FA5}">
                      <a16:colId xmlns:a16="http://schemas.microsoft.com/office/drawing/2014/main" val="3159238098"/>
                    </a:ext>
                  </a:extLst>
                </a:gridCol>
                <a:gridCol w="1349037">
                  <a:extLst>
                    <a:ext uri="{9D8B030D-6E8A-4147-A177-3AD203B41FA5}">
                      <a16:colId xmlns:a16="http://schemas.microsoft.com/office/drawing/2014/main" val="1425836046"/>
                    </a:ext>
                  </a:extLst>
                </a:gridCol>
              </a:tblGrid>
              <a:tr h="949370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Jennings</a:t>
                      </a: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Leesville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Iberia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Ruston</a:t>
                      </a:r>
                      <a:endParaRPr lang="en-US" sz="1800" b="1" kern="1200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Tallulah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extLst>
                  <a:ext uri="{0D108BD9-81ED-4DB2-BD59-A6C34878D82A}">
                    <a16:rowId xmlns:a16="http://schemas.microsoft.com/office/drawing/2014/main" val="3794072086"/>
                  </a:ext>
                </a:extLst>
              </a:tr>
              <a:tr h="827909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Johnson</a:t>
                      </a:r>
                      <a:r>
                        <a:rPr lang="en-US" sz="1800" b="1" baseline="0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Bayou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Livonia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Oak Groove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Sage Hill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Theriot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extLst>
                  <a:ext uri="{0D108BD9-81ED-4DB2-BD59-A6C34878D82A}">
                    <a16:rowId xmlns:a16="http://schemas.microsoft.com/office/drawing/2014/main" val="105894222"/>
                  </a:ext>
                </a:extLst>
              </a:tr>
              <a:tr h="811124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Keachi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Opelousas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Sentell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Vermillion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extLst>
                  <a:ext uri="{0D108BD9-81ED-4DB2-BD59-A6C34878D82A}">
                    <a16:rowId xmlns:a16="http://schemas.microsoft.com/office/drawing/2014/main" val="2447672601"/>
                  </a:ext>
                </a:extLst>
              </a:tr>
              <a:tr h="963157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Lake Charles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Merryville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Ramah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Sibley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Vick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extLst>
                  <a:ext uri="{0D108BD9-81ED-4DB2-BD59-A6C34878D82A}">
                    <a16:rowId xmlns:a16="http://schemas.microsoft.com/office/drawing/2014/main" val="3322626228"/>
                  </a:ext>
                </a:extLst>
              </a:tr>
              <a:tr h="821223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Laplace</a:t>
                      </a: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Montegut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Ringgold</a:t>
                      </a:r>
                    </a:p>
                    <a:p>
                      <a:pPr algn="ctr"/>
                      <a:endParaRPr lang="en-US" sz="1800" b="1" dirty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St. Rosalie</a:t>
                      </a:r>
                    </a:p>
                    <a:p>
                      <a:pPr algn="ctr"/>
                      <a:endParaRPr lang="en-US" sz="1800" b="1" dirty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Wheeling</a:t>
                      </a:r>
                      <a:endParaRPr lang="en-US" sz="1800" b="1" dirty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extLst>
                  <a:ext uri="{0D108BD9-81ED-4DB2-BD59-A6C34878D82A}">
                    <a16:rowId xmlns:a16="http://schemas.microsoft.com/office/drawing/2014/main" val="826438262"/>
                  </a:ext>
                </a:extLst>
              </a:tr>
              <a:tr h="761333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Larose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Natchitoches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Rockefeller</a:t>
                      </a:r>
                    </a:p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Sulphur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Wilmer</a:t>
                      </a:r>
                    </a:p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extLst>
                  <a:ext uri="{0D108BD9-81ED-4DB2-BD59-A6C34878D82A}">
                    <a16:rowId xmlns:a16="http://schemas.microsoft.com/office/drawing/2014/main" val="4009423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4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52400" y="304800"/>
            <a:ext cx="886968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small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SITE OUTAGE DATA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550460"/>
              </p:ext>
            </p:extLst>
          </p:nvPr>
        </p:nvGraphicFramePr>
        <p:xfrm>
          <a:off x="595530" y="1600200"/>
          <a:ext cx="798342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5780" y="4724400"/>
            <a:ext cx="25556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Telco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75%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4888774"/>
            <a:ext cx="8382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09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291737" y="381000"/>
            <a:ext cx="886968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cap="small" dirty="0">
                <a:solidFill>
                  <a:srgbClr val="CC9900"/>
                </a:solidFill>
                <a:latin typeface="+mn-lt"/>
                <a:cs typeface="Times New Roman" pitchFamily="18" charset="0"/>
              </a:rPr>
              <a:t> SYSTEM  SATISTICS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68443"/>
              </p:ext>
            </p:extLst>
          </p:nvPr>
        </p:nvGraphicFramePr>
        <p:xfrm>
          <a:off x="838200" y="1676400"/>
          <a:ext cx="7315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009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990600"/>
            <a:ext cx="5814312" cy="2057400"/>
          </a:xfrm>
        </p:spPr>
        <p:txBody>
          <a:bodyPr vert="horz" lIns="91440" tIns="45720" rIns="91440" bIns="45720" numCol="1" anchorCtr="1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3600" b="1" u="sng" cap="small" dirty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  <a:t>Subscriber Statistics</a:t>
            </a:r>
          </a:p>
        </p:txBody>
      </p:sp>
      <p:graphicFrame>
        <p:nvGraphicFramePr>
          <p:cNvPr id="33798" name="Rectangle 3">
            <a:extLst>
              <a:ext uri="{FF2B5EF4-FFF2-40B4-BE49-F238E27FC236}">
                <a16:creationId xmlns:a16="http://schemas.microsoft.com/office/drawing/2014/main" id="{0EC147AF-47E8-48A0-91F2-7612052422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272155"/>
              </p:ext>
            </p:extLst>
          </p:nvPr>
        </p:nvGraphicFramePr>
        <p:xfrm>
          <a:off x="304800" y="2514600"/>
          <a:ext cx="8458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304800" y="0"/>
            <a:ext cx="7924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indent="0" algn="ctr" eaLnBrk="1" hangingPunct="1">
              <a:buNone/>
              <a:defRPr/>
            </a:pPr>
            <a:r>
              <a:rPr lang="en-US" sz="3600" b="1" u="sng" cap="small" dirty="0" smtClean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  <a:t>Infrastructure </a:t>
            </a:r>
            <a:r>
              <a:rPr lang="en-US" sz="3600" b="1" u="sng" cap="small" dirty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  <a:t>Update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233" y="1828800"/>
            <a:ext cx="5807368" cy="4166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6688138" y="5338763"/>
            <a:ext cx="2227262" cy="64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152400" y="5148263"/>
            <a:ext cx="2233613" cy="954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316068"/>
            <a:ext cx="7264400" cy="1375493"/>
          </a:xfrm>
          <a:noFill/>
        </p:spPr>
        <p:txBody>
          <a:bodyPr vert="horz" lIns="91440" tIns="45720" rIns="91440" bIns="45720" numCol="1" rtlCol="0" anchorCtr="1" compatLnSpc="1">
            <a:prstTxWarp prst="textNoShape">
              <a:avLst/>
            </a:prstTxWarp>
            <a:normAutofit/>
          </a:bodyPr>
          <a:lstStyle/>
          <a:p>
            <a:pPr marL="0" indent="0">
              <a:defRPr/>
            </a:pPr>
            <a:r>
              <a:rPr lang="en-US" sz="3600" b="1" u="sng" dirty="0">
                <a:solidFill>
                  <a:srgbClr val="CC9900"/>
                </a:solidFill>
                <a:effectLst/>
                <a:latin typeface="+mn-lt"/>
              </a:rPr>
              <a:t>Agencies Added Last </a:t>
            </a:r>
            <a:r>
              <a:rPr lang="en-US" sz="3600" b="1" u="sng" dirty="0">
                <a:solidFill>
                  <a:srgbClr val="CC9900"/>
                </a:solidFill>
                <a:latin typeface="+mn-lt"/>
              </a:rPr>
              <a:t>4</a:t>
            </a:r>
            <a:r>
              <a:rPr lang="en-US" sz="3600" b="1" u="sng" dirty="0" smtClean="0">
                <a:solidFill>
                  <a:srgbClr val="CC9900"/>
                </a:solidFill>
                <a:effectLst/>
                <a:latin typeface="+mn-lt"/>
              </a:rPr>
              <a:t> </a:t>
            </a:r>
            <a:r>
              <a:rPr lang="en-US" sz="3600" b="1" u="sng" dirty="0">
                <a:solidFill>
                  <a:srgbClr val="CC9900"/>
                </a:solidFill>
                <a:effectLst/>
                <a:latin typeface="+mn-lt"/>
              </a:rPr>
              <a:t>Months</a:t>
            </a:r>
          </a:p>
        </p:txBody>
      </p:sp>
      <p:sp>
        <p:nvSpPr>
          <p:cNvPr id="17" name="Oval 16"/>
          <p:cNvSpPr/>
          <p:nvPr/>
        </p:nvSpPr>
        <p:spPr>
          <a:xfrm>
            <a:off x="3900227" y="2868607"/>
            <a:ext cx="1357573" cy="1398593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717" y="3233498"/>
            <a:ext cx="542591" cy="542591"/>
          </a:xfrm>
          <a:prstGeom prst="rect">
            <a:avLst/>
          </a:prstGeom>
          <a:solidFill>
            <a:srgbClr val="CC9900"/>
          </a:solidFill>
        </p:spPr>
      </p:pic>
      <p:sp>
        <p:nvSpPr>
          <p:cNvPr id="3" name="Rectangle 2"/>
          <p:cNvSpPr/>
          <p:nvPr/>
        </p:nvSpPr>
        <p:spPr>
          <a:xfrm>
            <a:off x="951166" y="4507766"/>
            <a:ext cx="72556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cap="all"/>
            </a:pPr>
            <a:r>
              <a:rPr lang="en-US" sz="4000" dirty="0">
                <a:solidFill>
                  <a:srgbClr val="CC9900"/>
                </a:solidFill>
                <a:latin typeface="Perpetua" panose="02020502060401020303" pitchFamily="18" charset="0"/>
              </a:rPr>
              <a:t>Glenmora Fire Department </a:t>
            </a:r>
          </a:p>
          <a:p>
            <a:pPr lvl="0" algn="ctr">
              <a:defRPr cap="all"/>
            </a:pPr>
            <a:endParaRPr lang="en-US" sz="4400" dirty="0" smtClean="0">
              <a:solidFill>
                <a:srgbClr val="CC99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1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42900" y="685800"/>
            <a:ext cx="8648700" cy="5867400"/>
          </a:xfrm>
        </p:spPr>
        <p:txBody>
          <a:bodyPr anchorCtr="1">
            <a:normAutofit/>
          </a:bodyPr>
          <a:lstStyle/>
          <a:p>
            <a:pPr marL="182880" indent="0" eaLnBrk="1" hangingPunct="1">
              <a:buNone/>
              <a:defRPr/>
            </a:pPr>
            <a:r>
              <a:rPr lang="en-US" b="1" cap="small" dirty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  <a:t>System</a:t>
            </a:r>
            <a:r>
              <a:rPr lang="en-US" b="1" cap="small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en-US" b="1" cap="small" dirty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  <a:t>Coverage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8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3600" y="533400"/>
            <a:ext cx="2362200" cy="107721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Perpetua" panose="02020502060401020303" pitchFamily="18" charset="0"/>
              </a:rPr>
              <a:t>Present Coverage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20700" y="914400"/>
            <a:ext cx="8026399" cy="3366352"/>
          </a:xfrm>
        </p:spPr>
        <p:txBody>
          <a:bodyPr anchor="b" anchorCtr="1">
            <a:normAutofit/>
          </a:bodyPr>
          <a:lstStyle/>
          <a:p>
            <a:pPr marL="182880" indent="0" algn="ctr" eaLnBrk="1" hangingPunct="1">
              <a:buNone/>
              <a:defRPr/>
            </a:pPr>
            <a:r>
              <a:rPr lang="en-US" sz="4800" b="1" cap="small" dirty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41910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6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873999" cy="3061552"/>
          </a:xfrm>
        </p:spPr>
        <p:txBody>
          <a:bodyPr anchor="b" anchorCtr="1">
            <a:normAutofit/>
          </a:bodyPr>
          <a:lstStyle/>
          <a:p>
            <a:pPr marL="182880" indent="0" algn="l" eaLnBrk="1" hangingPunct="1">
              <a:buNone/>
              <a:defRPr/>
            </a:pPr>
            <a:r>
              <a:rPr lang="en-US" sz="5400" b="1" cap="small" dirty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533400"/>
            <a:ext cx="8229600" cy="1143000"/>
          </a:xfrm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algn="ctr" eaLnBrk="1" hangingPunct="1">
              <a:buNone/>
            </a:pPr>
            <a:r>
              <a:rPr lang="en-US" sz="3600" b="1" u="sng" dirty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  <a:t>SYSTEM SUMMARY</a:t>
            </a:r>
            <a:endParaRPr lang="en-US" sz="3600" u="sng" dirty="0">
              <a:solidFill>
                <a:srgbClr val="CC9900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2514600"/>
            <a:ext cx="7962900" cy="2057400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rgbClr val="990000"/>
              </a:buClr>
              <a:buNone/>
            </a:pPr>
            <a:endParaRPr lang="en-US" sz="2000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144*  </a:t>
            </a:r>
            <a:r>
              <a:rPr lang="en-US" sz="2000" b="1" dirty="0" smtClean="0">
                <a:solidFill>
                  <a:srgbClr val="CC9900"/>
                </a:solidFill>
                <a:cs typeface="Times New Roman" pitchFamily="18" charset="0"/>
              </a:rPr>
              <a:t>Total Tower </a:t>
            </a:r>
            <a:r>
              <a:rPr lang="en-US" sz="2000" b="1" dirty="0">
                <a:solidFill>
                  <a:srgbClr val="CC9900"/>
                </a:solidFill>
                <a:cs typeface="Times New Roman" pitchFamily="18" charset="0"/>
              </a:rPr>
              <a:t>Sites in </a:t>
            </a:r>
            <a:r>
              <a:rPr lang="en-US" sz="2000" b="1" dirty="0" smtClean="0">
                <a:solidFill>
                  <a:srgbClr val="CC9900"/>
                </a:solidFill>
                <a:cs typeface="Times New Roman" pitchFamily="18" charset="0"/>
              </a:rPr>
              <a:t>Operation</a:t>
            </a:r>
            <a:endParaRPr lang="en-US" sz="2000" b="1" dirty="0">
              <a:solidFill>
                <a:srgbClr val="CC9900"/>
              </a:solidFill>
              <a:cs typeface="Times New Roman" pitchFamily="18" charset="0"/>
            </a:endParaRP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CC9900"/>
                </a:solidFill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CC9900"/>
                </a:solidFill>
                <a:cs typeface="Times New Roman" pitchFamily="18" charset="0"/>
              </a:rPr>
              <a:t>6 Operational Mobile Sites</a:t>
            </a:r>
            <a:endParaRPr lang="en-US" sz="2000" b="1" dirty="0">
              <a:solidFill>
                <a:srgbClr val="CC99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9050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17928"/>
            <a:ext cx="8458200" cy="5355312"/>
          </a:xfrm>
          <a:prstGeom prst="rect">
            <a:avLst/>
          </a:prstGeom>
          <a:noFill/>
        </p:spPr>
        <p:txBody>
          <a:bodyPr wrap="square" numCol="3" spcCol="731520" rtlCol="0" anchor="b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Pan 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Bridge 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Livonia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Laplace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St. Tammany Simulcast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C9900"/>
                </a:solidFill>
              </a:rPr>
              <a:t>Lacombe</a:t>
            </a:r>
            <a:endParaRPr lang="en-US" dirty="0">
              <a:solidFill>
                <a:srgbClr val="CC99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C9900"/>
                </a:solidFill>
              </a:rPr>
              <a:t>Abita Springs</a:t>
            </a:r>
            <a:endParaRPr lang="en-US" dirty="0">
              <a:solidFill>
                <a:srgbClr val="CC99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Waldheim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Pearl River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Covington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Slidell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Talisheek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Blond</a:t>
            </a:r>
            <a:endParaRPr lang="en-US" b="0" dirty="0">
              <a:solidFill>
                <a:srgbClr val="CC99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Sheridan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Geismar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St. James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Larose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Gibson</a:t>
            </a:r>
          </a:p>
          <a:p>
            <a:endParaRPr lang="en-US" dirty="0">
              <a:solidFill>
                <a:srgbClr val="CC99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BR Simulcast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BR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Central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LSU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WBR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Hammond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Gray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Berwick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Baywood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Ramah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Sage Hill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Parker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Iberville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Livingston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Jackson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Greensburg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Superdome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South Baton Rouge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Baldwin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Pointe Coupee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Theriot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Paincourtville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Boothville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Mobile Units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94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96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97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98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99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Denham Springs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Clinton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St. George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rgbClr val="CC99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94489"/>
            <a:ext cx="6614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CC9900"/>
                </a:solidFill>
                <a:latin typeface="+mj-lt"/>
              </a:rPr>
              <a:t>Zone 1: </a:t>
            </a:r>
            <a:br>
              <a:rPr lang="en-US" sz="3600" dirty="0">
                <a:solidFill>
                  <a:srgbClr val="CC9900"/>
                </a:solidFill>
                <a:latin typeface="+mj-lt"/>
              </a:rPr>
            </a:br>
            <a:r>
              <a:rPr lang="en-US" sz="3600" dirty="0">
                <a:solidFill>
                  <a:srgbClr val="CC9900"/>
                </a:solidFill>
                <a:latin typeface="+mj-lt"/>
              </a:rPr>
              <a:t>42 Sites in Full Operation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11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05800" cy="2057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C9900"/>
                </a:solidFill>
              </a:rPr>
              <a:t>Zone 2: </a:t>
            </a:r>
            <a:br>
              <a:rPr lang="en-US" sz="3600" b="1" dirty="0" smtClean="0">
                <a:solidFill>
                  <a:srgbClr val="CC9900"/>
                </a:solidFill>
              </a:rPr>
            </a:br>
            <a:r>
              <a:rPr lang="en-US" sz="3600" b="1" dirty="0" smtClean="0">
                <a:solidFill>
                  <a:srgbClr val="CC9900"/>
                </a:solidFill>
              </a:rPr>
              <a:t>17 Sites in Full Operation</a:t>
            </a:r>
            <a:endParaRPr lang="en-US" sz="3600" dirty="0">
              <a:solidFill>
                <a:srgbClr val="CC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7696200" cy="3477875"/>
          </a:xfrm>
          <a:prstGeom prst="rect">
            <a:avLst/>
          </a:prstGeom>
          <a:noFill/>
        </p:spPr>
        <p:txBody>
          <a:bodyPr wrap="square" numCol="3" spcCol="731520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N.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Simulcast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Gretna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Galleria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NO East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Lafitte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Bayou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Gauche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Hahnville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St. Rosalie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Kenner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Airport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Port Fourchon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Reggio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Montegut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Houma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Bourg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Buras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Wilmer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CC9900"/>
                </a:solidFill>
              </a:rPr>
              <a:t>Grand Isle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36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033514" cy="1828800"/>
          </a:xfrm>
        </p:spPr>
        <p:txBody>
          <a:bodyPr>
            <a:noAutofit/>
          </a:bodyPr>
          <a:lstStyle/>
          <a:p>
            <a:pPr algn="ctr" fontAlgn="base"/>
            <a:r>
              <a:rPr lang="en-US" sz="3600" b="1" cap="all" dirty="0">
                <a:solidFill>
                  <a:srgbClr val="CC9900"/>
                </a:solidFill>
                <a:latin typeface="+mn-lt"/>
              </a:rPr>
              <a:t>Zone 3:</a:t>
            </a:r>
            <a:br>
              <a:rPr lang="en-US" sz="3600" b="1" cap="all" dirty="0">
                <a:solidFill>
                  <a:srgbClr val="CC9900"/>
                </a:solidFill>
                <a:latin typeface="+mn-lt"/>
              </a:rPr>
            </a:br>
            <a:r>
              <a:rPr lang="en-US" sz="3600" b="1" cap="all" dirty="0" smtClean="0">
                <a:solidFill>
                  <a:srgbClr val="CC9900"/>
                </a:solidFill>
                <a:latin typeface="+mn-lt"/>
              </a:rPr>
              <a:t>53</a:t>
            </a:r>
            <a:r>
              <a:rPr lang="en-US" sz="3600" dirty="0" smtClean="0">
                <a:solidFill>
                  <a:srgbClr val="CC9900"/>
                </a:solidFill>
                <a:latin typeface="+mn-lt"/>
              </a:rPr>
              <a:t> </a:t>
            </a:r>
            <a:r>
              <a:rPr lang="en-US" sz="3600" b="1" cap="all" dirty="0">
                <a:solidFill>
                  <a:srgbClr val="CC9900"/>
                </a:solidFill>
                <a:latin typeface="+mn-lt"/>
              </a:rPr>
              <a:t>Sites in Full Operation</a:t>
            </a:r>
            <a:endParaRPr lang="en-US" sz="3600" dirty="0">
              <a:solidFill>
                <a:srgbClr val="CC99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52600"/>
            <a:ext cx="9067800" cy="510611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Clearwater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Monroe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C9900"/>
                </a:solidFill>
              </a:rPr>
              <a:t>Winnfield</a:t>
            </a:r>
            <a:endParaRPr lang="en-US" sz="2000" dirty="0">
              <a:solidFill>
                <a:srgbClr val="CC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Delhi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Chopin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Dry Prong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Hagewood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Bossier(City)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C9900"/>
                </a:solidFill>
              </a:rPr>
              <a:t>Farmerville</a:t>
            </a:r>
            <a:endParaRPr lang="en-US" sz="2000" dirty="0">
              <a:solidFill>
                <a:srgbClr val="CC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Minden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Natchitoches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Bastrop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Greenwood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Ruston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Hineston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Ashland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Vivian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Newellton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Noble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Transylvania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Alexandria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Avoyelles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Bellevue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Bernice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Calhoun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Columbia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Ferriday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Homer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Jena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Jonesboro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Mansfield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Marion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Oak Grove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Plain Dealing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Ringgold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Sentell</a:t>
            </a:r>
            <a:endParaRPr lang="en-US" sz="2000" dirty="0">
              <a:solidFill>
                <a:srgbClr val="CC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C9900"/>
                </a:solidFill>
              </a:rPr>
              <a:t>Tallulah</a:t>
            </a:r>
            <a:endParaRPr lang="en-US" sz="2000" dirty="0">
              <a:solidFill>
                <a:srgbClr val="CC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Wheeling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Shreveport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West Monroe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Chase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Keachi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Coushatta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Shongaloo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Sibley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Vick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Calvin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Arcadia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Enterprise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Holloway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C9900"/>
                </a:solidFill>
              </a:rPr>
              <a:t>Chatham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C9900"/>
                </a:solidFill>
              </a:rPr>
              <a:t>Cypress</a:t>
            </a:r>
            <a:endParaRPr lang="en-US" sz="2000" dirty="0">
              <a:solidFill>
                <a:srgbClr val="CC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641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04800" y="0"/>
            <a:ext cx="8458200" cy="1981200"/>
          </a:xfrm>
        </p:spPr>
        <p:txBody>
          <a:bodyPr>
            <a:noAutofit/>
          </a:bodyPr>
          <a:lstStyle/>
          <a:p>
            <a:pPr algn="ctr" fontAlgn="base"/>
            <a:r>
              <a:rPr lang="en-US" sz="3600" b="1" cap="all" dirty="0">
                <a:solidFill>
                  <a:srgbClr val="CC9900"/>
                </a:solidFill>
              </a:rPr>
              <a:t>Zone 4:</a:t>
            </a:r>
            <a:br>
              <a:rPr lang="en-US" sz="3600" b="1" cap="all" dirty="0">
                <a:solidFill>
                  <a:srgbClr val="CC9900"/>
                </a:solidFill>
              </a:rPr>
            </a:br>
            <a:r>
              <a:rPr lang="en-US" sz="3600" b="1" cap="all" dirty="0" smtClean="0">
                <a:solidFill>
                  <a:srgbClr val="CC9900"/>
                </a:solidFill>
              </a:rPr>
              <a:t>32 </a:t>
            </a:r>
            <a:r>
              <a:rPr lang="en-US" sz="3600" b="1" cap="all" dirty="0">
                <a:solidFill>
                  <a:srgbClr val="CC9900"/>
                </a:solidFill>
              </a:rPr>
              <a:t>Sites in Full</a:t>
            </a:r>
            <a:r>
              <a:rPr lang="en-US" sz="3600" dirty="0">
                <a:solidFill>
                  <a:srgbClr val="CC9900"/>
                </a:solidFill>
              </a:rPr>
              <a:t> </a:t>
            </a:r>
            <a:r>
              <a:rPr lang="en-US" sz="3600" b="1" cap="all" dirty="0">
                <a:solidFill>
                  <a:srgbClr val="CC9900"/>
                </a:solidFill>
              </a:rPr>
              <a:t>Operation</a:t>
            </a:r>
            <a:endParaRPr lang="en-US" sz="3600" dirty="0">
              <a:solidFill>
                <a:srgbClr val="CC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905000"/>
            <a:ext cx="8610600" cy="415498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Abbeville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Acadia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Arsene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LeBleu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DeQuincy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Dry Creek 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Jeanerette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Jennings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Johnson Bayou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Lafayette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Lake Charles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Leesville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Merryville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Opelousas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Parks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Rockefeller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Rosepine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Scott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Sulphur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Vermillion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Ville Platte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Vinton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Craven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Hicks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Hornbeck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Oakdale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Roseland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E. Jennings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Anacoco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Oberlin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Moss Bluff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 Iberia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Eunice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8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6547104" cy="2919984"/>
          </a:xfrm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en-US" sz="3600" b="1" u="sng" cap="small" dirty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  <a:t>Channel Summary</a:t>
            </a:r>
          </a:p>
        </p:txBody>
      </p:sp>
      <p:sp>
        <p:nvSpPr>
          <p:cNvPr id="22530" name="Content Placeholder 7"/>
          <p:cNvSpPr>
            <a:spLocks noGrp="1"/>
          </p:cNvSpPr>
          <p:nvPr>
            <p:ph idx="1"/>
          </p:nvPr>
        </p:nvSpPr>
        <p:spPr>
          <a:xfrm>
            <a:off x="381000" y="2590800"/>
            <a:ext cx="8458200" cy="4038600"/>
          </a:xfrm>
        </p:spPr>
        <p:txBody>
          <a:bodyPr>
            <a:noAutofit/>
          </a:bodyPr>
          <a:lstStyle/>
          <a:p>
            <a:pPr algn="ctr" eaLnBrk="1" hangingPunct="1">
              <a:buClr>
                <a:srgbClr val="99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C9900"/>
                </a:solidFill>
                <a:cs typeface="Times New Roman" pitchFamily="18" charset="0"/>
              </a:rPr>
              <a:t>Total </a:t>
            </a:r>
            <a:r>
              <a:rPr lang="en-US" sz="2000" dirty="0">
                <a:solidFill>
                  <a:srgbClr val="CC9900"/>
                </a:solidFill>
                <a:cs typeface="Times New Roman" pitchFamily="18" charset="0"/>
              </a:rPr>
              <a:t>Channels </a:t>
            </a:r>
            <a:r>
              <a:rPr lang="en-US" sz="2000" dirty="0" smtClean="0">
                <a:solidFill>
                  <a:srgbClr val="CC9900"/>
                </a:solidFill>
                <a:cs typeface="Times New Roman" pitchFamily="18" charset="0"/>
              </a:rPr>
              <a:t>1310 </a:t>
            </a:r>
          </a:p>
          <a:p>
            <a:pPr algn="ctr" eaLnBrk="1" hangingPunct="1"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C9900"/>
                </a:solidFill>
                <a:cs typeface="Times New Roman" pitchFamily="18" charset="0"/>
              </a:rPr>
              <a:t>1259 </a:t>
            </a:r>
            <a:r>
              <a:rPr lang="en-US" sz="2000" dirty="0">
                <a:solidFill>
                  <a:srgbClr val="CC9900"/>
                </a:solidFill>
                <a:cs typeface="Times New Roman" pitchFamily="18" charset="0"/>
              </a:rPr>
              <a:t>Channels on </a:t>
            </a:r>
            <a:r>
              <a:rPr lang="en-US" sz="2000" dirty="0" smtClean="0">
                <a:solidFill>
                  <a:srgbClr val="CC9900"/>
                </a:solidFill>
                <a:cs typeface="Times New Roman" pitchFamily="18" charset="0"/>
              </a:rPr>
              <a:t>144 Sites</a:t>
            </a:r>
          </a:p>
          <a:p>
            <a:pPr algn="ctr" eaLnBrk="1" hangingPunct="1"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C9900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CC9900"/>
                </a:solidFill>
                <a:cs typeface="Times New Roman" pitchFamily="18" charset="0"/>
              </a:rPr>
              <a:t>51 Channels on 6 Mobile </a:t>
            </a:r>
            <a:r>
              <a:rPr lang="en-US" sz="2000" dirty="0" smtClean="0">
                <a:solidFill>
                  <a:srgbClr val="CC9900"/>
                </a:solidFill>
                <a:cs typeface="Times New Roman" pitchFamily="18" charset="0"/>
              </a:rPr>
              <a:t>Sites</a:t>
            </a:r>
            <a:br>
              <a:rPr lang="en-US" sz="2000" dirty="0" smtClean="0">
                <a:solidFill>
                  <a:srgbClr val="CC9900"/>
                </a:solidFill>
                <a:cs typeface="Times New Roman" pitchFamily="18" charset="0"/>
              </a:rPr>
            </a:br>
            <a:r>
              <a:rPr lang="en-US" sz="2000" dirty="0">
                <a:solidFill>
                  <a:srgbClr val="CC9900"/>
                </a:solidFill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CC9900"/>
                </a:solidFill>
                <a:cs typeface="Times New Roman" pitchFamily="18" charset="0"/>
              </a:rPr>
            </a:br>
            <a:r>
              <a:rPr lang="en-US" sz="2000" dirty="0" smtClean="0">
                <a:solidFill>
                  <a:srgbClr val="CC9900"/>
                </a:solidFill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CC9900"/>
                </a:solidFill>
                <a:cs typeface="Times New Roman" pitchFamily="18" charset="0"/>
              </a:rPr>
            </a:br>
            <a:endParaRPr lang="en-US" sz="2000" dirty="0" smtClean="0">
              <a:solidFill>
                <a:srgbClr val="CC99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1219200"/>
            <a:ext cx="6172200" cy="3276600"/>
          </a:xfrm>
        </p:spPr>
        <p:txBody>
          <a:bodyPr anchor="b" anchorCtr="0">
            <a:normAutofit fontScale="90000"/>
          </a:bodyPr>
          <a:lstStyle/>
          <a:p>
            <a:pPr marL="182880" indent="0" eaLnBrk="1" hangingPunct="1">
              <a:buNone/>
              <a:defRPr/>
            </a:pPr>
            <a:r>
              <a:rPr lang="en-US" sz="9600" b="1" cap="small" dirty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  <a:t>System  </a:t>
            </a:r>
            <a:r>
              <a:rPr lang="en-US" sz="9600" b="1" cap="small" dirty="0" smtClean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en-US" sz="9600" b="1" cap="small" dirty="0" smtClean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</a:br>
            <a:r>
              <a:rPr lang="en-US" sz="9600" b="1" cap="small" dirty="0" smtClean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  <a:t>Statistics</a:t>
            </a:r>
            <a:endParaRPr lang="en-US" sz="9600" b="1" cap="small" dirty="0">
              <a:solidFill>
                <a:srgbClr val="CC9900"/>
              </a:solidFill>
              <a:effectLst/>
              <a:latin typeface="+mn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523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e of La P25 System July Report v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13.xml><?xml version="1.0" encoding="utf-8"?>
<a:theme xmlns:a="http://schemas.openxmlformats.org/drawingml/2006/main" name="3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State of La P25 System July Report v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17.xml><?xml version="1.0" encoding="utf-8"?>
<a:theme xmlns:a="http://schemas.openxmlformats.org/drawingml/2006/main" name="4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2.xml><?xml version="1.0" encoding="utf-8"?>
<a:theme xmlns:a="http://schemas.openxmlformats.org/drawingml/2006/main" name="1_State of La P25 System July Report v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5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5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6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23.xml><?xml version="1.0" encoding="utf-8"?>
<a:theme xmlns:a="http://schemas.openxmlformats.org/drawingml/2006/main" name="6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6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7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26.xml><?xml version="1.0" encoding="utf-8"?>
<a:theme xmlns:a="http://schemas.openxmlformats.org/drawingml/2006/main" name="7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7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4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7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33617</TotalTime>
  <Words>482</Words>
  <Application>Microsoft Office PowerPoint</Application>
  <PresentationFormat>On-screen Show (4:3)</PresentationFormat>
  <Paragraphs>318</Paragraphs>
  <Slides>24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60" baseType="lpstr">
      <vt:lpstr>Arial</vt:lpstr>
      <vt:lpstr>Arial Black</vt:lpstr>
      <vt:lpstr>Calibri</vt:lpstr>
      <vt:lpstr>Perpetua</vt:lpstr>
      <vt:lpstr>Tahoma</vt:lpstr>
      <vt:lpstr>Times New Roman</vt:lpstr>
      <vt:lpstr>Wingdings</vt:lpstr>
      <vt:lpstr>State of La P25 System July Report v5</vt:lpstr>
      <vt:lpstr>1_State of La P25 System July Report v5</vt:lpstr>
      <vt:lpstr>Theme SP</vt:lpstr>
      <vt:lpstr>Beam</vt:lpstr>
      <vt:lpstr>Shimmer</vt:lpstr>
      <vt:lpstr>1_Theme SP</vt:lpstr>
      <vt:lpstr>1_Beam</vt:lpstr>
      <vt:lpstr>1_Shimmer</vt:lpstr>
      <vt:lpstr>2_Theme SP</vt:lpstr>
      <vt:lpstr>2_Beam</vt:lpstr>
      <vt:lpstr>2_Shimmer</vt:lpstr>
      <vt:lpstr>3_Theme SP</vt:lpstr>
      <vt:lpstr>3_Beam</vt:lpstr>
      <vt:lpstr>3_Shimmer</vt:lpstr>
      <vt:lpstr>2_State of La P25 System July Report v5</vt:lpstr>
      <vt:lpstr>4_Theme SP</vt:lpstr>
      <vt:lpstr>4_Beam</vt:lpstr>
      <vt:lpstr>4_Shimmer</vt:lpstr>
      <vt:lpstr>5_Theme SP</vt:lpstr>
      <vt:lpstr>5_Beam</vt:lpstr>
      <vt:lpstr>5_Shimmer</vt:lpstr>
      <vt:lpstr>6_Theme SP</vt:lpstr>
      <vt:lpstr>6_Beam</vt:lpstr>
      <vt:lpstr>6_Shimmer</vt:lpstr>
      <vt:lpstr>7_Theme SP</vt:lpstr>
      <vt:lpstr>7_Beam</vt:lpstr>
      <vt:lpstr>7_Shimmer</vt:lpstr>
      <vt:lpstr>Bitmap Image</vt:lpstr>
      <vt:lpstr>Worksheet</vt:lpstr>
      <vt:lpstr>L.W.I.N.</vt:lpstr>
      <vt:lpstr>Infrastructure Update</vt:lpstr>
      <vt:lpstr>SYSTEM SUMMARY</vt:lpstr>
      <vt:lpstr>PowerPoint Presentation</vt:lpstr>
      <vt:lpstr>Zone 2:  17 Sites in Full Operation</vt:lpstr>
      <vt:lpstr>Zone 3: 53 Sites in Full Operation</vt:lpstr>
      <vt:lpstr>Zone 4: 32 Sites in Full Operation</vt:lpstr>
      <vt:lpstr>Channel Summary</vt:lpstr>
      <vt:lpstr>System   Statistics</vt:lpstr>
      <vt:lpstr>PowerPoint Presentation</vt:lpstr>
      <vt:lpstr>PUSH TO TALK</vt:lpstr>
      <vt:lpstr>PUSH TO TALK PER DAY</vt:lpstr>
      <vt:lpstr> BUSIES</vt:lpstr>
      <vt:lpstr>Top Busy Sites</vt:lpstr>
      <vt:lpstr>PowerPoint Presentation</vt:lpstr>
      <vt:lpstr>PowerPoint Presentation</vt:lpstr>
      <vt:lpstr>PowerPoint Presentation</vt:lpstr>
      <vt:lpstr>PowerPoint Presentation</vt:lpstr>
      <vt:lpstr>Subscriber Statistics</vt:lpstr>
      <vt:lpstr>Agencies Added Last 4 Months</vt:lpstr>
      <vt:lpstr>System Coverage</vt:lpstr>
      <vt:lpstr>PowerPoint Presentation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LWIN</dc:title>
  <dc:creator>sarah</dc:creator>
  <cp:lastModifiedBy>Dekara Levy</cp:lastModifiedBy>
  <cp:revision>469</cp:revision>
  <cp:lastPrinted>2021-10-22T22:51:24Z</cp:lastPrinted>
  <dcterms:created xsi:type="dcterms:W3CDTF">2020-06-23T14:44:16Z</dcterms:created>
  <dcterms:modified xsi:type="dcterms:W3CDTF">2022-06-08T13:44:04Z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