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306" r:id="rId2"/>
    <p:sldId id="352" r:id="rId3"/>
    <p:sldId id="351" r:id="rId4"/>
    <p:sldId id="353" r:id="rId5"/>
    <p:sldId id="329" r:id="rId6"/>
    <p:sldId id="355" r:id="rId7"/>
    <p:sldId id="358" r:id="rId8"/>
    <p:sldId id="362" r:id="rId9"/>
    <p:sldId id="357" r:id="rId10"/>
    <p:sldId id="359" r:id="rId11"/>
    <p:sldId id="361" r:id="rId12"/>
    <p:sldId id="312" r:id="rId13"/>
    <p:sldId id="354" r:id="rId14"/>
    <p:sldId id="322" r:id="rId15"/>
    <p:sldId id="360" r:id="rId16"/>
    <p:sldId id="363" r:id="rId17"/>
  </p:sldIdLst>
  <p:sldSz cx="9144000" cy="6858000" type="screen4x3"/>
  <p:notesSz cx="9305925" cy="7019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d Carson" initials="CC" lastIdx="3" clrIdx="0">
    <p:extLst>
      <p:ext uri="{19B8F6BF-5375-455C-9EA6-DF929625EA0E}">
        <p15:presenceInfo xmlns:p15="http://schemas.microsoft.com/office/powerpoint/2012/main" userId="S-1-5-21-1645522239-606747145-725345543-166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00FF"/>
    <a:srgbClr val="1D31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73" autoAdjust="0"/>
    <p:restoredTop sz="84419" autoAdjust="0"/>
  </p:normalViewPr>
  <p:slideViewPr>
    <p:cSldViewPr snapToGrid="0">
      <p:cViewPr varScale="1">
        <p:scale>
          <a:sx n="97" d="100"/>
          <a:sy n="97" d="100"/>
        </p:scale>
        <p:origin x="1668" y="3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22"/>
    </p:cViewPr>
  </p:sorterViewPr>
  <p:notesViewPr>
    <p:cSldViewPr snapToGrid="0">
      <p:cViewPr varScale="1">
        <p:scale>
          <a:sx n="115" d="100"/>
          <a:sy n="115" d="100"/>
        </p:scale>
        <p:origin x="237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2972" cy="351693"/>
          </a:xfrm>
          <a:prstGeom prst="rect">
            <a:avLst/>
          </a:prstGeom>
        </p:spPr>
        <p:txBody>
          <a:bodyPr vert="horz" lIns="88237" tIns="44119" rIns="88237" bIns="44119" rtlCol="0"/>
          <a:lstStyle>
            <a:lvl1pPr algn="l">
              <a:defRPr sz="1200"/>
            </a:lvl1pPr>
          </a:lstStyle>
          <a:p>
            <a:endParaRPr lang="en-US"/>
          </a:p>
        </p:txBody>
      </p:sp>
      <p:sp>
        <p:nvSpPr>
          <p:cNvPr id="3" name="Date Placeholder 2"/>
          <p:cNvSpPr>
            <a:spLocks noGrp="1"/>
          </p:cNvSpPr>
          <p:nvPr>
            <p:ph type="dt" sz="quarter" idx="1"/>
          </p:nvPr>
        </p:nvSpPr>
        <p:spPr>
          <a:xfrm>
            <a:off x="5270935" y="0"/>
            <a:ext cx="4032972" cy="351693"/>
          </a:xfrm>
          <a:prstGeom prst="rect">
            <a:avLst/>
          </a:prstGeom>
        </p:spPr>
        <p:txBody>
          <a:bodyPr vert="horz" lIns="88237" tIns="44119" rIns="88237" bIns="44119" rtlCol="0"/>
          <a:lstStyle>
            <a:lvl1pPr algn="r">
              <a:defRPr sz="1200"/>
            </a:lvl1pPr>
          </a:lstStyle>
          <a:p>
            <a:fld id="{79DB8909-9B93-4297-B9A8-2DD7D032B075}" type="datetimeFigureOut">
              <a:rPr lang="en-US" smtClean="0"/>
              <a:t>5/16/2018</a:t>
            </a:fld>
            <a:endParaRPr lang="en-US"/>
          </a:p>
        </p:txBody>
      </p:sp>
      <p:sp>
        <p:nvSpPr>
          <p:cNvPr id="4" name="Footer Placeholder 3"/>
          <p:cNvSpPr>
            <a:spLocks noGrp="1"/>
          </p:cNvSpPr>
          <p:nvPr>
            <p:ph type="ftr" sz="quarter" idx="2"/>
          </p:nvPr>
        </p:nvSpPr>
        <p:spPr>
          <a:xfrm>
            <a:off x="1" y="6668235"/>
            <a:ext cx="4032972" cy="351692"/>
          </a:xfrm>
          <a:prstGeom prst="rect">
            <a:avLst/>
          </a:prstGeom>
        </p:spPr>
        <p:txBody>
          <a:bodyPr vert="horz" lIns="88237" tIns="44119" rIns="88237" bIns="44119" rtlCol="0" anchor="b"/>
          <a:lstStyle>
            <a:lvl1pPr algn="l">
              <a:defRPr sz="1200"/>
            </a:lvl1pPr>
          </a:lstStyle>
          <a:p>
            <a:endParaRPr lang="en-US"/>
          </a:p>
        </p:txBody>
      </p:sp>
      <p:sp>
        <p:nvSpPr>
          <p:cNvPr id="5" name="Slide Number Placeholder 4"/>
          <p:cNvSpPr>
            <a:spLocks noGrp="1"/>
          </p:cNvSpPr>
          <p:nvPr>
            <p:ph type="sldNum" sz="quarter" idx="3"/>
          </p:nvPr>
        </p:nvSpPr>
        <p:spPr>
          <a:xfrm>
            <a:off x="5270935" y="6668235"/>
            <a:ext cx="4032972" cy="351692"/>
          </a:xfrm>
          <a:prstGeom prst="rect">
            <a:avLst/>
          </a:prstGeom>
        </p:spPr>
        <p:txBody>
          <a:bodyPr vert="horz" lIns="88237" tIns="44119" rIns="88237" bIns="44119" rtlCol="0" anchor="b"/>
          <a:lstStyle>
            <a:lvl1pPr algn="r">
              <a:defRPr sz="1200"/>
            </a:lvl1pPr>
          </a:lstStyle>
          <a:p>
            <a:fld id="{58BE3E96-5AD2-490D-8349-51083463B0ED}" type="slidenum">
              <a:rPr lang="en-US" smtClean="0"/>
              <a:t>‹#›</a:t>
            </a:fld>
            <a:endParaRPr lang="en-US"/>
          </a:p>
        </p:txBody>
      </p:sp>
    </p:spTree>
    <p:extLst>
      <p:ext uri="{BB962C8B-B14F-4D97-AF65-F5344CB8AC3E}">
        <p14:creationId xmlns:p14="http://schemas.microsoft.com/office/powerpoint/2010/main" val="861276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2567" cy="352215"/>
          </a:xfrm>
          <a:prstGeom prst="rect">
            <a:avLst/>
          </a:prstGeom>
        </p:spPr>
        <p:txBody>
          <a:bodyPr vert="horz" lIns="93268" tIns="46634" rIns="93268" bIns="46634" rtlCol="0"/>
          <a:lstStyle>
            <a:lvl1pPr algn="l">
              <a:defRPr sz="1200"/>
            </a:lvl1pPr>
          </a:lstStyle>
          <a:p>
            <a:endParaRPr lang="en-US"/>
          </a:p>
        </p:txBody>
      </p:sp>
      <p:sp>
        <p:nvSpPr>
          <p:cNvPr id="3" name="Date Placeholder 2"/>
          <p:cNvSpPr>
            <a:spLocks noGrp="1"/>
          </p:cNvSpPr>
          <p:nvPr>
            <p:ph type="dt" idx="1"/>
          </p:nvPr>
        </p:nvSpPr>
        <p:spPr>
          <a:xfrm>
            <a:off x="5271206" y="0"/>
            <a:ext cx="4032567" cy="352215"/>
          </a:xfrm>
          <a:prstGeom prst="rect">
            <a:avLst/>
          </a:prstGeom>
        </p:spPr>
        <p:txBody>
          <a:bodyPr vert="horz" lIns="93268" tIns="46634" rIns="93268" bIns="46634" rtlCol="0"/>
          <a:lstStyle>
            <a:lvl1pPr algn="r">
              <a:defRPr sz="1200"/>
            </a:lvl1pPr>
          </a:lstStyle>
          <a:p>
            <a:fld id="{6C4AC0A3-7F81-4098-878C-5675E49A86CE}" type="datetimeFigureOut">
              <a:rPr lang="en-US" smtClean="0"/>
              <a:t>5/16/2018</a:t>
            </a:fld>
            <a:endParaRPr lang="en-US"/>
          </a:p>
        </p:txBody>
      </p:sp>
      <p:sp>
        <p:nvSpPr>
          <p:cNvPr id="4" name="Slide Image Placeholder 3"/>
          <p:cNvSpPr>
            <a:spLocks noGrp="1" noRot="1" noChangeAspect="1"/>
          </p:cNvSpPr>
          <p:nvPr>
            <p:ph type="sldImg" idx="2"/>
          </p:nvPr>
        </p:nvSpPr>
        <p:spPr>
          <a:xfrm>
            <a:off x="3074988" y="877888"/>
            <a:ext cx="3155950" cy="2368550"/>
          </a:xfrm>
          <a:prstGeom prst="rect">
            <a:avLst/>
          </a:prstGeom>
          <a:noFill/>
          <a:ln w="12700">
            <a:solidFill>
              <a:prstClr val="black"/>
            </a:solidFill>
          </a:ln>
        </p:spPr>
        <p:txBody>
          <a:bodyPr vert="horz" lIns="93268" tIns="46634" rIns="93268" bIns="46634" rtlCol="0" anchor="ctr"/>
          <a:lstStyle/>
          <a:p>
            <a:endParaRPr lang="en-US"/>
          </a:p>
        </p:txBody>
      </p:sp>
      <p:sp>
        <p:nvSpPr>
          <p:cNvPr id="5" name="Notes Placeholder 4"/>
          <p:cNvSpPr>
            <a:spLocks noGrp="1"/>
          </p:cNvSpPr>
          <p:nvPr>
            <p:ph type="body" sz="quarter" idx="3"/>
          </p:nvPr>
        </p:nvSpPr>
        <p:spPr>
          <a:xfrm>
            <a:off x="930593" y="3378340"/>
            <a:ext cx="7444740" cy="2764095"/>
          </a:xfrm>
          <a:prstGeom prst="rect">
            <a:avLst/>
          </a:prstGeom>
        </p:spPr>
        <p:txBody>
          <a:bodyPr vert="horz" lIns="93268" tIns="46634" rIns="93268" bIns="4663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67712"/>
            <a:ext cx="4032567" cy="352214"/>
          </a:xfrm>
          <a:prstGeom prst="rect">
            <a:avLst/>
          </a:prstGeom>
        </p:spPr>
        <p:txBody>
          <a:bodyPr vert="horz" lIns="93268" tIns="46634" rIns="93268" bIns="46634" rtlCol="0" anchor="b"/>
          <a:lstStyle>
            <a:lvl1pPr algn="l">
              <a:defRPr sz="1200"/>
            </a:lvl1pPr>
          </a:lstStyle>
          <a:p>
            <a:endParaRPr lang="en-US"/>
          </a:p>
        </p:txBody>
      </p:sp>
      <p:sp>
        <p:nvSpPr>
          <p:cNvPr id="7" name="Slide Number Placeholder 6"/>
          <p:cNvSpPr>
            <a:spLocks noGrp="1"/>
          </p:cNvSpPr>
          <p:nvPr>
            <p:ph type="sldNum" sz="quarter" idx="5"/>
          </p:nvPr>
        </p:nvSpPr>
        <p:spPr>
          <a:xfrm>
            <a:off x="5271206" y="6667712"/>
            <a:ext cx="4032567" cy="352214"/>
          </a:xfrm>
          <a:prstGeom prst="rect">
            <a:avLst/>
          </a:prstGeom>
        </p:spPr>
        <p:txBody>
          <a:bodyPr vert="horz" lIns="93268" tIns="46634" rIns="93268" bIns="46634" rtlCol="0" anchor="b"/>
          <a:lstStyle>
            <a:lvl1pPr algn="r">
              <a:defRPr sz="1200"/>
            </a:lvl1pPr>
          </a:lstStyle>
          <a:p>
            <a:fld id="{696B7ABB-A198-4814-B34A-60A2186BE8DC}" type="slidenum">
              <a:rPr lang="en-US" smtClean="0"/>
              <a:t>‹#›</a:t>
            </a:fld>
            <a:endParaRPr lang="en-US"/>
          </a:p>
        </p:txBody>
      </p:sp>
    </p:spTree>
    <p:extLst>
      <p:ext uri="{BB962C8B-B14F-4D97-AF65-F5344CB8AC3E}">
        <p14:creationId xmlns:p14="http://schemas.microsoft.com/office/powerpoint/2010/main" val="2515098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1</a:t>
            </a:fld>
            <a:endParaRPr lang="en-US"/>
          </a:p>
        </p:txBody>
      </p:sp>
    </p:spTree>
    <p:extLst>
      <p:ext uri="{BB962C8B-B14F-4D97-AF65-F5344CB8AC3E}">
        <p14:creationId xmlns:p14="http://schemas.microsoft.com/office/powerpoint/2010/main" val="2552748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10</a:t>
            </a:fld>
            <a:endParaRPr lang="en-US"/>
          </a:p>
        </p:txBody>
      </p:sp>
    </p:spTree>
    <p:extLst>
      <p:ext uri="{BB962C8B-B14F-4D97-AF65-F5344CB8AC3E}">
        <p14:creationId xmlns:p14="http://schemas.microsoft.com/office/powerpoint/2010/main" val="1232770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11</a:t>
            </a:fld>
            <a:endParaRPr lang="en-US"/>
          </a:p>
        </p:txBody>
      </p:sp>
    </p:spTree>
    <p:extLst>
      <p:ext uri="{BB962C8B-B14F-4D97-AF65-F5344CB8AC3E}">
        <p14:creationId xmlns:p14="http://schemas.microsoft.com/office/powerpoint/2010/main" val="4226090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696B7ABB-A198-4814-B34A-60A2186BE8DC}" type="slidenum">
              <a:rPr lang="en-US" smtClean="0"/>
              <a:t>12</a:t>
            </a:fld>
            <a:endParaRPr lang="en-US"/>
          </a:p>
        </p:txBody>
      </p:sp>
    </p:spTree>
    <p:extLst>
      <p:ext uri="{BB962C8B-B14F-4D97-AF65-F5344CB8AC3E}">
        <p14:creationId xmlns:p14="http://schemas.microsoft.com/office/powerpoint/2010/main" val="2355415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buFont typeface="Wingdings" panose="05000000000000000000" pitchFamily="2" charset="2"/>
              <a:buNone/>
            </a:pPr>
            <a:r>
              <a:rPr lang="en-US" dirty="0" smtClean="0"/>
              <a:t>Small Business</a:t>
            </a:r>
            <a:r>
              <a:rPr lang="en-US" baseline="0" dirty="0" smtClean="0"/>
              <a:t> Loan Program -- </a:t>
            </a:r>
            <a:r>
              <a:rPr lang="en-US" dirty="0" smtClean="0"/>
              <a:t>Eligible applicants are small businesses who:</a:t>
            </a:r>
          </a:p>
          <a:p>
            <a:pPr marL="914400" lvl="1" indent="-457200">
              <a:spcBef>
                <a:spcPts val="600"/>
              </a:spcBef>
              <a:buFont typeface="Wingdings" panose="05000000000000000000" pitchFamily="2" charset="2"/>
              <a:buChar char="§"/>
            </a:pPr>
            <a:r>
              <a:rPr lang="en-US" dirty="0" smtClean="0"/>
              <a:t>Have 50 or fewer employees and a minimum annual gross revenue of $25,000.</a:t>
            </a:r>
          </a:p>
          <a:p>
            <a:pPr marL="914400" lvl="1" indent="-457200">
              <a:spcBef>
                <a:spcPts val="600"/>
              </a:spcBef>
              <a:buFont typeface="Wingdings" panose="05000000000000000000" pitchFamily="2" charset="2"/>
              <a:buChar char="§"/>
            </a:pPr>
            <a:r>
              <a:rPr lang="en-US" dirty="0" smtClean="0"/>
              <a:t>Experienced either a physical or financial loss as a result of the flood events.</a:t>
            </a:r>
          </a:p>
          <a:p>
            <a:endParaRPr lang="en-US" dirty="0" smtClean="0"/>
          </a:p>
          <a:p>
            <a:r>
              <a:rPr lang="en-US" dirty="0" smtClean="0"/>
              <a:t>Farm Recovery Grant Program – 1,</a:t>
            </a:r>
            <a:r>
              <a:rPr lang="en-US" baseline="0" dirty="0" smtClean="0"/>
              <a:t> 065 applicants.</a:t>
            </a:r>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13</a:t>
            </a:fld>
            <a:endParaRPr lang="en-US" dirty="0"/>
          </a:p>
        </p:txBody>
      </p:sp>
    </p:spTree>
    <p:extLst>
      <p:ext uri="{BB962C8B-B14F-4D97-AF65-F5344CB8AC3E}">
        <p14:creationId xmlns:p14="http://schemas.microsoft.com/office/powerpoint/2010/main" val="3880242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14</a:t>
            </a:fld>
            <a:endParaRPr lang="en-US"/>
          </a:p>
        </p:txBody>
      </p:sp>
    </p:spTree>
    <p:extLst>
      <p:ext uri="{BB962C8B-B14F-4D97-AF65-F5344CB8AC3E}">
        <p14:creationId xmlns:p14="http://schemas.microsoft.com/office/powerpoint/2010/main" val="1796197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15</a:t>
            </a:fld>
            <a:endParaRPr lang="en-US"/>
          </a:p>
        </p:txBody>
      </p:sp>
    </p:spTree>
    <p:extLst>
      <p:ext uri="{BB962C8B-B14F-4D97-AF65-F5344CB8AC3E}">
        <p14:creationId xmlns:p14="http://schemas.microsoft.com/office/powerpoint/2010/main" val="3491004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16</a:t>
            </a:fld>
            <a:endParaRPr lang="en-US"/>
          </a:p>
        </p:txBody>
      </p:sp>
    </p:spTree>
    <p:extLst>
      <p:ext uri="{BB962C8B-B14F-4D97-AF65-F5344CB8AC3E}">
        <p14:creationId xmlns:p14="http://schemas.microsoft.com/office/powerpoint/2010/main" val="1968702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2</a:t>
            </a:fld>
            <a:endParaRPr lang="en-US"/>
          </a:p>
        </p:txBody>
      </p:sp>
    </p:spTree>
    <p:extLst>
      <p:ext uri="{BB962C8B-B14F-4D97-AF65-F5344CB8AC3E}">
        <p14:creationId xmlns:p14="http://schemas.microsoft.com/office/powerpoint/2010/main" val="803264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3</a:t>
            </a:fld>
            <a:endParaRPr lang="en-US"/>
          </a:p>
        </p:txBody>
      </p:sp>
    </p:spTree>
    <p:extLst>
      <p:ext uri="{BB962C8B-B14F-4D97-AF65-F5344CB8AC3E}">
        <p14:creationId xmlns:p14="http://schemas.microsoft.com/office/powerpoint/2010/main" val="3684764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4</a:t>
            </a:fld>
            <a:endParaRPr lang="en-US"/>
          </a:p>
        </p:txBody>
      </p:sp>
    </p:spTree>
    <p:extLst>
      <p:ext uri="{BB962C8B-B14F-4D97-AF65-F5344CB8AC3E}">
        <p14:creationId xmlns:p14="http://schemas.microsoft.com/office/powerpoint/2010/main" val="1354888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5</a:t>
            </a:fld>
            <a:endParaRPr lang="en-US"/>
          </a:p>
        </p:txBody>
      </p:sp>
    </p:spTree>
    <p:extLst>
      <p:ext uri="{BB962C8B-B14F-4D97-AF65-F5344CB8AC3E}">
        <p14:creationId xmlns:p14="http://schemas.microsoft.com/office/powerpoint/2010/main" val="3402153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6</a:t>
            </a:fld>
            <a:endParaRPr lang="en-US"/>
          </a:p>
        </p:txBody>
      </p:sp>
    </p:spTree>
    <p:extLst>
      <p:ext uri="{BB962C8B-B14F-4D97-AF65-F5344CB8AC3E}">
        <p14:creationId xmlns:p14="http://schemas.microsoft.com/office/powerpoint/2010/main" val="4040263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7</a:t>
            </a:fld>
            <a:endParaRPr lang="en-US"/>
          </a:p>
        </p:txBody>
      </p:sp>
    </p:spTree>
    <p:extLst>
      <p:ext uri="{BB962C8B-B14F-4D97-AF65-F5344CB8AC3E}">
        <p14:creationId xmlns:p14="http://schemas.microsoft.com/office/powerpoint/2010/main" val="2768589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8</a:t>
            </a:fld>
            <a:endParaRPr lang="en-US"/>
          </a:p>
        </p:txBody>
      </p:sp>
    </p:spTree>
    <p:extLst>
      <p:ext uri="{BB962C8B-B14F-4D97-AF65-F5344CB8AC3E}">
        <p14:creationId xmlns:p14="http://schemas.microsoft.com/office/powerpoint/2010/main" val="2697984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6B7ABB-A198-4814-B34A-60A2186BE8DC}" type="slidenum">
              <a:rPr lang="en-US" smtClean="0"/>
              <a:t>9</a:t>
            </a:fld>
            <a:endParaRPr lang="en-US"/>
          </a:p>
        </p:txBody>
      </p:sp>
    </p:spTree>
    <p:extLst>
      <p:ext uri="{BB962C8B-B14F-4D97-AF65-F5344CB8AC3E}">
        <p14:creationId xmlns:p14="http://schemas.microsoft.com/office/powerpoint/2010/main" val="3379531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09974B-A66B-46F3-9F6B-5ADCD96004CB}"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E8D0C-486C-4BBD-92F5-44FFA89F68BD}" type="slidenum">
              <a:rPr lang="en-US" smtClean="0"/>
              <a:t>‹#›</a:t>
            </a:fld>
            <a:endParaRPr lang="en-US"/>
          </a:p>
        </p:txBody>
      </p:sp>
    </p:spTree>
    <p:extLst>
      <p:ext uri="{BB962C8B-B14F-4D97-AF65-F5344CB8AC3E}">
        <p14:creationId xmlns:p14="http://schemas.microsoft.com/office/powerpoint/2010/main" val="297987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09974B-A66B-46F3-9F6B-5ADCD96004CB}"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E8D0C-486C-4BBD-92F5-44FFA89F68BD}" type="slidenum">
              <a:rPr lang="en-US" smtClean="0"/>
              <a:t>‹#›</a:t>
            </a:fld>
            <a:endParaRPr lang="en-US"/>
          </a:p>
        </p:txBody>
      </p:sp>
    </p:spTree>
    <p:extLst>
      <p:ext uri="{BB962C8B-B14F-4D97-AF65-F5344CB8AC3E}">
        <p14:creationId xmlns:p14="http://schemas.microsoft.com/office/powerpoint/2010/main" val="24511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09974B-A66B-46F3-9F6B-5ADCD96004CB}"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E8D0C-486C-4BBD-92F5-44FFA89F68BD}" type="slidenum">
              <a:rPr lang="en-US" smtClean="0"/>
              <a:t>‹#›</a:t>
            </a:fld>
            <a:endParaRPr lang="en-US"/>
          </a:p>
        </p:txBody>
      </p:sp>
    </p:spTree>
    <p:extLst>
      <p:ext uri="{BB962C8B-B14F-4D97-AF65-F5344CB8AC3E}">
        <p14:creationId xmlns:p14="http://schemas.microsoft.com/office/powerpoint/2010/main" val="3060863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09974B-A66B-46F3-9F6B-5ADCD96004CB}"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E8D0C-486C-4BBD-92F5-44FFA89F68BD}" type="slidenum">
              <a:rPr lang="en-US" smtClean="0"/>
              <a:t>‹#›</a:t>
            </a:fld>
            <a:endParaRPr lang="en-US"/>
          </a:p>
        </p:txBody>
      </p:sp>
    </p:spTree>
    <p:extLst>
      <p:ext uri="{BB962C8B-B14F-4D97-AF65-F5344CB8AC3E}">
        <p14:creationId xmlns:p14="http://schemas.microsoft.com/office/powerpoint/2010/main" val="398072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09974B-A66B-46F3-9F6B-5ADCD96004CB}"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E8D0C-486C-4BBD-92F5-44FFA89F68BD}" type="slidenum">
              <a:rPr lang="en-US" smtClean="0"/>
              <a:t>‹#›</a:t>
            </a:fld>
            <a:endParaRPr lang="en-US"/>
          </a:p>
        </p:txBody>
      </p:sp>
    </p:spTree>
    <p:extLst>
      <p:ext uri="{BB962C8B-B14F-4D97-AF65-F5344CB8AC3E}">
        <p14:creationId xmlns:p14="http://schemas.microsoft.com/office/powerpoint/2010/main" val="2157480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09974B-A66B-46F3-9F6B-5ADCD96004CB}"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E8D0C-486C-4BBD-92F5-44FFA89F68BD}" type="slidenum">
              <a:rPr lang="en-US" smtClean="0"/>
              <a:t>‹#›</a:t>
            </a:fld>
            <a:endParaRPr lang="en-US"/>
          </a:p>
        </p:txBody>
      </p:sp>
    </p:spTree>
    <p:extLst>
      <p:ext uri="{BB962C8B-B14F-4D97-AF65-F5344CB8AC3E}">
        <p14:creationId xmlns:p14="http://schemas.microsoft.com/office/powerpoint/2010/main" val="3504395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09974B-A66B-46F3-9F6B-5ADCD96004CB}" type="datetimeFigureOut">
              <a:rPr lang="en-US" smtClean="0"/>
              <a:t>5/16/2018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3E8D0C-486C-4BBD-92F5-44FFA89F68BD}" type="slidenum">
              <a:rPr lang="en-US" smtClean="0"/>
              <a:t>‹#›</a:t>
            </a:fld>
            <a:endParaRPr lang="en-US"/>
          </a:p>
        </p:txBody>
      </p:sp>
    </p:spTree>
    <p:extLst>
      <p:ext uri="{BB962C8B-B14F-4D97-AF65-F5344CB8AC3E}">
        <p14:creationId xmlns:p14="http://schemas.microsoft.com/office/powerpoint/2010/main" val="248325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09974B-A66B-46F3-9F6B-5ADCD96004CB}" type="datetimeFigureOut">
              <a:rPr lang="en-US" smtClean="0"/>
              <a:t>5/16/2018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3E8D0C-486C-4BBD-92F5-44FFA89F68BD}" type="slidenum">
              <a:rPr lang="en-US" smtClean="0"/>
              <a:t>‹#›</a:t>
            </a:fld>
            <a:endParaRPr lang="en-US"/>
          </a:p>
        </p:txBody>
      </p:sp>
    </p:spTree>
    <p:extLst>
      <p:ext uri="{BB962C8B-B14F-4D97-AF65-F5344CB8AC3E}">
        <p14:creationId xmlns:p14="http://schemas.microsoft.com/office/powerpoint/2010/main" val="23715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09974B-A66B-46F3-9F6B-5ADCD96004CB}" type="datetimeFigureOut">
              <a:rPr lang="en-US" smtClean="0"/>
              <a:t>5/16/2018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3E8D0C-486C-4BBD-92F5-44FFA89F68BD}" type="slidenum">
              <a:rPr lang="en-US" smtClean="0"/>
              <a:t>‹#›</a:t>
            </a:fld>
            <a:endParaRPr lang="en-US"/>
          </a:p>
        </p:txBody>
      </p:sp>
    </p:spTree>
    <p:extLst>
      <p:ext uri="{BB962C8B-B14F-4D97-AF65-F5344CB8AC3E}">
        <p14:creationId xmlns:p14="http://schemas.microsoft.com/office/powerpoint/2010/main" val="3204663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09974B-A66B-46F3-9F6B-5ADCD96004CB}"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E8D0C-486C-4BBD-92F5-44FFA89F68BD}" type="slidenum">
              <a:rPr lang="en-US" smtClean="0"/>
              <a:t>‹#›</a:t>
            </a:fld>
            <a:endParaRPr lang="en-US"/>
          </a:p>
        </p:txBody>
      </p:sp>
    </p:spTree>
    <p:extLst>
      <p:ext uri="{BB962C8B-B14F-4D97-AF65-F5344CB8AC3E}">
        <p14:creationId xmlns:p14="http://schemas.microsoft.com/office/powerpoint/2010/main" val="406582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09974B-A66B-46F3-9F6B-5ADCD96004CB}"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E8D0C-486C-4BBD-92F5-44FFA89F68BD}" type="slidenum">
              <a:rPr lang="en-US" smtClean="0"/>
              <a:t>‹#›</a:t>
            </a:fld>
            <a:endParaRPr lang="en-US"/>
          </a:p>
        </p:txBody>
      </p:sp>
    </p:spTree>
    <p:extLst>
      <p:ext uri="{BB962C8B-B14F-4D97-AF65-F5344CB8AC3E}">
        <p14:creationId xmlns:p14="http://schemas.microsoft.com/office/powerpoint/2010/main" val="320813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9974B-A66B-46F3-9F6B-5ADCD96004CB}" type="datetimeFigureOut">
              <a:rPr lang="en-US" smtClean="0"/>
              <a:t>5/16/2018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3E8D0C-486C-4BBD-92F5-44FFA89F68BD}" type="slidenum">
              <a:rPr lang="en-US" smtClean="0"/>
              <a:t>‹#›</a:t>
            </a:fld>
            <a:endParaRPr lang="en-US"/>
          </a:p>
        </p:txBody>
      </p:sp>
    </p:spTree>
    <p:extLst>
      <p:ext uri="{BB962C8B-B14F-4D97-AF65-F5344CB8AC3E}">
        <p14:creationId xmlns:p14="http://schemas.microsoft.com/office/powerpoint/2010/main" val="3115940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restore.la.gov/"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
            <a:ext cx="9144000" cy="6858001"/>
          </a:xfrm>
          <a:prstGeom prst="rect">
            <a:avLst/>
          </a:prstGeom>
          <a:solidFill>
            <a:srgbClr val="1D3159">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9775" y="-693869"/>
            <a:ext cx="8875058" cy="6858000"/>
          </a:xfrm>
          <a:prstGeom prst="rect">
            <a:avLst/>
          </a:prstGeom>
        </p:spPr>
      </p:pic>
      <p:sp>
        <p:nvSpPr>
          <p:cNvPr id="8" name="TextBox 7"/>
          <p:cNvSpPr txBox="1"/>
          <p:nvPr/>
        </p:nvSpPr>
        <p:spPr>
          <a:xfrm>
            <a:off x="708695" y="3889983"/>
            <a:ext cx="7894531" cy="1815882"/>
          </a:xfrm>
          <a:prstGeom prst="rect">
            <a:avLst/>
          </a:prstGeom>
          <a:noFill/>
        </p:spPr>
        <p:txBody>
          <a:bodyPr wrap="square" rtlCol="0">
            <a:spAutoFit/>
          </a:bodyPr>
          <a:lstStyle/>
          <a:p>
            <a:pPr algn="ctr"/>
            <a:r>
              <a:rPr lang="en-US" sz="2800" b="1" dirty="0" smtClean="0">
                <a:cs typeface="Helvetica" panose="020B0604020202020204" pitchFamily="34" charset="0"/>
              </a:rPr>
              <a:t>Pat Forbes, Executive Director</a:t>
            </a:r>
          </a:p>
          <a:p>
            <a:pPr algn="ctr"/>
            <a:r>
              <a:rPr lang="en-US" sz="2800" b="1" dirty="0" smtClean="0">
                <a:cs typeface="Helvetica" panose="020B0604020202020204" pitchFamily="34" charset="0"/>
              </a:rPr>
              <a:t>Louisiana Office of Community Development</a:t>
            </a:r>
          </a:p>
          <a:p>
            <a:pPr algn="ctr"/>
            <a:r>
              <a:rPr lang="en-US" sz="2800" b="1" dirty="0" smtClean="0">
                <a:cs typeface="Helvetica" panose="020B0604020202020204" pitchFamily="34" charset="0"/>
              </a:rPr>
              <a:t>GOHSEP Annual Conference</a:t>
            </a:r>
          </a:p>
          <a:p>
            <a:pPr algn="ctr"/>
            <a:r>
              <a:rPr lang="en-US" sz="2800" b="1" dirty="0" smtClean="0">
                <a:cs typeface="Helvetica" panose="020B0604020202020204" pitchFamily="34" charset="0"/>
              </a:rPr>
              <a:t>May 17, 2018</a:t>
            </a:r>
            <a:endParaRPr lang="en-US" sz="2800" b="1" dirty="0">
              <a:cs typeface="Helvetica" panose="020B0604020202020204" pitchFamily="34" charset="0"/>
            </a:endParaRPr>
          </a:p>
        </p:txBody>
      </p:sp>
    </p:spTree>
    <p:extLst>
      <p:ext uri="{BB962C8B-B14F-4D97-AF65-F5344CB8AC3E}">
        <p14:creationId xmlns:p14="http://schemas.microsoft.com/office/powerpoint/2010/main" val="1299883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2018</a:t>
            </a: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89" y="5837621"/>
            <a:ext cx="1976715" cy="1527462"/>
          </a:xfrm>
          <a:prstGeom prst="rect">
            <a:avLst/>
          </a:prstGeom>
        </p:spPr>
      </p:pic>
      <p:sp>
        <p:nvSpPr>
          <p:cNvPr id="13" name="TextBox 12"/>
          <p:cNvSpPr txBox="1"/>
          <p:nvPr/>
        </p:nvSpPr>
        <p:spPr>
          <a:xfrm>
            <a:off x="462121" y="349623"/>
            <a:ext cx="8416407" cy="707886"/>
          </a:xfrm>
          <a:prstGeom prst="rect">
            <a:avLst/>
          </a:prstGeom>
          <a:noFill/>
        </p:spPr>
        <p:txBody>
          <a:bodyPr wrap="square" rtlCol="0">
            <a:spAutoFit/>
          </a:bodyPr>
          <a:lstStyle/>
          <a:p>
            <a:r>
              <a:rPr lang="en-US" sz="4000" b="1" dirty="0" smtClean="0">
                <a:latin typeface="Garamond" panose="02020404030301010803" pitchFamily="18" charset="0"/>
              </a:rPr>
              <a:t>Restore Homeowner Survey Deadline</a:t>
            </a:r>
            <a:endParaRPr lang="en-US" sz="4000" b="1" dirty="0">
              <a:latin typeface="Garamond" panose="02020404030301010803" pitchFamily="18" charset="0"/>
            </a:endParaRPr>
          </a:p>
        </p:txBody>
      </p:sp>
      <p:sp>
        <p:nvSpPr>
          <p:cNvPr id="15" name="TextBox 14">
            <a:extLst>
              <a:ext uri="{FF2B5EF4-FFF2-40B4-BE49-F238E27FC236}">
                <a16:creationId xmlns:a16="http://schemas.microsoft.com/office/drawing/2014/main" id="{18F42D05-F83F-470D-BA8B-045EBDCA9518}"/>
              </a:ext>
            </a:extLst>
          </p:cNvPr>
          <p:cNvSpPr txBox="1"/>
          <p:nvPr/>
        </p:nvSpPr>
        <p:spPr>
          <a:xfrm>
            <a:off x="322729" y="1166817"/>
            <a:ext cx="8486734" cy="4185761"/>
          </a:xfrm>
          <a:prstGeom prst="rect">
            <a:avLst/>
          </a:prstGeom>
          <a:noFill/>
        </p:spPr>
        <p:txBody>
          <a:bodyPr wrap="square" numCol="1" rtlCol="0">
            <a:spAutoFit/>
          </a:bodyPr>
          <a:lstStyle/>
          <a:p>
            <a:pPr marL="457200" indent="-457200">
              <a:spcBef>
                <a:spcPts val="600"/>
              </a:spcBef>
              <a:buFont typeface="Wingdings" panose="05000000000000000000" pitchFamily="2" charset="2"/>
              <a:buChar char="§"/>
            </a:pPr>
            <a:endParaRPr lang="en-US" b="1" dirty="0" smtClean="0"/>
          </a:p>
          <a:p>
            <a:pPr marL="457200" indent="-457200">
              <a:spcBef>
                <a:spcPts val="600"/>
              </a:spcBef>
              <a:buFont typeface="Wingdings" panose="05000000000000000000" pitchFamily="2" charset="2"/>
              <a:buChar char="§"/>
            </a:pPr>
            <a:r>
              <a:rPr lang="en-US" b="1" dirty="0" smtClean="0"/>
              <a:t>Deadline: </a:t>
            </a:r>
            <a:r>
              <a:rPr lang="en-US" dirty="0" smtClean="0"/>
              <a:t>The </a:t>
            </a:r>
            <a:r>
              <a:rPr lang="en-US" dirty="0"/>
              <a:t>deadline to complete the initial survey </a:t>
            </a:r>
            <a:r>
              <a:rPr lang="en-US" dirty="0" smtClean="0"/>
              <a:t>required for participation </a:t>
            </a:r>
            <a:r>
              <a:rPr lang="en-US" dirty="0"/>
              <a:t>in the Restore Louisiana Homeowner Assistance Program is </a:t>
            </a:r>
            <a:r>
              <a:rPr lang="en-US" b="1" dirty="0"/>
              <a:t>Friday, July 20, 2018. </a:t>
            </a:r>
            <a:endParaRPr lang="en-US" b="1" dirty="0" smtClean="0"/>
          </a:p>
          <a:p>
            <a:pPr marL="457200" indent="-457200">
              <a:spcBef>
                <a:spcPts val="600"/>
              </a:spcBef>
              <a:buFont typeface="Wingdings" panose="05000000000000000000" pitchFamily="2" charset="2"/>
              <a:buChar char="§"/>
            </a:pPr>
            <a:endParaRPr lang="en-US" b="1" dirty="0"/>
          </a:p>
          <a:p>
            <a:pPr marL="457200" indent="-457200">
              <a:spcBef>
                <a:spcPts val="600"/>
              </a:spcBef>
              <a:buFont typeface="Wingdings" panose="05000000000000000000" pitchFamily="2" charset="2"/>
              <a:buChar char="§"/>
            </a:pPr>
            <a:r>
              <a:rPr lang="en-US" b="1" dirty="0"/>
              <a:t>NOTE: </a:t>
            </a:r>
            <a:r>
              <a:rPr lang="en-US" dirty="0"/>
              <a:t>Deadline does not apply to homeowners who already submitted a survey or application</a:t>
            </a:r>
            <a:r>
              <a:rPr lang="en-US" dirty="0" smtClean="0"/>
              <a:t>.</a:t>
            </a:r>
          </a:p>
          <a:p>
            <a:pPr>
              <a:spcBef>
                <a:spcPts val="600"/>
              </a:spcBef>
            </a:pPr>
            <a:endParaRPr lang="en-US" dirty="0" smtClean="0"/>
          </a:p>
          <a:p>
            <a:pPr marL="457200" indent="-457200">
              <a:spcBef>
                <a:spcPts val="600"/>
              </a:spcBef>
              <a:buFont typeface="Wingdings" panose="05000000000000000000" pitchFamily="2" charset="2"/>
              <a:buChar char="§"/>
            </a:pPr>
            <a:r>
              <a:rPr lang="en-US" b="1" dirty="0" smtClean="0"/>
              <a:t>IMPORTANT: </a:t>
            </a:r>
            <a:r>
              <a:rPr lang="en-US" dirty="0" smtClean="0"/>
              <a:t>Gov</a:t>
            </a:r>
            <a:r>
              <a:rPr lang="en-US" dirty="0"/>
              <a:t>. Edwards </a:t>
            </a:r>
            <a:r>
              <a:rPr lang="en-US" dirty="0" smtClean="0"/>
              <a:t>has asked HUD for clarity on the SBA DOB issue. However, if HUD allows Restore to use the SBA fix, </a:t>
            </a:r>
            <a:r>
              <a:rPr lang="en-US" b="1" dirty="0" smtClean="0"/>
              <a:t>only homeowners </a:t>
            </a:r>
            <a:r>
              <a:rPr lang="en-US" b="1" dirty="0"/>
              <a:t>who have already completed the survey will be considered.</a:t>
            </a:r>
            <a:r>
              <a:rPr lang="en-US" dirty="0"/>
              <a:t> </a:t>
            </a:r>
            <a:r>
              <a:rPr lang="en-US" dirty="0" smtClean="0"/>
              <a:t>This is true for any future, potential program expansions, such as Solution </a:t>
            </a:r>
            <a:r>
              <a:rPr lang="en-US" dirty="0"/>
              <a:t>4 – </a:t>
            </a:r>
            <a:r>
              <a:rPr lang="en-US" dirty="0" smtClean="0"/>
              <a:t>Buyout/Acquisition and Increased </a:t>
            </a:r>
            <a:r>
              <a:rPr lang="en-US" dirty="0"/>
              <a:t>Reimbursement for all </a:t>
            </a:r>
            <a:r>
              <a:rPr lang="en-US" dirty="0" smtClean="0"/>
              <a:t>Phases.</a:t>
            </a:r>
            <a:endParaRPr lang="en-US" sz="2000" dirty="0">
              <a:latin typeface="Garamond" panose="02020404030301010803" pitchFamily="18" charset="0"/>
            </a:endParaRPr>
          </a:p>
          <a:p>
            <a:pPr marL="457200" indent="-457200">
              <a:spcBef>
                <a:spcPts val="600"/>
              </a:spcBef>
              <a:buFont typeface="Wingdings" panose="05000000000000000000" pitchFamily="2" charset="2"/>
              <a:buChar char="§"/>
            </a:pPr>
            <a:endParaRPr lang="en-US" sz="2000" dirty="0">
              <a:latin typeface="Garamond" panose="02020404030301010803" pitchFamily="18" charset="0"/>
            </a:endParaRPr>
          </a:p>
        </p:txBody>
      </p:sp>
    </p:spTree>
    <p:extLst>
      <p:ext uri="{BB962C8B-B14F-4D97-AF65-F5344CB8AC3E}">
        <p14:creationId xmlns:p14="http://schemas.microsoft.com/office/powerpoint/2010/main" val="3750934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2018</a:t>
            </a: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89" y="5837621"/>
            <a:ext cx="1976715" cy="1527462"/>
          </a:xfrm>
          <a:prstGeom prst="rect">
            <a:avLst/>
          </a:prstGeom>
        </p:spPr>
      </p:pic>
      <p:sp>
        <p:nvSpPr>
          <p:cNvPr id="13" name="TextBox 12"/>
          <p:cNvSpPr txBox="1"/>
          <p:nvPr/>
        </p:nvSpPr>
        <p:spPr>
          <a:xfrm>
            <a:off x="727592" y="349623"/>
            <a:ext cx="7944460" cy="707886"/>
          </a:xfrm>
          <a:prstGeom prst="rect">
            <a:avLst/>
          </a:prstGeom>
          <a:noFill/>
        </p:spPr>
        <p:txBody>
          <a:bodyPr wrap="square" rtlCol="0">
            <a:spAutoFit/>
          </a:bodyPr>
          <a:lstStyle/>
          <a:p>
            <a:r>
              <a:rPr lang="en-US" sz="4000" b="1" dirty="0" smtClean="0">
                <a:latin typeface="Garamond" panose="02020404030301010803" pitchFamily="18" charset="0"/>
              </a:rPr>
              <a:t>How To Complete The Survey</a:t>
            </a:r>
            <a:endParaRPr lang="en-US" sz="4000" b="1" dirty="0">
              <a:latin typeface="Garamond" panose="02020404030301010803" pitchFamily="18" charset="0"/>
            </a:endParaRPr>
          </a:p>
        </p:txBody>
      </p:sp>
      <p:sp>
        <p:nvSpPr>
          <p:cNvPr id="15" name="TextBox 14">
            <a:extLst>
              <a:ext uri="{FF2B5EF4-FFF2-40B4-BE49-F238E27FC236}">
                <a16:creationId xmlns:a16="http://schemas.microsoft.com/office/drawing/2014/main" id="{18F42D05-F83F-470D-BA8B-045EBDCA9518}"/>
              </a:ext>
            </a:extLst>
          </p:cNvPr>
          <p:cNvSpPr txBox="1"/>
          <p:nvPr/>
        </p:nvSpPr>
        <p:spPr>
          <a:xfrm>
            <a:off x="322729" y="1437205"/>
            <a:ext cx="8555800" cy="3801041"/>
          </a:xfrm>
          <a:prstGeom prst="rect">
            <a:avLst/>
          </a:prstGeom>
          <a:noFill/>
        </p:spPr>
        <p:txBody>
          <a:bodyPr wrap="square" numCol="1" rtlCol="0">
            <a:spAutoFit/>
          </a:bodyPr>
          <a:lstStyle/>
          <a:p>
            <a:r>
              <a:rPr lang="en-US" b="1" dirty="0"/>
              <a:t> </a:t>
            </a:r>
            <a:endParaRPr lang="en-US" dirty="0"/>
          </a:p>
          <a:p>
            <a:pPr marL="285750" indent="-285750">
              <a:buFont typeface="Arial" panose="020B0604020202020204" pitchFamily="34" charset="0"/>
              <a:buChar char="•"/>
            </a:pPr>
            <a:r>
              <a:rPr lang="en-US" sz="2000" dirty="0"/>
              <a:t>Homeowners can complete the survey at </a:t>
            </a:r>
            <a:r>
              <a:rPr lang="en-US" sz="2000" b="1" u="sng" dirty="0">
                <a:solidFill>
                  <a:srgbClr val="0000FF"/>
                </a:solidFill>
                <a:hlinkClick r:id="rId4"/>
              </a:rPr>
              <a:t>restore.la.gov</a:t>
            </a:r>
            <a:r>
              <a:rPr lang="en-US" sz="2000" dirty="0"/>
              <a:t> or speak to a representative </a:t>
            </a:r>
            <a:r>
              <a:rPr lang="en-US" sz="2000" dirty="0" smtClean="0"/>
              <a:t>from 8 </a:t>
            </a:r>
            <a:r>
              <a:rPr lang="en-US" sz="2000" dirty="0"/>
              <a:t>a.m. </a:t>
            </a:r>
            <a:r>
              <a:rPr lang="en-US" sz="2000" dirty="0" smtClean="0"/>
              <a:t>to </a:t>
            </a:r>
            <a:r>
              <a:rPr lang="en-US" sz="2000" dirty="0"/>
              <a:t>6 p.m. Mondays through Fridays at </a:t>
            </a:r>
            <a:r>
              <a:rPr lang="en-US" sz="2000" b="1" dirty="0"/>
              <a:t>866.735.2001</a:t>
            </a:r>
            <a:r>
              <a:rPr lang="en-US" sz="2000" dirty="0"/>
              <a:t>. </a:t>
            </a:r>
            <a:endParaRPr lang="en-US" sz="2000" dirty="0" smtClean="0"/>
          </a:p>
          <a:p>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Housing </a:t>
            </a:r>
            <a:r>
              <a:rPr lang="en-US" sz="2000" dirty="0"/>
              <a:t>Assistance Centers in Lafayette, Hammond, Monroe and Baton Rouge are also open </a:t>
            </a:r>
            <a:r>
              <a:rPr lang="en-US" sz="2000" dirty="0" smtClean="0"/>
              <a:t>from 8 </a:t>
            </a:r>
            <a:r>
              <a:rPr lang="en-US" sz="2000" dirty="0"/>
              <a:t>a.m. </a:t>
            </a:r>
            <a:r>
              <a:rPr lang="en-US" sz="2000" dirty="0" smtClean="0"/>
              <a:t>to 5 </a:t>
            </a:r>
            <a:r>
              <a:rPr lang="en-US" sz="2000" dirty="0"/>
              <a:t>p.m. Mondays through Fridays. Program representatives are available to help homeowners complete surveys and applications, connect with case managers and provide overviews of options for repairs, reconstruction or reimbursement.</a:t>
            </a:r>
          </a:p>
          <a:p>
            <a:pPr>
              <a:spcBef>
                <a:spcPts val="600"/>
              </a:spcBef>
            </a:pPr>
            <a:endParaRPr lang="en-US" dirty="0"/>
          </a:p>
        </p:txBody>
      </p:sp>
    </p:spTree>
    <p:extLst>
      <p:ext uri="{BB962C8B-B14F-4D97-AF65-F5344CB8AC3E}">
        <p14:creationId xmlns:p14="http://schemas.microsoft.com/office/powerpoint/2010/main" val="1434685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2729" y="172647"/>
            <a:ext cx="8520056" cy="784830"/>
          </a:xfrm>
          <a:prstGeom prst="rect">
            <a:avLst/>
          </a:prstGeom>
          <a:noFill/>
        </p:spPr>
        <p:txBody>
          <a:bodyPr wrap="square" rtlCol="0">
            <a:spAutoFit/>
          </a:bodyPr>
          <a:lstStyle/>
          <a:p>
            <a:r>
              <a:rPr lang="en-US" sz="4500" b="1" dirty="0" smtClean="0">
                <a:latin typeface="Garamond" panose="02020404030301010803" pitchFamily="18" charset="0"/>
              </a:rPr>
              <a:t>Restore Rental Programs</a:t>
            </a:r>
            <a:endParaRPr lang="en-US" sz="4500" b="1" dirty="0">
              <a:latin typeface="Garamond" panose="02020404030301010803" pitchFamily="18" charset="0"/>
            </a:endParaRPr>
          </a:p>
        </p:txBody>
      </p:sp>
      <p:sp>
        <p:nvSpPr>
          <p:cNvPr id="7" name="TextBox 6"/>
          <p:cNvSpPr txBox="1"/>
          <p:nvPr/>
        </p:nvSpPr>
        <p:spPr>
          <a:xfrm>
            <a:off x="322729" y="772903"/>
            <a:ext cx="8520057" cy="5114221"/>
          </a:xfrm>
          <a:prstGeom prst="rect">
            <a:avLst/>
          </a:prstGeom>
          <a:noFill/>
        </p:spPr>
        <p:txBody>
          <a:bodyPr wrap="square" numCol="1" rtlCol="0">
            <a:spAutoFit/>
          </a:bodyPr>
          <a:lstStyle/>
          <a:p>
            <a:pPr marL="12700">
              <a:spcBef>
                <a:spcPts val="1914"/>
              </a:spcBef>
              <a:tabLst>
                <a:tab pos="469265" algn="l"/>
                <a:tab pos="469900" algn="l"/>
              </a:tabLst>
            </a:pPr>
            <a:endParaRPr lang="en-US" sz="2000" b="1" dirty="0" smtClean="0">
              <a:latin typeface="Garamond" panose="02020404030301010803" pitchFamily="18" charset="0"/>
              <a:cs typeface="Helvetica" panose="020B0604020202020204" pitchFamily="34" charset="0"/>
            </a:endParaRPr>
          </a:p>
          <a:p>
            <a:pPr marL="469900" indent="-457200">
              <a:lnSpc>
                <a:spcPct val="100000"/>
              </a:lnSpc>
              <a:buFont typeface="Wingdings"/>
              <a:buChar char=""/>
              <a:tabLst>
                <a:tab pos="469265" algn="l"/>
                <a:tab pos="469900" algn="l"/>
              </a:tabLst>
            </a:pPr>
            <a:r>
              <a:rPr lang="en-US" b="1" dirty="0">
                <a:cs typeface="Helvetica" panose="020B0604020202020204" pitchFamily="34" charset="0"/>
              </a:rPr>
              <a:t>Neighborhood Landlord </a:t>
            </a:r>
            <a:r>
              <a:rPr lang="en-US" b="1" dirty="0" smtClean="0">
                <a:cs typeface="Helvetica" panose="020B0604020202020204" pitchFamily="34" charset="0"/>
              </a:rPr>
              <a:t>Program – $53.9 million: </a:t>
            </a:r>
            <a:r>
              <a:rPr lang="en-US" dirty="0">
                <a:cs typeface="Times New Roman" panose="02020603050405020304" pitchFamily="18" charset="0"/>
              </a:rPr>
              <a:t>Construction loans for development of new residential housing units and restoration of flood-damaged </a:t>
            </a:r>
            <a:r>
              <a:rPr lang="en-US" dirty="0" smtClean="0">
                <a:cs typeface="Times New Roman" panose="02020603050405020304" pitchFamily="18" charset="0"/>
              </a:rPr>
              <a:t>units. Limited </a:t>
            </a:r>
            <a:r>
              <a:rPr lang="en-US" dirty="0">
                <a:cs typeface="Times New Roman" panose="02020603050405020304" pitchFamily="18" charset="0"/>
              </a:rPr>
              <a:t>to seven or fewer units</a:t>
            </a:r>
            <a:r>
              <a:rPr lang="en-US" dirty="0" smtClean="0">
                <a:cs typeface="Times New Roman" panose="02020603050405020304" pitchFamily="18" charset="0"/>
              </a:rPr>
              <a:t>. Approved units to date: 318 units.</a:t>
            </a:r>
          </a:p>
          <a:p>
            <a:pPr marL="12700">
              <a:lnSpc>
                <a:spcPct val="100000"/>
              </a:lnSpc>
              <a:tabLst>
                <a:tab pos="469265" algn="l"/>
                <a:tab pos="469900" algn="l"/>
              </a:tabLst>
            </a:pPr>
            <a:r>
              <a:rPr lang="en-US" dirty="0" smtClean="0">
                <a:cs typeface="Times New Roman" panose="02020603050405020304" pitchFamily="18" charset="0"/>
              </a:rPr>
              <a:t> </a:t>
            </a:r>
            <a:endParaRPr lang="en-US" b="1" dirty="0">
              <a:cs typeface="Helvetica" panose="020B0604020202020204" pitchFamily="34" charset="0"/>
            </a:endParaRPr>
          </a:p>
          <a:p>
            <a:pPr marL="469900" indent="-457200">
              <a:spcBef>
                <a:spcPts val="51"/>
              </a:spcBef>
              <a:buFont typeface="Wingdings"/>
              <a:buChar char=""/>
              <a:tabLst>
                <a:tab pos="469265" algn="l"/>
                <a:tab pos="469900" algn="l"/>
              </a:tabLst>
            </a:pPr>
            <a:r>
              <a:rPr lang="en-US" b="1" dirty="0" smtClean="0">
                <a:cs typeface="Helvetica" panose="020B0604020202020204" pitchFamily="34" charset="0"/>
              </a:rPr>
              <a:t>Multifamily </a:t>
            </a:r>
            <a:r>
              <a:rPr lang="en-US" b="1" dirty="0">
                <a:cs typeface="Helvetica" panose="020B0604020202020204" pitchFamily="34" charset="0"/>
              </a:rPr>
              <a:t>Rental Gap </a:t>
            </a:r>
            <a:r>
              <a:rPr lang="en-US" b="1" dirty="0" smtClean="0">
                <a:cs typeface="Helvetica" panose="020B0604020202020204" pitchFamily="34" charset="0"/>
              </a:rPr>
              <a:t>Program</a:t>
            </a:r>
            <a:r>
              <a:rPr lang="en-US" b="1" dirty="0">
                <a:cs typeface="Helvetica" panose="020B0604020202020204" pitchFamily="34" charset="0"/>
              </a:rPr>
              <a:t> </a:t>
            </a:r>
            <a:r>
              <a:rPr lang="en-US" b="1" dirty="0" smtClean="0">
                <a:cs typeface="Helvetica" panose="020B0604020202020204" pitchFamily="34" charset="0"/>
              </a:rPr>
              <a:t>– $22.5 million: </a:t>
            </a:r>
            <a:r>
              <a:rPr lang="en-US" dirty="0" smtClean="0">
                <a:cs typeface="Times New Roman" panose="02020603050405020304" pitchFamily="18" charset="0"/>
              </a:rPr>
              <a:t>Construction loans for development of new residential housing units and restoration of flood-damaged units to create long-term affordable rental housing stock. </a:t>
            </a:r>
            <a:r>
              <a:rPr lang="en-US" dirty="0" smtClean="0"/>
              <a:t>Must </a:t>
            </a:r>
            <a:r>
              <a:rPr lang="en-US" dirty="0"/>
              <a:t>be multifamily property of at least 20 </a:t>
            </a:r>
            <a:r>
              <a:rPr lang="en-US" dirty="0" smtClean="0"/>
              <a:t>units. Approved units to date: 582 units.</a:t>
            </a:r>
          </a:p>
          <a:p>
            <a:pPr marL="12700">
              <a:spcBef>
                <a:spcPts val="51"/>
              </a:spcBef>
              <a:tabLst>
                <a:tab pos="469265" algn="l"/>
                <a:tab pos="469900" algn="l"/>
              </a:tabLst>
            </a:pPr>
            <a:endParaRPr lang="en-US" dirty="0" smtClean="0"/>
          </a:p>
          <a:p>
            <a:pPr marL="469900" indent="-457200">
              <a:spcBef>
                <a:spcPts val="51"/>
              </a:spcBef>
              <a:buFont typeface="Wingdings"/>
              <a:buChar char=""/>
              <a:tabLst>
                <a:tab pos="469265" algn="l"/>
                <a:tab pos="469900" algn="l"/>
              </a:tabLst>
            </a:pPr>
            <a:r>
              <a:rPr lang="en-US" b="1" dirty="0" smtClean="0">
                <a:cs typeface="Helvetica" panose="020B0604020202020204" pitchFamily="34" charset="0"/>
              </a:rPr>
              <a:t>Piggyback Program</a:t>
            </a:r>
            <a:r>
              <a:rPr lang="en-US" b="1" dirty="0">
                <a:cs typeface="Helvetica" panose="020B0604020202020204" pitchFamily="34" charset="0"/>
              </a:rPr>
              <a:t> </a:t>
            </a:r>
            <a:r>
              <a:rPr lang="en-US" b="1" dirty="0" smtClean="0">
                <a:cs typeface="Helvetica" panose="020B0604020202020204" pitchFamily="34" charset="0"/>
              </a:rPr>
              <a:t>– $36.7 million: </a:t>
            </a:r>
            <a:r>
              <a:rPr lang="en-US" spc="10" dirty="0">
                <a:cs typeface="Garamond"/>
              </a:rPr>
              <a:t>Gap </a:t>
            </a:r>
            <a:r>
              <a:rPr lang="en-US" spc="-5" dirty="0">
                <a:cs typeface="Garamond"/>
              </a:rPr>
              <a:t>financing for developments</a:t>
            </a:r>
            <a:r>
              <a:rPr lang="en-US" spc="-15" dirty="0">
                <a:cs typeface="Garamond"/>
              </a:rPr>
              <a:t> </a:t>
            </a:r>
            <a:r>
              <a:rPr lang="en-US" spc="-15" dirty="0" smtClean="0">
                <a:cs typeface="Garamond"/>
              </a:rPr>
              <a:t>creating or </a:t>
            </a:r>
            <a:r>
              <a:rPr lang="en-US" dirty="0" smtClean="0"/>
              <a:t>preserving </a:t>
            </a:r>
            <a:r>
              <a:rPr lang="en-US" dirty="0"/>
              <a:t>multifamily rental units </a:t>
            </a:r>
            <a:r>
              <a:rPr lang="en-US" dirty="0" smtClean="0"/>
              <a:t>with bond-financed conventional </a:t>
            </a:r>
            <a:r>
              <a:rPr lang="en-US" dirty="0"/>
              <a:t>or </a:t>
            </a:r>
            <a:r>
              <a:rPr lang="en-US" dirty="0" smtClean="0"/>
              <a:t>FHA-Insured 1st </a:t>
            </a:r>
            <a:r>
              <a:rPr lang="en-US" dirty="0"/>
              <a:t>mortgages, CDBG funds </a:t>
            </a:r>
            <a:r>
              <a:rPr lang="en-US" dirty="0" smtClean="0"/>
              <a:t>structured </a:t>
            </a:r>
            <a:r>
              <a:rPr lang="en-US" dirty="0"/>
              <a:t>as soft </a:t>
            </a:r>
            <a:r>
              <a:rPr lang="en-US" dirty="0" smtClean="0"/>
              <a:t>2</a:t>
            </a:r>
            <a:r>
              <a:rPr lang="en-US" baseline="30000" dirty="0" smtClean="0"/>
              <a:t>nd</a:t>
            </a:r>
            <a:r>
              <a:rPr lang="en-US" dirty="0" smtClean="0"/>
              <a:t> mortgages) </a:t>
            </a:r>
            <a:r>
              <a:rPr lang="en-US" dirty="0"/>
              <a:t>and equity from the sale of 4 percent </a:t>
            </a:r>
            <a:r>
              <a:rPr lang="en-US" dirty="0" smtClean="0"/>
              <a:t>Low-Income </a:t>
            </a:r>
            <a:r>
              <a:rPr lang="en-US" dirty="0"/>
              <a:t>H</a:t>
            </a:r>
            <a:r>
              <a:rPr lang="en-US" dirty="0" smtClean="0"/>
              <a:t>ousing </a:t>
            </a:r>
            <a:r>
              <a:rPr lang="en-US" dirty="0"/>
              <a:t>T</a:t>
            </a:r>
            <a:r>
              <a:rPr lang="en-US" dirty="0" smtClean="0"/>
              <a:t>ax </a:t>
            </a:r>
            <a:r>
              <a:rPr lang="en-US" dirty="0"/>
              <a:t>C</a:t>
            </a:r>
            <a:r>
              <a:rPr lang="en-US" dirty="0" smtClean="0"/>
              <a:t>redits. Anticipated units: 500.</a:t>
            </a:r>
          </a:p>
          <a:p>
            <a:pPr marL="469900" indent="-457200">
              <a:spcBef>
                <a:spcPts val="1914"/>
              </a:spcBef>
              <a:buFont typeface="Wingdings"/>
              <a:buChar char=""/>
              <a:tabLst>
                <a:tab pos="469265" algn="l"/>
                <a:tab pos="469900" algn="l"/>
              </a:tabLst>
            </a:pPr>
            <a:r>
              <a:rPr lang="en-US" b="1" dirty="0"/>
              <a:t>Rapid </a:t>
            </a:r>
            <a:r>
              <a:rPr lang="en-US" b="1" spc="-10" dirty="0"/>
              <a:t>Rehousing </a:t>
            </a:r>
            <a:r>
              <a:rPr lang="en-US" b="1" spc="-10" dirty="0" smtClean="0"/>
              <a:t>($16 million) </a:t>
            </a:r>
            <a:r>
              <a:rPr lang="en-US" b="1" dirty="0" smtClean="0"/>
              <a:t>and </a:t>
            </a:r>
            <a:r>
              <a:rPr lang="en-US" b="1" spc="5" dirty="0"/>
              <a:t>Permanent </a:t>
            </a:r>
            <a:r>
              <a:rPr lang="en-US" b="1" spc="-5" dirty="0"/>
              <a:t>Supportive</a:t>
            </a:r>
            <a:r>
              <a:rPr lang="en-US" b="1" spc="-35" dirty="0"/>
              <a:t> </a:t>
            </a:r>
            <a:r>
              <a:rPr lang="en-US" b="1" dirty="0" smtClean="0"/>
              <a:t>Housing ($5 million) – </a:t>
            </a:r>
            <a:r>
              <a:rPr lang="en-US" spc="5" dirty="0" smtClean="0">
                <a:cs typeface="Garamond"/>
              </a:rPr>
              <a:t>Provides </a:t>
            </a:r>
            <a:r>
              <a:rPr lang="en-US" spc="-5" dirty="0">
                <a:cs typeface="Garamond"/>
              </a:rPr>
              <a:t>rental assistance and </a:t>
            </a:r>
            <a:r>
              <a:rPr lang="en-US" dirty="0">
                <a:cs typeface="Garamond"/>
              </a:rPr>
              <a:t>wrap-around  </a:t>
            </a:r>
            <a:r>
              <a:rPr lang="en-US" spc="10" dirty="0">
                <a:cs typeface="Garamond"/>
              </a:rPr>
              <a:t>services </a:t>
            </a:r>
            <a:r>
              <a:rPr lang="en-US" dirty="0">
                <a:cs typeface="Garamond"/>
              </a:rPr>
              <a:t>to vulnerable </a:t>
            </a:r>
            <a:r>
              <a:rPr lang="en-US" spc="-15" dirty="0">
                <a:cs typeface="Garamond"/>
              </a:rPr>
              <a:t>low </a:t>
            </a:r>
            <a:r>
              <a:rPr lang="en-US" spc="-5" dirty="0">
                <a:cs typeface="Garamond"/>
              </a:rPr>
              <a:t>and very-low income renters in order </a:t>
            </a:r>
            <a:r>
              <a:rPr lang="en-US" dirty="0">
                <a:cs typeface="Garamond"/>
              </a:rPr>
              <a:t>to </a:t>
            </a:r>
            <a:r>
              <a:rPr lang="en-US" spc="-10" dirty="0">
                <a:cs typeface="Garamond"/>
              </a:rPr>
              <a:t>prevent</a:t>
            </a:r>
            <a:r>
              <a:rPr lang="en-US" spc="-80" dirty="0">
                <a:cs typeface="Garamond"/>
              </a:rPr>
              <a:t> </a:t>
            </a:r>
            <a:r>
              <a:rPr lang="en-US" spc="-10" dirty="0">
                <a:cs typeface="Garamond"/>
              </a:rPr>
              <a:t>homelessness</a:t>
            </a:r>
            <a:r>
              <a:rPr lang="en-US" spc="-10" dirty="0" smtClean="0">
                <a:cs typeface="Garamond"/>
              </a:rPr>
              <a:t>. Households with vouchers: 693</a:t>
            </a:r>
            <a:endParaRPr lang="en-US" dirty="0"/>
          </a:p>
        </p:txBody>
      </p:sp>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a:t>
            </a:r>
            <a:r>
              <a:rPr lang="en-US" sz="1600" b="1" dirty="0">
                <a:solidFill>
                  <a:srgbClr val="1D3159"/>
                </a:solidFill>
                <a:latin typeface="Helvetica" panose="020B0604020202020204" pitchFamily="34" charset="0"/>
                <a:cs typeface="Helvetica" panose="020B0604020202020204" pitchFamily="34" charset="0"/>
              </a:rPr>
              <a:t>2018</a:t>
            </a:r>
          </a:p>
        </p:txBody>
      </p:sp>
      <p:sp>
        <p:nvSpPr>
          <p:cNvPr id="10" name="TextBox 9"/>
          <p:cNvSpPr txBox="1"/>
          <p:nvPr/>
        </p:nvSpPr>
        <p:spPr>
          <a:xfrm>
            <a:off x="5592184" y="6336410"/>
            <a:ext cx="3417345" cy="338554"/>
          </a:xfrm>
          <a:prstGeom prst="rect">
            <a:avLst/>
          </a:prstGeom>
          <a:noFill/>
        </p:spPr>
        <p:txBody>
          <a:bodyPr wrap="square" rtlCol="0" anchor="ctr">
            <a:spAutoFit/>
          </a:bodyPr>
          <a:lstStyle/>
          <a:p>
            <a:pPr lvl="2" algn="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825429"/>
            <a:ext cx="1976715" cy="1527462"/>
          </a:xfrm>
          <a:prstGeom prst="rect">
            <a:avLst/>
          </a:prstGeom>
        </p:spPr>
      </p:pic>
    </p:spTree>
    <p:extLst>
      <p:ext uri="{BB962C8B-B14F-4D97-AF65-F5344CB8AC3E}">
        <p14:creationId xmlns:p14="http://schemas.microsoft.com/office/powerpoint/2010/main" val="1618641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2729" y="231639"/>
            <a:ext cx="8520056" cy="1415772"/>
          </a:xfrm>
          <a:prstGeom prst="rect">
            <a:avLst/>
          </a:prstGeom>
          <a:noFill/>
        </p:spPr>
        <p:txBody>
          <a:bodyPr wrap="square" rtlCol="0">
            <a:spAutoFit/>
          </a:bodyPr>
          <a:lstStyle/>
          <a:p>
            <a:r>
              <a:rPr lang="en-US" sz="4300" b="1" dirty="0" smtClean="0">
                <a:latin typeface="Garamond" panose="02020404030301010803" pitchFamily="18" charset="0"/>
              </a:rPr>
              <a:t>Restore Economic </a:t>
            </a:r>
          </a:p>
          <a:p>
            <a:r>
              <a:rPr lang="en-US" sz="4300" b="1" dirty="0" smtClean="0">
                <a:latin typeface="Garamond" panose="02020404030301010803" pitchFamily="18" charset="0"/>
              </a:rPr>
              <a:t>Development Programs</a:t>
            </a:r>
            <a:endParaRPr lang="en-US" sz="4300" b="1" dirty="0">
              <a:latin typeface="Garamond" panose="02020404030301010803" pitchFamily="18" charset="0"/>
            </a:endParaRPr>
          </a:p>
        </p:txBody>
      </p:sp>
      <p:sp>
        <p:nvSpPr>
          <p:cNvPr id="7" name="TextBox 6"/>
          <p:cNvSpPr txBox="1"/>
          <p:nvPr/>
        </p:nvSpPr>
        <p:spPr>
          <a:xfrm>
            <a:off x="311971" y="2142151"/>
            <a:ext cx="8520057" cy="2739211"/>
          </a:xfrm>
          <a:prstGeom prst="rect">
            <a:avLst/>
          </a:prstGeom>
          <a:noFill/>
        </p:spPr>
        <p:txBody>
          <a:bodyPr wrap="square" numCol="1" rtlCol="0">
            <a:spAutoFit/>
          </a:bodyPr>
          <a:lstStyle/>
          <a:p>
            <a:pPr marL="457200" indent="-457200">
              <a:spcBef>
                <a:spcPts val="600"/>
              </a:spcBef>
              <a:buFont typeface="Wingdings" panose="05000000000000000000" pitchFamily="2" charset="2"/>
              <a:buChar char="§"/>
            </a:pPr>
            <a:r>
              <a:rPr lang="en-US" b="1" dirty="0">
                <a:cs typeface="Helvetica" panose="020B0604020202020204" pitchFamily="34" charset="0"/>
              </a:rPr>
              <a:t>Small Business Loan </a:t>
            </a:r>
            <a:r>
              <a:rPr lang="en-US" b="1" dirty="0" smtClean="0">
                <a:cs typeface="Helvetica" panose="020B0604020202020204" pitchFamily="34" charset="0"/>
              </a:rPr>
              <a:t>Program</a:t>
            </a:r>
            <a:r>
              <a:rPr lang="en-US" b="1" dirty="0">
                <a:cs typeface="Helvetica" panose="020B0604020202020204" pitchFamily="34" charset="0"/>
              </a:rPr>
              <a:t> </a:t>
            </a:r>
            <a:r>
              <a:rPr lang="en-US" b="1" dirty="0" smtClean="0">
                <a:cs typeface="Helvetica" panose="020B0604020202020204" pitchFamily="34" charset="0"/>
              </a:rPr>
              <a:t>– $43 million: </a:t>
            </a:r>
            <a:r>
              <a:rPr lang="en-US" dirty="0" smtClean="0"/>
              <a:t>Partially forgivable loans range </a:t>
            </a:r>
            <a:r>
              <a:rPr lang="en-US" dirty="0"/>
              <a:t>from $</a:t>
            </a:r>
            <a:r>
              <a:rPr lang="en-US" dirty="0" smtClean="0"/>
              <a:t>10,000 to $150,000. Loans can </a:t>
            </a:r>
            <a:r>
              <a:rPr lang="en-US" dirty="0"/>
              <a:t>be used for working capital—such as rent, mortgage, utilities, non-owner employee wages and inventory—as well as for furniture and movable </a:t>
            </a:r>
            <a:r>
              <a:rPr lang="en-US" dirty="0" smtClean="0"/>
              <a:t>equipment. </a:t>
            </a:r>
            <a:r>
              <a:rPr lang="en-US" dirty="0" smtClean="0">
                <a:cs typeface="Helvetica" panose="020B0604020202020204" pitchFamily="34" charset="0"/>
              </a:rPr>
              <a:t>Approved applications to date: 178</a:t>
            </a:r>
          </a:p>
          <a:p>
            <a:pPr lvl="1">
              <a:spcBef>
                <a:spcPts val="600"/>
              </a:spcBef>
            </a:pPr>
            <a:endParaRPr lang="en-US" dirty="0">
              <a:cs typeface="Helvetica" panose="020B0604020202020204" pitchFamily="34" charset="0"/>
            </a:endParaRPr>
          </a:p>
          <a:p>
            <a:pPr marL="457200" indent="-457200">
              <a:spcBef>
                <a:spcPts val="600"/>
              </a:spcBef>
              <a:buFont typeface="Wingdings" panose="05000000000000000000" pitchFamily="2" charset="2"/>
              <a:buChar char="§"/>
            </a:pPr>
            <a:r>
              <a:rPr lang="en-US" b="1" dirty="0" smtClean="0">
                <a:cs typeface="Helvetica" panose="020B0604020202020204" pitchFamily="34" charset="0"/>
              </a:rPr>
              <a:t>Louisiana </a:t>
            </a:r>
            <a:r>
              <a:rPr lang="en-US" b="1" dirty="0">
                <a:cs typeface="Helvetica" panose="020B0604020202020204" pitchFamily="34" charset="0"/>
              </a:rPr>
              <a:t>Farm Recovery Grant </a:t>
            </a:r>
            <a:r>
              <a:rPr lang="en-US" b="1" dirty="0" smtClean="0">
                <a:cs typeface="Helvetica" panose="020B0604020202020204" pitchFamily="34" charset="0"/>
              </a:rPr>
              <a:t>Program</a:t>
            </a:r>
            <a:r>
              <a:rPr lang="en-US" b="1" dirty="0">
                <a:cs typeface="Helvetica" panose="020B0604020202020204" pitchFamily="34" charset="0"/>
              </a:rPr>
              <a:t> </a:t>
            </a:r>
            <a:r>
              <a:rPr lang="en-US" b="1" dirty="0" smtClean="0">
                <a:cs typeface="Helvetica" panose="020B0604020202020204" pitchFamily="34" charset="0"/>
              </a:rPr>
              <a:t>– $10 million: </a:t>
            </a:r>
            <a:r>
              <a:rPr lang="en-US" dirty="0"/>
              <a:t>Grant assistance to farmers who had crop and/or livestock </a:t>
            </a:r>
            <a:r>
              <a:rPr lang="en-US" dirty="0" smtClean="0"/>
              <a:t>damage. Grants </a:t>
            </a:r>
            <a:r>
              <a:rPr lang="en-US" dirty="0"/>
              <a:t>may be used for working capital expenses for the 2017 planting year related to the preparation, planting, management and harvesting of the 2017 crop</a:t>
            </a:r>
            <a:r>
              <a:rPr lang="en-US" dirty="0" smtClean="0"/>
              <a:t>. Closings to date: 241. </a:t>
            </a:r>
          </a:p>
        </p:txBody>
      </p:sp>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2018</a:t>
            </a: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825429"/>
            <a:ext cx="1976715" cy="1527462"/>
          </a:xfrm>
          <a:prstGeom prst="rect">
            <a:avLst/>
          </a:prstGeom>
        </p:spPr>
      </p:pic>
    </p:spTree>
    <p:extLst>
      <p:ext uri="{BB962C8B-B14F-4D97-AF65-F5344CB8AC3E}">
        <p14:creationId xmlns:p14="http://schemas.microsoft.com/office/powerpoint/2010/main" val="840571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2729" y="349623"/>
            <a:ext cx="8520056" cy="784830"/>
          </a:xfrm>
          <a:prstGeom prst="rect">
            <a:avLst/>
          </a:prstGeom>
          <a:noFill/>
        </p:spPr>
        <p:txBody>
          <a:bodyPr wrap="square" rtlCol="0">
            <a:spAutoFit/>
          </a:bodyPr>
          <a:lstStyle/>
          <a:p>
            <a:r>
              <a:rPr lang="en-US" sz="4500" b="1" dirty="0" smtClean="0">
                <a:latin typeface="Garamond" panose="02020404030301010803" pitchFamily="18" charset="0"/>
              </a:rPr>
              <a:t>Restore Infrastructure Programs</a:t>
            </a:r>
            <a:endParaRPr lang="en-US" sz="4500" b="1" dirty="0">
              <a:latin typeface="Garamond" panose="02020404030301010803" pitchFamily="18" charset="0"/>
            </a:endParaRPr>
          </a:p>
        </p:txBody>
      </p:sp>
      <p:sp>
        <p:nvSpPr>
          <p:cNvPr id="7" name="TextBox 6"/>
          <p:cNvSpPr txBox="1"/>
          <p:nvPr/>
        </p:nvSpPr>
        <p:spPr>
          <a:xfrm>
            <a:off x="322729" y="1148912"/>
            <a:ext cx="8520057" cy="3093154"/>
          </a:xfrm>
          <a:prstGeom prst="rect">
            <a:avLst/>
          </a:prstGeom>
          <a:noFill/>
        </p:spPr>
        <p:txBody>
          <a:bodyPr wrap="square" numCol="1" rtlCol="0">
            <a:spAutoFit/>
          </a:bodyPr>
          <a:lstStyle/>
          <a:p>
            <a:pPr>
              <a:spcBef>
                <a:spcPts val="600"/>
              </a:spcBef>
            </a:pPr>
            <a:endParaRPr lang="en-US" dirty="0" smtClean="0"/>
          </a:p>
          <a:p>
            <a:pPr marL="457200" indent="-457200">
              <a:spcBef>
                <a:spcPts val="600"/>
              </a:spcBef>
              <a:buFont typeface="Wingdings" panose="05000000000000000000" pitchFamily="2" charset="2"/>
              <a:buChar char="§"/>
            </a:pPr>
            <a:r>
              <a:rPr lang="en-US" b="1" dirty="0">
                <a:cs typeface="Helvetica" panose="020B0604020202020204" pitchFamily="34" charset="0"/>
              </a:rPr>
              <a:t>FEMA PA Cost Share Match </a:t>
            </a:r>
            <a:r>
              <a:rPr lang="en-US" b="1" dirty="0" smtClean="0">
                <a:cs typeface="Helvetica" panose="020B0604020202020204" pitchFamily="34" charset="0"/>
              </a:rPr>
              <a:t>Program</a:t>
            </a:r>
            <a:r>
              <a:rPr lang="en-US" b="1" dirty="0">
                <a:cs typeface="Helvetica" panose="020B0604020202020204" pitchFamily="34" charset="0"/>
              </a:rPr>
              <a:t> </a:t>
            </a:r>
            <a:r>
              <a:rPr lang="en-US" b="1" dirty="0" smtClean="0">
                <a:cs typeface="Helvetica" panose="020B0604020202020204" pitchFamily="34" charset="0"/>
              </a:rPr>
              <a:t>– $105 million: </a:t>
            </a:r>
            <a:r>
              <a:rPr lang="en-US" dirty="0" smtClean="0"/>
              <a:t>Provides grants to state agencies, local governments and non-profit organizations that are eligible for FEMA Public Assistance, in order to offset the burden of the 10 percent or 25 percent state and local match requirements. Applications to date: 1,684.</a:t>
            </a:r>
          </a:p>
          <a:p>
            <a:pPr>
              <a:spcBef>
                <a:spcPts val="600"/>
              </a:spcBef>
            </a:pPr>
            <a:endParaRPr lang="en-US" dirty="0" smtClean="0"/>
          </a:p>
          <a:p>
            <a:pPr marL="457200" indent="-457200">
              <a:spcBef>
                <a:spcPts val="600"/>
              </a:spcBef>
              <a:buFont typeface="Wingdings" panose="05000000000000000000" pitchFamily="2" charset="2"/>
              <a:buChar char="§"/>
            </a:pPr>
            <a:r>
              <a:rPr lang="en-US" b="1" dirty="0">
                <a:cs typeface="Helvetica" panose="020B0604020202020204" pitchFamily="34" charset="0"/>
              </a:rPr>
              <a:t>Watershed Modeling and </a:t>
            </a:r>
            <a:r>
              <a:rPr lang="en-US" b="1" dirty="0" smtClean="0">
                <a:cs typeface="Helvetica" panose="020B0604020202020204" pitchFamily="34" charset="0"/>
              </a:rPr>
              <a:t>Planning – </a:t>
            </a:r>
            <a:r>
              <a:rPr lang="en-US" b="1" dirty="0">
                <a:cs typeface="Helvetica" panose="020B0604020202020204" pitchFamily="34" charset="0"/>
              </a:rPr>
              <a:t>$9.8 </a:t>
            </a:r>
            <a:r>
              <a:rPr lang="en-US" b="1" dirty="0" smtClean="0">
                <a:cs typeface="Helvetica" panose="020B0604020202020204" pitchFamily="34" charset="0"/>
              </a:rPr>
              <a:t>million: </a:t>
            </a:r>
            <a:r>
              <a:rPr lang="en-US" dirty="0" smtClean="0"/>
              <a:t>A </a:t>
            </a:r>
            <a:r>
              <a:rPr lang="en-US" dirty="0"/>
              <a:t>statewide </a:t>
            </a:r>
            <a:r>
              <a:rPr lang="en-US" dirty="0" smtClean="0"/>
              <a:t>initiative to coordinate watershed planning at the local level, allowing best practices in future flood mitigation </a:t>
            </a:r>
            <a:r>
              <a:rPr lang="en-US" dirty="0"/>
              <a:t>investments</a:t>
            </a:r>
            <a:r>
              <a:rPr lang="en-US" dirty="0" smtClean="0"/>
              <a:t>. This funding predates the $1.2 billion hazard mitigation grant recently awarded to Louisiana.</a:t>
            </a:r>
            <a:endParaRPr lang="en-US" sz="2800" dirty="0">
              <a:latin typeface="Garamond" panose="02020404030301010803" pitchFamily="18" charset="0"/>
            </a:endParaRPr>
          </a:p>
        </p:txBody>
      </p:sp>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a:t>
            </a:r>
            <a:r>
              <a:rPr lang="en-US" sz="1600" b="1" dirty="0">
                <a:solidFill>
                  <a:srgbClr val="1D3159"/>
                </a:solidFill>
                <a:latin typeface="Helvetica" panose="020B0604020202020204" pitchFamily="34" charset="0"/>
                <a:cs typeface="Helvetica" panose="020B0604020202020204" pitchFamily="34" charset="0"/>
              </a:rPr>
              <a:t>2018</a:t>
            </a:r>
          </a:p>
        </p:txBody>
      </p:sp>
      <p:sp>
        <p:nvSpPr>
          <p:cNvPr id="10" name="TextBox 9"/>
          <p:cNvSpPr txBox="1"/>
          <p:nvPr/>
        </p:nvSpPr>
        <p:spPr>
          <a:xfrm>
            <a:off x="5592184" y="6336410"/>
            <a:ext cx="3417345" cy="338554"/>
          </a:xfrm>
          <a:prstGeom prst="rect">
            <a:avLst/>
          </a:prstGeom>
          <a:noFill/>
        </p:spPr>
        <p:txBody>
          <a:bodyPr wrap="square" rtlCol="0" anchor="ctr">
            <a:spAutoFit/>
          </a:bodyPr>
          <a:lstStyle/>
          <a:p>
            <a:pPr lvl="2" algn="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825429"/>
            <a:ext cx="1976715" cy="1527462"/>
          </a:xfrm>
          <a:prstGeom prst="rect">
            <a:avLst/>
          </a:prstGeom>
        </p:spPr>
      </p:pic>
    </p:spTree>
    <p:extLst>
      <p:ext uri="{BB962C8B-B14F-4D97-AF65-F5344CB8AC3E}">
        <p14:creationId xmlns:p14="http://schemas.microsoft.com/office/powerpoint/2010/main" val="2566898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2729" y="349623"/>
            <a:ext cx="8520056" cy="1323439"/>
          </a:xfrm>
          <a:prstGeom prst="rect">
            <a:avLst/>
          </a:prstGeom>
          <a:noFill/>
        </p:spPr>
        <p:txBody>
          <a:bodyPr wrap="square" rtlCol="0">
            <a:spAutoFit/>
          </a:bodyPr>
          <a:lstStyle/>
          <a:p>
            <a:r>
              <a:rPr lang="en-US" sz="4000" b="1" dirty="0" smtClean="0">
                <a:latin typeface="Garamond" panose="02020404030301010803" pitchFamily="18" charset="0"/>
              </a:rPr>
              <a:t>HUD Allocates $1.2 Billion to Louisiana for Hazard Mitigation</a:t>
            </a:r>
            <a:endParaRPr lang="en-US" sz="4000" b="1" dirty="0">
              <a:latin typeface="Garamond" panose="02020404030301010803" pitchFamily="18" charset="0"/>
            </a:endParaRPr>
          </a:p>
        </p:txBody>
      </p:sp>
      <p:sp>
        <p:nvSpPr>
          <p:cNvPr id="7" name="TextBox 6"/>
          <p:cNvSpPr txBox="1"/>
          <p:nvPr/>
        </p:nvSpPr>
        <p:spPr>
          <a:xfrm>
            <a:off x="322729" y="1729011"/>
            <a:ext cx="8520057" cy="4431983"/>
          </a:xfrm>
          <a:prstGeom prst="rect">
            <a:avLst/>
          </a:prstGeom>
          <a:noFill/>
        </p:spPr>
        <p:txBody>
          <a:bodyPr wrap="square" numCol="1" rtlCol="0">
            <a:spAutoFit/>
          </a:bodyPr>
          <a:lstStyle/>
          <a:p>
            <a:pPr>
              <a:spcBef>
                <a:spcPts val="600"/>
              </a:spcBef>
            </a:pPr>
            <a:endParaRPr lang="en-US" dirty="0" smtClean="0"/>
          </a:p>
          <a:p>
            <a:pPr marL="457200" indent="-457200">
              <a:spcBef>
                <a:spcPts val="600"/>
              </a:spcBef>
              <a:buFont typeface="Wingdings" panose="05000000000000000000" pitchFamily="2" charset="2"/>
              <a:buChar char="§"/>
            </a:pPr>
            <a:r>
              <a:rPr lang="en-US" b="1" dirty="0" smtClean="0">
                <a:cs typeface="Helvetica" panose="020B0604020202020204" pitchFamily="34" charset="0"/>
              </a:rPr>
              <a:t>Bipartisan Budget Act of 2018</a:t>
            </a:r>
            <a:r>
              <a:rPr lang="en-US" dirty="0" smtClean="0">
                <a:cs typeface="Helvetica" panose="020B0604020202020204" pitchFamily="34" charset="0"/>
              </a:rPr>
              <a:t>: As </a:t>
            </a:r>
            <a:r>
              <a:rPr lang="en-US" dirty="0">
                <a:cs typeface="Helvetica" panose="020B0604020202020204" pitchFamily="34" charset="0"/>
              </a:rPr>
              <a:t>one of the states that experienced a major Presidentially declared disaster since </a:t>
            </a:r>
            <a:r>
              <a:rPr lang="en-US" dirty="0" smtClean="0">
                <a:cs typeface="Helvetica" panose="020B0604020202020204" pitchFamily="34" charset="0"/>
              </a:rPr>
              <a:t>2015 the U.S. Department of Housing and Urban Development awarded $1, 213,917 to Louisiana for mitigation activities.</a:t>
            </a:r>
          </a:p>
          <a:p>
            <a:pPr>
              <a:spcBef>
                <a:spcPts val="600"/>
              </a:spcBef>
            </a:pPr>
            <a:endParaRPr lang="en-US" dirty="0" smtClean="0">
              <a:cs typeface="Helvetica" panose="020B0604020202020204" pitchFamily="34" charset="0"/>
            </a:endParaRPr>
          </a:p>
          <a:p>
            <a:pPr marL="457200" indent="-457200">
              <a:spcBef>
                <a:spcPts val="600"/>
              </a:spcBef>
              <a:buFont typeface="Wingdings" panose="05000000000000000000" pitchFamily="2" charset="2"/>
              <a:buChar char="§"/>
            </a:pPr>
            <a:r>
              <a:rPr lang="en-US" b="1" dirty="0" smtClean="0">
                <a:cs typeface="Helvetica" panose="020B0604020202020204" pitchFamily="34" charset="0"/>
              </a:rPr>
              <a:t>Mitigation: </a:t>
            </a:r>
            <a:r>
              <a:rPr lang="en-US" dirty="0" smtClean="0">
                <a:cs typeface="Helvetica" panose="020B0604020202020204" pitchFamily="34" charset="0"/>
              </a:rPr>
              <a:t>These activities protect communities from predictable damage from future events. The majority of these funds must be spend in the “most-impacted” areas.</a:t>
            </a:r>
          </a:p>
          <a:p>
            <a:pPr marL="457200" indent="-457200">
              <a:spcBef>
                <a:spcPts val="600"/>
              </a:spcBef>
              <a:buFont typeface="Wingdings" panose="05000000000000000000" pitchFamily="2" charset="2"/>
              <a:buChar char="§"/>
            </a:pPr>
            <a:endParaRPr lang="en-US" b="1" dirty="0">
              <a:cs typeface="Helvetica" panose="020B0604020202020204" pitchFamily="34" charset="0"/>
            </a:endParaRPr>
          </a:p>
          <a:p>
            <a:pPr marL="457200" indent="-457200">
              <a:spcBef>
                <a:spcPts val="600"/>
              </a:spcBef>
              <a:buFont typeface="Wingdings" panose="05000000000000000000" pitchFamily="2" charset="2"/>
              <a:buChar char="§"/>
            </a:pPr>
            <a:r>
              <a:rPr lang="en-US" b="1" dirty="0" smtClean="0"/>
              <a:t>Watershed </a:t>
            </a:r>
            <a:r>
              <a:rPr lang="en-US" b="1" dirty="0"/>
              <a:t>Council</a:t>
            </a:r>
            <a:r>
              <a:rPr lang="en-US" dirty="0"/>
              <a:t>: </a:t>
            </a:r>
            <a:r>
              <a:rPr lang="en-US" dirty="0" smtClean="0"/>
              <a:t>In response to this allocation, Gov</a:t>
            </a:r>
            <a:r>
              <a:rPr lang="en-US" dirty="0"/>
              <a:t>. John Bel Edwards appointed a steering committee comprised of leaders from OCD, GOHSEP, CPRA, DOTD and LDWF to ensure cohesive watershed planning and project implementation efforts across the state.</a:t>
            </a:r>
          </a:p>
          <a:p>
            <a:pPr>
              <a:spcBef>
                <a:spcPts val="600"/>
              </a:spcBef>
            </a:pPr>
            <a:endParaRPr lang="en-US" dirty="0">
              <a:cs typeface="Helvetica" panose="020B0604020202020204" pitchFamily="34" charset="0"/>
            </a:endParaRPr>
          </a:p>
        </p:txBody>
      </p:sp>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a:t>
            </a:r>
            <a:r>
              <a:rPr lang="en-US" sz="1600" b="1" dirty="0">
                <a:solidFill>
                  <a:srgbClr val="1D3159"/>
                </a:solidFill>
                <a:latin typeface="Helvetica" panose="020B0604020202020204" pitchFamily="34" charset="0"/>
                <a:cs typeface="Helvetica" panose="020B0604020202020204" pitchFamily="34" charset="0"/>
              </a:rPr>
              <a:t>2018</a:t>
            </a:r>
          </a:p>
        </p:txBody>
      </p:sp>
      <p:sp>
        <p:nvSpPr>
          <p:cNvPr id="10" name="TextBox 9"/>
          <p:cNvSpPr txBox="1"/>
          <p:nvPr/>
        </p:nvSpPr>
        <p:spPr>
          <a:xfrm>
            <a:off x="5592184" y="6336410"/>
            <a:ext cx="3417345" cy="338554"/>
          </a:xfrm>
          <a:prstGeom prst="rect">
            <a:avLst/>
          </a:prstGeom>
          <a:noFill/>
        </p:spPr>
        <p:txBody>
          <a:bodyPr wrap="square" rtlCol="0" anchor="ctr">
            <a:spAutoFit/>
          </a:bodyPr>
          <a:lstStyle/>
          <a:p>
            <a:pPr lvl="2" algn="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825429"/>
            <a:ext cx="1976715" cy="1527462"/>
          </a:xfrm>
          <a:prstGeom prst="rect">
            <a:avLst/>
          </a:prstGeom>
        </p:spPr>
      </p:pic>
    </p:spTree>
    <p:extLst>
      <p:ext uri="{BB962C8B-B14F-4D97-AF65-F5344CB8AC3E}">
        <p14:creationId xmlns:p14="http://schemas.microsoft.com/office/powerpoint/2010/main" val="3272103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95557AE2-B0C6-B148-B75D-E2E603351730}"/>
              </a:ext>
            </a:extLst>
          </p:cNvPr>
          <p:cNvSpPr/>
          <p:nvPr/>
        </p:nvSpPr>
        <p:spPr>
          <a:xfrm>
            <a:off x="336177" y="944412"/>
            <a:ext cx="8491820" cy="187667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32619" y="267438"/>
            <a:ext cx="8520056" cy="461665"/>
          </a:xfrm>
          <a:prstGeom prst="rect">
            <a:avLst/>
          </a:prstGeom>
          <a:noFill/>
        </p:spPr>
        <p:txBody>
          <a:bodyPr wrap="square" rtlCol="0">
            <a:spAutoFit/>
          </a:bodyPr>
          <a:lstStyle/>
          <a:p>
            <a:r>
              <a:rPr lang="en-US" sz="2400" b="1" dirty="0">
                <a:latin typeface="Garamond" panose="02020404030301010803" pitchFamily="18" charset="0"/>
              </a:rPr>
              <a:t>Louisiana Watershed-Based Floodplain Management Program</a:t>
            </a:r>
          </a:p>
        </p:txBody>
      </p:sp>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a:solidFill>
                  <a:srgbClr val="1D3159"/>
                </a:solidFill>
                <a:latin typeface="Helvetica" panose="020B0604020202020204" pitchFamily="34" charset="0"/>
                <a:cs typeface="Helvetica" panose="020B0604020202020204" pitchFamily="34" charset="0"/>
              </a:rPr>
              <a:t>May 17, 2018</a:t>
            </a:r>
          </a:p>
        </p:txBody>
      </p:sp>
      <p:sp>
        <p:nvSpPr>
          <p:cNvPr id="10" name="TextBox 9"/>
          <p:cNvSpPr txBox="1"/>
          <p:nvPr/>
        </p:nvSpPr>
        <p:spPr>
          <a:xfrm>
            <a:off x="5592184" y="6336410"/>
            <a:ext cx="3417345" cy="338554"/>
          </a:xfrm>
          <a:prstGeom prst="rect">
            <a:avLst/>
          </a:prstGeom>
          <a:noFill/>
        </p:spPr>
        <p:txBody>
          <a:bodyPr wrap="square" rtlCol="0" anchor="ctr">
            <a:spAutoFit/>
          </a:bodyPr>
          <a:lstStyle/>
          <a:p>
            <a:pPr lvl="2" algn="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89" y="5837621"/>
            <a:ext cx="1976715" cy="1527462"/>
          </a:xfrm>
          <a:prstGeom prst="rect">
            <a:avLst/>
          </a:prstGeom>
        </p:spPr>
      </p:pic>
      <p:grpSp>
        <p:nvGrpSpPr>
          <p:cNvPr id="13" name="Group 12">
            <a:extLst>
              <a:ext uri="{FF2B5EF4-FFF2-40B4-BE49-F238E27FC236}">
                <a16:creationId xmlns:a16="http://schemas.microsoft.com/office/drawing/2014/main" id="{FA3DA16B-8544-EF4E-A2F4-AD1BC28D6A21}"/>
              </a:ext>
            </a:extLst>
          </p:cNvPr>
          <p:cNvGrpSpPr/>
          <p:nvPr/>
        </p:nvGrpSpPr>
        <p:grpSpPr>
          <a:xfrm>
            <a:off x="543122" y="1383878"/>
            <a:ext cx="8057756" cy="1247562"/>
            <a:chOff x="432619" y="1527693"/>
            <a:chExt cx="8395377" cy="984210"/>
          </a:xfrm>
        </p:grpSpPr>
        <p:sp>
          <p:nvSpPr>
            <p:cNvPr id="12" name="Rectangle 11">
              <a:extLst>
                <a:ext uri="{FF2B5EF4-FFF2-40B4-BE49-F238E27FC236}">
                  <a16:creationId xmlns:a16="http://schemas.microsoft.com/office/drawing/2014/main" id="{06EE77C6-200F-D84A-BDCE-0B013675BA1C}"/>
                </a:ext>
              </a:extLst>
            </p:cNvPr>
            <p:cNvSpPr/>
            <p:nvPr/>
          </p:nvSpPr>
          <p:spPr>
            <a:xfrm>
              <a:off x="432619" y="1527693"/>
              <a:ext cx="1665122" cy="98421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pc="200" dirty="0">
                  <a:solidFill>
                    <a:schemeClr val="bg1"/>
                  </a:solidFill>
                  <a:latin typeface="Arial" panose="020B0604020202020204" pitchFamily="34" charset="0"/>
                  <a:cs typeface="Arial" panose="020B0604020202020204" pitchFamily="34" charset="0"/>
                </a:rPr>
                <a:t>OCD</a:t>
              </a:r>
            </a:p>
          </p:txBody>
        </p:sp>
        <p:sp>
          <p:nvSpPr>
            <p:cNvPr id="14" name="Rectangle 13">
              <a:extLst>
                <a:ext uri="{FF2B5EF4-FFF2-40B4-BE49-F238E27FC236}">
                  <a16:creationId xmlns:a16="http://schemas.microsoft.com/office/drawing/2014/main" id="{3200E3C5-16B4-ED4B-9874-9D0887F0A657}"/>
                </a:ext>
              </a:extLst>
            </p:cNvPr>
            <p:cNvSpPr/>
            <p:nvPr/>
          </p:nvSpPr>
          <p:spPr>
            <a:xfrm>
              <a:off x="2140396" y="1527693"/>
              <a:ext cx="1638228" cy="98421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pc="200" dirty="0">
                  <a:solidFill>
                    <a:schemeClr val="bg1"/>
                  </a:solidFill>
                  <a:latin typeface="Arial" panose="020B0604020202020204" pitchFamily="34" charset="0"/>
                  <a:cs typeface="Arial" panose="020B0604020202020204" pitchFamily="34" charset="0"/>
                </a:rPr>
                <a:t>CPRA</a:t>
              </a:r>
            </a:p>
          </p:txBody>
        </p:sp>
        <p:sp>
          <p:nvSpPr>
            <p:cNvPr id="15" name="Rectangle 14">
              <a:extLst>
                <a:ext uri="{FF2B5EF4-FFF2-40B4-BE49-F238E27FC236}">
                  <a16:creationId xmlns:a16="http://schemas.microsoft.com/office/drawing/2014/main" id="{A9B40A8A-4474-FE4B-8134-178F74939993}"/>
                </a:ext>
              </a:extLst>
            </p:cNvPr>
            <p:cNvSpPr/>
            <p:nvPr/>
          </p:nvSpPr>
          <p:spPr>
            <a:xfrm>
              <a:off x="3821279" y="1527693"/>
              <a:ext cx="1638228" cy="98421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pc="200" dirty="0">
                  <a:solidFill>
                    <a:schemeClr val="bg1"/>
                  </a:solidFill>
                  <a:latin typeface="Arial" panose="020B0604020202020204" pitchFamily="34" charset="0"/>
                  <a:cs typeface="Arial" panose="020B0604020202020204" pitchFamily="34" charset="0"/>
                </a:rPr>
                <a:t>DOTD</a:t>
              </a:r>
            </a:p>
          </p:txBody>
        </p:sp>
        <p:sp>
          <p:nvSpPr>
            <p:cNvPr id="16" name="Rectangle 15">
              <a:extLst>
                <a:ext uri="{FF2B5EF4-FFF2-40B4-BE49-F238E27FC236}">
                  <a16:creationId xmlns:a16="http://schemas.microsoft.com/office/drawing/2014/main" id="{1AE83D3C-02F3-9242-8599-7662EFED862D}"/>
                </a:ext>
              </a:extLst>
            </p:cNvPr>
            <p:cNvSpPr/>
            <p:nvPr/>
          </p:nvSpPr>
          <p:spPr>
            <a:xfrm>
              <a:off x="5502162" y="1527693"/>
              <a:ext cx="1638228" cy="984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pc="200" dirty="0">
                  <a:solidFill>
                    <a:schemeClr val="bg1"/>
                  </a:solidFill>
                  <a:latin typeface="Arial" panose="020B0604020202020204" pitchFamily="34" charset="0"/>
                  <a:cs typeface="Arial" panose="020B0604020202020204" pitchFamily="34" charset="0"/>
                </a:rPr>
                <a:t>LDWF</a:t>
              </a:r>
            </a:p>
          </p:txBody>
        </p:sp>
        <p:sp>
          <p:nvSpPr>
            <p:cNvPr id="17" name="Rectangle 16">
              <a:extLst>
                <a:ext uri="{FF2B5EF4-FFF2-40B4-BE49-F238E27FC236}">
                  <a16:creationId xmlns:a16="http://schemas.microsoft.com/office/drawing/2014/main" id="{E0650BF6-AC28-0D4B-A5EB-EBBCE6927CD5}"/>
                </a:ext>
              </a:extLst>
            </p:cNvPr>
            <p:cNvSpPr/>
            <p:nvPr/>
          </p:nvSpPr>
          <p:spPr>
            <a:xfrm>
              <a:off x="7189768" y="1527693"/>
              <a:ext cx="1638228" cy="98421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pc="200" dirty="0">
                  <a:solidFill>
                    <a:schemeClr val="bg1"/>
                  </a:solidFill>
                  <a:latin typeface="Arial" panose="020B0604020202020204" pitchFamily="34" charset="0"/>
                  <a:cs typeface="Arial" panose="020B0604020202020204" pitchFamily="34" charset="0"/>
                </a:rPr>
                <a:t>GOHSEP</a:t>
              </a:r>
            </a:p>
          </p:txBody>
        </p:sp>
      </p:grpSp>
      <p:sp>
        <p:nvSpPr>
          <p:cNvPr id="23" name="Rectangle 22">
            <a:extLst>
              <a:ext uri="{FF2B5EF4-FFF2-40B4-BE49-F238E27FC236}">
                <a16:creationId xmlns:a16="http://schemas.microsoft.com/office/drawing/2014/main" id="{278E7ED8-6A8A-0C48-BE44-11B00EB3937A}"/>
              </a:ext>
            </a:extLst>
          </p:cNvPr>
          <p:cNvSpPr/>
          <p:nvPr/>
        </p:nvSpPr>
        <p:spPr>
          <a:xfrm>
            <a:off x="336177" y="3290474"/>
            <a:ext cx="1694327" cy="2526553"/>
          </a:xfrm>
          <a:prstGeom prst="rect">
            <a:avLst/>
          </a:prstGeom>
          <a:noFill/>
          <a:ln w="19050">
            <a:solidFill>
              <a:schemeClr val="tx2"/>
            </a:solidFill>
          </a:ln>
        </p:spPr>
        <p:style>
          <a:lnRef idx="2">
            <a:schemeClr val="accent4">
              <a:shade val="50000"/>
            </a:schemeClr>
          </a:lnRef>
          <a:fillRef idx="1">
            <a:schemeClr val="accent4"/>
          </a:fillRef>
          <a:effectRef idx="0">
            <a:schemeClr val="accent4"/>
          </a:effectRef>
          <a:fontRef idx="minor">
            <a:schemeClr val="lt1"/>
          </a:fontRef>
        </p:style>
        <p:txBody>
          <a:bodyPr lIns="91440" tIns="137160" rIns="91440" rtlCol="0" anchor="t" anchorCtr="0"/>
          <a:lstStyle/>
          <a:p>
            <a:pPr algn="ctr"/>
            <a:r>
              <a:rPr lang="en-US" sz="1400" b="1" dirty="0">
                <a:solidFill>
                  <a:schemeClr val="tx2"/>
                </a:solidFill>
                <a:latin typeface="Arial Narrow" panose="020B0604020202020204" pitchFamily="34" charset="0"/>
                <a:cs typeface="Arial Narrow" panose="020B0604020202020204" pitchFamily="34" charset="0"/>
              </a:rPr>
              <a:t>MONITORING, MAPPING, AND MODELING WATERSHEDS</a:t>
            </a:r>
          </a:p>
          <a:p>
            <a:pPr algn="ctr"/>
            <a:endParaRPr lang="en-US" sz="1400" b="1" dirty="0">
              <a:solidFill>
                <a:schemeClr val="tx2"/>
              </a:solidFill>
              <a:latin typeface="Arial Narrow" panose="020B0604020202020204" pitchFamily="34" charset="0"/>
              <a:cs typeface="Arial Narrow" panose="020B0604020202020204" pitchFamily="34" charset="0"/>
            </a:endParaRPr>
          </a:p>
          <a:p>
            <a:pPr marL="171450" indent="-171450">
              <a:spcAft>
                <a:spcPts val="600"/>
              </a:spcAft>
              <a:buFont typeface="Arial" panose="020B0604020202020204" pitchFamily="34" charset="0"/>
              <a:buChar char="•"/>
            </a:pPr>
            <a:r>
              <a:rPr lang="en-US" sz="1200" dirty="0">
                <a:solidFill>
                  <a:schemeClr val="tx2"/>
                </a:solidFill>
                <a:latin typeface="Arial Narrow" panose="020B0604020202020204" pitchFamily="34" charset="0"/>
                <a:cs typeface="Arial Narrow" panose="020B0604020202020204" pitchFamily="34" charset="0"/>
              </a:rPr>
              <a:t>River Gauges and </a:t>
            </a:r>
            <a:r>
              <a:rPr lang="en-US" sz="1200" dirty="0" err="1">
                <a:solidFill>
                  <a:schemeClr val="tx2"/>
                </a:solidFill>
                <a:latin typeface="Arial Narrow" panose="020B0604020202020204" pitchFamily="34" charset="0"/>
                <a:cs typeface="Arial Narrow" panose="020B0604020202020204" pitchFamily="34" charset="0"/>
              </a:rPr>
              <a:t>TopoBathy</a:t>
            </a:r>
            <a:endParaRPr lang="en-US" sz="1200" dirty="0">
              <a:solidFill>
                <a:schemeClr val="tx2"/>
              </a:solidFill>
              <a:latin typeface="Arial Narrow" panose="020B0604020202020204" pitchFamily="34" charset="0"/>
              <a:cs typeface="Arial Narrow" panose="020B0604020202020204" pitchFamily="34" charset="0"/>
            </a:endParaRPr>
          </a:p>
          <a:p>
            <a:pPr marL="171450" indent="-171450">
              <a:spcAft>
                <a:spcPts val="600"/>
              </a:spcAft>
              <a:buFont typeface="Arial" panose="020B0604020202020204" pitchFamily="34" charset="0"/>
              <a:buChar char="•"/>
            </a:pPr>
            <a:r>
              <a:rPr lang="en-US" sz="1200" dirty="0">
                <a:solidFill>
                  <a:schemeClr val="tx2"/>
                </a:solidFill>
                <a:latin typeface="Arial Narrow" panose="020B0604020202020204" pitchFamily="34" charset="0"/>
                <a:cs typeface="Arial Narrow" panose="020B0604020202020204" pitchFamily="34" charset="0"/>
              </a:rPr>
              <a:t>H &amp; H Models</a:t>
            </a:r>
          </a:p>
          <a:p>
            <a:pPr marL="171450" indent="-171450">
              <a:spcAft>
                <a:spcPts val="600"/>
              </a:spcAft>
              <a:buFont typeface="Arial" panose="020B0604020202020204" pitchFamily="34" charset="0"/>
              <a:buChar char="•"/>
            </a:pPr>
            <a:r>
              <a:rPr lang="en-US" sz="1200" dirty="0">
                <a:solidFill>
                  <a:schemeClr val="tx2"/>
                </a:solidFill>
                <a:latin typeface="Arial Narrow" panose="020B0604020202020204" pitchFamily="34" charset="0"/>
                <a:cs typeface="Arial Narrow" panose="020B0604020202020204" pitchFamily="34" charset="0"/>
              </a:rPr>
              <a:t>Data Portal for Public Access</a:t>
            </a:r>
          </a:p>
          <a:p>
            <a:pPr marL="171450" indent="-171450">
              <a:buFont typeface="Arial" panose="020B0604020202020204" pitchFamily="34" charset="0"/>
              <a:buChar char="•"/>
            </a:pPr>
            <a:endParaRPr lang="en-US" sz="1200" b="1" dirty="0">
              <a:solidFill>
                <a:schemeClr val="accent3"/>
              </a:solidFill>
              <a:latin typeface="Arial Narrow" panose="020B0604020202020204" pitchFamily="34" charset="0"/>
              <a:cs typeface="Arial Narrow" panose="020B0604020202020204" pitchFamily="34" charset="0"/>
            </a:endParaRPr>
          </a:p>
        </p:txBody>
      </p:sp>
      <p:sp>
        <p:nvSpPr>
          <p:cNvPr id="25" name="Rectangle 24">
            <a:extLst>
              <a:ext uri="{FF2B5EF4-FFF2-40B4-BE49-F238E27FC236}">
                <a16:creationId xmlns:a16="http://schemas.microsoft.com/office/drawing/2014/main" id="{16C168B2-4EE2-D94B-996D-146FA0FC16F8}"/>
              </a:ext>
            </a:extLst>
          </p:cNvPr>
          <p:cNvSpPr/>
          <p:nvPr/>
        </p:nvSpPr>
        <p:spPr>
          <a:xfrm>
            <a:off x="2084296" y="3290474"/>
            <a:ext cx="1643048" cy="2526553"/>
          </a:xfrm>
          <a:prstGeom prst="rect">
            <a:avLst/>
          </a:prstGeom>
          <a:noFill/>
          <a:ln w="19050">
            <a:solidFill>
              <a:schemeClr val="tx2"/>
            </a:solidFill>
          </a:ln>
        </p:spPr>
        <p:style>
          <a:lnRef idx="2">
            <a:schemeClr val="accent4">
              <a:shade val="50000"/>
            </a:schemeClr>
          </a:lnRef>
          <a:fillRef idx="1">
            <a:schemeClr val="accent4"/>
          </a:fillRef>
          <a:effectRef idx="0">
            <a:schemeClr val="accent4"/>
          </a:effectRef>
          <a:fontRef idx="minor">
            <a:schemeClr val="lt1"/>
          </a:fontRef>
        </p:style>
        <p:txBody>
          <a:bodyPr lIns="91440" tIns="137160" rIns="91440" rtlCol="0" anchor="t" anchorCtr="0"/>
          <a:lstStyle/>
          <a:p>
            <a:pPr algn="ctr"/>
            <a:r>
              <a:rPr lang="en-US" sz="1400" b="1" dirty="0">
                <a:solidFill>
                  <a:schemeClr val="tx2"/>
                </a:solidFill>
                <a:latin typeface="Arial Narrow" panose="020B0604020202020204" pitchFamily="34" charset="0"/>
                <a:cs typeface="Arial Narrow" panose="020B0604020202020204" pitchFamily="34" charset="0"/>
              </a:rPr>
              <a:t>WATERSHED-BASED PROJECTS AND PROGRAMS</a:t>
            </a:r>
          </a:p>
          <a:p>
            <a:pPr algn="ctr"/>
            <a:endParaRPr lang="en-US" sz="1400" b="1" dirty="0">
              <a:solidFill>
                <a:schemeClr val="tx2"/>
              </a:solidFill>
              <a:latin typeface="Arial Narrow" panose="020B0604020202020204" pitchFamily="34" charset="0"/>
              <a:cs typeface="Arial Narrow" panose="020B0604020202020204" pitchFamily="34" charset="0"/>
            </a:endParaRPr>
          </a:p>
          <a:p>
            <a:pPr marL="171450" indent="-171450">
              <a:spcAft>
                <a:spcPts val="600"/>
              </a:spcAft>
              <a:buFont typeface="Arial" panose="020B0604020202020204" pitchFamily="34" charset="0"/>
              <a:buChar char="•"/>
            </a:pPr>
            <a:r>
              <a:rPr lang="en-US" sz="1200" dirty="0">
                <a:solidFill>
                  <a:schemeClr val="tx2"/>
                </a:solidFill>
                <a:latin typeface="Arial Narrow" panose="020B0604020202020204" pitchFamily="34" charset="0"/>
                <a:cs typeface="Arial Narrow" panose="020B0604020202020204" pitchFamily="34" charset="0"/>
              </a:rPr>
              <a:t>Watershed Improvements and Flood Storage</a:t>
            </a:r>
          </a:p>
          <a:p>
            <a:pPr marL="171450" indent="-171450">
              <a:spcAft>
                <a:spcPts val="600"/>
              </a:spcAft>
              <a:buFont typeface="Arial" panose="020B0604020202020204" pitchFamily="34" charset="0"/>
              <a:buChar char="•"/>
            </a:pPr>
            <a:r>
              <a:rPr lang="en-US" sz="1200" dirty="0">
                <a:solidFill>
                  <a:schemeClr val="tx2"/>
                </a:solidFill>
                <a:latin typeface="Arial Narrow" panose="020B0604020202020204" pitchFamily="34" charset="0"/>
                <a:cs typeface="Arial Narrow" panose="020B0604020202020204" pitchFamily="34" charset="0"/>
              </a:rPr>
              <a:t>Waterway Restoration</a:t>
            </a:r>
          </a:p>
          <a:p>
            <a:pPr marL="171450" indent="-171450">
              <a:spcAft>
                <a:spcPts val="600"/>
              </a:spcAft>
              <a:buFont typeface="Arial" panose="020B0604020202020204" pitchFamily="34" charset="0"/>
              <a:buChar char="•"/>
            </a:pPr>
            <a:r>
              <a:rPr lang="en-US" sz="1200" dirty="0">
                <a:solidFill>
                  <a:schemeClr val="tx2"/>
                </a:solidFill>
                <a:latin typeface="Arial Narrow" panose="020B0604020202020204" pitchFamily="34" charset="0"/>
                <a:cs typeface="Arial Narrow" panose="020B0604020202020204" pitchFamily="34" charset="0"/>
              </a:rPr>
              <a:t>Infrastructure Improvements</a:t>
            </a:r>
          </a:p>
          <a:p>
            <a:pPr algn="ctr"/>
            <a:endParaRPr lang="en-US" dirty="0"/>
          </a:p>
        </p:txBody>
      </p:sp>
      <p:sp>
        <p:nvSpPr>
          <p:cNvPr id="26" name="Rectangle 25">
            <a:extLst>
              <a:ext uri="{FF2B5EF4-FFF2-40B4-BE49-F238E27FC236}">
                <a16:creationId xmlns:a16="http://schemas.microsoft.com/office/drawing/2014/main" id="{2C03FD3D-315A-6749-A0AC-AF1FF55680B1}"/>
              </a:ext>
            </a:extLst>
          </p:cNvPr>
          <p:cNvSpPr/>
          <p:nvPr/>
        </p:nvSpPr>
        <p:spPr>
          <a:xfrm>
            <a:off x="3770489" y="3290474"/>
            <a:ext cx="1657047" cy="2526554"/>
          </a:xfrm>
          <a:prstGeom prst="rect">
            <a:avLst/>
          </a:prstGeom>
          <a:noFill/>
          <a:ln w="19050">
            <a:solidFill>
              <a:schemeClr val="tx2"/>
            </a:solidFill>
          </a:ln>
        </p:spPr>
        <p:style>
          <a:lnRef idx="2">
            <a:schemeClr val="accent4">
              <a:shade val="50000"/>
            </a:schemeClr>
          </a:lnRef>
          <a:fillRef idx="1">
            <a:schemeClr val="accent4"/>
          </a:fillRef>
          <a:effectRef idx="0">
            <a:schemeClr val="accent4"/>
          </a:effectRef>
          <a:fontRef idx="minor">
            <a:schemeClr val="lt1"/>
          </a:fontRef>
        </p:style>
        <p:txBody>
          <a:bodyPr lIns="91440" tIns="137160" rIns="91440" rtlCol="0" anchor="t" anchorCtr="0"/>
          <a:lstStyle/>
          <a:p>
            <a:pPr algn="ctr"/>
            <a:r>
              <a:rPr lang="en-US" sz="1400" b="1" dirty="0">
                <a:solidFill>
                  <a:schemeClr val="tx2"/>
                </a:solidFill>
                <a:latin typeface="Arial Narrow" panose="020B0604020202020204" pitchFamily="34" charset="0"/>
                <a:cs typeface="Arial Narrow" panose="020B0604020202020204" pitchFamily="34" charset="0"/>
              </a:rPr>
              <a:t>FEMA HAZARD MITIGATION GRANT PROGRAM </a:t>
            </a:r>
            <a:br>
              <a:rPr lang="en-US" sz="1400" b="1" dirty="0">
                <a:solidFill>
                  <a:schemeClr val="tx2"/>
                </a:solidFill>
                <a:latin typeface="Arial Narrow" panose="020B0604020202020204" pitchFamily="34" charset="0"/>
                <a:cs typeface="Arial Narrow" panose="020B0604020202020204" pitchFamily="34" charset="0"/>
              </a:rPr>
            </a:br>
            <a:r>
              <a:rPr lang="en-US" sz="1400" b="1" dirty="0">
                <a:solidFill>
                  <a:schemeClr val="tx2"/>
                </a:solidFill>
                <a:latin typeface="Arial Narrow" panose="020B0604020202020204" pitchFamily="34" charset="0"/>
                <a:cs typeface="Arial Narrow" panose="020B0604020202020204" pitchFamily="34" charset="0"/>
              </a:rPr>
              <a:t>LOCAL MATCH</a:t>
            </a:r>
          </a:p>
          <a:p>
            <a:pPr algn="ctr"/>
            <a:endParaRPr lang="en-US" sz="1400" b="1" dirty="0">
              <a:solidFill>
                <a:schemeClr val="tx2"/>
              </a:solidFill>
              <a:latin typeface="Arial Narrow" panose="020B0604020202020204" pitchFamily="34" charset="0"/>
              <a:cs typeface="Arial Narrow" panose="020B0604020202020204" pitchFamily="34" charset="0"/>
            </a:endParaRPr>
          </a:p>
          <a:p>
            <a:pPr marL="171450" indent="-171450">
              <a:spcAft>
                <a:spcPts val="600"/>
              </a:spcAft>
              <a:buFont typeface="Arial" panose="020B0604020202020204" pitchFamily="34" charset="0"/>
              <a:buChar char="•"/>
            </a:pPr>
            <a:r>
              <a:rPr lang="en-US" sz="1200" dirty="0">
                <a:solidFill>
                  <a:schemeClr val="tx2"/>
                </a:solidFill>
                <a:latin typeface="Arial Narrow" panose="020B0604020202020204" pitchFamily="34" charset="0"/>
                <a:cs typeface="Arial Narrow" panose="020B0604020202020204" pitchFamily="34" charset="0"/>
              </a:rPr>
              <a:t>Local HMGP Cost Share is 25% for both March and August flood events</a:t>
            </a:r>
          </a:p>
        </p:txBody>
      </p:sp>
      <p:sp>
        <p:nvSpPr>
          <p:cNvPr id="27" name="Rectangle 26">
            <a:extLst>
              <a:ext uri="{FF2B5EF4-FFF2-40B4-BE49-F238E27FC236}">
                <a16:creationId xmlns:a16="http://schemas.microsoft.com/office/drawing/2014/main" id="{9C97D55E-4EED-0B4E-9A2A-590D30779967}"/>
              </a:ext>
            </a:extLst>
          </p:cNvPr>
          <p:cNvSpPr/>
          <p:nvPr/>
        </p:nvSpPr>
        <p:spPr>
          <a:xfrm>
            <a:off x="5470681" y="3291405"/>
            <a:ext cx="1657047" cy="2525623"/>
          </a:xfrm>
          <a:prstGeom prst="rect">
            <a:avLst/>
          </a:prstGeom>
          <a:noFill/>
          <a:ln w="19050">
            <a:solidFill>
              <a:schemeClr val="tx2"/>
            </a:solidFill>
          </a:ln>
        </p:spPr>
        <p:style>
          <a:lnRef idx="2">
            <a:schemeClr val="accent4">
              <a:shade val="50000"/>
            </a:schemeClr>
          </a:lnRef>
          <a:fillRef idx="1">
            <a:schemeClr val="accent4"/>
          </a:fillRef>
          <a:effectRef idx="0">
            <a:schemeClr val="accent4"/>
          </a:effectRef>
          <a:fontRef idx="minor">
            <a:schemeClr val="lt1"/>
          </a:fontRef>
        </p:style>
        <p:txBody>
          <a:bodyPr tIns="137160" rtlCol="0" anchor="t" anchorCtr="0"/>
          <a:lstStyle/>
          <a:p>
            <a:pPr algn="ctr"/>
            <a:r>
              <a:rPr lang="en-US" sz="1400" b="1" dirty="0">
                <a:solidFill>
                  <a:schemeClr val="tx2"/>
                </a:solidFill>
                <a:latin typeface="Arial Narrow" panose="020B0604020202020204" pitchFamily="34" charset="0"/>
                <a:cs typeface="Arial Narrow" panose="020B0604020202020204" pitchFamily="34" charset="0"/>
              </a:rPr>
              <a:t>BUYOUTS, ACQUISITIONS AND FLOOD EASEMENTS</a:t>
            </a:r>
          </a:p>
          <a:p>
            <a:pPr algn="ctr"/>
            <a:endParaRPr lang="en-US" sz="1400" b="1" dirty="0">
              <a:solidFill>
                <a:schemeClr val="tx2"/>
              </a:solidFill>
              <a:latin typeface="Arial Narrow" panose="020B0604020202020204" pitchFamily="34" charset="0"/>
              <a:cs typeface="Arial Narrow" panose="020B0604020202020204" pitchFamily="34" charset="0"/>
            </a:endParaRPr>
          </a:p>
          <a:p>
            <a:pPr marL="171450" indent="-171450">
              <a:spcAft>
                <a:spcPts val="600"/>
              </a:spcAft>
              <a:buFont typeface="Arial" panose="020B0604020202020204" pitchFamily="34" charset="0"/>
              <a:buChar char="•"/>
            </a:pPr>
            <a:r>
              <a:rPr lang="en-US" sz="1200" dirty="0">
                <a:solidFill>
                  <a:schemeClr val="tx2"/>
                </a:solidFill>
                <a:latin typeface="Arial Narrow" panose="020B0604020202020204" pitchFamily="34" charset="0"/>
                <a:cs typeface="Arial Narrow" panose="020B0604020202020204" pitchFamily="34" charset="0"/>
              </a:rPr>
              <a:t>Strategic Land Acquisition and Headwater Protection</a:t>
            </a:r>
          </a:p>
          <a:p>
            <a:pPr marL="171450" indent="-171450">
              <a:spcAft>
                <a:spcPts val="600"/>
              </a:spcAft>
              <a:buFont typeface="Arial" panose="020B0604020202020204" pitchFamily="34" charset="0"/>
              <a:buChar char="•"/>
            </a:pPr>
            <a:r>
              <a:rPr lang="en-US" sz="1200" dirty="0">
                <a:solidFill>
                  <a:schemeClr val="tx2"/>
                </a:solidFill>
                <a:latin typeface="Arial Narrow" panose="020B0604020202020204" pitchFamily="34" charset="0"/>
                <a:cs typeface="Arial Narrow" panose="020B0604020202020204" pitchFamily="34" charset="0"/>
              </a:rPr>
              <a:t>Flood Easements to protect/enhance flood storage</a:t>
            </a:r>
          </a:p>
          <a:p>
            <a:pPr marL="171450" indent="-171450">
              <a:spcAft>
                <a:spcPts val="600"/>
              </a:spcAft>
              <a:buFont typeface="Arial" panose="020B0604020202020204" pitchFamily="34" charset="0"/>
              <a:buChar char="•"/>
            </a:pPr>
            <a:r>
              <a:rPr lang="en-US" sz="1200" dirty="0">
                <a:solidFill>
                  <a:schemeClr val="tx2"/>
                </a:solidFill>
                <a:latin typeface="Arial Narrow" panose="020B0604020202020204" pitchFamily="34" charset="0"/>
                <a:cs typeface="Arial Narrow" panose="020B0604020202020204" pitchFamily="34" charset="0"/>
              </a:rPr>
              <a:t>Voluntary Buyouts</a:t>
            </a:r>
          </a:p>
          <a:p>
            <a:pPr algn="ctr"/>
            <a:endParaRPr lang="en-US" sz="1400" b="1" dirty="0">
              <a:solidFill>
                <a:schemeClr val="accent3"/>
              </a:solidFill>
              <a:latin typeface="Arial Narrow" panose="020B0604020202020204" pitchFamily="34" charset="0"/>
              <a:cs typeface="Arial Narrow" panose="020B0604020202020204" pitchFamily="34" charset="0"/>
            </a:endParaRPr>
          </a:p>
        </p:txBody>
      </p:sp>
      <p:sp>
        <p:nvSpPr>
          <p:cNvPr id="28" name="Rectangle 27">
            <a:extLst>
              <a:ext uri="{FF2B5EF4-FFF2-40B4-BE49-F238E27FC236}">
                <a16:creationId xmlns:a16="http://schemas.microsoft.com/office/drawing/2014/main" id="{E5912AE7-CCE9-614E-90FE-FF3482CAD46E}"/>
              </a:ext>
            </a:extLst>
          </p:cNvPr>
          <p:cNvSpPr/>
          <p:nvPr/>
        </p:nvSpPr>
        <p:spPr>
          <a:xfrm>
            <a:off x="7170950" y="3291405"/>
            <a:ext cx="1657047" cy="2525623"/>
          </a:xfrm>
          <a:prstGeom prst="rect">
            <a:avLst/>
          </a:prstGeom>
          <a:noFill/>
          <a:ln w="19050">
            <a:solidFill>
              <a:schemeClr val="tx2"/>
            </a:solidFill>
          </a:ln>
        </p:spPr>
        <p:style>
          <a:lnRef idx="2">
            <a:schemeClr val="accent4">
              <a:shade val="50000"/>
            </a:schemeClr>
          </a:lnRef>
          <a:fillRef idx="1">
            <a:schemeClr val="accent4"/>
          </a:fillRef>
          <a:effectRef idx="0">
            <a:schemeClr val="accent4"/>
          </a:effectRef>
          <a:fontRef idx="minor">
            <a:schemeClr val="lt1"/>
          </a:fontRef>
        </p:style>
        <p:txBody>
          <a:bodyPr tIns="137160" rtlCol="0" anchor="t" anchorCtr="0"/>
          <a:lstStyle/>
          <a:p>
            <a:pPr algn="ctr"/>
            <a:r>
              <a:rPr lang="en-US" sz="1400" b="1" dirty="0">
                <a:solidFill>
                  <a:schemeClr val="tx2"/>
                </a:solidFill>
                <a:latin typeface="Arial Narrow" panose="020B0604020202020204" pitchFamily="34" charset="0"/>
                <a:cs typeface="Arial Narrow" panose="020B0604020202020204" pitchFamily="34" charset="0"/>
              </a:rPr>
              <a:t>LARGE SCALE PROGRAMS AND PROJECTS</a:t>
            </a:r>
          </a:p>
          <a:p>
            <a:pPr algn="ctr"/>
            <a:endParaRPr lang="en-US" sz="1400" b="1" dirty="0">
              <a:solidFill>
                <a:schemeClr val="tx2"/>
              </a:solidFill>
              <a:latin typeface="Arial Narrow" panose="020B0604020202020204" pitchFamily="34" charset="0"/>
              <a:cs typeface="Arial Narrow" panose="020B0604020202020204" pitchFamily="34" charset="0"/>
            </a:endParaRPr>
          </a:p>
          <a:p>
            <a:pPr marL="171450" indent="-171450">
              <a:spcAft>
                <a:spcPts val="600"/>
              </a:spcAft>
              <a:buFont typeface="Arial" panose="020B0604020202020204" pitchFamily="34" charset="0"/>
              <a:buChar char="•"/>
            </a:pPr>
            <a:r>
              <a:rPr lang="en-US" sz="1200" dirty="0">
                <a:solidFill>
                  <a:schemeClr val="tx2"/>
                </a:solidFill>
                <a:latin typeface="Arial Narrow" panose="020B0604020202020204" pitchFamily="34" charset="0"/>
                <a:cs typeface="Arial Narrow" panose="020B0604020202020204" pitchFamily="34" charset="0"/>
              </a:rPr>
              <a:t>Already-identified programs and projects</a:t>
            </a:r>
          </a:p>
          <a:p>
            <a:pPr marL="171450" indent="-171450">
              <a:spcAft>
                <a:spcPts val="600"/>
              </a:spcAft>
              <a:buFont typeface="Arial" panose="020B0604020202020204" pitchFamily="34" charset="0"/>
              <a:buChar char="•"/>
            </a:pPr>
            <a:r>
              <a:rPr lang="en-US" sz="1200" dirty="0">
                <a:solidFill>
                  <a:schemeClr val="tx2"/>
                </a:solidFill>
                <a:latin typeface="Arial Narrow" panose="020B0604020202020204" pitchFamily="34" charset="0"/>
                <a:cs typeface="Arial Narrow" panose="020B0604020202020204" pitchFamily="34" charset="0"/>
              </a:rPr>
              <a:t>Must be consistent with goals of Program and HUD</a:t>
            </a:r>
          </a:p>
        </p:txBody>
      </p:sp>
      <p:sp>
        <p:nvSpPr>
          <p:cNvPr id="18" name="TextBox 17">
            <a:extLst>
              <a:ext uri="{FF2B5EF4-FFF2-40B4-BE49-F238E27FC236}">
                <a16:creationId xmlns:a16="http://schemas.microsoft.com/office/drawing/2014/main" id="{B95DD2C0-27B5-8A45-9734-9FE080BD109B}"/>
              </a:ext>
            </a:extLst>
          </p:cNvPr>
          <p:cNvSpPr txBox="1"/>
          <p:nvPr/>
        </p:nvSpPr>
        <p:spPr>
          <a:xfrm>
            <a:off x="611505" y="1012584"/>
            <a:ext cx="7922895" cy="307777"/>
          </a:xfrm>
          <a:prstGeom prst="rect">
            <a:avLst/>
          </a:prstGeom>
          <a:noFill/>
        </p:spPr>
        <p:txBody>
          <a:bodyPr wrap="square" numCol="1" rtlCol="0">
            <a:spAutoFit/>
          </a:bodyPr>
          <a:lstStyle/>
          <a:p>
            <a:pPr algn="ctr"/>
            <a:r>
              <a:rPr lang="en-US" sz="1400" b="1" spc="200" dirty="0">
                <a:solidFill>
                  <a:schemeClr val="tx2"/>
                </a:solidFill>
                <a:latin typeface="Arial" panose="020B0604020202020204" pitchFamily="34" charset="0"/>
                <a:cs typeface="Arial" panose="020B0604020202020204" pitchFamily="34" charset="0"/>
              </a:rPr>
              <a:t>COOPERATING AGENCIES</a:t>
            </a:r>
          </a:p>
        </p:txBody>
      </p:sp>
      <p:sp>
        <p:nvSpPr>
          <p:cNvPr id="22" name="TextBox 21">
            <a:extLst>
              <a:ext uri="{FF2B5EF4-FFF2-40B4-BE49-F238E27FC236}">
                <a16:creationId xmlns:a16="http://schemas.microsoft.com/office/drawing/2014/main" id="{5F66F944-9731-AE42-B704-BFA772E4E904}"/>
              </a:ext>
            </a:extLst>
          </p:cNvPr>
          <p:cNvSpPr txBox="1"/>
          <p:nvPr/>
        </p:nvSpPr>
        <p:spPr>
          <a:xfrm>
            <a:off x="618935" y="2915561"/>
            <a:ext cx="7922895" cy="307777"/>
          </a:xfrm>
          <a:prstGeom prst="rect">
            <a:avLst/>
          </a:prstGeom>
          <a:noFill/>
        </p:spPr>
        <p:txBody>
          <a:bodyPr wrap="square" numCol="1" rtlCol="0">
            <a:spAutoFit/>
          </a:bodyPr>
          <a:lstStyle/>
          <a:p>
            <a:pPr algn="ctr"/>
            <a:r>
              <a:rPr lang="en-US" sz="1400" spc="200" dirty="0">
                <a:solidFill>
                  <a:schemeClr val="tx2"/>
                </a:solidFill>
                <a:latin typeface="Arial" panose="020B0604020202020204" pitchFamily="34" charset="0"/>
                <a:cs typeface="Arial" panose="020B0604020202020204" pitchFamily="34" charset="0"/>
              </a:rPr>
              <a:t>INITIATIVES</a:t>
            </a:r>
          </a:p>
        </p:txBody>
      </p:sp>
      <p:cxnSp>
        <p:nvCxnSpPr>
          <p:cNvPr id="24" name="Straight Connector 23">
            <a:extLst>
              <a:ext uri="{FF2B5EF4-FFF2-40B4-BE49-F238E27FC236}">
                <a16:creationId xmlns:a16="http://schemas.microsoft.com/office/drawing/2014/main" id="{97A79580-E40D-3C42-9EC0-38839D37A3F7}"/>
              </a:ext>
            </a:extLst>
          </p:cNvPr>
          <p:cNvCxnSpPr>
            <a:cxnSpLocks/>
          </p:cNvCxnSpPr>
          <p:nvPr/>
        </p:nvCxnSpPr>
        <p:spPr>
          <a:xfrm flipH="1">
            <a:off x="336177" y="3075164"/>
            <a:ext cx="3459330" cy="0"/>
          </a:xfrm>
          <a:prstGeom prst="line">
            <a:avLst/>
          </a:prstGeom>
          <a:ln>
            <a:solidFill>
              <a:schemeClr val="tx2"/>
            </a:solidFill>
          </a:ln>
        </p:spPr>
        <p:style>
          <a:lnRef idx="1">
            <a:schemeClr val="accent2"/>
          </a:lnRef>
          <a:fillRef idx="0">
            <a:schemeClr val="accent2"/>
          </a:fillRef>
          <a:effectRef idx="0">
            <a:schemeClr val="accent2"/>
          </a:effectRef>
          <a:fontRef idx="minor">
            <a:schemeClr val="tx1"/>
          </a:fontRef>
        </p:style>
      </p:cxnSp>
      <p:cxnSp>
        <p:nvCxnSpPr>
          <p:cNvPr id="30" name="Straight Connector 29">
            <a:extLst>
              <a:ext uri="{FF2B5EF4-FFF2-40B4-BE49-F238E27FC236}">
                <a16:creationId xmlns:a16="http://schemas.microsoft.com/office/drawing/2014/main" id="{EA0CCBE4-CE3B-A941-95FF-3654AAA24D29}"/>
              </a:ext>
            </a:extLst>
          </p:cNvPr>
          <p:cNvCxnSpPr>
            <a:cxnSpLocks/>
          </p:cNvCxnSpPr>
          <p:nvPr/>
        </p:nvCxnSpPr>
        <p:spPr>
          <a:xfrm flipH="1">
            <a:off x="5359590" y="3075164"/>
            <a:ext cx="3459330" cy="0"/>
          </a:xfrm>
          <a:prstGeom prst="line">
            <a:avLst/>
          </a:prstGeom>
          <a:ln>
            <a:solidFill>
              <a:schemeClr val="tx2"/>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588304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2729" y="349623"/>
            <a:ext cx="8520056" cy="784830"/>
          </a:xfrm>
          <a:prstGeom prst="rect">
            <a:avLst/>
          </a:prstGeom>
          <a:noFill/>
        </p:spPr>
        <p:txBody>
          <a:bodyPr wrap="square" rtlCol="0">
            <a:spAutoFit/>
          </a:bodyPr>
          <a:lstStyle/>
          <a:p>
            <a:r>
              <a:rPr lang="en-US" sz="4500" b="1" dirty="0" smtClean="0">
                <a:latin typeface="Garamond" panose="02020404030301010803" pitchFamily="18" charset="0"/>
              </a:rPr>
              <a:t>The Great Floods of 2016</a:t>
            </a:r>
            <a:endParaRPr lang="en-US" sz="4500" b="1" dirty="0">
              <a:latin typeface="Garamond" panose="02020404030301010803" pitchFamily="18" charset="0"/>
            </a:endParaRPr>
          </a:p>
        </p:txBody>
      </p:sp>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2018</a:t>
            </a: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89" y="5837621"/>
            <a:ext cx="1976715" cy="1527462"/>
          </a:xfrm>
          <a:prstGeom prst="rect">
            <a:avLst/>
          </a:prstGeom>
        </p:spPr>
      </p:pic>
      <p:sp>
        <p:nvSpPr>
          <p:cNvPr id="10" name="Rectangle 3"/>
          <p:cNvSpPr txBox="1">
            <a:spLocks noChangeArrowheads="1"/>
          </p:cNvSpPr>
          <p:nvPr/>
        </p:nvSpPr>
        <p:spPr>
          <a:xfrm>
            <a:off x="443528" y="1299110"/>
            <a:ext cx="8399257" cy="450215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ts val="3100"/>
              </a:lnSpc>
              <a:spcBef>
                <a:spcPts val="1200"/>
              </a:spcBef>
              <a:buFont typeface="Wingdings" panose="05000000000000000000" pitchFamily="2" charset="2"/>
              <a:buChar char="q"/>
            </a:pPr>
            <a:r>
              <a:rPr lang="en-US" dirty="0" smtClean="0">
                <a:cs typeface="Times New Roman" panose="02020603050405020304" pitchFamily="18" charset="0"/>
              </a:rPr>
              <a:t>The March and August flooding events impacted 193,000 families across 58 of the 64 parishes. </a:t>
            </a:r>
          </a:p>
          <a:p>
            <a:pPr marL="342900" indent="-342900" algn="l">
              <a:lnSpc>
                <a:spcPts val="3100"/>
              </a:lnSpc>
              <a:spcBef>
                <a:spcPts val="1200"/>
              </a:spcBef>
              <a:buFont typeface="Wingdings" panose="05000000000000000000" pitchFamily="2" charset="2"/>
              <a:buChar char="q"/>
            </a:pPr>
            <a:r>
              <a:rPr lang="en-US" dirty="0" smtClean="0">
                <a:cs typeface="Times New Roman" panose="02020603050405020304" pitchFamily="18" charset="0"/>
              </a:rPr>
              <a:t>The 10 most impacted parishes, where </a:t>
            </a:r>
            <a:r>
              <a:rPr lang="en-US" dirty="0">
                <a:cs typeface="Times New Roman" panose="02020603050405020304" pitchFamily="18" charset="0"/>
              </a:rPr>
              <a:t>80 percent of the CDBG-DR funds must be spent, with housing as the primary </a:t>
            </a:r>
            <a:r>
              <a:rPr lang="en-US" dirty="0" smtClean="0">
                <a:cs typeface="Times New Roman" panose="02020603050405020304" pitchFamily="18" charset="0"/>
              </a:rPr>
              <a:t>focus:</a:t>
            </a:r>
            <a:endParaRPr lang="en-US" dirty="0">
              <a:cs typeface="Times New Roman" panose="02020603050405020304" pitchFamily="18" charset="0"/>
            </a:endParaRPr>
          </a:p>
          <a:p>
            <a:pPr lvl="1" algn="l"/>
            <a:r>
              <a:rPr lang="en-US" sz="2400" dirty="0" smtClean="0">
                <a:cs typeface="Times New Roman" panose="02020603050405020304" pitchFamily="18" charset="0"/>
              </a:rPr>
              <a:t>Acadia			Ouachita</a:t>
            </a:r>
          </a:p>
          <a:p>
            <a:pPr lvl="1" algn="l"/>
            <a:r>
              <a:rPr lang="en-US" sz="2400" dirty="0" smtClean="0">
                <a:cs typeface="Times New Roman" panose="02020603050405020304" pitchFamily="18" charset="0"/>
              </a:rPr>
              <a:t>Ascension			St. Tammany</a:t>
            </a:r>
          </a:p>
          <a:p>
            <a:pPr lvl="1" algn="l"/>
            <a:r>
              <a:rPr lang="en-US" sz="2400" dirty="0" smtClean="0">
                <a:cs typeface="Times New Roman" panose="02020603050405020304" pitchFamily="18" charset="0"/>
              </a:rPr>
              <a:t>East Baton Rouge 		Tangipahoa</a:t>
            </a:r>
          </a:p>
          <a:p>
            <a:pPr lvl="1" algn="l"/>
            <a:r>
              <a:rPr lang="en-US" sz="2400" dirty="0" smtClean="0">
                <a:cs typeface="Times New Roman" panose="02020603050405020304" pitchFamily="18" charset="0"/>
              </a:rPr>
              <a:t>Lafayette			Vermilion</a:t>
            </a:r>
          </a:p>
          <a:p>
            <a:pPr lvl="1" algn="l"/>
            <a:r>
              <a:rPr lang="en-US" sz="2400" dirty="0" smtClean="0">
                <a:cs typeface="Times New Roman" panose="02020603050405020304" pitchFamily="18" charset="0"/>
              </a:rPr>
              <a:t>Livingston			Washington</a:t>
            </a:r>
          </a:p>
          <a:p>
            <a:pPr>
              <a:lnSpc>
                <a:spcPts val="3000"/>
              </a:lnSpc>
              <a:spcBef>
                <a:spcPts val="1200"/>
              </a:spcBef>
            </a:pPr>
            <a:endParaRPr lang="en-US" sz="2300" dirty="0"/>
          </a:p>
        </p:txBody>
      </p:sp>
    </p:spTree>
    <p:extLst>
      <p:ext uri="{BB962C8B-B14F-4D97-AF65-F5344CB8AC3E}">
        <p14:creationId xmlns:p14="http://schemas.microsoft.com/office/powerpoint/2010/main" val="180636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3063" y="1109735"/>
            <a:ext cx="8398484" cy="954107"/>
          </a:xfrm>
          <a:prstGeom prst="rect">
            <a:avLst/>
          </a:prstGeom>
          <a:noFill/>
        </p:spPr>
        <p:txBody>
          <a:bodyPr wrap="square" rtlCol="0">
            <a:spAutoFit/>
          </a:bodyPr>
          <a:lstStyle/>
          <a:p>
            <a:pPr algn="ctr"/>
            <a:r>
              <a:rPr lang="en-US" sz="2800" b="1" dirty="0" smtClean="0">
                <a:latin typeface="Calibri" panose="020F0502020204030204" pitchFamily="34" charset="0"/>
                <a:cs typeface="Calibri" panose="020F0502020204030204" pitchFamily="34" charset="0"/>
              </a:rPr>
              <a:t>Homeowner </a:t>
            </a:r>
            <a:r>
              <a:rPr lang="en-US" sz="2800" b="1" dirty="0">
                <a:latin typeface="Calibri" panose="020F0502020204030204" pitchFamily="34" charset="0"/>
                <a:cs typeface="Calibri" panose="020F0502020204030204" pitchFamily="34" charset="0"/>
              </a:rPr>
              <a:t>and Renter </a:t>
            </a:r>
            <a:r>
              <a:rPr lang="en-US" sz="2800" b="1" dirty="0" smtClean="0">
                <a:latin typeface="Calibri" panose="020F0502020204030204" pitchFamily="34" charset="0"/>
                <a:cs typeface="Calibri" panose="020F0502020204030204" pitchFamily="34" charset="0"/>
              </a:rPr>
              <a:t>Populations with </a:t>
            </a:r>
          </a:p>
          <a:p>
            <a:pPr algn="ctr"/>
            <a:r>
              <a:rPr lang="en-US" sz="2800" b="1" dirty="0" smtClean="0">
                <a:latin typeface="Calibri" panose="020F0502020204030204" pitchFamily="34" charset="0"/>
                <a:cs typeface="Calibri" panose="020F0502020204030204" pitchFamily="34" charset="0"/>
              </a:rPr>
              <a:t>FEMA Verified Loss</a:t>
            </a:r>
            <a:endParaRPr lang="en-US" sz="2800" b="1" dirty="0">
              <a:latin typeface="Calibri" panose="020F0502020204030204" pitchFamily="34" charset="0"/>
              <a:cs typeface="Calibri" panose="020F0502020204030204" pitchFamily="34" charset="0"/>
            </a:endParaRPr>
          </a:p>
        </p:txBody>
      </p:sp>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a:t>
            </a:r>
            <a:r>
              <a:rPr lang="en-US" sz="1600" b="1" dirty="0">
                <a:solidFill>
                  <a:srgbClr val="1D3159"/>
                </a:solidFill>
                <a:latin typeface="Helvetica" panose="020B0604020202020204" pitchFamily="34" charset="0"/>
                <a:cs typeface="Helvetica" panose="020B0604020202020204" pitchFamily="34" charset="0"/>
              </a:rPr>
              <a:t>2018</a:t>
            </a:r>
          </a:p>
        </p:txBody>
      </p:sp>
      <p:sp>
        <p:nvSpPr>
          <p:cNvPr id="10" name="TextBox 9"/>
          <p:cNvSpPr txBox="1"/>
          <p:nvPr/>
        </p:nvSpPr>
        <p:spPr>
          <a:xfrm>
            <a:off x="5592184" y="6336410"/>
            <a:ext cx="3417345" cy="338554"/>
          </a:xfrm>
          <a:prstGeom prst="rect">
            <a:avLst/>
          </a:prstGeom>
          <a:noFill/>
        </p:spPr>
        <p:txBody>
          <a:bodyPr wrap="square" rtlCol="0" anchor="ctr">
            <a:spAutoFit/>
          </a:bodyPr>
          <a:lstStyle/>
          <a:p>
            <a:pPr lvl="2" algn="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28" y="5835261"/>
            <a:ext cx="1976715" cy="1527462"/>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2342275300"/>
              </p:ext>
            </p:extLst>
          </p:nvPr>
        </p:nvGraphicFramePr>
        <p:xfrm>
          <a:off x="509784" y="2812063"/>
          <a:ext cx="3917457" cy="2636280"/>
        </p:xfrm>
        <a:graphic>
          <a:graphicData uri="http://schemas.openxmlformats.org/drawingml/2006/table">
            <a:tbl>
              <a:tblPr firstRow="1" firstCol="1" bandRow="1">
                <a:tableStyleId>{5C22544A-7EE6-4342-B048-85BDC9FD1C3A}</a:tableStyleId>
              </a:tblPr>
              <a:tblGrid>
                <a:gridCol w="1305819">
                  <a:extLst>
                    <a:ext uri="{9D8B030D-6E8A-4147-A177-3AD203B41FA5}">
                      <a16:colId xmlns:a16="http://schemas.microsoft.com/office/drawing/2014/main" val="20000"/>
                    </a:ext>
                  </a:extLst>
                </a:gridCol>
                <a:gridCol w="1305819">
                  <a:extLst>
                    <a:ext uri="{9D8B030D-6E8A-4147-A177-3AD203B41FA5}">
                      <a16:colId xmlns:a16="http://schemas.microsoft.com/office/drawing/2014/main" val="20001"/>
                    </a:ext>
                  </a:extLst>
                </a:gridCol>
                <a:gridCol w="1305819">
                  <a:extLst>
                    <a:ext uri="{9D8B030D-6E8A-4147-A177-3AD203B41FA5}">
                      <a16:colId xmlns:a16="http://schemas.microsoft.com/office/drawing/2014/main" val="20002"/>
                    </a:ext>
                  </a:extLst>
                </a:gridCol>
              </a:tblGrid>
              <a:tr h="527256">
                <a:tc gridSpan="3">
                  <a:txBody>
                    <a:bodyPr/>
                    <a:lstStyle/>
                    <a:p>
                      <a:pPr marL="0" marR="0" algn="ctr">
                        <a:spcBef>
                          <a:spcPts val="0"/>
                        </a:spcBef>
                        <a:spcAft>
                          <a:spcPts val="0"/>
                        </a:spcAft>
                      </a:pPr>
                      <a:r>
                        <a:rPr lang="en-US" sz="1800" dirty="0" smtClean="0">
                          <a:effectLst/>
                          <a:latin typeface="+mn-lt"/>
                        </a:rPr>
                        <a:t>DR-4263 </a:t>
                      </a:r>
                      <a:r>
                        <a:rPr lang="en-US" sz="1800" dirty="0">
                          <a:effectLst/>
                          <a:latin typeface="+mn-lt"/>
                        </a:rPr>
                        <a:t>- with FVL</a:t>
                      </a:r>
                      <a:endParaRPr lang="en-US" sz="1800" dirty="0">
                        <a:effectLst/>
                        <a:latin typeface="+mn-lt"/>
                        <a:ea typeface="Calibri" panose="020F0502020204030204" pitchFamily="34" charset="0"/>
                      </a:endParaRPr>
                    </a:p>
                  </a:txBody>
                  <a:tcPr marL="0" marR="0" marT="0" marB="0" anchor="ctr"/>
                </a:tc>
                <a:tc hMerge="1">
                  <a:txBody>
                    <a:bodyPr/>
                    <a:lstStyle/>
                    <a:p>
                      <a:endParaRPr lang="en-US" sz="1000">
                        <a:effectLst/>
                        <a:latin typeface="Times New Roman" panose="02020603050405020304" pitchFamily="18" charset="0"/>
                      </a:endParaRPr>
                    </a:p>
                  </a:txBody>
                  <a:tcPr marL="0" marR="0" marT="0" marB="0" anchor="ctr"/>
                </a:tc>
                <a:tc hMerge="1">
                  <a:txBody>
                    <a:bodyPr/>
                    <a:lstStyle/>
                    <a:p>
                      <a:endParaRPr lang="en-US" sz="1000"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527256">
                <a:tc>
                  <a:txBody>
                    <a:bodyPr/>
                    <a:lstStyle/>
                    <a:p>
                      <a:pPr marL="0" marR="0" algn="ctr">
                        <a:spcBef>
                          <a:spcPts val="0"/>
                        </a:spcBef>
                        <a:spcAft>
                          <a:spcPts val="0"/>
                        </a:spcAft>
                      </a:pPr>
                      <a:r>
                        <a:rPr lang="en-US" sz="1800" dirty="0" smtClean="0">
                          <a:effectLst/>
                          <a:latin typeface="+mn-lt"/>
                        </a:rPr>
                        <a:t>Owners</a:t>
                      </a:r>
                      <a:endParaRPr lang="en-US" sz="1800" dirty="0">
                        <a:effectLst/>
                        <a:latin typeface="+mn-lt"/>
                        <a:ea typeface="Calibri" panose="020F0502020204030204" pitchFamily="34" charset="0"/>
                      </a:endParaRPr>
                    </a:p>
                  </a:txBody>
                  <a:tcPr marL="0" marR="0" marT="0" marB="0" anchor="ctr"/>
                </a:tc>
                <a:tc>
                  <a:txBody>
                    <a:bodyPr/>
                    <a:lstStyle/>
                    <a:p>
                      <a:pPr marL="0" marR="0" algn="ctr">
                        <a:spcBef>
                          <a:spcPts val="0"/>
                        </a:spcBef>
                        <a:spcAft>
                          <a:spcPts val="0"/>
                        </a:spcAft>
                      </a:pPr>
                      <a:r>
                        <a:rPr lang="en-US" sz="1800" dirty="0" smtClean="0">
                          <a:effectLst/>
                          <a:latin typeface="+mn-lt"/>
                        </a:rPr>
                        <a:t>16,459</a:t>
                      </a:r>
                      <a:endParaRPr lang="en-US" sz="1800" dirty="0">
                        <a:effectLst/>
                        <a:latin typeface="+mn-lt"/>
                        <a:ea typeface="Calibri" panose="020F0502020204030204" pitchFamily="34" charset="0"/>
                      </a:endParaRPr>
                    </a:p>
                  </a:txBody>
                  <a:tcPr marL="0" marR="0" marT="0" marB="0" anchor="ctr"/>
                </a:tc>
                <a:tc>
                  <a:txBody>
                    <a:bodyPr/>
                    <a:lstStyle/>
                    <a:p>
                      <a:pPr marL="0" marR="0" algn="ctr">
                        <a:spcBef>
                          <a:spcPts val="0"/>
                        </a:spcBef>
                        <a:spcAft>
                          <a:spcPts val="0"/>
                        </a:spcAft>
                      </a:pPr>
                      <a:r>
                        <a:rPr lang="en-US" sz="1800" dirty="0" smtClean="0">
                          <a:effectLst/>
                          <a:latin typeface="+mn-lt"/>
                        </a:rPr>
                        <a:t>76%</a:t>
                      </a:r>
                      <a:endParaRPr lang="en-US" sz="1800" dirty="0">
                        <a:effectLst/>
                        <a:latin typeface="+mn-lt"/>
                        <a:ea typeface="Calibri" panose="020F0502020204030204" pitchFamily="34" charset="0"/>
                      </a:endParaRPr>
                    </a:p>
                  </a:txBody>
                  <a:tcPr marL="0" marR="0" marT="0" marB="0" anchor="ctr"/>
                </a:tc>
                <a:extLst>
                  <a:ext uri="{0D108BD9-81ED-4DB2-BD59-A6C34878D82A}">
                    <a16:rowId xmlns:a16="http://schemas.microsoft.com/office/drawing/2014/main" val="10001"/>
                  </a:ext>
                </a:extLst>
              </a:tr>
              <a:tr h="527256">
                <a:tc>
                  <a:txBody>
                    <a:bodyPr/>
                    <a:lstStyle/>
                    <a:p>
                      <a:pPr marL="0" marR="0" algn="ctr">
                        <a:spcBef>
                          <a:spcPts val="0"/>
                        </a:spcBef>
                        <a:spcAft>
                          <a:spcPts val="0"/>
                        </a:spcAft>
                      </a:pPr>
                      <a:r>
                        <a:rPr lang="en-US" sz="1800" dirty="0" smtClean="0">
                          <a:effectLst/>
                          <a:latin typeface="+mn-lt"/>
                        </a:rPr>
                        <a:t>Renters</a:t>
                      </a:r>
                      <a:endParaRPr lang="en-US" sz="1800" dirty="0">
                        <a:effectLst/>
                        <a:latin typeface="+mn-lt"/>
                        <a:ea typeface="Calibri" panose="020F0502020204030204" pitchFamily="34" charset="0"/>
                      </a:endParaRPr>
                    </a:p>
                  </a:txBody>
                  <a:tcPr marL="0" marR="0" marT="0" marB="0" anchor="ctr"/>
                </a:tc>
                <a:tc>
                  <a:txBody>
                    <a:bodyPr/>
                    <a:lstStyle/>
                    <a:p>
                      <a:pPr marL="0" marR="0" algn="ctr">
                        <a:spcBef>
                          <a:spcPts val="0"/>
                        </a:spcBef>
                        <a:spcAft>
                          <a:spcPts val="0"/>
                        </a:spcAft>
                      </a:pPr>
                      <a:r>
                        <a:rPr lang="en-US" sz="1800" dirty="0" smtClean="0">
                          <a:effectLst/>
                          <a:latin typeface="+mn-lt"/>
                        </a:rPr>
                        <a:t>5,225</a:t>
                      </a:r>
                      <a:endParaRPr lang="en-US" sz="1800" dirty="0">
                        <a:effectLst/>
                        <a:latin typeface="+mn-lt"/>
                        <a:ea typeface="Calibri" panose="020F0502020204030204" pitchFamily="34" charset="0"/>
                      </a:endParaRPr>
                    </a:p>
                  </a:txBody>
                  <a:tcPr marL="0" marR="0" marT="0" marB="0" anchor="ctr"/>
                </a:tc>
                <a:tc>
                  <a:txBody>
                    <a:bodyPr/>
                    <a:lstStyle/>
                    <a:p>
                      <a:pPr marL="0" marR="0" algn="ctr">
                        <a:spcBef>
                          <a:spcPts val="0"/>
                        </a:spcBef>
                        <a:spcAft>
                          <a:spcPts val="0"/>
                        </a:spcAft>
                      </a:pPr>
                      <a:r>
                        <a:rPr lang="en-US" sz="1800" dirty="0" smtClean="0">
                          <a:effectLst/>
                          <a:latin typeface="+mn-lt"/>
                        </a:rPr>
                        <a:t>24%</a:t>
                      </a:r>
                      <a:endParaRPr lang="en-US" sz="1800" dirty="0">
                        <a:effectLst/>
                        <a:latin typeface="+mn-lt"/>
                        <a:ea typeface="Calibri" panose="020F0502020204030204" pitchFamily="34" charset="0"/>
                      </a:endParaRPr>
                    </a:p>
                  </a:txBody>
                  <a:tcPr marL="0" marR="0" marT="0" marB="0" anchor="ctr"/>
                </a:tc>
                <a:extLst>
                  <a:ext uri="{0D108BD9-81ED-4DB2-BD59-A6C34878D82A}">
                    <a16:rowId xmlns:a16="http://schemas.microsoft.com/office/drawing/2014/main" val="10002"/>
                  </a:ext>
                </a:extLst>
              </a:tr>
              <a:tr h="527256">
                <a:tc>
                  <a:txBody>
                    <a:bodyPr/>
                    <a:lstStyle/>
                    <a:p>
                      <a:pPr marL="0" marR="0" algn="ctr">
                        <a:spcBef>
                          <a:spcPts val="0"/>
                        </a:spcBef>
                        <a:spcAft>
                          <a:spcPts val="0"/>
                        </a:spcAft>
                      </a:pPr>
                      <a:r>
                        <a:rPr lang="en-US" sz="1800">
                          <a:effectLst/>
                          <a:latin typeface="+mn-lt"/>
                        </a:rPr>
                        <a:t>(blank)</a:t>
                      </a:r>
                      <a:endParaRPr lang="en-US" sz="1800">
                        <a:effectLst/>
                        <a:latin typeface="+mn-lt"/>
                        <a:ea typeface="Calibri" panose="020F0502020204030204" pitchFamily="34" charset="0"/>
                      </a:endParaRPr>
                    </a:p>
                  </a:txBody>
                  <a:tcPr marL="0" marR="0" marT="0" marB="0" anchor="ctr"/>
                </a:tc>
                <a:tc>
                  <a:txBody>
                    <a:bodyPr/>
                    <a:lstStyle/>
                    <a:p>
                      <a:pPr marL="0" marR="0" algn="ctr">
                        <a:spcBef>
                          <a:spcPts val="0"/>
                        </a:spcBef>
                        <a:spcAft>
                          <a:spcPts val="0"/>
                        </a:spcAft>
                      </a:pPr>
                      <a:r>
                        <a:rPr lang="en-US" sz="1800" dirty="0" smtClean="0">
                          <a:effectLst/>
                          <a:latin typeface="+mn-lt"/>
                        </a:rPr>
                        <a:t>1</a:t>
                      </a:r>
                      <a:endParaRPr lang="en-US" sz="1800" dirty="0">
                        <a:effectLst/>
                        <a:latin typeface="+mn-lt"/>
                        <a:ea typeface="Calibri" panose="020F0502020204030204" pitchFamily="34" charset="0"/>
                      </a:endParaRPr>
                    </a:p>
                  </a:txBody>
                  <a:tcPr marL="0" marR="0" marT="0" marB="0" anchor="ctr"/>
                </a:tc>
                <a:tc>
                  <a:txBody>
                    <a:bodyPr/>
                    <a:lstStyle/>
                    <a:p>
                      <a:pPr algn="ctr"/>
                      <a:endParaRPr lang="en-US" sz="1800">
                        <a:effectLst/>
                        <a:latin typeface="+mn-lt"/>
                      </a:endParaRPr>
                    </a:p>
                  </a:txBody>
                  <a:tcPr marL="0" marR="0" marT="0" marB="0" anchor="ctr"/>
                </a:tc>
                <a:extLst>
                  <a:ext uri="{0D108BD9-81ED-4DB2-BD59-A6C34878D82A}">
                    <a16:rowId xmlns:a16="http://schemas.microsoft.com/office/drawing/2014/main" val="10003"/>
                  </a:ext>
                </a:extLst>
              </a:tr>
              <a:tr h="527256">
                <a:tc>
                  <a:txBody>
                    <a:bodyPr/>
                    <a:lstStyle/>
                    <a:p>
                      <a:pPr marL="0" marR="0" algn="ctr">
                        <a:spcBef>
                          <a:spcPts val="0"/>
                        </a:spcBef>
                        <a:spcAft>
                          <a:spcPts val="0"/>
                        </a:spcAft>
                      </a:pPr>
                      <a:r>
                        <a:rPr lang="en-US" sz="1800">
                          <a:effectLst/>
                          <a:latin typeface="+mn-lt"/>
                        </a:rPr>
                        <a:t>Grand Total</a:t>
                      </a:r>
                      <a:endParaRPr lang="en-US" sz="1800">
                        <a:effectLst/>
                        <a:latin typeface="+mn-lt"/>
                        <a:ea typeface="Calibri" panose="020F0502020204030204" pitchFamily="34" charset="0"/>
                      </a:endParaRPr>
                    </a:p>
                  </a:txBody>
                  <a:tcPr marL="0" marR="0" marT="0" marB="0" anchor="ctr"/>
                </a:tc>
                <a:tc>
                  <a:txBody>
                    <a:bodyPr/>
                    <a:lstStyle/>
                    <a:p>
                      <a:pPr marL="0" marR="0" algn="ctr">
                        <a:spcBef>
                          <a:spcPts val="0"/>
                        </a:spcBef>
                        <a:spcAft>
                          <a:spcPts val="0"/>
                        </a:spcAft>
                      </a:pPr>
                      <a:r>
                        <a:rPr lang="en-US" sz="1800" dirty="0" smtClean="0">
                          <a:effectLst/>
                          <a:latin typeface="+mn-lt"/>
                        </a:rPr>
                        <a:t>21,684</a:t>
                      </a:r>
                      <a:endParaRPr lang="en-US" sz="1800" dirty="0">
                        <a:effectLst/>
                        <a:latin typeface="+mn-lt"/>
                        <a:ea typeface="Calibri" panose="020F0502020204030204" pitchFamily="34" charset="0"/>
                      </a:endParaRPr>
                    </a:p>
                  </a:txBody>
                  <a:tcPr marL="0" marR="0" marT="0" marB="0" anchor="ctr"/>
                </a:tc>
                <a:tc>
                  <a:txBody>
                    <a:bodyPr/>
                    <a:lstStyle/>
                    <a:p>
                      <a:pPr algn="ctr"/>
                      <a:endParaRPr lang="en-US" sz="1800" dirty="0">
                        <a:effectLst/>
                        <a:latin typeface="+mn-lt"/>
                      </a:endParaRPr>
                    </a:p>
                  </a:txBody>
                  <a:tcPr marL="0" marR="0" marT="0" marB="0" anchor="ctr"/>
                </a:tc>
                <a:extLst>
                  <a:ext uri="{0D108BD9-81ED-4DB2-BD59-A6C34878D82A}">
                    <a16:rowId xmlns:a16="http://schemas.microsoft.com/office/drawing/2014/main" val="10004"/>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664603599"/>
              </p:ext>
            </p:extLst>
          </p:nvPr>
        </p:nvGraphicFramePr>
        <p:xfrm>
          <a:off x="4724512" y="2812063"/>
          <a:ext cx="3905344" cy="2640624"/>
        </p:xfrm>
        <a:graphic>
          <a:graphicData uri="http://schemas.openxmlformats.org/drawingml/2006/table">
            <a:tbl>
              <a:tblPr firstRow="1" firstCol="1" bandRow="1">
                <a:tableStyleId>{5C22544A-7EE6-4342-B048-85BDC9FD1C3A}</a:tableStyleId>
              </a:tblPr>
              <a:tblGrid>
                <a:gridCol w="1446580">
                  <a:extLst>
                    <a:ext uri="{9D8B030D-6E8A-4147-A177-3AD203B41FA5}">
                      <a16:colId xmlns:a16="http://schemas.microsoft.com/office/drawing/2014/main" val="20000"/>
                    </a:ext>
                  </a:extLst>
                </a:gridCol>
                <a:gridCol w="1155579">
                  <a:extLst>
                    <a:ext uri="{9D8B030D-6E8A-4147-A177-3AD203B41FA5}">
                      <a16:colId xmlns:a16="http://schemas.microsoft.com/office/drawing/2014/main" val="20001"/>
                    </a:ext>
                  </a:extLst>
                </a:gridCol>
                <a:gridCol w="1303185">
                  <a:extLst>
                    <a:ext uri="{9D8B030D-6E8A-4147-A177-3AD203B41FA5}">
                      <a16:colId xmlns:a16="http://schemas.microsoft.com/office/drawing/2014/main" val="20002"/>
                    </a:ext>
                  </a:extLst>
                </a:gridCol>
              </a:tblGrid>
              <a:tr h="300456">
                <a:tc gridSpan="3">
                  <a:txBody>
                    <a:bodyPr/>
                    <a:lstStyle/>
                    <a:p>
                      <a:pPr marL="0" marR="0" algn="ctr">
                        <a:spcBef>
                          <a:spcPts val="0"/>
                        </a:spcBef>
                        <a:spcAft>
                          <a:spcPts val="0"/>
                        </a:spcAft>
                      </a:pPr>
                      <a:r>
                        <a:rPr lang="en-US" sz="2000" dirty="0" smtClean="0">
                          <a:effectLst/>
                          <a:latin typeface="+mn-lt"/>
                        </a:rPr>
                        <a:t>DR-4277 </a:t>
                      </a:r>
                      <a:r>
                        <a:rPr lang="en-US" sz="2000" dirty="0">
                          <a:effectLst/>
                          <a:latin typeface="+mn-lt"/>
                        </a:rPr>
                        <a:t>- with FVL</a:t>
                      </a:r>
                      <a:endParaRPr lang="en-US" sz="2000" dirty="0">
                        <a:effectLst/>
                        <a:latin typeface="+mn-lt"/>
                        <a:ea typeface="Calibri" panose="020F0502020204030204" pitchFamily="34" charset="0"/>
                      </a:endParaRPr>
                    </a:p>
                  </a:txBody>
                  <a:tcPr marL="0" marR="0" marT="0" marB="0" anchor="ctr"/>
                </a:tc>
                <a:tc hMerge="1">
                  <a:txBody>
                    <a:bodyPr/>
                    <a:lstStyle/>
                    <a:p>
                      <a:endParaRPr lang="en-US" sz="1000">
                        <a:effectLst/>
                        <a:latin typeface="Times New Roman" panose="02020603050405020304" pitchFamily="18" charset="0"/>
                      </a:endParaRPr>
                    </a:p>
                  </a:txBody>
                  <a:tcPr marL="0" marR="0" marT="0" marB="0" anchor="ctr"/>
                </a:tc>
                <a:tc hMerge="1">
                  <a:txBody>
                    <a:bodyPr/>
                    <a:lstStyle/>
                    <a:p>
                      <a:endParaRPr lang="en-US" sz="1000" dirty="0">
                        <a:effectLst/>
                        <a:latin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583956">
                <a:tc>
                  <a:txBody>
                    <a:bodyPr/>
                    <a:lstStyle/>
                    <a:p>
                      <a:pPr marL="0" marR="0" algn="ctr">
                        <a:spcBef>
                          <a:spcPts val="0"/>
                        </a:spcBef>
                        <a:spcAft>
                          <a:spcPts val="0"/>
                        </a:spcAft>
                      </a:pPr>
                      <a:r>
                        <a:rPr lang="en-US" sz="2000" dirty="0" smtClean="0">
                          <a:effectLst/>
                          <a:latin typeface="+mn-lt"/>
                        </a:rPr>
                        <a:t>Owners</a:t>
                      </a:r>
                      <a:endParaRPr lang="en-US" sz="2000" dirty="0">
                        <a:effectLst/>
                        <a:latin typeface="+mn-lt"/>
                        <a:ea typeface="Calibri" panose="020F0502020204030204" pitchFamily="34" charset="0"/>
                      </a:endParaRPr>
                    </a:p>
                  </a:txBody>
                  <a:tcPr marL="0" marR="0" marT="0" marB="0" anchor="ctr"/>
                </a:tc>
                <a:tc>
                  <a:txBody>
                    <a:bodyPr/>
                    <a:lstStyle/>
                    <a:p>
                      <a:pPr marL="0" marR="0" algn="ctr">
                        <a:spcBef>
                          <a:spcPts val="0"/>
                        </a:spcBef>
                        <a:spcAft>
                          <a:spcPts val="0"/>
                        </a:spcAft>
                      </a:pPr>
                      <a:r>
                        <a:rPr lang="en-US" sz="2000" dirty="0" smtClean="0">
                          <a:effectLst/>
                          <a:latin typeface="+mn-lt"/>
                        </a:rPr>
                        <a:t>67,664</a:t>
                      </a:r>
                      <a:endParaRPr lang="en-US" sz="2000" dirty="0">
                        <a:effectLst/>
                        <a:latin typeface="+mn-lt"/>
                        <a:ea typeface="Calibri" panose="020F0502020204030204" pitchFamily="34" charset="0"/>
                      </a:endParaRPr>
                    </a:p>
                  </a:txBody>
                  <a:tcPr marL="0" marR="0" marT="0" marB="0" anchor="ctr"/>
                </a:tc>
                <a:tc>
                  <a:txBody>
                    <a:bodyPr/>
                    <a:lstStyle/>
                    <a:p>
                      <a:pPr marL="0" marR="0" algn="ctr">
                        <a:spcBef>
                          <a:spcPts val="0"/>
                        </a:spcBef>
                        <a:spcAft>
                          <a:spcPts val="0"/>
                        </a:spcAft>
                      </a:pPr>
                      <a:r>
                        <a:rPr lang="en-US" sz="2000" dirty="0">
                          <a:effectLst/>
                          <a:latin typeface="+mn-lt"/>
                        </a:rPr>
                        <a:t>75%</a:t>
                      </a:r>
                      <a:endParaRPr lang="en-US" sz="2000" dirty="0">
                        <a:effectLst/>
                        <a:latin typeface="+mn-lt"/>
                        <a:ea typeface="Calibri" panose="020F0502020204030204" pitchFamily="34" charset="0"/>
                      </a:endParaRPr>
                    </a:p>
                  </a:txBody>
                  <a:tcPr marL="0" marR="0" marT="0" marB="0" anchor="ctr"/>
                </a:tc>
                <a:extLst>
                  <a:ext uri="{0D108BD9-81ED-4DB2-BD59-A6C34878D82A}">
                    <a16:rowId xmlns:a16="http://schemas.microsoft.com/office/drawing/2014/main" val="10001"/>
                  </a:ext>
                </a:extLst>
              </a:tr>
              <a:tr h="583956">
                <a:tc>
                  <a:txBody>
                    <a:bodyPr/>
                    <a:lstStyle/>
                    <a:p>
                      <a:pPr marL="0" marR="0" algn="ctr">
                        <a:spcBef>
                          <a:spcPts val="0"/>
                        </a:spcBef>
                        <a:spcAft>
                          <a:spcPts val="0"/>
                        </a:spcAft>
                      </a:pPr>
                      <a:r>
                        <a:rPr lang="en-US" sz="2000" dirty="0" smtClean="0">
                          <a:effectLst/>
                          <a:latin typeface="+mn-lt"/>
                        </a:rPr>
                        <a:t>Renters</a:t>
                      </a:r>
                      <a:endParaRPr lang="en-US" sz="2000" dirty="0">
                        <a:effectLst/>
                        <a:latin typeface="+mn-lt"/>
                        <a:ea typeface="Calibri" panose="020F0502020204030204" pitchFamily="34" charset="0"/>
                      </a:endParaRPr>
                    </a:p>
                  </a:txBody>
                  <a:tcPr marL="0" marR="0" marT="0" marB="0" anchor="ctr"/>
                </a:tc>
                <a:tc>
                  <a:txBody>
                    <a:bodyPr/>
                    <a:lstStyle/>
                    <a:p>
                      <a:pPr marL="0" marR="0" algn="ctr">
                        <a:spcBef>
                          <a:spcPts val="0"/>
                        </a:spcBef>
                        <a:spcAft>
                          <a:spcPts val="0"/>
                        </a:spcAft>
                      </a:pPr>
                      <a:r>
                        <a:rPr lang="en-US" sz="2000" dirty="0" smtClean="0">
                          <a:effectLst/>
                          <a:latin typeface="+mn-lt"/>
                        </a:rPr>
                        <a:t>23,009</a:t>
                      </a:r>
                      <a:endParaRPr lang="en-US" sz="2000" dirty="0">
                        <a:effectLst/>
                        <a:latin typeface="+mn-lt"/>
                        <a:ea typeface="Calibri" panose="020F0502020204030204" pitchFamily="34" charset="0"/>
                      </a:endParaRPr>
                    </a:p>
                  </a:txBody>
                  <a:tcPr marL="0" marR="0" marT="0" marB="0" anchor="ctr"/>
                </a:tc>
                <a:tc>
                  <a:txBody>
                    <a:bodyPr/>
                    <a:lstStyle/>
                    <a:p>
                      <a:pPr marL="0" marR="0" algn="ctr">
                        <a:spcBef>
                          <a:spcPts val="0"/>
                        </a:spcBef>
                        <a:spcAft>
                          <a:spcPts val="0"/>
                        </a:spcAft>
                      </a:pPr>
                      <a:r>
                        <a:rPr lang="en-US" sz="2000">
                          <a:effectLst/>
                          <a:latin typeface="+mn-lt"/>
                        </a:rPr>
                        <a:t>25%</a:t>
                      </a:r>
                      <a:endParaRPr lang="en-US" sz="2000">
                        <a:effectLst/>
                        <a:latin typeface="+mn-lt"/>
                        <a:ea typeface="Calibri" panose="020F0502020204030204" pitchFamily="34" charset="0"/>
                      </a:endParaRPr>
                    </a:p>
                  </a:txBody>
                  <a:tcPr marL="0" marR="0" marT="0" marB="0" anchor="ctr"/>
                </a:tc>
                <a:extLst>
                  <a:ext uri="{0D108BD9-81ED-4DB2-BD59-A6C34878D82A}">
                    <a16:rowId xmlns:a16="http://schemas.microsoft.com/office/drawing/2014/main" val="10002"/>
                  </a:ext>
                </a:extLst>
              </a:tr>
              <a:tr h="583956">
                <a:tc>
                  <a:txBody>
                    <a:bodyPr/>
                    <a:lstStyle/>
                    <a:p>
                      <a:pPr marL="0" marR="0" algn="ctr">
                        <a:spcBef>
                          <a:spcPts val="0"/>
                        </a:spcBef>
                        <a:spcAft>
                          <a:spcPts val="0"/>
                        </a:spcAft>
                      </a:pPr>
                      <a:r>
                        <a:rPr lang="en-US" sz="2000">
                          <a:effectLst/>
                          <a:latin typeface="+mn-lt"/>
                        </a:rPr>
                        <a:t>(blank)</a:t>
                      </a:r>
                      <a:endParaRPr lang="en-US" sz="2000">
                        <a:effectLst/>
                        <a:latin typeface="+mn-lt"/>
                        <a:ea typeface="Calibri" panose="020F0502020204030204" pitchFamily="34" charset="0"/>
                      </a:endParaRPr>
                    </a:p>
                  </a:txBody>
                  <a:tcPr marL="0" marR="0" marT="0" marB="0" anchor="ctr"/>
                </a:tc>
                <a:tc>
                  <a:txBody>
                    <a:bodyPr/>
                    <a:lstStyle/>
                    <a:p>
                      <a:pPr marL="0" marR="0" algn="ctr">
                        <a:spcBef>
                          <a:spcPts val="0"/>
                        </a:spcBef>
                        <a:spcAft>
                          <a:spcPts val="0"/>
                        </a:spcAft>
                      </a:pPr>
                      <a:r>
                        <a:rPr lang="en-US" sz="2000">
                          <a:effectLst/>
                          <a:latin typeface="+mn-lt"/>
                        </a:rPr>
                        <a:t>6</a:t>
                      </a:r>
                      <a:endParaRPr lang="en-US" sz="2000">
                        <a:effectLst/>
                        <a:latin typeface="+mn-lt"/>
                        <a:ea typeface="Calibri" panose="020F0502020204030204" pitchFamily="34" charset="0"/>
                      </a:endParaRPr>
                    </a:p>
                  </a:txBody>
                  <a:tcPr marL="0" marR="0" marT="0" marB="0" anchor="ctr"/>
                </a:tc>
                <a:tc>
                  <a:txBody>
                    <a:bodyPr/>
                    <a:lstStyle/>
                    <a:p>
                      <a:pPr algn="ctr"/>
                      <a:endParaRPr lang="en-US" sz="2000">
                        <a:effectLst/>
                        <a:latin typeface="+mn-lt"/>
                      </a:endParaRPr>
                    </a:p>
                  </a:txBody>
                  <a:tcPr marL="0" marR="0" marT="0" marB="0" anchor="ctr"/>
                </a:tc>
                <a:extLst>
                  <a:ext uri="{0D108BD9-81ED-4DB2-BD59-A6C34878D82A}">
                    <a16:rowId xmlns:a16="http://schemas.microsoft.com/office/drawing/2014/main" val="10003"/>
                  </a:ext>
                </a:extLst>
              </a:tr>
              <a:tr h="583956">
                <a:tc>
                  <a:txBody>
                    <a:bodyPr/>
                    <a:lstStyle/>
                    <a:p>
                      <a:pPr marL="0" marR="0" algn="ctr">
                        <a:spcBef>
                          <a:spcPts val="0"/>
                        </a:spcBef>
                        <a:spcAft>
                          <a:spcPts val="0"/>
                        </a:spcAft>
                      </a:pPr>
                      <a:r>
                        <a:rPr lang="en-US" sz="2000">
                          <a:effectLst/>
                          <a:latin typeface="+mn-lt"/>
                        </a:rPr>
                        <a:t>Grand Total</a:t>
                      </a:r>
                      <a:endParaRPr lang="en-US" sz="2000">
                        <a:effectLst/>
                        <a:latin typeface="+mn-lt"/>
                        <a:ea typeface="Calibri" panose="020F0502020204030204" pitchFamily="34" charset="0"/>
                      </a:endParaRPr>
                    </a:p>
                  </a:txBody>
                  <a:tcPr marL="0" marR="0" marT="0" marB="0" anchor="ctr"/>
                </a:tc>
                <a:tc>
                  <a:txBody>
                    <a:bodyPr/>
                    <a:lstStyle/>
                    <a:p>
                      <a:pPr marL="0" marR="0" algn="ctr">
                        <a:spcBef>
                          <a:spcPts val="0"/>
                        </a:spcBef>
                        <a:spcAft>
                          <a:spcPts val="0"/>
                        </a:spcAft>
                      </a:pPr>
                      <a:r>
                        <a:rPr lang="en-US" sz="2000" dirty="0" smtClean="0">
                          <a:effectLst/>
                          <a:latin typeface="+mn-lt"/>
                        </a:rPr>
                        <a:t>90,679</a:t>
                      </a:r>
                      <a:endParaRPr lang="en-US" sz="2000" dirty="0">
                        <a:effectLst/>
                        <a:latin typeface="+mn-lt"/>
                        <a:ea typeface="Calibri" panose="020F0502020204030204" pitchFamily="34" charset="0"/>
                      </a:endParaRPr>
                    </a:p>
                  </a:txBody>
                  <a:tcPr marL="0" marR="0" marT="0" marB="0" anchor="ctr"/>
                </a:tc>
                <a:tc>
                  <a:txBody>
                    <a:bodyPr/>
                    <a:lstStyle/>
                    <a:p>
                      <a:pPr algn="ctr"/>
                      <a:endParaRPr lang="en-US" sz="2000" dirty="0">
                        <a:effectLst/>
                        <a:latin typeface="+mn-lt"/>
                      </a:endParaRPr>
                    </a:p>
                  </a:txBody>
                  <a:tcPr marL="0" marR="0" marT="0" marB="0" anchor="ctr"/>
                </a:tc>
                <a:extLst>
                  <a:ext uri="{0D108BD9-81ED-4DB2-BD59-A6C34878D82A}">
                    <a16:rowId xmlns:a16="http://schemas.microsoft.com/office/drawing/2014/main" val="10004"/>
                  </a:ext>
                </a:extLst>
              </a:tr>
            </a:tbl>
          </a:graphicData>
        </a:graphic>
      </p:graphicFrame>
      <p:sp>
        <p:nvSpPr>
          <p:cNvPr id="14" name="TextBox 13"/>
          <p:cNvSpPr txBox="1"/>
          <p:nvPr/>
        </p:nvSpPr>
        <p:spPr>
          <a:xfrm>
            <a:off x="322729" y="320127"/>
            <a:ext cx="8520056" cy="784830"/>
          </a:xfrm>
          <a:prstGeom prst="rect">
            <a:avLst/>
          </a:prstGeom>
          <a:noFill/>
        </p:spPr>
        <p:txBody>
          <a:bodyPr wrap="square" rtlCol="0">
            <a:spAutoFit/>
          </a:bodyPr>
          <a:lstStyle/>
          <a:p>
            <a:r>
              <a:rPr lang="en-US" sz="4500" b="1" dirty="0" smtClean="0">
                <a:latin typeface="Garamond" panose="02020404030301010803" pitchFamily="18" charset="0"/>
              </a:rPr>
              <a:t>The Great Floods of 2016</a:t>
            </a:r>
            <a:endParaRPr lang="en-US" sz="4500" b="1" dirty="0">
              <a:latin typeface="Garamond" panose="02020404030301010803" pitchFamily="18" charset="0"/>
            </a:endParaRPr>
          </a:p>
        </p:txBody>
      </p:sp>
      <p:sp>
        <p:nvSpPr>
          <p:cNvPr id="3" name="TextBox 2"/>
          <p:cNvSpPr txBox="1"/>
          <p:nvPr/>
        </p:nvSpPr>
        <p:spPr>
          <a:xfrm>
            <a:off x="446329" y="2386157"/>
            <a:ext cx="2753032" cy="369332"/>
          </a:xfrm>
          <a:prstGeom prst="rect">
            <a:avLst/>
          </a:prstGeom>
          <a:noFill/>
        </p:spPr>
        <p:txBody>
          <a:bodyPr wrap="square" numCol="2" rtlCol="0">
            <a:spAutoFit/>
          </a:bodyPr>
          <a:lstStyle/>
          <a:p>
            <a:r>
              <a:rPr lang="en-US" dirty="0" smtClean="0"/>
              <a:t>March 2016</a:t>
            </a:r>
            <a:endParaRPr lang="en-US" dirty="0"/>
          </a:p>
        </p:txBody>
      </p:sp>
      <p:sp>
        <p:nvSpPr>
          <p:cNvPr id="15" name="TextBox 14"/>
          <p:cNvSpPr txBox="1"/>
          <p:nvPr/>
        </p:nvSpPr>
        <p:spPr>
          <a:xfrm>
            <a:off x="4655686" y="2386157"/>
            <a:ext cx="2753032" cy="369332"/>
          </a:xfrm>
          <a:prstGeom prst="rect">
            <a:avLst/>
          </a:prstGeom>
          <a:noFill/>
        </p:spPr>
        <p:txBody>
          <a:bodyPr wrap="square" numCol="2" rtlCol="0">
            <a:spAutoFit/>
          </a:bodyPr>
          <a:lstStyle/>
          <a:p>
            <a:r>
              <a:rPr lang="en-US" dirty="0" smtClean="0"/>
              <a:t>August 2016</a:t>
            </a:r>
            <a:endParaRPr lang="en-US" dirty="0"/>
          </a:p>
        </p:txBody>
      </p:sp>
    </p:spTree>
    <p:extLst>
      <p:ext uri="{BB962C8B-B14F-4D97-AF65-F5344CB8AC3E}">
        <p14:creationId xmlns:p14="http://schemas.microsoft.com/office/powerpoint/2010/main" val="3682807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a:t>
            </a:r>
            <a:r>
              <a:rPr lang="en-US" sz="1600" b="1" dirty="0">
                <a:solidFill>
                  <a:srgbClr val="1D3159"/>
                </a:solidFill>
                <a:latin typeface="Helvetica" panose="020B0604020202020204" pitchFamily="34" charset="0"/>
                <a:cs typeface="Helvetica" panose="020B0604020202020204" pitchFamily="34" charset="0"/>
              </a:rPr>
              <a:t>2018</a:t>
            </a:r>
          </a:p>
        </p:txBody>
      </p:sp>
      <p:sp>
        <p:nvSpPr>
          <p:cNvPr id="10" name="TextBox 9"/>
          <p:cNvSpPr txBox="1"/>
          <p:nvPr/>
        </p:nvSpPr>
        <p:spPr>
          <a:xfrm>
            <a:off x="5592184" y="6336410"/>
            <a:ext cx="3417345" cy="338554"/>
          </a:xfrm>
          <a:prstGeom prst="rect">
            <a:avLst/>
          </a:prstGeom>
          <a:noFill/>
        </p:spPr>
        <p:txBody>
          <a:bodyPr wrap="square" rtlCol="0" anchor="ctr">
            <a:spAutoFit/>
          </a:bodyPr>
          <a:lstStyle/>
          <a:p>
            <a:pPr lvl="2" algn="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328" y="5835261"/>
            <a:ext cx="1976715" cy="1527462"/>
          </a:xfrm>
          <a:prstGeom prst="rect">
            <a:avLst/>
          </a:prstGeom>
        </p:spPr>
      </p:pic>
      <p:sp>
        <p:nvSpPr>
          <p:cNvPr id="14" name="TextBox 13"/>
          <p:cNvSpPr txBox="1"/>
          <p:nvPr/>
        </p:nvSpPr>
        <p:spPr>
          <a:xfrm>
            <a:off x="322729" y="320127"/>
            <a:ext cx="8520056" cy="784830"/>
          </a:xfrm>
          <a:prstGeom prst="rect">
            <a:avLst/>
          </a:prstGeom>
          <a:noFill/>
        </p:spPr>
        <p:txBody>
          <a:bodyPr wrap="square" rtlCol="0">
            <a:spAutoFit/>
          </a:bodyPr>
          <a:lstStyle/>
          <a:p>
            <a:r>
              <a:rPr lang="en-US" sz="4500" b="1" dirty="0" smtClean="0">
                <a:latin typeface="Garamond" panose="02020404030301010803" pitchFamily="18" charset="0"/>
              </a:rPr>
              <a:t>The Great Floods of 2016</a:t>
            </a:r>
            <a:endParaRPr lang="en-US" sz="4500" b="1" dirty="0">
              <a:latin typeface="Garamond" panose="02020404030301010803" pitchFamily="18" charset="0"/>
            </a:endParaRPr>
          </a:p>
        </p:txBody>
      </p:sp>
      <p:sp>
        <p:nvSpPr>
          <p:cNvPr id="16" name="Title 1"/>
          <p:cNvSpPr txBox="1">
            <a:spLocks/>
          </p:cNvSpPr>
          <p:nvPr/>
        </p:nvSpPr>
        <p:spPr>
          <a:xfrm>
            <a:off x="228600" y="1019937"/>
            <a:ext cx="8686798" cy="57044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smtClean="0">
                <a:latin typeface="Calibri" panose="020F0502020204030204" pitchFamily="34" charset="0"/>
                <a:cs typeface="Calibri" panose="020F0502020204030204" pitchFamily="34" charset="0"/>
              </a:rPr>
              <a:t>Requested Disaster Assistance</a:t>
            </a:r>
            <a:endParaRPr lang="en-US" sz="2800" b="1" dirty="0">
              <a:latin typeface="Calibri" panose="020F0502020204030204" pitchFamily="34" charset="0"/>
              <a:cs typeface="Calibri" panose="020F0502020204030204" pitchFamily="34" charset="0"/>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1075" y="1732752"/>
            <a:ext cx="7901847" cy="4038168"/>
          </a:xfrm>
          <a:prstGeom prst="rect">
            <a:avLst/>
          </a:prstGeom>
        </p:spPr>
      </p:pic>
    </p:spTree>
    <p:extLst>
      <p:ext uri="{BB962C8B-B14F-4D97-AF65-F5344CB8AC3E}">
        <p14:creationId xmlns:p14="http://schemas.microsoft.com/office/powerpoint/2010/main" val="2260678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827" y="349623"/>
            <a:ext cx="9114504" cy="707886"/>
          </a:xfrm>
          <a:prstGeom prst="rect">
            <a:avLst/>
          </a:prstGeom>
          <a:noFill/>
        </p:spPr>
        <p:txBody>
          <a:bodyPr wrap="square" rtlCol="0">
            <a:spAutoFit/>
          </a:bodyPr>
          <a:lstStyle/>
          <a:p>
            <a:r>
              <a:rPr lang="en-US" sz="4000" b="1" dirty="0" smtClean="0">
                <a:latin typeface="Garamond" panose="02020404030301010803" pitchFamily="18" charset="0"/>
              </a:rPr>
              <a:t>Restore Homeowner </a:t>
            </a:r>
            <a:r>
              <a:rPr lang="en-US" sz="4000" b="1" dirty="0">
                <a:latin typeface="Garamond" panose="02020404030301010803" pitchFamily="18" charset="0"/>
              </a:rPr>
              <a:t>Assistance Program</a:t>
            </a:r>
          </a:p>
        </p:txBody>
      </p:sp>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a:t>
            </a:r>
            <a:r>
              <a:rPr lang="en-US" sz="1600" b="1" dirty="0">
                <a:solidFill>
                  <a:srgbClr val="1D3159"/>
                </a:solidFill>
                <a:latin typeface="Helvetica" panose="020B0604020202020204" pitchFamily="34" charset="0"/>
                <a:cs typeface="Helvetica" panose="020B0604020202020204" pitchFamily="34" charset="0"/>
              </a:rPr>
              <a:t>2018</a:t>
            </a:r>
          </a:p>
        </p:txBody>
      </p:sp>
      <p:sp>
        <p:nvSpPr>
          <p:cNvPr id="10" name="TextBox 9"/>
          <p:cNvSpPr txBox="1"/>
          <p:nvPr/>
        </p:nvSpPr>
        <p:spPr>
          <a:xfrm>
            <a:off x="5592184" y="6336410"/>
            <a:ext cx="3417345" cy="338554"/>
          </a:xfrm>
          <a:prstGeom prst="rect">
            <a:avLst/>
          </a:prstGeom>
          <a:noFill/>
        </p:spPr>
        <p:txBody>
          <a:bodyPr wrap="square" rtlCol="0" anchor="ctr">
            <a:spAutoFit/>
          </a:bodyPr>
          <a:lstStyle/>
          <a:p>
            <a:pPr lvl="2" algn="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89" y="5837621"/>
            <a:ext cx="1976715" cy="1527462"/>
          </a:xfrm>
          <a:prstGeom prst="rect">
            <a:avLst/>
          </a:prstGeom>
        </p:spPr>
      </p:pic>
      <p:pic>
        <p:nvPicPr>
          <p:cNvPr id="13" name="53AB122F6A52B34292030AF9C0D64BA0@CCGLTD.onmicrosoft.com" descr="53AB122F6A52B34292030AF9C0D64BA0@CCGLTD">
            <a:extLst>
              <a:ext uri="{FF2B5EF4-FFF2-40B4-BE49-F238E27FC236}">
                <a16:creationId xmlns:a16="http://schemas.microsoft.com/office/drawing/2014/main" id="{F9E714D3-685D-4AEB-AC6B-9C5A9855389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221" r="34991"/>
          <a:stretch/>
        </p:blipFill>
        <p:spPr bwMode="auto">
          <a:xfrm rot="5400000">
            <a:off x="2146522" y="-851120"/>
            <a:ext cx="4850956" cy="9143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Content Placeholder 2">
            <a:extLst>
              <a:ext uri="{FF2B5EF4-FFF2-40B4-BE49-F238E27FC236}">
                <a16:creationId xmlns:a16="http://schemas.microsoft.com/office/drawing/2014/main" id="{FBEEE376-EE91-462C-9C78-C24F99BC9393}"/>
              </a:ext>
            </a:extLst>
          </p:cNvPr>
          <p:cNvSpPr txBox="1">
            <a:spLocks/>
          </p:cNvSpPr>
          <p:nvPr/>
        </p:nvSpPr>
        <p:spPr>
          <a:xfrm>
            <a:off x="228600" y="1543792"/>
            <a:ext cx="3771370" cy="971621"/>
          </a:xfrm>
          <a:prstGeom prst="rect">
            <a:avLst/>
          </a:prstGeom>
          <a:solidFill>
            <a:srgbClr val="1C3257">
              <a:alpha val="78039"/>
            </a:srgbClr>
          </a:solidFill>
          <a:ln w="19050">
            <a:noFill/>
          </a:ln>
        </p:spPr>
        <p:txBody>
          <a:bodyPr vert="horz" lIns="45720" tIns="45720" rIns="45720" bIns="4572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
            <a:r>
              <a:rPr lang="en-US" sz="2000" spc="200" dirty="0">
                <a:solidFill>
                  <a:schemeClr val="bg1"/>
                </a:solidFill>
              </a:rPr>
              <a:t>Solution 1</a:t>
            </a:r>
          </a:p>
          <a:p>
            <a:pPr marL="45720">
              <a:spcBef>
                <a:spcPts val="300"/>
              </a:spcBef>
            </a:pPr>
            <a:r>
              <a:rPr lang="en-US" sz="2000" b="1" spc="200" dirty="0">
                <a:solidFill>
                  <a:schemeClr val="bg1"/>
                </a:solidFill>
              </a:rPr>
              <a:t>PROGRAM MANAGED</a:t>
            </a:r>
          </a:p>
        </p:txBody>
      </p:sp>
      <p:sp>
        <p:nvSpPr>
          <p:cNvPr id="15" name="Content Placeholder 2">
            <a:extLst>
              <a:ext uri="{FF2B5EF4-FFF2-40B4-BE49-F238E27FC236}">
                <a16:creationId xmlns:a16="http://schemas.microsoft.com/office/drawing/2014/main" id="{F2EC8305-0308-4BDB-B6E1-9CE32BBE1B4A}"/>
              </a:ext>
            </a:extLst>
          </p:cNvPr>
          <p:cNvSpPr txBox="1">
            <a:spLocks/>
          </p:cNvSpPr>
          <p:nvPr/>
        </p:nvSpPr>
        <p:spPr>
          <a:xfrm>
            <a:off x="2686314" y="3235071"/>
            <a:ext cx="3771370" cy="971619"/>
          </a:xfrm>
          <a:prstGeom prst="rect">
            <a:avLst/>
          </a:prstGeom>
          <a:solidFill>
            <a:srgbClr val="385D87">
              <a:alpha val="78039"/>
            </a:srgbClr>
          </a:solidFill>
          <a:ln w="19050">
            <a:noFill/>
          </a:ln>
        </p:spPr>
        <p:txBody>
          <a:bodyPr vert="horz" lIns="45720" tIns="45720" rIns="45720" bIns="45720" rtlCol="0" anchor="ctr" anchorCtr="0">
            <a:noAutofit/>
          </a:bodyPr>
          <a:lstStyle>
            <a:lvl1pPr marL="228600" indent="-182880" algn="l" defTabSz="457200" rtl="0" eaLnBrk="1" latinLnBrk="0" hangingPunct="1">
              <a:spcBef>
                <a:spcPts val="1176"/>
              </a:spcBef>
              <a:buClr>
                <a:schemeClr val="accent1"/>
              </a:buClr>
              <a:buSzPct val="75000"/>
              <a:buFont typeface="Arial" charset="0"/>
              <a:buChar char="•"/>
              <a:defRPr sz="2400" b="0" i="0" kern="1200">
                <a:solidFill>
                  <a:schemeClr val="tx1"/>
                </a:solidFill>
                <a:latin typeface="+mn-lt"/>
                <a:ea typeface="Calibri" charset="0"/>
                <a:cs typeface="Calibri" charset="0"/>
              </a:defRPr>
            </a:lvl1pPr>
            <a:lvl2pPr marL="457200" indent="-137160" algn="l" defTabSz="457200" rtl="0" eaLnBrk="1" latinLnBrk="0" hangingPunct="1">
              <a:spcBef>
                <a:spcPts val="1176"/>
              </a:spcBef>
              <a:buSzPct val="75000"/>
              <a:buFont typeface="ArialMT" charset="0"/>
              <a:buChar char="-"/>
              <a:defRPr sz="1800" b="0" i="0" kern="1200">
                <a:solidFill>
                  <a:schemeClr val="tx1"/>
                </a:solidFill>
                <a:latin typeface="+mn-lt"/>
                <a:ea typeface="Calibri" charset="0"/>
                <a:cs typeface="Calibri" charset="0"/>
              </a:defRPr>
            </a:lvl2pPr>
            <a:lvl3pPr marL="685800" indent="-118872" algn="l" defTabSz="457200" rtl="0" eaLnBrk="1" latinLnBrk="0" hangingPunct="1">
              <a:spcBef>
                <a:spcPts val="1176"/>
              </a:spcBef>
              <a:buSzPct val="75000"/>
              <a:buFont typeface="Arial" charset="0"/>
              <a:buChar char="•"/>
              <a:defRPr sz="1800" b="0" i="0" kern="1200">
                <a:solidFill>
                  <a:schemeClr val="tx1"/>
                </a:solidFill>
                <a:latin typeface="+mn-lt"/>
                <a:ea typeface="Calibri" charset="0"/>
                <a:cs typeface="Calibri" charset="0"/>
              </a:defRPr>
            </a:lvl3pPr>
            <a:lvl4pPr marL="914400" indent="-118872" algn="l" defTabSz="457200" rtl="0" eaLnBrk="1" latinLnBrk="0" hangingPunct="1">
              <a:spcBef>
                <a:spcPts val="1176"/>
              </a:spcBef>
              <a:buSzPct val="75000"/>
              <a:buFont typeface=".HelveticaNeueDeskInterface-Regular" charset="-120"/>
              <a:buChar char="-"/>
              <a:defRPr sz="1600" b="0" i="0" kern="1200">
                <a:solidFill>
                  <a:schemeClr val="tx1"/>
                </a:solidFill>
                <a:latin typeface="+mn-lt"/>
                <a:ea typeface="Calibri" charset="0"/>
                <a:cs typeface="Calibri" charset="0"/>
              </a:defRPr>
            </a:lvl4pPr>
            <a:lvl5pPr marL="1143000" indent="-118872" algn="l" defTabSz="457200" rtl="0" eaLnBrk="1" latinLnBrk="0" hangingPunct="1">
              <a:spcBef>
                <a:spcPts val="1176"/>
              </a:spcBef>
              <a:buSzPct val="75000"/>
              <a:buFont typeface="Arial" charset="0"/>
              <a:buChar char="•"/>
              <a:defRPr sz="1600" b="0" i="0" kern="1200">
                <a:solidFill>
                  <a:schemeClr val="tx1"/>
                </a:solidFill>
                <a:latin typeface="+mn-lt"/>
                <a:ea typeface="Calibri" charset="0"/>
                <a:cs typeface="Calibri"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 indent="0" algn="ctr">
              <a:buNone/>
            </a:pPr>
            <a:r>
              <a:rPr lang="en-US" sz="2000" spc="200" dirty="0">
                <a:solidFill>
                  <a:schemeClr val="bg1"/>
                </a:solidFill>
              </a:rPr>
              <a:t>Solution 2</a:t>
            </a:r>
          </a:p>
          <a:p>
            <a:pPr marL="45720" indent="0" algn="ctr">
              <a:spcBef>
                <a:spcPts val="300"/>
              </a:spcBef>
              <a:buNone/>
            </a:pPr>
            <a:r>
              <a:rPr lang="en-US" sz="2000" b="1" spc="200" dirty="0">
                <a:solidFill>
                  <a:schemeClr val="bg1"/>
                </a:solidFill>
              </a:rPr>
              <a:t>HOMEOWNER MANAGED</a:t>
            </a:r>
          </a:p>
        </p:txBody>
      </p:sp>
      <p:sp>
        <p:nvSpPr>
          <p:cNvPr id="16" name="Content Placeholder 2">
            <a:extLst>
              <a:ext uri="{FF2B5EF4-FFF2-40B4-BE49-F238E27FC236}">
                <a16:creationId xmlns:a16="http://schemas.microsoft.com/office/drawing/2014/main" id="{9805F6A4-A23E-472C-9BAD-0CCD50F6D04A}"/>
              </a:ext>
            </a:extLst>
          </p:cNvPr>
          <p:cNvSpPr txBox="1">
            <a:spLocks/>
          </p:cNvSpPr>
          <p:nvPr/>
        </p:nvSpPr>
        <p:spPr>
          <a:xfrm>
            <a:off x="5144028" y="4926348"/>
            <a:ext cx="3771370" cy="971619"/>
          </a:xfrm>
          <a:prstGeom prst="rect">
            <a:avLst/>
          </a:prstGeom>
          <a:solidFill>
            <a:srgbClr val="649CBE">
              <a:alpha val="78039"/>
            </a:srgbClr>
          </a:solidFill>
          <a:ln w="19050">
            <a:noFill/>
          </a:ln>
        </p:spPr>
        <p:txBody>
          <a:bodyPr vert="horz" lIns="45720" tIns="45720" rIns="45720" bIns="45720" rtlCol="0" anchor="ctr" anchorCtr="0">
            <a:normAutofit/>
          </a:bodyPr>
          <a:lstStyle>
            <a:lvl1pPr marL="228600" indent="-182880" algn="l" defTabSz="457200" rtl="0" eaLnBrk="1" latinLnBrk="0" hangingPunct="1">
              <a:spcBef>
                <a:spcPts val="1176"/>
              </a:spcBef>
              <a:buClr>
                <a:schemeClr val="accent1"/>
              </a:buClr>
              <a:buSzPct val="75000"/>
              <a:buFont typeface="Arial" charset="0"/>
              <a:buChar char="•"/>
              <a:defRPr sz="2400" b="0" i="0" kern="1200">
                <a:solidFill>
                  <a:schemeClr val="tx1"/>
                </a:solidFill>
                <a:latin typeface="+mn-lt"/>
                <a:ea typeface="Calibri" charset="0"/>
                <a:cs typeface="Calibri" charset="0"/>
              </a:defRPr>
            </a:lvl1pPr>
            <a:lvl2pPr marL="457200" indent="-137160" algn="l" defTabSz="457200" rtl="0" eaLnBrk="1" latinLnBrk="0" hangingPunct="1">
              <a:spcBef>
                <a:spcPts val="1176"/>
              </a:spcBef>
              <a:buSzPct val="75000"/>
              <a:buFont typeface="ArialMT" charset="0"/>
              <a:buChar char="-"/>
              <a:defRPr sz="1800" b="0" i="0" kern="1200">
                <a:solidFill>
                  <a:schemeClr val="tx1"/>
                </a:solidFill>
                <a:latin typeface="+mn-lt"/>
                <a:ea typeface="Calibri" charset="0"/>
                <a:cs typeface="Calibri" charset="0"/>
              </a:defRPr>
            </a:lvl2pPr>
            <a:lvl3pPr marL="685800" indent="-118872" algn="l" defTabSz="457200" rtl="0" eaLnBrk="1" latinLnBrk="0" hangingPunct="1">
              <a:spcBef>
                <a:spcPts val="1176"/>
              </a:spcBef>
              <a:buSzPct val="75000"/>
              <a:buFont typeface="Arial" charset="0"/>
              <a:buChar char="•"/>
              <a:defRPr sz="1800" b="0" i="0" kern="1200">
                <a:solidFill>
                  <a:schemeClr val="tx1"/>
                </a:solidFill>
                <a:latin typeface="+mn-lt"/>
                <a:ea typeface="Calibri" charset="0"/>
                <a:cs typeface="Calibri" charset="0"/>
              </a:defRPr>
            </a:lvl3pPr>
            <a:lvl4pPr marL="914400" indent="-118872" algn="l" defTabSz="457200" rtl="0" eaLnBrk="1" latinLnBrk="0" hangingPunct="1">
              <a:spcBef>
                <a:spcPts val="1176"/>
              </a:spcBef>
              <a:buSzPct val="75000"/>
              <a:buFont typeface=".HelveticaNeueDeskInterface-Regular" charset="-120"/>
              <a:buChar char="-"/>
              <a:defRPr sz="1600" b="0" i="0" kern="1200">
                <a:solidFill>
                  <a:schemeClr val="tx1"/>
                </a:solidFill>
                <a:latin typeface="+mn-lt"/>
                <a:ea typeface="Calibri" charset="0"/>
                <a:cs typeface="Calibri" charset="0"/>
              </a:defRPr>
            </a:lvl4pPr>
            <a:lvl5pPr marL="1143000" indent="-118872" algn="l" defTabSz="457200" rtl="0" eaLnBrk="1" latinLnBrk="0" hangingPunct="1">
              <a:spcBef>
                <a:spcPts val="1176"/>
              </a:spcBef>
              <a:buSzPct val="75000"/>
              <a:buFont typeface="Arial" charset="0"/>
              <a:buChar char="•"/>
              <a:defRPr sz="1600" b="0" i="0" kern="1200">
                <a:solidFill>
                  <a:schemeClr val="tx1"/>
                </a:solidFill>
                <a:latin typeface="+mn-lt"/>
                <a:ea typeface="Calibri" charset="0"/>
                <a:cs typeface="Calibri"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 indent="0" algn="ctr">
              <a:buNone/>
            </a:pPr>
            <a:r>
              <a:rPr lang="en-US" sz="2000" spc="200" dirty="0">
                <a:solidFill>
                  <a:schemeClr val="bg1"/>
                </a:solidFill>
              </a:rPr>
              <a:t>Solution 3</a:t>
            </a:r>
          </a:p>
          <a:p>
            <a:pPr marL="45720" indent="0" algn="ctr">
              <a:spcBef>
                <a:spcPts val="300"/>
              </a:spcBef>
              <a:buNone/>
            </a:pPr>
            <a:r>
              <a:rPr lang="en-US" sz="2000" b="1" spc="200" dirty="0">
                <a:solidFill>
                  <a:schemeClr val="bg1"/>
                </a:solidFill>
              </a:rPr>
              <a:t>REIMBURSEMENT</a:t>
            </a:r>
          </a:p>
        </p:txBody>
      </p:sp>
    </p:spTree>
    <p:extLst>
      <p:ext uri="{BB962C8B-B14F-4D97-AF65-F5344CB8AC3E}">
        <p14:creationId xmlns:p14="http://schemas.microsoft.com/office/powerpoint/2010/main" val="1167196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2018</a:t>
            </a: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89" y="5837621"/>
            <a:ext cx="1976715" cy="1527462"/>
          </a:xfrm>
          <a:prstGeom prst="rect">
            <a:avLst/>
          </a:prstGeom>
        </p:spPr>
      </p:pic>
      <p:sp>
        <p:nvSpPr>
          <p:cNvPr id="3" name="TextBox 2"/>
          <p:cNvSpPr txBox="1"/>
          <p:nvPr/>
        </p:nvSpPr>
        <p:spPr>
          <a:xfrm>
            <a:off x="629265" y="4021394"/>
            <a:ext cx="7905135" cy="1691148"/>
          </a:xfrm>
          <a:prstGeom prst="rect">
            <a:avLst/>
          </a:prstGeom>
          <a:noFill/>
        </p:spPr>
        <p:txBody>
          <a:bodyPr wrap="square" numCol="2" rtlCol="0">
            <a:spAutoFit/>
          </a:bodyPr>
          <a:lstStyle/>
          <a:p>
            <a:pPr marL="457200" indent="-457200">
              <a:buFont typeface="Wingdings" panose="05000000000000000000" pitchFamily="2" charset="2"/>
              <a:buChar char="§"/>
            </a:pPr>
            <a:endParaRPr lang="en-US" sz="2800" dirty="0" smtClean="0">
              <a:latin typeface="Garamond" panose="02020404030301010803" pitchFamily="18" charset="0"/>
            </a:endParaRPr>
          </a:p>
        </p:txBody>
      </p:sp>
      <p:sp>
        <p:nvSpPr>
          <p:cNvPr id="13" name="TextBox 12"/>
          <p:cNvSpPr txBox="1"/>
          <p:nvPr/>
        </p:nvSpPr>
        <p:spPr>
          <a:xfrm>
            <a:off x="727592" y="349623"/>
            <a:ext cx="7806808" cy="784830"/>
          </a:xfrm>
          <a:prstGeom prst="rect">
            <a:avLst/>
          </a:prstGeom>
          <a:noFill/>
        </p:spPr>
        <p:txBody>
          <a:bodyPr wrap="square" rtlCol="0">
            <a:spAutoFit/>
          </a:bodyPr>
          <a:lstStyle/>
          <a:p>
            <a:r>
              <a:rPr lang="en-US" sz="4500" b="1" dirty="0" smtClean="0">
                <a:latin typeface="Garamond" panose="02020404030301010803" pitchFamily="18" charset="0"/>
              </a:rPr>
              <a:t>Summary of Tiered Eligibility</a:t>
            </a:r>
            <a:endParaRPr lang="en-US" sz="4500" b="1" dirty="0">
              <a:latin typeface="Garamond" panose="02020404030301010803" pitchFamily="18" charset="0"/>
            </a:endParaRPr>
          </a:p>
        </p:txBody>
      </p:sp>
      <p:sp>
        <p:nvSpPr>
          <p:cNvPr id="5" name="TextBox 4"/>
          <p:cNvSpPr txBox="1"/>
          <p:nvPr/>
        </p:nvSpPr>
        <p:spPr>
          <a:xfrm>
            <a:off x="727592" y="1307688"/>
            <a:ext cx="7806808" cy="4524315"/>
          </a:xfrm>
          <a:prstGeom prst="rect">
            <a:avLst/>
          </a:prstGeom>
          <a:noFill/>
        </p:spPr>
        <p:txBody>
          <a:bodyPr wrap="square" numCol="2" rtlCol="0">
            <a:spAutoFit/>
          </a:bodyPr>
          <a:lstStyle/>
          <a:p>
            <a:r>
              <a:rPr lang="en-US" b="1" dirty="0"/>
              <a:t>All Phases: Major or Severe Damage ($8,000 or more of FEMA inspected real property damage or 1 foot or more of flood damage on the first floor).</a:t>
            </a:r>
            <a:endParaRPr lang="en-US" dirty="0"/>
          </a:p>
          <a:p>
            <a:endParaRPr lang="en-US" b="1" dirty="0" smtClean="0"/>
          </a:p>
          <a:p>
            <a:r>
              <a:rPr lang="en-US" b="1" dirty="0" smtClean="0"/>
              <a:t>Phase </a:t>
            </a:r>
            <a:r>
              <a:rPr lang="en-US" b="1" dirty="0"/>
              <a:t>I:</a:t>
            </a:r>
            <a:r>
              <a:rPr lang="en-US" dirty="0"/>
              <a:t> Low-to-moderate income, elderly or persons with disabilities, outside the </a:t>
            </a:r>
            <a:r>
              <a:rPr lang="en-US" dirty="0" smtClean="0"/>
              <a:t>floodplain.</a:t>
            </a:r>
            <a:r>
              <a:rPr lang="en-US" dirty="0"/>
              <a:t/>
            </a:r>
            <a:br>
              <a:rPr lang="en-US" dirty="0"/>
            </a:br>
            <a:r>
              <a:rPr lang="en-US" b="1" dirty="0"/>
              <a:t>Phase II:</a:t>
            </a:r>
            <a:r>
              <a:rPr lang="en-US" dirty="0"/>
              <a:t> Low-to-moderate income, elderly or persons with disabilities, inside the </a:t>
            </a:r>
            <a:r>
              <a:rPr lang="en-US" dirty="0" smtClean="0"/>
              <a:t>floodplain.</a:t>
            </a:r>
            <a:r>
              <a:rPr lang="en-US" dirty="0"/>
              <a:t/>
            </a:r>
            <a:br>
              <a:rPr lang="en-US" dirty="0"/>
            </a:br>
            <a:r>
              <a:rPr lang="en-US" b="1" dirty="0"/>
              <a:t>Phase III:</a:t>
            </a:r>
            <a:r>
              <a:rPr lang="en-US" dirty="0"/>
              <a:t> Reside within one of the 10 most impacted or distressed parishes, outside the floodplain, no priority due </a:t>
            </a:r>
            <a:endParaRPr lang="en-US" dirty="0" smtClean="0"/>
          </a:p>
          <a:p>
            <a:r>
              <a:rPr lang="en-US" dirty="0" smtClean="0"/>
              <a:t>to income.</a:t>
            </a:r>
          </a:p>
          <a:p>
            <a:r>
              <a:rPr lang="en-US" dirty="0"/>
              <a:t/>
            </a:r>
            <a:br>
              <a:rPr lang="en-US" dirty="0"/>
            </a:br>
            <a:r>
              <a:rPr lang="en-US" b="1" dirty="0"/>
              <a:t>Phase IV:</a:t>
            </a:r>
            <a:r>
              <a:rPr lang="en-US" dirty="0"/>
              <a:t> Reside within one of the 10 most impacted or distressed parishes, inside the floodplain, no priority due to </a:t>
            </a:r>
            <a:r>
              <a:rPr lang="en-US" dirty="0" smtClean="0"/>
              <a:t>income.</a:t>
            </a:r>
            <a:r>
              <a:rPr lang="en-US" dirty="0"/>
              <a:t/>
            </a:r>
            <a:br>
              <a:rPr lang="en-US" dirty="0"/>
            </a:br>
            <a:r>
              <a:rPr lang="en-US" b="1" dirty="0"/>
              <a:t>Phase V:</a:t>
            </a:r>
            <a:r>
              <a:rPr lang="en-US" dirty="0"/>
              <a:t> All other parishes, inside and outside the </a:t>
            </a:r>
            <a:r>
              <a:rPr lang="en-US" dirty="0" smtClean="0"/>
              <a:t>floodplain.</a:t>
            </a:r>
            <a:r>
              <a:rPr lang="en-US" dirty="0"/>
              <a:t/>
            </a:r>
            <a:br>
              <a:rPr lang="en-US" dirty="0"/>
            </a:br>
            <a:r>
              <a:rPr lang="en-US" b="1" dirty="0"/>
              <a:t>Phase VI:</a:t>
            </a:r>
            <a:r>
              <a:rPr lang="en-US" dirty="0"/>
              <a:t> Reimbursement for homeowners who have completed the rebuilding process at the time they answer the survey or complete the </a:t>
            </a:r>
            <a:r>
              <a:rPr lang="en-US" dirty="0" smtClean="0"/>
              <a:t>application.</a:t>
            </a:r>
          </a:p>
          <a:p>
            <a:r>
              <a:rPr lang="en-US" i="1" dirty="0" smtClean="0"/>
              <a:t>* </a:t>
            </a:r>
            <a:r>
              <a:rPr lang="en-US" i="1" dirty="0"/>
              <a:t>The program has been expanded to include homeowners who had flood insurance and were otherwise eligible for Phase I – VI.</a:t>
            </a:r>
            <a:endParaRPr lang="en-US" dirty="0"/>
          </a:p>
        </p:txBody>
      </p:sp>
    </p:spTree>
    <p:extLst>
      <p:ext uri="{BB962C8B-B14F-4D97-AF65-F5344CB8AC3E}">
        <p14:creationId xmlns:p14="http://schemas.microsoft.com/office/powerpoint/2010/main" val="3546882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2729" y="349623"/>
            <a:ext cx="8520056" cy="784830"/>
          </a:xfrm>
          <a:prstGeom prst="rect">
            <a:avLst/>
          </a:prstGeom>
          <a:noFill/>
        </p:spPr>
        <p:txBody>
          <a:bodyPr wrap="square" rtlCol="0">
            <a:spAutoFit/>
          </a:bodyPr>
          <a:lstStyle/>
          <a:p>
            <a:r>
              <a:rPr lang="en-US" sz="4500" b="1" dirty="0" smtClean="0">
                <a:latin typeface="Garamond" panose="02020404030301010803" pitchFamily="18" charset="0"/>
              </a:rPr>
              <a:t>Restore Homeowner </a:t>
            </a:r>
            <a:r>
              <a:rPr lang="en-US" sz="4500" b="1" dirty="0">
                <a:latin typeface="Garamond" panose="02020404030301010803" pitchFamily="18" charset="0"/>
              </a:rPr>
              <a:t>Program</a:t>
            </a:r>
          </a:p>
        </p:txBody>
      </p:sp>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a:t>
            </a:r>
            <a:r>
              <a:rPr lang="en-US" sz="1600" b="1" dirty="0">
                <a:solidFill>
                  <a:srgbClr val="1D3159"/>
                </a:solidFill>
                <a:latin typeface="Helvetica" panose="020B0604020202020204" pitchFamily="34" charset="0"/>
                <a:cs typeface="Helvetica" panose="020B0604020202020204" pitchFamily="34" charset="0"/>
              </a:rPr>
              <a:t>2018</a:t>
            </a:r>
          </a:p>
        </p:txBody>
      </p:sp>
      <p:sp>
        <p:nvSpPr>
          <p:cNvPr id="10" name="TextBox 9"/>
          <p:cNvSpPr txBox="1"/>
          <p:nvPr/>
        </p:nvSpPr>
        <p:spPr>
          <a:xfrm>
            <a:off x="5592184" y="6336410"/>
            <a:ext cx="3417345" cy="338554"/>
          </a:xfrm>
          <a:prstGeom prst="rect">
            <a:avLst/>
          </a:prstGeom>
          <a:noFill/>
        </p:spPr>
        <p:txBody>
          <a:bodyPr wrap="square" rtlCol="0" anchor="ctr">
            <a:spAutoFit/>
          </a:bodyPr>
          <a:lstStyle/>
          <a:p>
            <a:pPr lvl="2" algn="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89" y="5837621"/>
            <a:ext cx="1976715" cy="1527462"/>
          </a:xfrm>
          <a:prstGeom prst="rect">
            <a:avLst/>
          </a:prstGeom>
        </p:spPr>
      </p:pic>
      <p:pic>
        <p:nvPicPr>
          <p:cNvPr id="12" name="Picture 11">
            <a:extLst>
              <a:ext uri="{FF2B5EF4-FFF2-40B4-BE49-F238E27FC236}">
                <a16:creationId xmlns:a16="http://schemas.microsoft.com/office/drawing/2014/main" id="{F2118A38-2C63-480D-B590-3700EBB54F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789" y="1417933"/>
            <a:ext cx="9170773" cy="4258296"/>
          </a:xfrm>
          <a:prstGeom prst="rect">
            <a:avLst/>
          </a:prstGeom>
        </p:spPr>
      </p:pic>
    </p:spTree>
    <p:extLst>
      <p:ext uri="{BB962C8B-B14F-4D97-AF65-F5344CB8AC3E}">
        <p14:creationId xmlns:p14="http://schemas.microsoft.com/office/powerpoint/2010/main" val="3456305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46CFF5-1B37-6746-9ED5-0FDC63CF5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954860"/>
            <a:ext cx="9144000" cy="1996440"/>
          </a:xfrm>
          <a:prstGeom prst="rect">
            <a:avLst/>
          </a:prstGeom>
        </p:spPr>
      </p:pic>
      <p:sp>
        <p:nvSpPr>
          <p:cNvPr id="4" name="TextBox 3"/>
          <p:cNvSpPr txBox="1"/>
          <p:nvPr/>
        </p:nvSpPr>
        <p:spPr>
          <a:xfrm>
            <a:off x="322729" y="349623"/>
            <a:ext cx="8520056" cy="784830"/>
          </a:xfrm>
          <a:prstGeom prst="rect">
            <a:avLst/>
          </a:prstGeom>
          <a:noFill/>
        </p:spPr>
        <p:txBody>
          <a:bodyPr wrap="square" rtlCol="0">
            <a:spAutoFit/>
          </a:bodyPr>
          <a:lstStyle/>
          <a:p>
            <a:r>
              <a:rPr lang="en-US" sz="4500" b="1" dirty="0">
                <a:latin typeface="Garamond" panose="02020404030301010803" pitchFamily="18" charset="0"/>
              </a:rPr>
              <a:t>Restoring Louisiana</a:t>
            </a:r>
          </a:p>
        </p:txBody>
      </p:sp>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a:solidFill>
                  <a:srgbClr val="1D3159"/>
                </a:solidFill>
                <a:latin typeface="Helvetica" panose="020B0604020202020204" pitchFamily="34" charset="0"/>
                <a:cs typeface="Helvetica" panose="020B0604020202020204" pitchFamily="34" charset="0"/>
              </a:rPr>
              <a:t>May 17, 2018</a:t>
            </a:r>
          </a:p>
        </p:txBody>
      </p:sp>
      <p:sp>
        <p:nvSpPr>
          <p:cNvPr id="10" name="TextBox 9"/>
          <p:cNvSpPr txBox="1"/>
          <p:nvPr/>
        </p:nvSpPr>
        <p:spPr>
          <a:xfrm>
            <a:off x="5592184" y="6336410"/>
            <a:ext cx="3417345" cy="338554"/>
          </a:xfrm>
          <a:prstGeom prst="rect">
            <a:avLst/>
          </a:prstGeom>
          <a:noFill/>
        </p:spPr>
        <p:txBody>
          <a:bodyPr wrap="square" rtlCol="0" anchor="ctr">
            <a:spAutoFit/>
          </a:bodyPr>
          <a:lstStyle/>
          <a:p>
            <a:pPr lvl="2" algn="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789" y="5837621"/>
            <a:ext cx="1976715" cy="1527462"/>
          </a:xfrm>
          <a:prstGeom prst="rect">
            <a:avLst/>
          </a:prstGeom>
        </p:spPr>
      </p:pic>
      <p:sp>
        <p:nvSpPr>
          <p:cNvPr id="2" name="TextBox 1">
            <a:extLst>
              <a:ext uri="{FF2B5EF4-FFF2-40B4-BE49-F238E27FC236}">
                <a16:creationId xmlns:a16="http://schemas.microsoft.com/office/drawing/2014/main" id="{9A947D7D-E048-E343-A4E2-64F4B972CFD8}"/>
              </a:ext>
            </a:extLst>
          </p:cNvPr>
          <p:cNvSpPr txBox="1"/>
          <p:nvPr/>
        </p:nvSpPr>
        <p:spPr>
          <a:xfrm>
            <a:off x="322729" y="1349762"/>
            <a:ext cx="8520056" cy="2323713"/>
          </a:xfrm>
          <a:prstGeom prst="rect">
            <a:avLst/>
          </a:prstGeom>
          <a:noFill/>
        </p:spPr>
        <p:txBody>
          <a:bodyPr wrap="square" numCol="1" rtlCol="0">
            <a:spAutoFit/>
          </a:bodyPr>
          <a:lstStyle/>
          <a:p>
            <a:pPr marL="217170" indent="-171450">
              <a:lnSpc>
                <a:spcPts val="2600"/>
              </a:lnSpc>
              <a:spcAft>
                <a:spcPts val="600"/>
              </a:spcAft>
              <a:buClr>
                <a:schemeClr val="tx1"/>
              </a:buClr>
              <a:buFont typeface="Arial" panose="020B0604020202020204" pitchFamily="34" charset="0"/>
              <a:buChar char="•"/>
            </a:pPr>
            <a:r>
              <a:rPr lang="en-US" sz="2200" b="1" dirty="0">
                <a:solidFill>
                  <a:schemeClr val="accent3"/>
                </a:solidFill>
                <a:latin typeface="Arial" panose="020B0604020202020204" pitchFamily="34" charset="0"/>
                <a:cs typeface="Arial" panose="020B0604020202020204" pitchFamily="34" charset="0"/>
              </a:rPr>
              <a:t>49,820</a:t>
            </a:r>
            <a:r>
              <a:rPr lang="en-US" sz="2200" b="1" dirty="0">
                <a:solidFill>
                  <a:schemeClr val="tx2"/>
                </a:solidFill>
                <a:latin typeface="Arial" panose="020B0604020202020204" pitchFamily="34" charset="0"/>
                <a:cs typeface="Arial" panose="020B0604020202020204" pitchFamily="34" charset="0"/>
              </a:rPr>
              <a:t> </a:t>
            </a:r>
            <a:r>
              <a:rPr lang="en-US" sz="2200" dirty="0">
                <a:solidFill>
                  <a:schemeClr val="tx2"/>
                </a:solidFill>
                <a:latin typeface="Arial" panose="020B0604020202020204" pitchFamily="34" charset="0"/>
                <a:cs typeface="Arial" panose="020B0604020202020204" pitchFamily="34" charset="0"/>
              </a:rPr>
              <a:t>homeowners have submitted surveys with </a:t>
            </a:r>
            <a:r>
              <a:rPr lang="en-US" sz="2200" b="1" dirty="0">
                <a:solidFill>
                  <a:schemeClr val="accent3"/>
                </a:solidFill>
                <a:latin typeface="Arial" panose="020B0604020202020204" pitchFamily="34" charset="0"/>
                <a:cs typeface="Arial" panose="020B0604020202020204" pitchFamily="34" charset="0"/>
              </a:rPr>
              <a:t>40,710</a:t>
            </a:r>
            <a:r>
              <a:rPr lang="en-US" sz="2200" dirty="0">
                <a:solidFill>
                  <a:schemeClr val="tx2"/>
                </a:solidFill>
                <a:latin typeface="Arial" panose="020B0604020202020204" pitchFamily="34" charset="0"/>
                <a:cs typeface="Arial" panose="020B0604020202020204" pitchFamily="34" charset="0"/>
              </a:rPr>
              <a:t> qualifying for the program.</a:t>
            </a:r>
          </a:p>
          <a:p>
            <a:pPr marL="217170" indent="-171450">
              <a:lnSpc>
                <a:spcPts val="2600"/>
              </a:lnSpc>
              <a:spcAft>
                <a:spcPts val="600"/>
              </a:spcAft>
              <a:buFont typeface="Arial" panose="020B0604020202020204" pitchFamily="34" charset="0"/>
              <a:buChar char="•"/>
            </a:pPr>
            <a:r>
              <a:rPr lang="en-US" sz="2200" dirty="0">
                <a:solidFill>
                  <a:schemeClr val="tx2"/>
                </a:solidFill>
                <a:latin typeface="Arial" panose="020B0604020202020204" pitchFamily="34" charset="0"/>
                <a:cs typeface="Arial" panose="020B0604020202020204" pitchFamily="34" charset="0"/>
              </a:rPr>
              <a:t>Of the qualifying homeowners, </a:t>
            </a:r>
            <a:r>
              <a:rPr lang="en-US" sz="2200" b="1" dirty="0">
                <a:solidFill>
                  <a:schemeClr val="accent3"/>
                </a:solidFill>
                <a:latin typeface="Arial" panose="020B0604020202020204" pitchFamily="34" charset="0"/>
                <a:cs typeface="Arial" panose="020B0604020202020204" pitchFamily="34" charset="0"/>
              </a:rPr>
              <a:t>40,460</a:t>
            </a:r>
            <a:r>
              <a:rPr lang="en-US" sz="2200" b="1" dirty="0">
                <a:solidFill>
                  <a:schemeClr val="tx2"/>
                </a:solidFill>
                <a:latin typeface="Arial" panose="020B0604020202020204" pitchFamily="34" charset="0"/>
                <a:cs typeface="Arial" panose="020B0604020202020204" pitchFamily="34" charset="0"/>
              </a:rPr>
              <a:t> </a:t>
            </a:r>
            <a:r>
              <a:rPr lang="en-US" sz="2200" dirty="0">
                <a:solidFill>
                  <a:schemeClr val="tx2"/>
                </a:solidFill>
                <a:latin typeface="Arial" panose="020B0604020202020204" pitchFamily="34" charset="0"/>
                <a:cs typeface="Arial" panose="020B0604020202020204" pitchFamily="34" charset="0"/>
              </a:rPr>
              <a:t>have been invited to apply.</a:t>
            </a:r>
          </a:p>
          <a:p>
            <a:pPr marL="217170" indent="-171450">
              <a:lnSpc>
                <a:spcPts val="2600"/>
              </a:lnSpc>
              <a:spcAft>
                <a:spcPts val="600"/>
              </a:spcAft>
              <a:buClr>
                <a:schemeClr val="tx1"/>
              </a:buClr>
              <a:buFont typeface="Arial" panose="020B0604020202020204" pitchFamily="34" charset="0"/>
              <a:buChar char="•"/>
            </a:pPr>
            <a:r>
              <a:rPr lang="en-US" sz="2200" b="1" dirty="0">
                <a:solidFill>
                  <a:schemeClr val="accent3"/>
                </a:solidFill>
                <a:latin typeface="Arial" panose="020B0604020202020204" pitchFamily="34" charset="0"/>
                <a:cs typeface="Arial" panose="020B0604020202020204" pitchFamily="34" charset="0"/>
              </a:rPr>
              <a:t>30,880</a:t>
            </a:r>
            <a:r>
              <a:rPr lang="en-US" sz="2200" b="1" dirty="0">
                <a:solidFill>
                  <a:schemeClr val="tx2"/>
                </a:solidFill>
                <a:latin typeface="Arial" panose="020B0604020202020204" pitchFamily="34" charset="0"/>
                <a:cs typeface="Arial" panose="020B0604020202020204" pitchFamily="34" charset="0"/>
              </a:rPr>
              <a:t> </a:t>
            </a:r>
            <a:r>
              <a:rPr lang="en-US" sz="2200" dirty="0">
                <a:solidFill>
                  <a:schemeClr val="tx2"/>
                </a:solidFill>
                <a:latin typeface="Arial" panose="020B0604020202020204" pitchFamily="34" charset="0"/>
                <a:cs typeface="Arial" panose="020B0604020202020204" pitchFamily="34" charset="0"/>
              </a:rPr>
              <a:t>of the invited applicants have submitted their application.</a:t>
            </a:r>
          </a:p>
          <a:p>
            <a:pPr marL="217170" indent="-171450">
              <a:lnSpc>
                <a:spcPts val="2600"/>
              </a:lnSpc>
              <a:spcAft>
                <a:spcPts val="600"/>
              </a:spcAft>
              <a:buFont typeface="Arial" panose="020B0604020202020204" pitchFamily="34" charset="0"/>
              <a:buChar char="•"/>
            </a:pPr>
            <a:r>
              <a:rPr lang="en-US" sz="2200" dirty="0">
                <a:solidFill>
                  <a:schemeClr val="tx2"/>
                </a:solidFill>
                <a:latin typeface="Arial" panose="020B0604020202020204" pitchFamily="34" charset="0"/>
                <a:cs typeface="Arial" panose="020B0604020202020204" pitchFamily="34" charset="0"/>
              </a:rPr>
              <a:t>Grant awards have been offered to </a:t>
            </a:r>
            <a:r>
              <a:rPr lang="en-US" sz="2200" b="1" dirty="0">
                <a:solidFill>
                  <a:schemeClr val="accent3"/>
                </a:solidFill>
                <a:latin typeface="Arial" panose="020B0604020202020204" pitchFamily="34" charset="0"/>
                <a:cs typeface="Arial" panose="020B0604020202020204" pitchFamily="34" charset="0"/>
              </a:rPr>
              <a:t>10,740</a:t>
            </a:r>
            <a:r>
              <a:rPr lang="en-US" sz="2200" b="1" dirty="0">
                <a:solidFill>
                  <a:schemeClr val="tx2"/>
                </a:solidFill>
                <a:latin typeface="Arial" panose="020B0604020202020204" pitchFamily="34" charset="0"/>
                <a:cs typeface="Arial" panose="020B0604020202020204" pitchFamily="34" charset="0"/>
              </a:rPr>
              <a:t> </a:t>
            </a:r>
            <a:r>
              <a:rPr lang="en-US" sz="2200" dirty="0">
                <a:solidFill>
                  <a:schemeClr val="tx2"/>
                </a:solidFill>
                <a:latin typeface="Arial" panose="020B0604020202020204" pitchFamily="34" charset="0"/>
                <a:cs typeface="Arial" panose="020B0604020202020204" pitchFamily="34" charset="0"/>
              </a:rPr>
              <a:t>homeowners with a total dollar amount of </a:t>
            </a:r>
            <a:r>
              <a:rPr lang="en-US" sz="2200" b="1" dirty="0">
                <a:solidFill>
                  <a:schemeClr val="accent3"/>
                </a:solidFill>
                <a:latin typeface="Arial" panose="020B0604020202020204" pitchFamily="34" charset="0"/>
                <a:cs typeface="Arial" panose="020B0604020202020204" pitchFamily="34" charset="0"/>
              </a:rPr>
              <a:t>$284 million</a:t>
            </a:r>
            <a:r>
              <a:rPr lang="en-US" sz="2200" b="1" baseline="30000" dirty="0">
                <a:solidFill>
                  <a:schemeClr val="accent3"/>
                </a:solidFill>
                <a:latin typeface="Arial" panose="020B0604020202020204" pitchFamily="34" charset="0"/>
                <a:cs typeface="Arial" panose="020B0604020202020204" pitchFamily="34" charset="0"/>
              </a:rPr>
              <a:t>+</a:t>
            </a:r>
            <a:r>
              <a:rPr lang="en-US" sz="2200" b="1" dirty="0">
                <a:solidFill>
                  <a:schemeClr val="accent3"/>
                </a:solidFill>
                <a:latin typeface="Arial" panose="020B0604020202020204" pitchFamily="34" charset="0"/>
                <a:cs typeface="Arial" panose="020B0604020202020204" pitchFamily="34" charset="0"/>
              </a:rPr>
              <a:t>.</a:t>
            </a:r>
            <a:endParaRPr lang="en-US" sz="2200" b="1" spc="300" dirty="0">
              <a:solidFill>
                <a:schemeClr val="accent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825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2729" y="349623"/>
            <a:ext cx="8520056" cy="1569660"/>
          </a:xfrm>
          <a:prstGeom prst="rect">
            <a:avLst/>
          </a:prstGeom>
          <a:noFill/>
        </p:spPr>
        <p:txBody>
          <a:bodyPr wrap="square" rtlCol="0">
            <a:spAutoFit/>
          </a:bodyPr>
          <a:lstStyle/>
          <a:p>
            <a:r>
              <a:rPr lang="en-US" sz="3200" b="1" dirty="0">
                <a:latin typeface="Garamond" panose="02020404030301010803" pitchFamily="18" charset="0"/>
              </a:rPr>
              <a:t>Gov. Edwards </a:t>
            </a:r>
            <a:r>
              <a:rPr lang="en-US" sz="3200" b="1" dirty="0" smtClean="0">
                <a:latin typeface="Garamond" panose="02020404030301010803" pitchFamily="18" charset="0"/>
              </a:rPr>
              <a:t>Asks HUD for </a:t>
            </a:r>
            <a:r>
              <a:rPr lang="en-US" sz="3200" b="1" dirty="0">
                <a:latin typeface="Garamond" panose="02020404030301010803" pitchFamily="18" charset="0"/>
              </a:rPr>
              <a:t>Quick Interpretation of </a:t>
            </a:r>
            <a:r>
              <a:rPr lang="en-US" sz="3200" b="1" dirty="0" smtClean="0">
                <a:latin typeface="Garamond" panose="02020404030301010803" pitchFamily="18" charset="0"/>
              </a:rPr>
              <a:t>Duplication </a:t>
            </a:r>
            <a:r>
              <a:rPr lang="en-US" sz="3200" b="1" dirty="0">
                <a:latin typeface="Garamond" panose="02020404030301010803" pitchFamily="18" charset="0"/>
              </a:rPr>
              <a:t>of Benefits </a:t>
            </a:r>
            <a:r>
              <a:rPr lang="en-US" sz="3200" b="1" dirty="0" smtClean="0">
                <a:latin typeface="Garamond" panose="02020404030301010803" pitchFamily="18" charset="0"/>
              </a:rPr>
              <a:t>Fix in Bipartisan Budget Act of 2018</a:t>
            </a:r>
            <a:endParaRPr lang="en-US" sz="3200" b="1" dirty="0">
              <a:latin typeface="Garamond" panose="02020404030301010803" pitchFamily="18" charset="0"/>
            </a:endParaRPr>
          </a:p>
        </p:txBody>
      </p:sp>
      <p:sp>
        <p:nvSpPr>
          <p:cNvPr id="8" name="Rectangle 7"/>
          <p:cNvSpPr/>
          <p:nvPr/>
        </p:nvSpPr>
        <p:spPr>
          <a:xfrm>
            <a:off x="0" y="6121101"/>
            <a:ext cx="9144000" cy="736900"/>
          </a:xfrm>
          <a:prstGeom prst="rect">
            <a:avLst/>
          </a:prstGeom>
          <a:solidFill>
            <a:srgbClr val="1D3159">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6336410"/>
            <a:ext cx="9144000" cy="338554"/>
          </a:xfrm>
          <a:prstGeom prst="rect">
            <a:avLst/>
          </a:prstGeom>
          <a:noFill/>
        </p:spPr>
        <p:txBody>
          <a:bodyPr wrap="square" rtlCol="0" anchor="ctr">
            <a:spAutoFit/>
          </a:bodyPr>
          <a:lstStyle/>
          <a:p>
            <a:pPr algn="ctr"/>
            <a:r>
              <a:rPr lang="en-US" sz="1600" b="1" dirty="0" smtClean="0">
                <a:solidFill>
                  <a:srgbClr val="1D3159"/>
                </a:solidFill>
                <a:latin typeface="Helvetica" panose="020B0604020202020204" pitchFamily="34" charset="0"/>
                <a:cs typeface="Helvetica" panose="020B0604020202020204" pitchFamily="34" charset="0"/>
              </a:rPr>
              <a:t>May 17, </a:t>
            </a:r>
            <a:r>
              <a:rPr lang="en-US" sz="1600" b="1" dirty="0">
                <a:solidFill>
                  <a:srgbClr val="1D3159"/>
                </a:solidFill>
                <a:latin typeface="Helvetica" panose="020B0604020202020204" pitchFamily="34" charset="0"/>
                <a:cs typeface="Helvetica" panose="020B0604020202020204" pitchFamily="34" charset="0"/>
              </a:rPr>
              <a:t>2018</a:t>
            </a:r>
          </a:p>
        </p:txBody>
      </p:sp>
      <p:sp>
        <p:nvSpPr>
          <p:cNvPr id="10" name="TextBox 9"/>
          <p:cNvSpPr txBox="1"/>
          <p:nvPr/>
        </p:nvSpPr>
        <p:spPr>
          <a:xfrm>
            <a:off x="5592184" y="6336410"/>
            <a:ext cx="3417345" cy="338554"/>
          </a:xfrm>
          <a:prstGeom prst="rect">
            <a:avLst/>
          </a:prstGeom>
          <a:noFill/>
        </p:spPr>
        <p:txBody>
          <a:bodyPr wrap="square" rtlCol="0" anchor="ctr">
            <a:spAutoFit/>
          </a:bodyPr>
          <a:lstStyle/>
          <a:p>
            <a:pPr lvl="2" algn="r"/>
            <a:endParaRPr lang="en-US" sz="1600" b="1" dirty="0">
              <a:solidFill>
                <a:srgbClr val="1D3159"/>
              </a:solidFill>
              <a:latin typeface="Helvetica" panose="020B0604020202020204" pitchFamily="34" charset="0"/>
              <a:cs typeface="Helvetica" panose="020B060402020202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89" y="5837621"/>
            <a:ext cx="1976715" cy="1527462"/>
          </a:xfrm>
          <a:prstGeom prst="rect">
            <a:avLst/>
          </a:prstGeom>
        </p:spPr>
      </p:pic>
      <p:sp>
        <p:nvSpPr>
          <p:cNvPr id="13" name="TextBox 12">
            <a:extLst>
              <a:ext uri="{FF2B5EF4-FFF2-40B4-BE49-F238E27FC236}">
                <a16:creationId xmlns:a16="http://schemas.microsoft.com/office/drawing/2014/main" id="{18F42D05-F83F-470D-BA8B-045EBDCA9518}"/>
              </a:ext>
            </a:extLst>
          </p:cNvPr>
          <p:cNvSpPr txBox="1"/>
          <p:nvPr/>
        </p:nvSpPr>
        <p:spPr>
          <a:xfrm>
            <a:off x="322729" y="1710322"/>
            <a:ext cx="7887206" cy="4078039"/>
          </a:xfrm>
          <a:prstGeom prst="rect">
            <a:avLst/>
          </a:prstGeom>
          <a:noFill/>
        </p:spPr>
        <p:txBody>
          <a:bodyPr wrap="square" numCol="1" rtlCol="0">
            <a:spAutoFit/>
          </a:bodyPr>
          <a:lstStyle/>
          <a:p>
            <a:pPr>
              <a:spcBef>
                <a:spcPts val="600"/>
              </a:spcBef>
            </a:pPr>
            <a:endParaRPr lang="en-US" dirty="0"/>
          </a:p>
          <a:p>
            <a:pPr marL="457200" indent="-457200">
              <a:spcBef>
                <a:spcPts val="600"/>
              </a:spcBef>
              <a:buFont typeface="Wingdings" panose="05000000000000000000" pitchFamily="2" charset="2"/>
              <a:buChar char="§"/>
            </a:pPr>
            <a:r>
              <a:rPr lang="en-US" b="1" dirty="0"/>
              <a:t>Bipartisan Budget Act of 2018:  </a:t>
            </a:r>
            <a:r>
              <a:rPr lang="en-US" dirty="0"/>
              <a:t>Congress made a partial fix to the </a:t>
            </a:r>
            <a:r>
              <a:rPr lang="en-US" dirty="0" smtClean="0"/>
              <a:t>Small Business Administration Duplication Of Benefits issue </a:t>
            </a:r>
            <a:r>
              <a:rPr lang="en-US" dirty="0"/>
              <a:t>in the Bipartisan Budget Act of 2018, but it’s not clear if this applies to Restore</a:t>
            </a:r>
            <a:r>
              <a:rPr lang="en-US" dirty="0" smtClean="0"/>
              <a:t>.</a:t>
            </a:r>
          </a:p>
          <a:p>
            <a:pPr>
              <a:spcBef>
                <a:spcPts val="600"/>
              </a:spcBef>
            </a:pPr>
            <a:endParaRPr lang="en-US" b="1" dirty="0" smtClean="0">
              <a:latin typeface="Calibri" panose="020F0502020204030204" pitchFamily="34" charset="0"/>
              <a:cs typeface="Calibri" panose="020F0502020204030204" pitchFamily="34" charset="0"/>
            </a:endParaRPr>
          </a:p>
          <a:p>
            <a:pPr marL="457200" indent="-457200">
              <a:spcBef>
                <a:spcPts val="600"/>
              </a:spcBef>
              <a:buFont typeface="Wingdings" panose="05000000000000000000" pitchFamily="2" charset="2"/>
              <a:buChar char="§"/>
            </a:pPr>
            <a:r>
              <a:rPr lang="en-US" b="1" dirty="0"/>
              <a:t>SBA DOB: </a:t>
            </a:r>
            <a:r>
              <a:rPr lang="en-US" dirty="0" smtClean="0"/>
              <a:t>Many applicants </a:t>
            </a:r>
            <a:r>
              <a:rPr lang="en-US" dirty="0"/>
              <a:t>who were approved for Small Business Administration loans to repair their homes—whether or not they used the loans—cannot receive assistance from Restore because the federal government considers the SBA loan to be a Duplication of Benefits. </a:t>
            </a:r>
            <a:endParaRPr lang="en-US" dirty="0">
              <a:latin typeface="Calibri" panose="020F0502020204030204" pitchFamily="34" charset="0"/>
              <a:cs typeface="Calibri" panose="020F0502020204030204" pitchFamily="34" charset="0"/>
            </a:endParaRPr>
          </a:p>
          <a:p>
            <a:pPr marL="457200" indent="-457200">
              <a:spcBef>
                <a:spcPts val="600"/>
              </a:spcBef>
              <a:buFont typeface="Wingdings" panose="05000000000000000000" pitchFamily="2" charset="2"/>
              <a:buChar char="§"/>
            </a:pPr>
            <a:endParaRPr lang="en-US" b="1" dirty="0">
              <a:latin typeface="Calibri" panose="020F0502020204030204" pitchFamily="34" charset="0"/>
              <a:cs typeface="Calibri" panose="020F0502020204030204" pitchFamily="34" charset="0"/>
            </a:endParaRPr>
          </a:p>
          <a:p>
            <a:pPr marL="457200" indent="-457200">
              <a:spcBef>
                <a:spcPts val="600"/>
              </a:spcBef>
              <a:buFont typeface="Wingdings" panose="05000000000000000000" pitchFamily="2" charset="2"/>
              <a:buChar char="§"/>
            </a:pPr>
            <a:r>
              <a:rPr lang="en-US" b="1" dirty="0" smtClean="0">
                <a:latin typeface="Calibri" panose="020F0502020204030204" pitchFamily="34" charset="0"/>
                <a:cs typeface="Calibri" panose="020F0502020204030204" pitchFamily="34" charset="0"/>
              </a:rPr>
              <a:t>Governor’s </a:t>
            </a:r>
            <a:r>
              <a:rPr lang="en-US" b="1" dirty="0">
                <a:latin typeface="Calibri" panose="020F0502020204030204" pitchFamily="34" charset="0"/>
                <a:cs typeface="Calibri" panose="020F0502020204030204" pitchFamily="34" charset="0"/>
              </a:rPr>
              <a:t>Letter</a:t>
            </a:r>
            <a:r>
              <a:rPr lang="en-US" dirty="0">
                <a:latin typeface="Calibri" panose="020F0502020204030204" pitchFamily="34" charset="0"/>
                <a:cs typeface="Calibri" panose="020F0502020204030204" pitchFamily="34" charset="0"/>
              </a:rPr>
              <a:t>: Gov. Edwards sent a letter on April 3, 2018, asking HUD to provide a </a:t>
            </a:r>
            <a:r>
              <a:rPr lang="en-US" dirty="0" smtClean="0">
                <a:latin typeface="Calibri" panose="020F0502020204030204" pitchFamily="34" charset="0"/>
                <a:cs typeface="Calibri" panose="020F0502020204030204" pitchFamily="34" charset="0"/>
              </a:rPr>
              <a:t>timely </a:t>
            </a:r>
            <a:r>
              <a:rPr lang="en-US" dirty="0">
                <a:latin typeface="Calibri" panose="020F0502020204030204" pitchFamily="34" charset="0"/>
                <a:cs typeface="Calibri" panose="020F0502020204030204" pitchFamily="34" charset="0"/>
              </a:rPr>
              <a:t>interpretation of the Duplication of Benefits (DOB) language in the Bipartisan Budget Act of 2018</a:t>
            </a:r>
            <a:r>
              <a:rPr lang="en-US" dirty="0" smtClean="0">
                <a:latin typeface="Calibri" panose="020F0502020204030204" pitchFamily="34" charset="0"/>
                <a:cs typeface="Calibri" panose="020F0502020204030204" pitchFamily="34" charset="0"/>
              </a:rPr>
              <a:t>.</a:t>
            </a:r>
            <a:endParaRPr lang="en-US" sz="2000" dirty="0">
              <a:latin typeface="Garamond" panose="02020404030301010803" pitchFamily="18" charset="0"/>
            </a:endParaRPr>
          </a:p>
        </p:txBody>
      </p:sp>
    </p:spTree>
    <p:extLst>
      <p:ext uri="{BB962C8B-B14F-4D97-AF65-F5344CB8AC3E}">
        <p14:creationId xmlns:p14="http://schemas.microsoft.com/office/powerpoint/2010/main" val="3470682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numCol="2" rtlCol="0">
        <a:spAutoFit/>
      </a:bodyPr>
      <a:lstStyle>
        <a:defPPr marL="457200" indent="-457200">
          <a:buFont typeface="Wingdings" panose="05000000000000000000" pitchFamily="2" charset="2"/>
          <a:buChar char="§"/>
          <a:defRPr sz="2800" dirty="0" smtClean="0">
            <a:latin typeface="Garamond" panose="02020404030301010803"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6508</TotalTime>
  <Words>1200</Words>
  <Application>Microsoft Office PowerPoint</Application>
  <PresentationFormat>On-screen Show (4:3)</PresentationFormat>
  <Paragraphs>172</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Arial Narrow</vt:lpstr>
      <vt:lpstr>Calibri</vt:lpstr>
      <vt:lpstr>Calibri Light</vt:lpstr>
      <vt:lpstr>Garamond</vt:lpstr>
      <vt:lpstr>Helvetica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Louisiana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 Carson</dc:creator>
  <cp:lastModifiedBy>Pat Forbes</cp:lastModifiedBy>
  <cp:revision>230</cp:revision>
  <cp:lastPrinted>2018-01-30T16:49:18Z</cp:lastPrinted>
  <dcterms:created xsi:type="dcterms:W3CDTF">2017-05-21T20:13:46Z</dcterms:created>
  <dcterms:modified xsi:type="dcterms:W3CDTF">2018-05-16T22:54:19Z</dcterms:modified>
</cp:coreProperties>
</file>