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4"/>
    <p:sldMasterId id="2147483897" r:id="rId5"/>
    <p:sldMasterId id="2147483925" r:id="rId6"/>
  </p:sldMasterIdLst>
  <p:notesMasterIdLst>
    <p:notesMasterId r:id="rId21"/>
  </p:notesMasterIdLst>
  <p:handoutMasterIdLst>
    <p:handoutMasterId r:id="rId22"/>
  </p:handoutMasterIdLst>
  <p:sldIdLst>
    <p:sldId id="1740" r:id="rId7"/>
    <p:sldId id="1671" r:id="rId8"/>
    <p:sldId id="1668" r:id="rId9"/>
    <p:sldId id="1673" r:id="rId10"/>
    <p:sldId id="1735" r:id="rId11"/>
    <p:sldId id="1726" r:id="rId12"/>
    <p:sldId id="1734" r:id="rId13"/>
    <p:sldId id="1736" r:id="rId14"/>
    <p:sldId id="1737" r:id="rId15"/>
    <p:sldId id="1739" r:id="rId16"/>
    <p:sldId id="1738" r:id="rId17"/>
    <p:sldId id="1731" r:id="rId18"/>
    <p:sldId id="1732" r:id="rId19"/>
    <p:sldId id="1728" r:id="rId20"/>
  </p:sldIdLst>
  <p:sldSz cx="9144000" cy="6858000" type="screen4x3"/>
  <p:notesSz cx="7019925" cy="9305925"/>
  <p:custDataLst>
    <p:tags r:id="rId2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2A"/>
    <a:srgbClr val="274467"/>
    <a:srgbClr val="315683"/>
    <a:srgbClr val="F6903C"/>
    <a:srgbClr val="6E97C8"/>
    <a:srgbClr val="3D6AA1"/>
    <a:srgbClr val="E4E4E4"/>
    <a:srgbClr val="6792C5"/>
    <a:srgbClr val="8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4" autoAdjust="0"/>
    <p:restoredTop sz="99833" autoAdjust="0"/>
  </p:normalViewPr>
  <p:slideViewPr>
    <p:cSldViewPr snapToGrid="0">
      <p:cViewPr>
        <p:scale>
          <a:sx n="60" d="100"/>
          <a:sy n="60" d="100"/>
        </p:scale>
        <p:origin x="-1746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310" y="-114"/>
      </p:cViewPr>
      <p:guideLst>
        <p:guide orient="horz" pos="2931"/>
        <p:guide pos="2211"/>
      </p:guideLst>
    </p:cSldViewPr>
  </p:notesViewPr>
  <p:gridSpacing cx="39319" cy="393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282" y="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810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282" y="883810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CE1749F-FDB6-4B88-B395-7EF5CD64074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17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282" y="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8200" cy="3487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475" y="4421159"/>
            <a:ext cx="5614980" cy="418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810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282" y="8838102"/>
            <a:ext cx="3042446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E4183E0-83A0-4B60-9B22-EBEA5E1639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96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76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4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686550"/>
            <a:ext cx="2133600" cy="173038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88DA16E-3A8C-4FEE-BEF0-9128FAEF741C}" type="datetime8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 8:32 AM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/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C1575207-DD43-41CB-9D66-A7A47A9D5295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/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Report prepared by USACE New Orleans District  - H&amp;H Branch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51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82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31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548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18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46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1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379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82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06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64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402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29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38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686550"/>
            <a:ext cx="2133600" cy="173038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88DA16E-3A8C-4FEE-BEF0-9128FAEF741C}" type="datetime8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 8:32 AM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/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C1575207-DD43-41CB-9D66-A7A47A9D5295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/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Report prepared by USACE New Orleans District  - H&amp;H Branch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344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36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275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8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927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246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5662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210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655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371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148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131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52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49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0" y="6686550"/>
            <a:ext cx="2133600" cy="173038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88DA16E-3A8C-4FEE-BEF0-9128FAEF741C}" type="datetime8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 8:32 AM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/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C1575207-DD43-41CB-9D66-A7A47A9D5295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/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Report prepared by USACE New Orleans District  - H&amp;H Branch</a:t>
            </a: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45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1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0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34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9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10EFFA67-29B8-4CF4-AEAC-DF907D221097}" type="datetimeFigureOut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2/19/2013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F8E572FB-1270-4B07-BE46-4BAAC30BDEC8}" type="slidenum">
              <a:rPr lang="en-US" sz="1800" b="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29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0687"/>
            <a:ext cx="8229600" cy="440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6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WordArt 46"/>
          <p:cNvSpPr>
            <a:spLocks noChangeArrowheads="1" noChangeShapeType="1" noTextEdit="1"/>
          </p:cNvSpPr>
          <p:nvPr userDrawn="1"/>
        </p:nvSpPr>
        <p:spPr bwMode="auto">
          <a:xfrm>
            <a:off x="281274" y="145387"/>
            <a:ext cx="6468495" cy="27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i="1" kern="10" spc="110" dirty="0">
                <a:ln w="9525">
                  <a:noFill/>
                  <a:round/>
                  <a:headEnd/>
                  <a:tailEnd/>
                </a:ln>
                <a:solidFill>
                  <a:srgbClr val="E3ECD0"/>
                </a:solidFill>
                <a:latin typeface="Arial"/>
                <a:cs typeface="Arial"/>
              </a:rPr>
              <a:t>Governor's Office of Homeland Security &amp; Emergency </a:t>
            </a:r>
            <a:r>
              <a:rPr lang="en-US" sz="2400" b="0" i="1" kern="10" spc="110" dirty="0" smtClean="0">
                <a:ln w="9525">
                  <a:noFill/>
                  <a:round/>
                  <a:headEnd/>
                  <a:tailEnd/>
                </a:ln>
                <a:solidFill>
                  <a:srgbClr val="E3ECD0"/>
                </a:solidFill>
                <a:latin typeface="Arial"/>
                <a:cs typeface="Arial"/>
              </a:rPr>
              <a:t>Preparedness</a:t>
            </a:r>
            <a:endParaRPr lang="en-US" sz="2400" b="0" i="1" kern="10" spc="110" dirty="0">
              <a:ln w="9525">
                <a:noFill/>
                <a:round/>
                <a:headEnd/>
                <a:tailEnd/>
              </a:ln>
              <a:solidFill>
                <a:srgbClr val="E3ECD0"/>
              </a:solidFill>
              <a:latin typeface="Arial"/>
              <a:cs typeface="Arial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950913"/>
            <a:ext cx="91440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57"/>
          <p:cNvSpPr>
            <a:spLocks noChangeShapeType="1"/>
          </p:cNvSpPr>
          <p:nvPr userDrawn="1"/>
        </p:nvSpPr>
        <p:spPr bwMode="auto">
          <a:xfrm flipV="1">
            <a:off x="0" y="911225"/>
            <a:ext cx="9144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74330" y="439801"/>
            <a:ext cx="7399454" cy="52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4000" b="0" spc="140" dirty="0" smtClean="0">
                <a:solidFill>
                  <a:prstClr val="white"/>
                </a:solidFill>
                <a:latin typeface="Calibri" pitchFamily="34" charset="0"/>
              </a:rPr>
              <a:t>Hurricane Isaac</a:t>
            </a:r>
            <a:endParaRPr lang="en-US" sz="4000" b="0" spc="14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4000"/>
        <a:buFont typeface="Arial" pitchFamily="34" charset="0"/>
        <a:buChar char="◘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4000"/>
        <a:buFontTx/>
        <a:buBlip>
          <a:blip r:embed="rId16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90000"/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0687"/>
            <a:ext cx="8229600" cy="440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6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WordArt 46"/>
          <p:cNvSpPr>
            <a:spLocks noChangeArrowheads="1" noChangeShapeType="1" noTextEdit="1"/>
          </p:cNvSpPr>
          <p:nvPr userDrawn="1"/>
        </p:nvSpPr>
        <p:spPr bwMode="auto">
          <a:xfrm>
            <a:off x="281274" y="145387"/>
            <a:ext cx="6468495" cy="27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i="1" kern="10" spc="110" dirty="0">
                <a:ln w="9525">
                  <a:noFill/>
                  <a:round/>
                  <a:headEnd/>
                  <a:tailEnd/>
                </a:ln>
                <a:solidFill>
                  <a:srgbClr val="E3ECD0"/>
                </a:solidFill>
                <a:latin typeface="Arial"/>
                <a:cs typeface="Arial"/>
              </a:rPr>
              <a:t>Governor's Office of Homeland Security &amp; Emergency </a:t>
            </a:r>
            <a:r>
              <a:rPr lang="en-US" sz="2400" b="0" i="1" kern="10" spc="110" dirty="0" smtClean="0">
                <a:ln w="9525">
                  <a:noFill/>
                  <a:round/>
                  <a:headEnd/>
                  <a:tailEnd/>
                </a:ln>
                <a:solidFill>
                  <a:srgbClr val="E3ECD0"/>
                </a:solidFill>
                <a:latin typeface="Arial"/>
                <a:cs typeface="Arial"/>
              </a:rPr>
              <a:t>Preparedness</a:t>
            </a:r>
            <a:endParaRPr lang="en-US" sz="2400" b="0" i="1" kern="10" spc="110" dirty="0">
              <a:ln w="9525">
                <a:noFill/>
                <a:round/>
                <a:headEnd/>
                <a:tailEnd/>
              </a:ln>
              <a:solidFill>
                <a:srgbClr val="E3ECD0"/>
              </a:solidFill>
              <a:latin typeface="Arial"/>
              <a:cs typeface="Arial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950913"/>
            <a:ext cx="91440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57"/>
          <p:cNvSpPr>
            <a:spLocks noChangeShapeType="1"/>
          </p:cNvSpPr>
          <p:nvPr userDrawn="1"/>
        </p:nvSpPr>
        <p:spPr bwMode="auto">
          <a:xfrm flipV="1">
            <a:off x="0" y="911225"/>
            <a:ext cx="9144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74330" y="439801"/>
            <a:ext cx="7399454" cy="52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4000" b="0" spc="140" dirty="0" smtClean="0">
                <a:solidFill>
                  <a:prstClr val="white"/>
                </a:solidFill>
                <a:latin typeface="Calibri" pitchFamily="34" charset="0"/>
              </a:rPr>
              <a:t>Hurricane Isaac</a:t>
            </a:r>
            <a:endParaRPr lang="en-US" sz="4000" b="0" spc="14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1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4000"/>
        <a:buFont typeface="Arial" pitchFamily="34" charset="0"/>
        <a:buChar char="◘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4000"/>
        <a:buFontTx/>
        <a:buBlip>
          <a:blip r:embed="rId16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90000"/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20687"/>
            <a:ext cx="8229600" cy="4405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6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WordArt 46"/>
          <p:cNvSpPr>
            <a:spLocks noChangeArrowheads="1" noChangeShapeType="1" noTextEdit="1"/>
          </p:cNvSpPr>
          <p:nvPr userDrawn="1"/>
        </p:nvSpPr>
        <p:spPr bwMode="auto">
          <a:xfrm>
            <a:off x="281274" y="145387"/>
            <a:ext cx="6468495" cy="278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i="1" kern="10" spc="110" dirty="0">
                <a:ln w="9525">
                  <a:noFill/>
                  <a:round/>
                  <a:headEnd/>
                  <a:tailEnd/>
                </a:ln>
                <a:solidFill>
                  <a:srgbClr val="E3ECD0"/>
                </a:solidFill>
                <a:latin typeface="Arial"/>
                <a:cs typeface="Arial"/>
              </a:rPr>
              <a:t>Governor's Office of Homeland Security &amp; Emergency </a:t>
            </a:r>
            <a:r>
              <a:rPr lang="en-US" sz="2400" b="0" i="1" kern="10" spc="110" dirty="0" smtClean="0">
                <a:ln w="9525">
                  <a:noFill/>
                  <a:round/>
                  <a:headEnd/>
                  <a:tailEnd/>
                </a:ln>
                <a:solidFill>
                  <a:srgbClr val="E3ECD0"/>
                </a:solidFill>
                <a:latin typeface="Arial"/>
                <a:cs typeface="Arial"/>
              </a:rPr>
              <a:t>Preparedness</a:t>
            </a:r>
            <a:endParaRPr lang="en-US" sz="2400" b="0" i="1" kern="10" spc="110" dirty="0">
              <a:ln w="9525">
                <a:noFill/>
                <a:round/>
                <a:headEnd/>
                <a:tailEnd/>
              </a:ln>
              <a:solidFill>
                <a:srgbClr val="E3ECD0"/>
              </a:solidFill>
              <a:latin typeface="Arial"/>
              <a:cs typeface="Arial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950913"/>
            <a:ext cx="91440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57"/>
          <p:cNvSpPr>
            <a:spLocks noChangeShapeType="1"/>
          </p:cNvSpPr>
          <p:nvPr userDrawn="1"/>
        </p:nvSpPr>
        <p:spPr bwMode="auto">
          <a:xfrm flipV="1">
            <a:off x="0" y="911225"/>
            <a:ext cx="9144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74330" y="439801"/>
            <a:ext cx="7399454" cy="52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65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sz="4000" b="0" spc="140" dirty="0" smtClean="0">
                <a:solidFill>
                  <a:prstClr val="white"/>
                </a:solidFill>
                <a:latin typeface="Calibri" pitchFamily="34" charset="0"/>
              </a:rPr>
              <a:t>Hurricane Isaac</a:t>
            </a:r>
            <a:endParaRPr lang="en-US" sz="4000" b="0" spc="140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4000"/>
        <a:buFont typeface="Arial" pitchFamily="34" charset="0"/>
        <a:buChar char="◘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4000"/>
        <a:buFontTx/>
        <a:buBlip>
          <a:blip r:embed="rId16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90000"/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7" t="19597" r="12587" b="8402"/>
          <a:stretch/>
        </p:blipFill>
        <p:spPr bwMode="auto">
          <a:xfrm>
            <a:off x="0" y="0"/>
            <a:ext cx="9091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8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14" y="1937199"/>
            <a:ext cx="8297772" cy="4509072"/>
          </a:xfrm>
        </p:spPr>
        <p:txBody>
          <a:bodyPr>
            <a:noAutofit/>
          </a:bodyPr>
          <a:lstStyle/>
          <a:p>
            <a:pPr marL="344488" indent="-344488">
              <a:spcBef>
                <a:spcPts val="2400"/>
              </a:spcBef>
            </a:pPr>
            <a:r>
              <a:rPr lang="en-US" sz="2500" dirty="0"/>
              <a:t>L</a:t>
            </a:r>
            <a:r>
              <a:rPr lang="en-US" sz="2500" dirty="0" smtClean="0"/>
              <a:t>ocal officials need to be notified &amp; coordinated with prior to the release of public warnings or any state actions taking place within their jurisdictions</a:t>
            </a:r>
          </a:p>
          <a:p>
            <a:pPr marL="344488" indent="-344488">
              <a:spcBef>
                <a:spcPts val="2400"/>
              </a:spcBef>
            </a:pPr>
            <a:r>
              <a:rPr lang="en-US" sz="2500" dirty="0" smtClean="0"/>
              <a:t>Social media has become a key tool for emergency public information &amp; warning - all stakeholders need to ensure that plans &amp; procedures reflect the utilization of this resource</a:t>
            </a:r>
          </a:p>
          <a:p>
            <a:pPr marL="344488" indent="-344488">
              <a:spcBef>
                <a:spcPts val="2400"/>
              </a:spcBef>
            </a:pPr>
            <a:r>
              <a:rPr lang="en-US" sz="2500" dirty="0" smtClean="0"/>
              <a:t>Mass care plans need to be revised to address the increasing level of medical support for all shelters &amp; affected populations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5658" y="787227"/>
            <a:ext cx="9310255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Areas for Improvement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228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18" y="1921297"/>
            <a:ext cx="8297772" cy="4509072"/>
          </a:xfrm>
        </p:spPr>
        <p:txBody>
          <a:bodyPr>
            <a:noAutofit/>
          </a:bodyPr>
          <a:lstStyle/>
          <a:p>
            <a:pPr marL="344488" indent="-344488">
              <a:spcBef>
                <a:spcPts val="1800"/>
              </a:spcBef>
            </a:pPr>
            <a:r>
              <a:rPr lang="en-US" sz="2400" dirty="0" smtClean="0"/>
              <a:t>Increased coordination is needed between state &amp; local officials regarding decisions to open PODs, the commodities necessary for each site &amp; where the POD will be located</a:t>
            </a:r>
          </a:p>
          <a:p>
            <a:pPr marL="344488" indent="-344488">
              <a:spcBef>
                <a:spcPts val="1800"/>
              </a:spcBef>
            </a:pPr>
            <a:r>
              <a:rPr lang="en-US" sz="2400" dirty="0" smtClean="0"/>
              <a:t>Improved coordination &amp; planning is needed between state &amp; local agencies regarding DSNAP operations with special attention paid to security, staffing &amp; operational flow of the sites</a:t>
            </a:r>
          </a:p>
          <a:p>
            <a:pPr marL="344488" indent="-344488">
              <a:spcBef>
                <a:spcPts val="1800"/>
              </a:spcBef>
            </a:pPr>
            <a:r>
              <a:rPr lang="en-US" sz="2400" dirty="0" smtClean="0"/>
              <a:t>Local &amp; state officials should work with FEMA &amp; GSA to develop a list of facilities that meet the criteria for a Disaster Recovery Center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5658" y="787227"/>
            <a:ext cx="9310255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Areas for Improvement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71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7"/>
          <p:cNvGrpSpPr/>
          <p:nvPr/>
        </p:nvGrpSpPr>
        <p:grpSpPr>
          <a:xfrm>
            <a:off x="-1" y="0"/>
            <a:ext cx="9144001" cy="7206840"/>
            <a:chOff x="-1" y="0"/>
            <a:chExt cx="9144001" cy="7206840"/>
          </a:xfrm>
        </p:grpSpPr>
        <p:grpSp>
          <p:nvGrpSpPr>
            <p:cNvPr id="8" name="Group 56"/>
            <p:cNvGrpSpPr/>
            <p:nvPr/>
          </p:nvGrpSpPr>
          <p:grpSpPr>
            <a:xfrm>
              <a:off x="-1" y="0"/>
              <a:ext cx="9144001" cy="6858000"/>
              <a:chOff x="-1" y="0"/>
              <a:chExt cx="9144001" cy="685800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5366" b="5759"/>
              <a:stretch>
                <a:fillRect/>
              </a:stretch>
            </p:blipFill>
            <p:spPr bwMode="auto">
              <a:xfrm>
                <a:off x="-1" y="0"/>
                <a:ext cx="9144001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6" name="Arc 55"/>
              <p:cNvSpPr/>
              <p:nvPr/>
            </p:nvSpPr>
            <p:spPr>
              <a:xfrm rot="18515872" flipH="1">
                <a:off x="5200244" y="1307662"/>
                <a:ext cx="1478250" cy="2681101"/>
              </a:xfrm>
              <a:prstGeom prst="arc">
                <a:avLst>
                  <a:gd name="adj1" fmla="val 18554612"/>
                  <a:gd name="adj2" fmla="val 1508074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640353" y="2634529"/>
                <a:ext cx="1141919" cy="177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" name="Arc 43"/>
              <p:cNvSpPr/>
              <p:nvPr/>
            </p:nvSpPr>
            <p:spPr>
              <a:xfrm rot="8873002">
                <a:off x="4562003" y="773905"/>
                <a:ext cx="1478250" cy="2245218"/>
              </a:xfrm>
              <a:prstGeom prst="arc">
                <a:avLst>
                  <a:gd name="adj1" fmla="val 19536279"/>
                  <a:gd name="adj2" fmla="val 3259914"/>
                </a:avLst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42"/>
              <p:cNvGrpSpPr/>
              <p:nvPr/>
            </p:nvGrpSpPr>
            <p:grpSpPr>
              <a:xfrm>
                <a:off x="2519118" y="1686838"/>
                <a:ext cx="2681101" cy="1698742"/>
                <a:chOff x="2519118" y="1729968"/>
                <a:chExt cx="2681101" cy="1698742"/>
              </a:xfrm>
            </p:grpSpPr>
            <p:sp>
              <p:nvSpPr>
                <p:cNvPr id="40" name="Arc 39"/>
                <p:cNvSpPr/>
                <p:nvPr/>
              </p:nvSpPr>
              <p:spPr>
                <a:xfrm rot="17885555">
                  <a:off x="3120544" y="1349034"/>
                  <a:ext cx="1478250" cy="2681101"/>
                </a:xfrm>
                <a:prstGeom prst="arc">
                  <a:avLst>
                    <a:gd name="adj1" fmla="val 18554612"/>
                    <a:gd name="adj2" fmla="val 3806485"/>
                  </a:avLst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" name="Group 41"/>
                <p:cNvGrpSpPr/>
                <p:nvPr/>
              </p:nvGrpSpPr>
              <p:grpSpPr>
                <a:xfrm>
                  <a:off x="3718089" y="1729968"/>
                  <a:ext cx="1404974" cy="1146560"/>
                  <a:chOff x="3718089" y="1729968"/>
                  <a:chExt cx="1404974" cy="1146560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 rot="1296276">
                    <a:off x="4221295" y="1983011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 rot="1266916">
                    <a:off x="3718089" y="1729968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rot="1266916">
                    <a:off x="4802141" y="2537974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srgbClr val="C00000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7625751" y="6564702"/>
                <a:ext cx="1000664" cy="29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6" name="Picture 4" descr="L:\graphics\bowcompass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39155" y="4654253"/>
                <a:ext cx="2061714" cy="2177867"/>
              </a:xfrm>
              <a:prstGeom prst="rect">
                <a:avLst/>
              </a:prstGeom>
              <a:noFill/>
            </p:spPr>
          </p:pic>
          <p:sp>
            <p:nvSpPr>
              <p:cNvPr id="5" name="L-Shape 4"/>
              <p:cNvSpPr/>
              <p:nvPr/>
            </p:nvSpPr>
            <p:spPr>
              <a:xfrm>
                <a:off x="-1" y="495299"/>
                <a:ext cx="1314451" cy="5581651"/>
              </a:xfrm>
              <a:prstGeom prst="corner">
                <a:avLst/>
              </a:prstGeom>
              <a:gradFill flip="none" rotWithShape="1">
                <a:gsLst>
                  <a:gs pos="0">
                    <a:srgbClr val="303C18"/>
                  </a:gs>
                  <a:gs pos="50000">
                    <a:srgbClr val="425222"/>
                  </a:gs>
                  <a:gs pos="100000">
                    <a:srgbClr val="C3D69B">
                      <a:shade val="100000"/>
                      <a:satMod val="115000"/>
                      <a:alpha val="23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72860" y="2421147"/>
                <a:ext cx="8471140" cy="2657475"/>
              </a:xfrm>
              <a:prstGeom prst="rect">
                <a:avLst/>
              </a:prstGeom>
              <a:gradFill flip="none" rotWithShape="1">
                <a:gsLst>
                  <a:gs pos="0">
                    <a:srgbClr val="C3D69B">
                      <a:shade val="30000"/>
                      <a:satMod val="115000"/>
                      <a:alpha val="54000"/>
                    </a:srgbClr>
                  </a:gs>
                  <a:gs pos="50000">
                    <a:srgbClr val="C3D69B">
                      <a:shade val="67500"/>
                      <a:satMod val="115000"/>
                      <a:alpha val="48000"/>
                    </a:srgbClr>
                  </a:gs>
                  <a:gs pos="100000">
                    <a:srgbClr val="C3D69B">
                      <a:shade val="100000"/>
                      <a:satMod val="115000"/>
                      <a:alpha val="23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72860" y="5133975"/>
                <a:ext cx="8471140" cy="179893"/>
              </a:xfrm>
              <a:prstGeom prst="rect">
                <a:avLst/>
              </a:prstGeom>
              <a:solidFill>
                <a:srgbClr val="000000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77" t="18141" r="2925" b="1792"/>
              <a:stretch>
                <a:fillRect/>
              </a:stretch>
            </p:blipFill>
            <p:spPr bwMode="auto">
              <a:xfrm>
                <a:off x="2441274" y="94892"/>
                <a:ext cx="3933645" cy="241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004" y="1406106"/>
                <a:ext cx="906405" cy="226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406907">
                <a:off x="3783169" y="1938771"/>
                <a:ext cx="519032" cy="279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72860" y="2210699"/>
                <a:ext cx="8471140" cy="16192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79" name="Picture 7" descr="L:\graphics\Red-Sharpie-Fine-Permanet-Marker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0" t="1343" r="3106" b="2657"/>
            <a:stretch>
              <a:fillRect/>
            </a:stretch>
          </p:blipFill>
          <p:spPr bwMode="auto">
            <a:xfrm rot="2519889">
              <a:off x="826145" y="5690293"/>
              <a:ext cx="1488332" cy="15165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651" y="3728329"/>
            <a:ext cx="7446200" cy="1470025"/>
          </a:xfrm>
        </p:spPr>
        <p:txBody>
          <a:bodyPr>
            <a:noAutofit/>
          </a:bodyPr>
          <a:lstStyle/>
          <a:p>
            <a:pPr algn="l">
              <a:lnSpc>
                <a:spcPts val="9800"/>
              </a:lnSpc>
            </a:pPr>
            <a:r>
              <a:rPr lang="en-US" sz="9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Comments</a:t>
            </a:r>
            <a:endParaRPr lang="en-US" sz="9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89176" y="2537704"/>
            <a:ext cx="744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lnSpc>
                <a:spcPts val="9800"/>
              </a:lnSpc>
              <a:spcAft>
                <a:spcPts val="0"/>
              </a:spcAft>
              <a:defRPr/>
            </a:pPr>
            <a:r>
              <a:rPr lang="en-US" sz="99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Closing</a:t>
            </a:r>
            <a:endParaRPr lang="en-US" sz="99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Summing Junction 26"/>
          <p:cNvSpPr/>
          <p:nvPr/>
        </p:nvSpPr>
        <p:spPr>
          <a:xfrm>
            <a:off x="3252083" y="1563052"/>
            <a:ext cx="292313" cy="293747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98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Hurricane-planet2.jpg"/>
          <p:cNvPicPr>
            <a:picLocks noChangeAspect="1" noChangeArrowheads="1"/>
          </p:cNvPicPr>
          <p:nvPr/>
        </p:nvPicPr>
        <p:blipFill>
          <a:blip r:embed="rId2" cstate="print"/>
          <a:srcRect l="118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0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Hurricane-planet.jpg"/>
          <p:cNvPicPr>
            <a:picLocks noChangeAspect="1" noChangeArrowheads="1"/>
          </p:cNvPicPr>
          <p:nvPr/>
        </p:nvPicPr>
        <p:blipFill>
          <a:blip r:embed="rId2" cstate="print"/>
          <a:srcRect l="11810"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73760" y="3964941"/>
            <a:ext cx="7909163" cy="676639"/>
          </a:xfrm>
          <a:prstGeom prst="rect">
            <a:avLst/>
          </a:prstGeom>
          <a:blipFill dpi="0" rotWithShape="1">
            <a:blip r:embed="rId3">
              <a:alphaModFix amt="2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" y="526780"/>
            <a:ext cx="9143999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" y="1865042"/>
            <a:ext cx="9143999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" y="3203304"/>
            <a:ext cx="9143999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" y="4541566"/>
            <a:ext cx="9143999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" y="5879828"/>
            <a:ext cx="9143999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-2857500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-1519238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-180976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157286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495548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3833810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5172075" y="3419475"/>
            <a:ext cx="6858000" cy="1905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8472" y="2117990"/>
            <a:ext cx="257174" cy="2647949"/>
          </a:xfrm>
          <a:prstGeom prst="rect">
            <a:avLst/>
          </a:prstGeom>
          <a:solidFill>
            <a:srgbClr val="34411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8107" y="714583"/>
            <a:ext cx="8696325" cy="14700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4500" b="0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Governor’s Office of </a:t>
            </a:r>
            <a:br>
              <a:rPr lang="en-US" sz="4500" b="0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sz="4500" b="0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Homeland Security &amp; Emergency Preparedness </a:t>
            </a:r>
            <a:endParaRPr lang="en-US" sz="4500" b="0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760" y="3612516"/>
            <a:ext cx="7909163" cy="1382024"/>
          </a:xfrm>
          <a:prstGeom prst="rect">
            <a:avLst/>
          </a:prstGeom>
          <a:gradFill flip="none" rotWithShape="1">
            <a:gsLst>
              <a:gs pos="0">
                <a:srgbClr val="C3D69B">
                  <a:shade val="30000"/>
                  <a:satMod val="115000"/>
                  <a:alpha val="54000"/>
                </a:srgbClr>
              </a:gs>
              <a:gs pos="50000">
                <a:srgbClr val="C3D69B">
                  <a:shade val="67500"/>
                  <a:satMod val="115000"/>
                  <a:alpha val="48000"/>
                </a:srgbClr>
              </a:gs>
              <a:gs pos="100000">
                <a:srgbClr val="C3D69B">
                  <a:shade val="100000"/>
                  <a:satMod val="115000"/>
                  <a:alpha val="2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07" y="2512068"/>
            <a:ext cx="8663915" cy="1470025"/>
          </a:xfrm>
        </p:spPr>
        <p:txBody>
          <a:bodyPr>
            <a:noAutofit/>
          </a:bodyPr>
          <a:lstStyle/>
          <a:p>
            <a:pPr algn="l">
              <a:lnSpc>
                <a:spcPts val="6400"/>
              </a:lnSpc>
            </a:pPr>
            <a:r>
              <a:rPr lang="en-US" sz="1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F120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F120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5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Hurricane</a:t>
            </a:r>
            <a:r>
              <a:rPr lang="en-US" sz="1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F120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n-US" sz="1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F120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1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F1208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220" y="1927490"/>
            <a:ext cx="279280" cy="3057525"/>
          </a:xfrm>
          <a:prstGeom prst="rect">
            <a:avLst/>
          </a:prstGeom>
          <a:gradFill>
            <a:gsLst>
              <a:gs pos="0">
                <a:srgbClr val="1A200E"/>
              </a:gs>
              <a:gs pos="50000">
                <a:srgbClr val="34411B"/>
              </a:gs>
              <a:gs pos="100000">
                <a:srgbClr val="303C18"/>
              </a:gs>
            </a:gsLst>
            <a:lin ang="0" scaled="1"/>
          </a:gra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gradFill>
                <a:gsLst>
                  <a:gs pos="0">
                    <a:srgbClr val="1A200E"/>
                  </a:gs>
                  <a:gs pos="50000">
                    <a:srgbClr val="283115"/>
                  </a:gs>
                  <a:gs pos="100000">
                    <a:srgbClr val="34411B"/>
                  </a:gs>
                </a:gsLst>
                <a:lin ang="0" scaled="1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577" y="2686793"/>
            <a:ext cx="257174" cy="201103"/>
          </a:xfrm>
          <a:prstGeom prst="rect">
            <a:avLst/>
          </a:prstGeom>
          <a:solidFill>
            <a:srgbClr val="34411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5669" y="3663358"/>
            <a:ext cx="8663915" cy="1953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lnSpc>
                <a:spcPts val="6400"/>
              </a:lnSpc>
              <a:spcAft>
                <a:spcPts val="0"/>
              </a:spcAft>
              <a:defRPr/>
            </a:pPr>
            <a:r>
              <a:rPr lang="en-US" sz="1680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9BBB59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9BBB59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9BBB59">
                        <a:lumMod val="50000"/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ssac</a:t>
            </a:r>
            <a:endParaRPr lang="en-US" sz="168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F1208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6696075"/>
            <a:ext cx="9144000" cy="161924"/>
          </a:xfrm>
          <a:prstGeom prst="rect">
            <a:avLst/>
          </a:prstGeom>
          <a:gradFill flip="none" rotWithShape="1">
            <a:gsLst>
              <a:gs pos="0">
                <a:srgbClr val="C3D69B">
                  <a:shade val="30000"/>
                  <a:satMod val="115000"/>
                  <a:alpha val="54000"/>
                </a:srgbClr>
              </a:gs>
              <a:gs pos="50000">
                <a:srgbClr val="C3D69B">
                  <a:shade val="67500"/>
                  <a:satMod val="115000"/>
                  <a:alpha val="48000"/>
                </a:srgbClr>
              </a:gs>
              <a:gs pos="100000">
                <a:srgbClr val="C3D69B">
                  <a:shade val="100000"/>
                  <a:satMod val="115000"/>
                  <a:alpha val="2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161924"/>
          </a:xfrm>
          <a:prstGeom prst="rect">
            <a:avLst/>
          </a:prstGeom>
          <a:gradFill flip="none" rotWithShape="1">
            <a:gsLst>
              <a:gs pos="0">
                <a:srgbClr val="C3D69B">
                  <a:shade val="30000"/>
                  <a:satMod val="115000"/>
                  <a:alpha val="54000"/>
                </a:srgbClr>
              </a:gs>
              <a:gs pos="50000">
                <a:srgbClr val="C3D69B">
                  <a:shade val="67500"/>
                  <a:satMod val="115000"/>
                  <a:alpha val="48000"/>
                </a:srgbClr>
              </a:gs>
              <a:gs pos="100000">
                <a:srgbClr val="C3D69B">
                  <a:shade val="100000"/>
                  <a:satMod val="115000"/>
                  <a:alpha val="2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5575" y="5321750"/>
            <a:ext cx="8696325" cy="1158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10400" spc="-150" dirty="0" smtClean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After Action Review</a:t>
            </a:r>
            <a:endParaRPr lang="en-US" sz="10400" spc="-150" dirty="0">
              <a:ln>
                <a:solidFill>
                  <a:schemeClr val="tx1"/>
                </a:solidFill>
              </a:ln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81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7"/>
          <p:cNvGrpSpPr/>
          <p:nvPr/>
        </p:nvGrpSpPr>
        <p:grpSpPr>
          <a:xfrm>
            <a:off x="-1" y="0"/>
            <a:ext cx="9144001" cy="7206840"/>
            <a:chOff x="-1" y="0"/>
            <a:chExt cx="9144001" cy="7206840"/>
          </a:xfrm>
        </p:grpSpPr>
        <p:grpSp>
          <p:nvGrpSpPr>
            <p:cNvPr id="8" name="Group 56"/>
            <p:cNvGrpSpPr/>
            <p:nvPr/>
          </p:nvGrpSpPr>
          <p:grpSpPr>
            <a:xfrm>
              <a:off x="-1" y="0"/>
              <a:ext cx="9144001" cy="6858000"/>
              <a:chOff x="-1" y="0"/>
              <a:chExt cx="9144001" cy="685800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5366" b="5759"/>
              <a:stretch>
                <a:fillRect/>
              </a:stretch>
            </p:blipFill>
            <p:spPr bwMode="auto">
              <a:xfrm>
                <a:off x="-1" y="0"/>
                <a:ext cx="9144001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6" name="Arc 55"/>
              <p:cNvSpPr/>
              <p:nvPr/>
            </p:nvSpPr>
            <p:spPr>
              <a:xfrm rot="18515872" flipH="1">
                <a:off x="5200244" y="1307662"/>
                <a:ext cx="1478250" cy="2681101"/>
              </a:xfrm>
              <a:prstGeom prst="arc">
                <a:avLst>
                  <a:gd name="adj1" fmla="val 18554612"/>
                  <a:gd name="adj2" fmla="val 1508074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640353" y="2634529"/>
                <a:ext cx="1141919" cy="177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" name="Arc 43"/>
              <p:cNvSpPr/>
              <p:nvPr/>
            </p:nvSpPr>
            <p:spPr>
              <a:xfrm rot="8873002">
                <a:off x="4562003" y="773905"/>
                <a:ext cx="1478250" cy="2245218"/>
              </a:xfrm>
              <a:prstGeom prst="arc">
                <a:avLst>
                  <a:gd name="adj1" fmla="val 19536279"/>
                  <a:gd name="adj2" fmla="val 3259914"/>
                </a:avLst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42"/>
              <p:cNvGrpSpPr/>
              <p:nvPr/>
            </p:nvGrpSpPr>
            <p:grpSpPr>
              <a:xfrm>
                <a:off x="2519118" y="1686838"/>
                <a:ext cx="2681101" cy="1698742"/>
                <a:chOff x="2519118" y="1729968"/>
                <a:chExt cx="2681101" cy="1698742"/>
              </a:xfrm>
            </p:grpSpPr>
            <p:sp>
              <p:nvSpPr>
                <p:cNvPr id="40" name="Arc 39"/>
                <p:cNvSpPr/>
                <p:nvPr/>
              </p:nvSpPr>
              <p:spPr>
                <a:xfrm rot="17885555">
                  <a:off x="3120544" y="1349034"/>
                  <a:ext cx="1478250" cy="2681101"/>
                </a:xfrm>
                <a:prstGeom prst="arc">
                  <a:avLst>
                    <a:gd name="adj1" fmla="val 18554612"/>
                    <a:gd name="adj2" fmla="val 3806485"/>
                  </a:avLst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" name="Group 41"/>
                <p:cNvGrpSpPr/>
                <p:nvPr/>
              </p:nvGrpSpPr>
              <p:grpSpPr>
                <a:xfrm>
                  <a:off x="3718089" y="1729968"/>
                  <a:ext cx="1404974" cy="1146560"/>
                  <a:chOff x="3718089" y="1729968"/>
                  <a:chExt cx="1404974" cy="1146560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 rot="1296276">
                    <a:off x="4221295" y="1983011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 rot="1266916">
                    <a:off x="3718089" y="1729968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rot="1266916">
                    <a:off x="4802141" y="2537974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srgbClr val="C00000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7625751" y="6564702"/>
                <a:ext cx="1000664" cy="29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6" name="Picture 4" descr="L:\graphics\bowcompass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39155" y="4654253"/>
                <a:ext cx="2061714" cy="2177867"/>
              </a:xfrm>
              <a:prstGeom prst="rect">
                <a:avLst/>
              </a:prstGeom>
              <a:noFill/>
            </p:spPr>
          </p:pic>
          <p:sp>
            <p:nvSpPr>
              <p:cNvPr id="5" name="L-Shape 4"/>
              <p:cNvSpPr/>
              <p:nvPr/>
            </p:nvSpPr>
            <p:spPr>
              <a:xfrm>
                <a:off x="-1" y="495299"/>
                <a:ext cx="1314451" cy="5581651"/>
              </a:xfrm>
              <a:prstGeom prst="corner">
                <a:avLst/>
              </a:prstGeom>
              <a:gradFill flip="none" rotWithShape="1">
                <a:gsLst>
                  <a:gs pos="0">
                    <a:srgbClr val="303C18"/>
                  </a:gs>
                  <a:gs pos="50000">
                    <a:srgbClr val="425222"/>
                  </a:gs>
                  <a:gs pos="100000">
                    <a:srgbClr val="C3D69B">
                      <a:shade val="100000"/>
                      <a:satMod val="115000"/>
                      <a:alpha val="23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72860" y="2421147"/>
                <a:ext cx="8471140" cy="2657475"/>
              </a:xfrm>
              <a:prstGeom prst="rect">
                <a:avLst/>
              </a:prstGeom>
              <a:gradFill flip="none" rotWithShape="1">
                <a:gsLst>
                  <a:gs pos="0">
                    <a:srgbClr val="C3D69B">
                      <a:shade val="30000"/>
                      <a:satMod val="115000"/>
                      <a:alpha val="54000"/>
                    </a:srgbClr>
                  </a:gs>
                  <a:gs pos="50000">
                    <a:srgbClr val="C3D69B">
                      <a:shade val="67500"/>
                      <a:satMod val="115000"/>
                      <a:alpha val="48000"/>
                    </a:srgbClr>
                  </a:gs>
                  <a:gs pos="100000">
                    <a:srgbClr val="C3D69B">
                      <a:shade val="100000"/>
                      <a:satMod val="115000"/>
                      <a:alpha val="23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72860" y="5133975"/>
                <a:ext cx="8471140" cy="179893"/>
              </a:xfrm>
              <a:prstGeom prst="rect">
                <a:avLst/>
              </a:prstGeom>
              <a:solidFill>
                <a:srgbClr val="000000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77" t="18141" r="2925" b="1792"/>
              <a:stretch>
                <a:fillRect/>
              </a:stretch>
            </p:blipFill>
            <p:spPr bwMode="auto">
              <a:xfrm>
                <a:off x="2441274" y="94892"/>
                <a:ext cx="3933645" cy="241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004" y="1406106"/>
                <a:ext cx="906405" cy="226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406907">
                <a:off x="3783169" y="1938771"/>
                <a:ext cx="519032" cy="279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72860" y="2210699"/>
                <a:ext cx="8471140" cy="16192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79" name="Picture 7" descr="L:\graphics\Red-Sharpie-Fine-Permanet-Marker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0" t="1343" r="3106" b="2657"/>
            <a:stretch>
              <a:fillRect/>
            </a:stretch>
          </p:blipFill>
          <p:spPr bwMode="auto">
            <a:xfrm rot="2519889">
              <a:off x="826145" y="5690293"/>
              <a:ext cx="1488332" cy="15165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327" y="3736280"/>
            <a:ext cx="7446200" cy="1470025"/>
          </a:xfrm>
        </p:spPr>
        <p:txBody>
          <a:bodyPr>
            <a:noAutofit/>
          </a:bodyPr>
          <a:lstStyle/>
          <a:p>
            <a:pPr algn="l">
              <a:lnSpc>
                <a:spcPts val="9800"/>
              </a:lnSpc>
            </a:pPr>
            <a:r>
              <a:rPr lang="en-US" sz="10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Comments</a:t>
            </a:r>
            <a:endParaRPr lang="en-US" sz="10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477376" y="2507555"/>
            <a:ext cx="744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fontAlgn="auto">
              <a:lnSpc>
                <a:spcPts val="9800"/>
              </a:lnSpc>
              <a:spcAft>
                <a:spcPts val="0"/>
              </a:spcAft>
              <a:defRPr/>
            </a:pPr>
            <a:r>
              <a:rPr lang="en-US" sz="1020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Opening</a:t>
            </a:r>
            <a:endParaRPr lang="en-US" sz="102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Summing Junction 26"/>
          <p:cNvSpPr/>
          <p:nvPr/>
        </p:nvSpPr>
        <p:spPr>
          <a:xfrm>
            <a:off x="3142686" y="1493022"/>
            <a:ext cx="371232" cy="373053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900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20" y="1905395"/>
            <a:ext cx="8229600" cy="4509072"/>
          </a:xfrm>
        </p:spPr>
        <p:txBody>
          <a:bodyPr>
            <a:noAutofit/>
          </a:bodyPr>
          <a:lstStyle/>
          <a:p>
            <a:pPr marL="285750" indent="-285750">
              <a:spcBef>
                <a:spcPts val="1600"/>
              </a:spcBef>
            </a:pPr>
            <a:r>
              <a:rPr lang="en-US" sz="2400" dirty="0" smtClean="0"/>
              <a:t>Isaac began as a tropical wave on August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off the coast of Africa &amp; was classified as a tropical storm on August 21</a:t>
            </a:r>
            <a:r>
              <a:rPr lang="en-US" sz="2400" baseline="30000" dirty="0" smtClean="0"/>
              <a:t>st </a:t>
            </a:r>
          </a:p>
          <a:p>
            <a:pPr marL="285750" indent="-285750">
              <a:spcBef>
                <a:spcPts val="1600"/>
              </a:spcBef>
            </a:pPr>
            <a:r>
              <a:rPr lang="en-US" sz="2400" dirty="0" smtClean="0"/>
              <a:t>Storm prediction models initially tracked the storm along the west coast of Florida &amp; then northeast toward the Florida Panhandle - hurricane warnings were posted on August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 west coast of Florida</a:t>
            </a:r>
          </a:p>
          <a:p>
            <a:pPr marL="285750" indent="-285750">
              <a:spcBef>
                <a:spcPts val="1600"/>
              </a:spcBef>
            </a:pPr>
            <a:r>
              <a:rPr lang="en-US" sz="2400" dirty="0" smtClean="0"/>
              <a:t>Isaac followed a more northwest track - Louisiana declares a State of Emergency on August 26</a:t>
            </a:r>
            <a:r>
              <a:rPr lang="en-US" sz="2400" baseline="30000" dirty="0" smtClean="0"/>
              <a:t>th</a:t>
            </a:r>
          </a:p>
          <a:p>
            <a:pPr marL="285750" indent="-285750">
              <a:spcBef>
                <a:spcPts val="1600"/>
              </a:spcBef>
            </a:pPr>
            <a:r>
              <a:rPr lang="en-US" sz="2400" dirty="0" smtClean="0"/>
              <a:t>The storm reached </a:t>
            </a:r>
            <a:r>
              <a:rPr lang="en-US" sz="2400" dirty="0"/>
              <a:t>hurricane strength on August </a:t>
            </a:r>
            <a:r>
              <a:rPr lang="en-US" sz="2400" dirty="0" smtClean="0"/>
              <a:t>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as a </a:t>
            </a:r>
            <a:r>
              <a:rPr lang="en-US" sz="2400" dirty="0" smtClean="0"/>
              <a:t>Category </a:t>
            </a:r>
            <a:r>
              <a:rPr lang="en-US" sz="2400" dirty="0"/>
              <a:t>1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1560" y="811080"/>
            <a:ext cx="9310255" cy="1143000"/>
          </a:xfrm>
        </p:spPr>
        <p:txBody>
          <a:bodyPr>
            <a:normAutofit/>
          </a:bodyPr>
          <a:lstStyle/>
          <a:p>
            <a:r>
              <a:rPr lang="en-US" sz="5900" dirty="0" smtClean="0">
                <a:latin typeface="Arial" pitchFamily="34" charset="0"/>
                <a:cs typeface="Arial" pitchFamily="34" charset="0"/>
              </a:rPr>
              <a:t>Storm Overview</a:t>
            </a:r>
            <a:endParaRPr lang="en-US" sz="5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037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875" y="288893"/>
            <a:ext cx="9144000" cy="632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875" y="6045018"/>
            <a:ext cx="9167750" cy="575029"/>
          </a:xfrm>
          <a:prstGeom prst="rect">
            <a:avLst/>
          </a:prstGeom>
          <a:solidFill>
            <a:srgbClr val="4A452A">
              <a:alpha val="58039"/>
            </a:srgbClr>
          </a:solidFill>
        </p:spPr>
        <p:txBody>
          <a:bodyPr wrap="square" lIns="0" tIns="109728" rIns="0" bIns="91440" anchor="ctr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Isaac Storm Track, August 21</a:t>
            </a:r>
            <a:r>
              <a:rPr lang="en-US" sz="3000" b="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30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- 29</a:t>
            </a:r>
            <a:r>
              <a:rPr lang="en-US" sz="3000" b="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30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000" b="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510" y="2555012"/>
            <a:ext cx="3337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FL</a:t>
            </a:r>
            <a:endParaRPr lang="en-US" sz="1000" b="0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2" descr="http://tropic.ssec.wisc.edu/storm_archive/montage/atlantic/2012/ISAAC12-trac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51" r="3492"/>
          <a:stretch/>
        </p:blipFill>
        <p:spPr bwMode="auto">
          <a:xfrm>
            <a:off x="95461" y="416109"/>
            <a:ext cx="8974042" cy="552682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162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94" y="1897444"/>
            <a:ext cx="3852984" cy="4509072"/>
          </a:xfrm>
        </p:spPr>
        <p:txBody>
          <a:bodyPr>
            <a:noAutofit/>
          </a:bodyPr>
          <a:lstStyle/>
          <a:p>
            <a:pPr marL="341313" indent="-341313">
              <a:spcBef>
                <a:spcPts val="2400"/>
              </a:spcBef>
            </a:pPr>
            <a:r>
              <a:rPr lang="en-US" sz="2500" dirty="0"/>
              <a:t>F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irst landfall occurs near mouth of the Mississippi River at 6:45 PM on August 28</a:t>
            </a:r>
            <a:r>
              <a:rPr lang="en-US" sz="25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341313" indent="-341313">
              <a:spcBef>
                <a:spcPts val="2400"/>
              </a:spcBef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Isaac made a second landfall at 2:00 PM on August 29</a:t>
            </a:r>
            <a:r>
              <a:rPr lang="en-US" sz="25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at Port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Fouchon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795178"/>
            <a:ext cx="9310255" cy="1143000"/>
          </a:xfrm>
        </p:spPr>
        <p:txBody>
          <a:bodyPr>
            <a:normAutofit/>
          </a:bodyPr>
          <a:lstStyle/>
          <a:p>
            <a:r>
              <a:rPr lang="en-US" sz="5900" dirty="0" smtClean="0">
                <a:latin typeface="Arial" pitchFamily="34" charset="0"/>
                <a:cs typeface="Arial" pitchFamily="34" charset="0"/>
              </a:rPr>
              <a:t>Storm Overview</a:t>
            </a:r>
            <a:endParaRPr lang="en-US" sz="5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hpc.ncep.noaa.gov/tropical/rain/isaac2012rai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" b="2381"/>
          <a:stretch/>
        </p:blipFill>
        <p:spPr bwMode="auto">
          <a:xfrm>
            <a:off x="4365267" y="1932347"/>
            <a:ext cx="4476586" cy="46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861" y="5739538"/>
            <a:ext cx="3943847" cy="849015"/>
          </a:xfrm>
          <a:prstGeom prst="rect">
            <a:avLst/>
          </a:prstGeom>
          <a:solidFill>
            <a:srgbClr val="4A452A">
              <a:alpha val="60000"/>
            </a:srgbClr>
          </a:solidFill>
        </p:spPr>
        <p:txBody>
          <a:bodyPr wrap="square" lIns="91440" tIns="91440" rIns="0" bIns="91440" anchor="ctr">
            <a:spAutoFit/>
          </a:bodyPr>
          <a:lstStyle/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Total Storm Rainfall</a:t>
            </a:r>
          </a:p>
          <a:p>
            <a:pPr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August 25</a:t>
            </a:r>
            <a:r>
              <a:rPr lang="en-US" sz="2200" b="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2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- September 3</a:t>
            </a:r>
            <a:r>
              <a:rPr lang="en-US" sz="2200" b="0" baseline="30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200" b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0" baseline="30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950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7"/>
          <p:cNvGrpSpPr/>
          <p:nvPr/>
        </p:nvGrpSpPr>
        <p:grpSpPr>
          <a:xfrm>
            <a:off x="-1" y="0"/>
            <a:ext cx="9144001" cy="7206840"/>
            <a:chOff x="-1" y="0"/>
            <a:chExt cx="9144001" cy="7206840"/>
          </a:xfrm>
        </p:grpSpPr>
        <p:grpSp>
          <p:nvGrpSpPr>
            <p:cNvPr id="8" name="Group 56"/>
            <p:cNvGrpSpPr/>
            <p:nvPr/>
          </p:nvGrpSpPr>
          <p:grpSpPr>
            <a:xfrm>
              <a:off x="-1" y="0"/>
              <a:ext cx="9144001" cy="6858000"/>
              <a:chOff x="-1" y="0"/>
              <a:chExt cx="9144001" cy="685800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5366" b="5759"/>
              <a:stretch>
                <a:fillRect/>
              </a:stretch>
            </p:blipFill>
            <p:spPr bwMode="auto">
              <a:xfrm>
                <a:off x="-1" y="0"/>
                <a:ext cx="9144001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6" name="Arc 55"/>
              <p:cNvSpPr/>
              <p:nvPr/>
            </p:nvSpPr>
            <p:spPr>
              <a:xfrm rot="18515872" flipH="1">
                <a:off x="5200244" y="1307662"/>
                <a:ext cx="1478250" cy="2681101"/>
              </a:xfrm>
              <a:prstGeom prst="arc">
                <a:avLst>
                  <a:gd name="adj1" fmla="val 18554612"/>
                  <a:gd name="adj2" fmla="val 1508074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640353" y="2634529"/>
                <a:ext cx="1141919" cy="177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" name="Arc 43"/>
              <p:cNvSpPr/>
              <p:nvPr/>
            </p:nvSpPr>
            <p:spPr>
              <a:xfrm rot="8873002">
                <a:off x="4562003" y="773905"/>
                <a:ext cx="1478250" cy="2245218"/>
              </a:xfrm>
              <a:prstGeom prst="arc">
                <a:avLst>
                  <a:gd name="adj1" fmla="val 19536279"/>
                  <a:gd name="adj2" fmla="val 3259914"/>
                </a:avLst>
              </a:prstGeom>
              <a:ln w="1905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42"/>
              <p:cNvGrpSpPr/>
              <p:nvPr/>
            </p:nvGrpSpPr>
            <p:grpSpPr>
              <a:xfrm>
                <a:off x="2519118" y="1686838"/>
                <a:ext cx="2681101" cy="1698742"/>
                <a:chOff x="2519118" y="1729968"/>
                <a:chExt cx="2681101" cy="1698742"/>
              </a:xfrm>
            </p:grpSpPr>
            <p:sp>
              <p:nvSpPr>
                <p:cNvPr id="40" name="Arc 39"/>
                <p:cNvSpPr/>
                <p:nvPr/>
              </p:nvSpPr>
              <p:spPr>
                <a:xfrm rot="17885555">
                  <a:off x="3120544" y="1349034"/>
                  <a:ext cx="1478250" cy="2681101"/>
                </a:xfrm>
                <a:prstGeom prst="arc">
                  <a:avLst>
                    <a:gd name="adj1" fmla="val 18554612"/>
                    <a:gd name="adj2" fmla="val 3806485"/>
                  </a:avLst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" name="Group 41"/>
                <p:cNvGrpSpPr/>
                <p:nvPr/>
              </p:nvGrpSpPr>
              <p:grpSpPr>
                <a:xfrm>
                  <a:off x="3718089" y="1729968"/>
                  <a:ext cx="1404974" cy="1146560"/>
                  <a:chOff x="3718089" y="1729968"/>
                  <a:chExt cx="1404974" cy="1146560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 rot="1296276">
                    <a:off x="4221295" y="1983011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 rot="1266916">
                    <a:off x="3718089" y="1729968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rot="1266916">
                    <a:off x="4802141" y="2537974"/>
                    <a:ext cx="32092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l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X</a:t>
                    </a:r>
                    <a:endParaRPr lang="en-US" sz="1600" b="0" dirty="0">
                      <a:solidFill>
                        <a:srgbClr val="C00000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13" name="Rectangle 12"/>
              <p:cNvSpPr/>
              <p:nvPr/>
            </p:nvSpPr>
            <p:spPr>
              <a:xfrm>
                <a:off x="7625751" y="6564702"/>
                <a:ext cx="1000664" cy="2932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6" name="Picture 4" descr="L:\graphics\bowcompass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39155" y="4654253"/>
                <a:ext cx="2061714" cy="2177867"/>
              </a:xfrm>
              <a:prstGeom prst="rect">
                <a:avLst/>
              </a:prstGeom>
              <a:noFill/>
            </p:spPr>
          </p:pic>
          <p:sp>
            <p:nvSpPr>
              <p:cNvPr id="5" name="L-Shape 4"/>
              <p:cNvSpPr/>
              <p:nvPr/>
            </p:nvSpPr>
            <p:spPr>
              <a:xfrm>
                <a:off x="-1" y="495299"/>
                <a:ext cx="1314451" cy="5581651"/>
              </a:xfrm>
              <a:prstGeom prst="corner">
                <a:avLst/>
              </a:prstGeom>
              <a:gradFill flip="none" rotWithShape="1">
                <a:gsLst>
                  <a:gs pos="0">
                    <a:srgbClr val="303C18"/>
                  </a:gs>
                  <a:gs pos="50000">
                    <a:srgbClr val="425222"/>
                  </a:gs>
                  <a:gs pos="100000">
                    <a:srgbClr val="C3D69B">
                      <a:shade val="100000"/>
                      <a:satMod val="115000"/>
                      <a:alpha val="23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72860" y="2421147"/>
                <a:ext cx="8471140" cy="2657475"/>
              </a:xfrm>
              <a:prstGeom prst="rect">
                <a:avLst/>
              </a:prstGeom>
              <a:gradFill flip="none" rotWithShape="1">
                <a:gsLst>
                  <a:gs pos="0">
                    <a:srgbClr val="C3D69B">
                      <a:shade val="30000"/>
                      <a:satMod val="115000"/>
                      <a:alpha val="54000"/>
                    </a:srgbClr>
                  </a:gs>
                  <a:gs pos="50000">
                    <a:srgbClr val="C3D69B">
                      <a:shade val="67500"/>
                      <a:satMod val="115000"/>
                      <a:alpha val="48000"/>
                    </a:srgbClr>
                  </a:gs>
                  <a:gs pos="100000">
                    <a:srgbClr val="C3D69B">
                      <a:shade val="100000"/>
                      <a:satMod val="115000"/>
                      <a:alpha val="23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72860" y="5133975"/>
                <a:ext cx="8471140" cy="179893"/>
              </a:xfrm>
              <a:prstGeom prst="rect">
                <a:avLst/>
              </a:prstGeom>
              <a:solidFill>
                <a:srgbClr val="000000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777" t="18141" r="2925" b="1792"/>
              <a:stretch>
                <a:fillRect/>
              </a:stretch>
            </p:blipFill>
            <p:spPr bwMode="auto">
              <a:xfrm>
                <a:off x="2441274" y="94892"/>
                <a:ext cx="3933645" cy="241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6004" y="1406106"/>
                <a:ext cx="906405" cy="226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406907">
                <a:off x="3783169" y="1938771"/>
                <a:ext cx="519032" cy="279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72860" y="2210699"/>
                <a:ext cx="8471140" cy="16192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79" name="Picture 7" descr="L:\graphics\Red-Sharpie-Fine-Permanet-Marker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0" t="1343" r="3106" b="2657"/>
            <a:stretch>
              <a:fillRect/>
            </a:stretch>
          </p:blipFill>
          <p:spPr bwMode="auto">
            <a:xfrm rot="2519889">
              <a:off x="826145" y="5690293"/>
              <a:ext cx="1488332" cy="151654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880" y="2547068"/>
            <a:ext cx="8762337" cy="1470025"/>
          </a:xfrm>
        </p:spPr>
        <p:txBody>
          <a:bodyPr>
            <a:noAutofit/>
          </a:bodyPr>
          <a:lstStyle/>
          <a:p>
            <a:pPr algn="l">
              <a:lnSpc>
                <a:spcPts val="9800"/>
              </a:lnSpc>
            </a:pPr>
            <a:r>
              <a:rPr lang="en-US" sz="9900" b="1" spc="-2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 Action</a:t>
            </a:r>
            <a:endParaRPr lang="en-US" sz="9900" b="1" spc="-25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owchart: Summing Junction 25"/>
          <p:cNvSpPr/>
          <p:nvPr/>
        </p:nvSpPr>
        <p:spPr>
          <a:xfrm>
            <a:off x="3252083" y="1563052"/>
            <a:ext cx="292313" cy="293747"/>
          </a:xfrm>
          <a:prstGeom prst="flowChartSummingJunction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407556" y="3739481"/>
            <a:ext cx="80486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>
              <a:lnSpc>
                <a:spcPts val="9800"/>
              </a:lnSpc>
            </a:pPr>
            <a:r>
              <a:rPr lang="en-US" sz="9900" b="1" spc="-2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Review</a:t>
            </a:r>
            <a:endParaRPr lang="en-US" sz="9900" b="1" spc="-25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2842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75" y="1969003"/>
            <a:ext cx="8229600" cy="4509072"/>
          </a:xfrm>
        </p:spPr>
        <p:txBody>
          <a:bodyPr>
            <a:noAutofit/>
          </a:bodyPr>
          <a:lstStyle/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The objective of the After Action Review </a:t>
            </a:r>
            <a:r>
              <a:rPr lang="en-US" sz="2500" i="1" dirty="0" smtClean="0"/>
              <a:t>(AAR)</a:t>
            </a:r>
            <a:r>
              <a:rPr lang="en-US" sz="2500" dirty="0" smtClean="0"/>
              <a:t> is to identify strengths, challenges, trends &amp; lessons learned during Louisiana’s response to Hurricane Isaac</a:t>
            </a:r>
          </a:p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Six regional AARs were conducted by GOHSEP between October 15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&amp; November 8</a:t>
            </a:r>
            <a:r>
              <a:rPr lang="en-US" sz="2500" baseline="30000" dirty="0" smtClean="0"/>
              <a:t>th</a:t>
            </a:r>
            <a:endParaRPr lang="en-US" sz="2500" dirty="0" smtClean="0"/>
          </a:p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Regions 1, 2, 3 &amp; 9 conducted individual reviews &amp; Regions 4, 5, 6   &amp;, 7 &amp; 8 conducted combined AARs</a:t>
            </a:r>
          </a:p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Local, state, federal &amp; non-governmental entities were invited &amp; present at all conferences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826982"/>
            <a:ext cx="9310255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After Action Review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72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65" y="1969003"/>
            <a:ext cx="8297772" cy="4509072"/>
          </a:xfrm>
        </p:spPr>
        <p:txBody>
          <a:bodyPr>
            <a:noAutofit/>
          </a:bodyPr>
          <a:lstStyle/>
          <a:p>
            <a:pPr marL="344488" indent="-344488">
              <a:spcBef>
                <a:spcPts val="2200"/>
              </a:spcBef>
            </a:pPr>
            <a:r>
              <a:rPr lang="en-US" sz="2400" dirty="0" smtClean="0"/>
              <a:t>Activation of local, state, federal &amp; non-governmental entities that expedited coordination &amp; response operations for Hurricane Isaac</a:t>
            </a:r>
          </a:p>
          <a:p>
            <a:pPr marL="344488" indent="-344488">
              <a:spcBef>
                <a:spcPts val="2200"/>
              </a:spcBef>
            </a:pPr>
            <a:r>
              <a:rPr lang="en-US" sz="2400" dirty="0" smtClean="0"/>
              <a:t>GOHSEP coordination conference calls from the Response phase through the event’s Recovery phase</a:t>
            </a:r>
          </a:p>
          <a:p>
            <a:pPr marL="344488" indent="-344488">
              <a:spcBef>
                <a:spcPts val="2200"/>
              </a:spcBef>
            </a:pPr>
            <a:r>
              <a:rPr lang="en-US" sz="2400" dirty="0" smtClean="0"/>
              <a:t>Expanded use of social media by response agencies that has increased the ability to provide public information on storm conditions, alerts &amp; protective actions</a:t>
            </a:r>
          </a:p>
          <a:p>
            <a:pPr marL="344488" indent="-344488">
              <a:spcBef>
                <a:spcPts val="2200"/>
              </a:spcBef>
            </a:pPr>
            <a:r>
              <a:rPr lang="en-US" sz="2400" dirty="0" smtClean="0"/>
              <a:t>Regional Coordinators &amp; liaisons played a vital role in assisting local officials to coordinate activities</a:t>
            </a:r>
          </a:p>
          <a:p>
            <a:pPr marL="344488" indent="-344488">
              <a:spcBef>
                <a:spcPts val="2400"/>
              </a:spcBef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819031"/>
            <a:ext cx="9310255" cy="1143000"/>
          </a:xfrm>
        </p:spPr>
        <p:txBody>
          <a:bodyPr>
            <a:normAutofit/>
          </a:bodyPr>
          <a:lstStyle/>
          <a:p>
            <a:r>
              <a:rPr lang="en-US" sz="5800" dirty="0" smtClean="0">
                <a:latin typeface="Arial" pitchFamily="34" charset="0"/>
                <a:cs typeface="Arial" pitchFamily="34" charset="0"/>
              </a:rPr>
              <a:t>Areas to Sustain</a:t>
            </a:r>
            <a:endParaRPr lang="en-US" sz="5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062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14" y="1889493"/>
            <a:ext cx="8297772" cy="4509072"/>
          </a:xfrm>
        </p:spPr>
        <p:txBody>
          <a:bodyPr>
            <a:noAutofit/>
          </a:bodyPr>
          <a:lstStyle/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Response plans must be revised with a focus on the predicted storm effects rather than just the category of the storm</a:t>
            </a:r>
          </a:p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Flexibility needs to be added to response plans to accommodate for situations where a storm develops quickly or the track changes</a:t>
            </a:r>
          </a:p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Additional </a:t>
            </a:r>
            <a:r>
              <a:rPr lang="en-US" sz="2500" dirty="0" err="1" smtClean="0"/>
              <a:t>WebEOC</a:t>
            </a:r>
            <a:r>
              <a:rPr lang="en-US" sz="2500" dirty="0" smtClean="0"/>
              <a:t> training is necessary for local &amp; state personnel</a:t>
            </a:r>
          </a:p>
          <a:p>
            <a:pPr marL="344488" indent="-344488">
              <a:spcBef>
                <a:spcPts val="2000"/>
              </a:spcBef>
            </a:pPr>
            <a:r>
              <a:rPr lang="en-US" sz="2500" dirty="0" smtClean="0"/>
              <a:t>A current “Request Status” function needs to be added to </a:t>
            </a:r>
            <a:r>
              <a:rPr lang="en-US" sz="2500" dirty="0" err="1" smtClean="0"/>
              <a:t>WebEOC’s</a:t>
            </a:r>
            <a:r>
              <a:rPr lang="en-US" sz="2500" dirty="0" smtClean="0"/>
              <a:t> capability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5658" y="787227"/>
            <a:ext cx="9310255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Areas for Improvement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03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9/7/2007 9:55:23 AM&quot;&gt;&lt;Slide id=&quot;836&quot; dur=&quot;46.93&quot;/&gt;&lt;Slide id=&quot;865&quot; dur=&quot;2.198&quot;/&gt;&lt;Slide id=&quot;838&quot; dur=&quot;.764&quot;/&gt;&lt;Slide id=&quot;928&quot; dur=&quot;.732&quot;/&gt;&lt;Slide id=&quot;929&quot; dur=&quot;1610.721&quot;/&gt;&lt;/Timings&gt;&lt;Timings time=&quot;8/3/2007 1:22:57 PM&quot;&gt;&lt;Slide id=&quot;813&quot; dur=&quot;4071.445&quot;/&gt;&lt;/Timings&gt;&lt;Timings time=&quot;2/8/2007 2:05:45 PM&quot;&gt;&lt;Slide id=&quot;795&quot; dur=&quot;12.579&quot;/&gt;&lt;Slide id=&quot;744&quot; dur=&quot;75.671&quot;/&gt;&lt;Slide id=&quot;790&quot; dur=&quot;3.235&quot;/&gt;&lt;Slide id=&quot;791&quot; dur=&quot;2.546&quot;/&gt;&lt;Slide id=&quot;800&quot; dur=&quot;2.563&quot;/&gt;&lt;Slide id=&quot;793&quot; dur=&quot;26&quot;/&gt;&lt;Slide id=&quot;772&quot; dur=&quot;4.5&quot;/&gt;&lt;Slide id=&quot;794&quot; dur=&quot;1.64&quot;/&gt;&lt;Slide id=&quot;772&quot; dur=&quot;2.282&quot;/&gt;&lt;Slide id=&quot;793&quot; dur=&quot;1.468&quot;/&gt;&lt;Slide id=&quot;772&quot; dur=&quot;36.078&quot;/&gt;&lt;Slide id=&quot;794&quot; dur=&quot;63.922&quot;/&gt;&lt;Slide id=&quot;796&quot; dur=&quot;57.859&quot;/&gt;&lt;Slide id=&quot;766&quot; dur=&quot;1.265&quot;/&gt;&lt;Slide id=&quot;797&quot; dur=&quot;6.313&quot;/&gt;&lt;Slide id=&quot;798&quot; dur=&quot;29.281&quot;/&gt;&lt;Slide id=&quot;799&quot; dur=&quot;2.156&quot;/&gt;&lt;Slide id=&quot;788&quot; dur=&quot;64.781&quot;/&gt;&lt;Slide id=&quot;789&quot; dur=&quot;2.406&quot;/&gt;&lt;Slide id=&quot;788&quot; dur=&quot;1.141&quot;/&gt;&lt;Slide id=&quot;789&quot; dur=&quot;28.453&quot;/&gt;&lt;Slide id=&quot;773&quot; dur=&quot;52.796&quot;/&gt;&lt;Slide id=&quot;528&quot; dur=&quot;175.718&quot;/&gt;&lt;Slide id=&quot;774&quot; dur=&quot;5.14&quot;/&gt;&lt;Slide id=&quot;767&quot; dur=&quot;1.813&quot;/&gt;&lt;Slide id=&quot;680&quot; dur=&quot;3.156&quot;/&gt;&lt;Slide id=&quot;699&quot; dur=&quot;20.547&quot;/&gt;&lt;Slide id=&quot;785&quot; dur=&quot;23.343&quot;/&gt;&lt;Slide id=&quot;723&quot; dur=&quot;14.703&quot;/&gt;&lt;Slide id=&quot;736&quot; dur=&quot;3.954&quot;/&gt;&lt;Slide id=&quot;726&quot; dur=&quot;55.077&quot;/&gt;&lt;Slide id=&quot;724&quot; dur=&quot;8.453&quot;/&gt;&lt;Slide id=&quot;731&quot; dur=&quot;14.219&quot;/&gt;&lt;Slide id=&quot;681&quot; dur=&quot;2.547&quot;/&gt;&lt;Slide id=&quot;701&quot; dur=&quot;11.937&quot;/&gt;&lt;Slide id=&quot;807&quot; dur=&quot;1050.681&quot;/&gt;&lt;Slide id=&quot;721&quot; dur=&quot;29.265&quot;/&gt;&lt;Slide id=&quot;722&quot; dur=&quot;1.266&quot;/&gt;&lt;Slide id=&quot;721&quot; dur=&quot;32.937&quot;/&gt;&lt;Slide id=&quot;722&quot; dur=&quot;2.656&quot;/&gt;&lt;Slide id=&quot;531&quot; dur=&quot;2.063&quot;/&gt;&lt;Slide id=&quot;697&quot; dur=&quot;1.406&quot;/&gt;&lt;Slide id=&quot;782&quot; dur=&quot;34.906&quot;/&gt;&lt;Slide id=&quot;745&quot; dur=&quot;2.688&quot;/&gt;&lt;Slide id=&quot;746&quot; dur=&quot;22.156&quot;/&gt;&lt;Slide id=&quot;747&quot; dur=&quot;14.046&quot;/&gt;&lt;Slide id=&quot;679&quot; dur=&quot;2.672&quot;/&gt;&lt;Slide id=&quot;677&quot; dur=&quot;4.625&quot;/&gt;&lt;Slide id=&quot;783&quot; dur=&quot;3.61&quot;/&gt;&lt;Slide id=&quot;678&quot; dur=&quot;26.093&quot;/&gt;&lt;Slide id=&quot;718&quot; dur=&quot;15.313&quot;/&gt;&lt;Slide id=&quot;803&quot; dur=&quot;4.64&quot;/&gt;&lt;Slide id=&quot;715&quot; dur=&quot;3.11&quot;/&gt;&lt;Slide id=&quot;801&quot; dur=&quot;3.75&quot;/&gt;&lt;Slide id=&quot;696&quot; dur=&quot;6.015&quot;/&gt;&lt;Slide id=&quot;802&quot; dur=&quot;14.109&quot;/&gt;&lt;Slide id=&quot;672&quot; dur=&quot;2.797&quot;/&gt;&lt;Slide id=&quot;682&quot; dur=&quot;31.563&quot;/&gt;&lt;Slide id=&quot;668&quot; dur=&quot;1.921&quot;/&gt;&lt;Slide id=&quot;787&quot; dur=&quot;2.86&quot;/&gt;&lt;Slide id=&quot;781&quot; dur=&quot;1.609&quot;/&gt;&lt;Slide id=&quot;675&quot; dur=&quot;22.75&quot;/&gt;&lt;Slide id=&quot;683&quot; dur=&quot;8.391&quot;/&gt;&lt;Slide id=&quot;702&quot; dur=&quot;2.453&quot;/&gt;&lt;Slide id=&quot;786&quot; dur=&quot;1.906&quot;/&gt;&lt;Slide id=&quot;739&quot; dur=&quot;5.125&quot;/&gt;&lt;Slide id=&quot;805&quot; dur=&quot;2.281&quot;/&gt;&lt;Slide id=&quot;741&quot; dur=&quot;2.141&quot;/&gt;&lt;Slide id=&quot;740&quot; dur=&quot;1.75&quot;/&gt;&lt;Slide id=&quot;806&quot; dur=&quot;1.531&quot;/&gt;&lt;Slide id=&quot;764&quot; dur=&quot;13.453&quot;/&gt;&lt;Slide id=&quot;751&quot; dur=&quot;1.844&quot;/&gt;&lt;Slide id=&quot;752&quot; dur=&quot;3.734&quot; bld=&quot;|.3|.4|.4|.5&quot;/&gt;&lt;Slide id=&quot;753&quot; dur=&quot;1.938&quot; bld=&quot;|0|.2|0|0&quot;/&gt;&lt;Slide id=&quot;754&quot; dur=&quot;2.468&quot; bld=&quot;|0|.1|0|0|0|0&quot;/&gt;&lt;Slide id=&quot;755&quot; dur=&quot;1.125&quot;/&gt;&lt;Slide id=&quot;748&quot; dur=&quot;1.235&quot;/&gt;&lt;/Timings&gt;&lt;/WMTools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522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522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522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D6A9B71C1B884D89CB6241630449FD" ma:contentTypeVersion="4" ma:contentTypeDescription="Create a new document." ma:contentTypeScope="" ma:versionID="41bfcbb1f0dd065a8d492ddca01f45cc">
  <xsd:schema xmlns:xsd="http://www.w3.org/2001/XMLSchema" xmlns:p="http://schemas.microsoft.com/office/2006/metadata/properties" xmlns:ns2="9383fe21-241c-4b58-a6fa-ef802baabd5f" targetNamespace="http://schemas.microsoft.com/office/2006/metadata/properties" ma:root="true" ma:fieldsID="a218fa13530d7463b51484b1a615019a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383fe21-241c-4b58-a6fa-ef802baabd5f" elementFormDefault="qualified">
    <xsd:import namespace="http://schemas.microsoft.com/office/2006/documentManagement/types"/>
    <xsd:element name="Owner" ma:index="8" nillable="true" ma:displayName="Owner" ma:list="UserInfo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Owner xmlns="9383fe21-241c-4b58-a6fa-ef802baabd5f">
      <UserInfo xmlns="9383fe21-241c-4b58-a6fa-ef802baabd5f">
        <DisplayName xmlns="9383fe21-241c-4b58-a6fa-ef802baabd5f"/>
        <AccountId xmlns="9383fe21-241c-4b58-a6fa-ef802baabd5f" xsi:nil="true"/>
        <AccountType xmlns="9383fe21-241c-4b58-a6fa-ef802baabd5f"/>
      </UserInfo>
    </Owner>
  </documentManagement>
</p:properties>
</file>

<file path=customXml/itemProps1.xml><?xml version="1.0" encoding="utf-8"?>
<ds:datastoreItem xmlns:ds="http://schemas.openxmlformats.org/officeDocument/2006/customXml" ds:itemID="{547119FE-85CF-4B51-8FAE-897A53FD12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3ADEC-720B-41F8-83DE-FACBEF2A5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7A354D-ED74-4228-80BE-CCC23B33FE9B}">
  <ds:schemaRefs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9383fe21-241c-4b58-a6fa-ef802baabd5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99064</TotalTime>
  <Words>547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3_Office Theme</vt:lpstr>
      <vt:lpstr>PowerPoint Presentation</vt:lpstr>
      <vt:lpstr>Comments</vt:lpstr>
      <vt:lpstr>Storm Overview</vt:lpstr>
      <vt:lpstr>PowerPoint Presentation</vt:lpstr>
      <vt:lpstr>Storm Overview</vt:lpstr>
      <vt:lpstr>After Action</vt:lpstr>
      <vt:lpstr>After Action Review</vt:lpstr>
      <vt:lpstr>Areas to Sustain</vt:lpstr>
      <vt:lpstr>Areas for Improvement</vt:lpstr>
      <vt:lpstr>Areas for Improvement</vt:lpstr>
      <vt:lpstr>Areas for Improvement</vt:lpstr>
      <vt:lpstr>Comments</vt:lpstr>
      <vt:lpstr>PowerPoint Presentation</vt:lpstr>
      <vt:lpstr> Hurricane  </vt:lpstr>
    </vt:vector>
  </TitlesOfParts>
  <Company>Office of Emergency Preparedness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&amp; Technology Division</dc:title>
  <dc:creator>Steve Burr</dc:creator>
  <cp:lastModifiedBy>swb</cp:lastModifiedBy>
  <cp:revision>2607</cp:revision>
  <cp:lastPrinted>2013-01-24T20:20:38Z</cp:lastPrinted>
  <dcterms:created xsi:type="dcterms:W3CDTF">2003-07-06T14:22:07Z</dcterms:created>
  <dcterms:modified xsi:type="dcterms:W3CDTF">2013-02-19T14:38:05Z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0x01010083D6A9B71C1B884D89CB6241630449FD</vt:lpwstr>
  </property>
</Properties>
</file>