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56" r:id="rId2"/>
    <p:sldId id="257" r:id="rId3"/>
    <p:sldId id="283" r:id="rId4"/>
    <p:sldId id="258" r:id="rId5"/>
    <p:sldId id="284" r:id="rId6"/>
    <p:sldId id="259" r:id="rId7"/>
    <p:sldId id="285" r:id="rId8"/>
    <p:sldId id="260" r:id="rId9"/>
    <p:sldId id="261" r:id="rId10"/>
    <p:sldId id="262" r:id="rId11"/>
    <p:sldId id="286" r:id="rId12"/>
    <p:sldId id="304" r:id="rId13"/>
    <p:sldId id="263" r:id="rId14"/>
    <p:sldId id="287" r:id="rId15"/>
    <p:sldId id="264" r:id="rId16"/>
    <p:sldId id="302" r:id="rId17"/>
    <p:sldId id="265" r:id="rId18"/>
    <p:sldId id="266" r:id="rId19"/>
    <p:sldId id="268" r:id="rId20"/>
    <p:sldId id="290" r:id="rId21"/>
    <p:sldId id="307" r:id="rId22"/>
    <p:sldId id="269" r:id="rId23"/>
    <p:sldId id="270" r:id="rId24"/>
    <p:sldId id="310" r:id="rId25"/>
    <p:sldId id="311" r:id="rId26"/>
    <p:sldId id="271" r:id="rId27"/>
    <p:sldId id="272" r:id="rId28"/>
    <p:sldId id="273" r:id="rId29"/>
    <p:sldId id="274" r:id="rId30"/>
    <p:sldId id="293" r:id="rId31"/>
    <p:sldId id="275" r:id="rId32"/>
    <p:sldId id="294" r:id="rId33"/>
    <p:sldId id="276" r:id="rId34"/>
    <p:sldId id="277" r:id="rId35"/>
    <p:sldId id="296" r:id="rId36"/>
    <p:sldId id="297" r:id="rId37"/>
    <p:sldId id="278" r:id="rId38"/>
    <p:sldId id="298" r:id="rId39"/>
    <p:sldId id="279" r:id="rId40"/>
    <p:sldId id="280" r:id="rId41"/>
    <p:sldId id="281" r:id="rId42"/>
    <p:sldId id="301" r:id="rId43"/>
    <p:sldId id="306" r:id="rId4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 xmlns:mv="urn:schemas-microsoft-com:mac:vml" xmlns:mc="http://schemas.openxmlformats.org/markup-compatibility/2006">
        <p15:guide id="1" orient="horz" pos="1862">
          <p15:clr>
            <a:srgbClr val="A4A3A4"/>
          </p15:clr>
        </p15:guide>
        <p15:guide id="2" pos="5473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 xmlns:mv="urn:schemas-microsoft-com:mac:vml" xmlns:mc="http://schemas.openxmlformats.org/markup-compatibility/2006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allo, Joseph" initials="GJ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C60202"/>
    <a:srgbClr val="E00202"/>
    <a:srgbClr val="595959"/>
    <a:srgbClr val="175195"/>
    <a:srgbClr val="1737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xmlns:mv="urn:schemas-microsoft-com:mac:vml" xmlns:mc="http://schemas.openxmlformats.org/markup-compatibility/2006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6802" autoAdjust="0"/>
  </p:normalViewPr>
  <p:slideViewPr>
    <p:cSldViewPr snapToGrid="0" snapToObjects="1">
      <p:cViewPr varScale="1">
        <p:scale>
          <a:sx n="115" d="100"/>
          <a:sy n="115" d="100"/>
        </p:scale>
        <p:origin x="-840" y="-112"/>
      </p:cViewPr>
      <p:guideLst>
        <p:guide orient="horz" pos="1862"/>
        <p:guide pos="547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1920" y="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handoutMaster" Target="handoutMasters/handoutMaster1.xml"/><Relationship Id="rId47" Type="http://schemas.openxmlformats.org/officeDocument/2006/relationships/printerSettings" Target="printerSettings/printerSettings1.bin"/><Relationship Id="rId48" Type="http://schemas.openxmlformats.org/officeDocument/2006/relationships/commentAuthors" Target="commentAuthors.xml"/><Relationship Id="rId4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4FAC3B-BA21-3843-824D-5694714C95AF}" type="datetime1">
              <a:rPr lang="en-US" smtClean="0"/>
              <a:t>11/9/15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Office of Inspector General (OIG) Roles + Responsibilities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7BE482-B788-7448-8155-1973FBB9059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18334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23BE2F-D44B-9540-A9E5-677DDD47530A}" type="datetime1">
              <a:rPr lang="en-US" smtClean="0"/>
              <a:t>11/9/15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Office of Inspector General (OIG) Roles + Responsibilities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5F811F-1928-254C-BF43-FB576277D2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41853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70EA8C-EE8D-0949-8E09-1BA2122F09F1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Office of Inspector General (OIG) Roles + Responsibilities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049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70EA8C-EE8D-0949-8E09-1BA2122F09F1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Office of Inspector General (OIG) Roles + Responsibilities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041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Office of Inspector General (OIG) Roles + Responsibilities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5231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777F8-E0FB-4478-8B1D-766DD57D944F}" type="slidenum">
              <a:rPr lang="en-US" smtClean="0">
                <a:solidFill>
                  <a:prstClr val="black"/>
                </a:solidFill>
              </a:rPr>
              <a:pPr/>
              <a:t>43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Office of Inspector General (OIG) Roles + Responsibilities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350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4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14601"/>
            <a:ext cx="4038600" cy="35051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14601"/>
            <a:ext cx="4038600" cy="35051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9047"/>
            <a:ext cx="8229600" cy="903004"/>
          </a:xfrm>
        </p:spPr>
        <p:txBody>
          <a:bodyPr>
            <a:noAutofit/>
          </a:bodyPr>
          <a:lstStyle>
            <a:lvl1pPr algn="ctr">
              <a:defRPr sz="6500" b="1">
                <a:solidFill>
                  <a:srgbClr val="8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60500" y="1307745"/>
            <a:ext cx="6119812" cy="389925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60500" y="5367338"/>
            <a:ext cx="6119812" cy="639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png"/><Relationship Id="rId9" Type="http://schemas.openxmlformats.org/officeDocument/2006/relationships/image" Target="../media/image2.emf"/><Relationship Id="rId1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1234589"/>
            <a:ext cx="9144000" cy="49505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405830"/>
            <a:ext cx="8229600" cy="9030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552700"/>
            <a:ext cx="8229600" cy="34257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97800" y="190500"/>
            <a:ext cx="1028700" cy="7035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00000"/>
                </a:solidFill>
              </a:defRPr>
            </a:lvl1pPr>
          </a:lstStyle>
          <a:p>
            <a:fld id="{A1FCC955-EDC8-C641-B7EE-09FB459102F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700" y="334507"/>
            <a:ext cx="2705100" cy="5795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5219385" y="6353088"/>
            <a:ext cx="3988430" cy="3358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92" y="111068"/>
            <a:ext cx="2975149" cy="96568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57" r:id="rId6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r" defTabSz="457200" rtl="0" eaLnBrk="1" latinLnBrk="0" hangingPunct="1">
        <a:spcBef>
          <a:spcPct val="0"/>
        </a:spcBef>
        <a:buNone/>
        <a:defRPr sz="4400" kern="1200">
          <a:solidFill>
            <a:srgbClr val="17375E"/>
          </a:solidFill>
          <a:latin typeface="+mj-lt"/>
          <a:ea typeface="+mj-ea"/>
          <a:cs typeface="+mj-cs"/>
        </a:defRPr>
      </a:lvl1pPr>
    </p:titleStyle>
    <p:bodyStyle>
      <a:lvl1pPr marL="568325" indent="-342900" algn="l" defTabSz="569913" rtl="0" eaLnBrk="1" latinLnBrk="0" hangingPunct="1">
        <a:spcBef>
          <a:spcPts val="1200"/>
        </a:spcBef>
        <a:buClr>
          <a:schemeClr val="tx1">
            <a:lumMod val="75000"/>
            <a:lumOff val="25000"/>
          </a:schemeClr>
        </a:buClr>
        <a:buFont typeface="Arial"/>
        <a:buChar char="•"/>
        <a:defRPr sz="3600" kern="1200">
          <a:solidFill>
            <a:srgbClr val="595959"/>
          </a:solidFill>
          <a:latin typeface="+mn-lt"/>
          <a:ea typeface="+mn-ea"/>
          <a:cs typeface="+mn-cs"/>
        </a:defRPr>
      </a:lvl1pPr>
      <a:lvl2pPr marL="1023938" indent="-285750" algn="l" defTabSz="4572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/>
        <a:buChar char="–"/>
        <a:defRPr sz="3400" kern="1200">
          <a:solidFill>
            <a:srgbClr val="595959"/>
          </a:solidFill>
          <a:latin typeface="+mn-lt"/>
          <a:ea typeface="+mn-ea"/>
          <a:cs typeface="+mn-cs"/>
        </a:defRPr>
      </a:lvl2pPr>
      <a:lvl3pPr marL="1368425" indent="-228600" algn="l" defTabSz="4572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Courier New"/>
        <a:buChar char="o"/>
        <a:defRPr sz="3200" kern="1200">
          <a:solidFill>
            <a:srgbClr val="595959"/>
          </a:solidFill>
          <a:latin typeface="+mn-lt"/>
          <a:ea typeface="+mn-ea"/>
          <a:cs typeface="+mn-cs"/>
        </a:defRPr>
      </a:lvl3pPr>
      <a:lvl4pPr marL="1825625" indent="-228600" algn="l" defTabSz="4572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/>
        <a:buChar char="–"/>
        <a:defRPr sz="2800" kern="1200">
          <a:solidFill>
            <a:srgbClr val="595959"/>
          </a:solidFill>
          <a:latin typeface="+mn-lt"/>
          <a:ea typeface="+mn-ea"/>
          <a:cs typeface="+mn-cs"/>
        </a:defRPr>
      </a:lvl4pPr>
      <a:lvl5pPr marL="2281238" indent="-228600" algn="l" defTabSz="4572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/>
        <a:buChar char="»"/>
        <a:defRPr sz="26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cid/IMG_00121.jpg" TargetMode="External"/><Relationship Id="rId4" Type="http://schemas.openxmlformats.org/officeDocument/2006/relationships/image" Target="../media/image12.jpeg"/><Relationship Id="rId5" Type="http://schemas.openxmlformats.org/officeDocument/2006/relationships/image" Target="file://localhost/cid/IMG_00461.jpg" TargetMode="External"/><Relationship Id="rId6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4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85663"/>
            <a:ext cx="7772400" cy="1163902"/>
          </a:xfrm>
        </p:spPr>
        <p:txBody>
          <a:bodyPr>
            <a:normAutofit fontScale="90000"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5400" b="1" dirty="0" smtClean="0">
                <a:solidFill>
                  <a:srgbClr val="800000"/>
                </a:solidFill>
                <a:latin typeface="Helvetica"/>
                <a:cs typeface="Helvetica"/>
              </a:rPr>
              <a:t>Office of Inspector General </a:t>
            </a:r>
            <a:r>
              <a:rPr lang="en-US" sz="3300" b="1" dirty="0" smtClean="0">
                <a:solidFill>
                  <a:srgbClr val="800000"/>
                </a:solidFill>
                <a:latin typeface="Helvetica"/>
                <a:cs typeface="Helvetica"/>
              </a:rPr>
              <a:t>(OIG)</a:t>
            </a:r>
            <a:endParaRPr lang="en-US" sz="3300" b="1" dirty="0">
              <a:solidFill>
                <a:srgbClr val="800000"/>
              </a:solidFill>
              <a:latin typeface="Helvetica"/>
              <a:cs typeface="Helvetic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FCB97-EB3D-7747-95EF-8BE79286DEA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458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980545"/>
            <a:ext cx="9143999" cy="8774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87" y="1318670"/>
            <a:ext cx="6898258" cy="90300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Emergency Management Oversight </a:t>
            </a:r>
            <a:r>
              <a:rPr lang="en-US" sz="2200" dirty="0" smtClean="0"/>
              <a:t>(EMO) </a:t>
            </a:r>
            <a:r>
              <a:rPr lang="en-US" dirty="0" smtClean="0"/>
              <a:t>mission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727" y="2198404"/>
            <a:ext cx="6315363" cy="4567232"/>
          </a:xfrm>
        </p:spPr>
        <p:txBody>
          <a:bodyPr>
            <a:normAutofit/>
          </a:bodyPr>
          <a:lstStyle/>
          <a:p>
            <a:pPr marL="566928" indent="-347472"/>
            <a:r>
              <a:rPr lang="en-US" sz="3800" dirty="0">
                <a:latin typeface="Calibri"/>
                <a:cs typeface="Calibri"/>
              </a:rPr>
              <a:t>To provide an </a:t>
            </a:r>
            <a:r>
              <a:rPr lang="en-US" sz="3800" b="1" dirty="0">
                <a:solidFill>
                  <a:srgbClr val="800000"/>
                </a:solidFill>
                <a:latin typeface="Calibri"/>
                <a:cs typeface="Calibri"/>
              </a:rPr>
              <a:t>aggressive</a:t>
            </a:r>
            <a:r>
              <a:rPr lang="en-US" sz="3800" dirty="0">
                <a:latin typeface="Calibri"/>
                <a:cs typeface="Calibri"/>
              </a:rPr>
              <a:t> and </a:t>
            </a:r>
            <a:r>
              <a:rPr lang="en-US" sz="3800" b="1" dirty="0">
                <a:solidFill>
                  <a:srgbClr val="800000"/>
                </a:solidFill>
                <a:latin typeface="Calibri"/>
                <a:cs typeface="Calibri"/>
              </a:rPr>
              <a:t>ongoing</a:t>
            </a:r>
            <a:r>
              <a:rPr lang="en-US" sz="3800" dirty="0">
                <a:latin typeface="Calibri"/>
                <a:cs typeface="Calibri"/>
              </a:rPr>
              <a:t> </a:t>
            </a:r>
            <a:r>
              <a:rPr lang="en-US" sz="3800" b="1" dirty="0">
                <a:solidFill>
                  <a:srgbClr val="800000"/>
                </a:solidFill>
                <a:latin typeface="Calibri"/>
                <a:cs typeface="Calibri"/>
              </a:rPr>
              <a:t>audit effort</a:t>
            </a:r>
            <a:r>
              <a:rPr lang="en-US" sz="3800" dirty="0">
                <a:latin typeface="Calibri"/>
                <a:cs typeface="Calibri"/>
              </a:rPr>
              <a:t> designed to ensure that disaster relief funds are spent </a:t>
            </a:r>
            <a:r>
              <a:rPr lang="en-US" sz="3800" b="1" dirty="0">
                <a:latin typeface="Calibri"/>
                <a:cs typeface="Calibri"/>
              </a:rPr>
              <a:t>appropriately</a:t>
            </a:r>
            <a:r>
              <a:rPr lang="en-US" sz="3800" dirty="0">
                <a:latin typeface="Calibri"/>
                <a:cs typeface="Calibri"/>
              </a:rPr>
              <a:t>, while identifying </a:t>
            </a:r>
            <a:r>
              <a:rPr lang="en-US" sz="3800" b="1" dirty="0">
                <a:latin typeface="Calibri"/>
                <a:cs typeface="Calibri"/>
              </a:rPr>
              <a:t>fraud</a:t>
            </a:r>
            <a:r>
              <a:rPr lang="en-US" sz="3800" dirty="0">
                <a:latin typeface="Calibri"/>
                <a:cs typeface="Calibri"/>
              </a:rPr>
              <a:t>, </a:t>
            </a:r>
            <a:r>
              <a:rPr lang="en-US" sz="3800" b="1" dirty="0" smtClean="0">
                <a:latin typeface="Calibri"/>
                <a:cs typeface="Calibri"/>
              </a:rPr>
              <a:t>wast</a:t>
            </a:r>
            <a:r>
              <a:rPr lang="en-US" sz="3800" b="1" dirty="0">
                <a:latin typeface="Calibri"/>
                <a:cs typeface="Calibri"/>
              </a:rPr>
              <a:t>e</a:t>
            </a:r>
            <a:r>
              <a:rPr lang="en-US" sz="3800" dirty="0" smtClean="0">
                <a:latin typeface="Calibri"/>
                <a:cs typeface="Calibri"/>
              </a:rPr>
              <a:t> </a:t>
            </a:r>
            <a:r>
              <a:rPr lang="en-US" sz="3800" dirty="0">
                <a:latin typeface="Calibri"/>
                <a:cs typeface="Calibri"/>
              </a:rPr>
              <a:t>and </a:t>
            </a:r>
            <a:r>
              <a:rPr lang="en-US" sz="3800" b="1" dirty="0">
                <a:latin typeface="Calibri"/>
                <a:cs typeface="Calibri"/>
              </a:rPr>
              <a:t>abuse</a:t>
            </a:r>
            <a:r>
              <a:rPr lang="en-US" sz="3800" dirty="0">
                <a:latin typeface="Calibri"/>
                <a:cs typeface="Calibri"/>
              </a:rPr>
              <a:t> as early as possible. </a:t>
            </a:r>
          </a:p>
          <a:p>
            <a:endParaRPr lang="en-US" dirty="0"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Picture 5" descr="femaImages Journey Disaster Relief Center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61" r="15137"/>
          <a:stretch/>
        </p:blipFill>
        <p:spPr>
          <a:xfrm>
            <a:off x="6500090" y="2352504"/>
            <a:ext cx="2643909" cy="450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648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EMO mission </a:t>
            </a:r>
            <a:r>
              <a:rPr lang="en-US" sz="2000" dirty="0"/>
              <a:t>(Continued . . . 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800" dirty="0" smtClean="0">
                <a:latin typeface="Calibri"/>
                <a:cs typeface="Calibri"/>
              </a:rPr>
              <a:t>EMO </a:t>
            </a:r>
            <a:r>
              <a:rPr lang="en-US" sz="3800" dirty="0">
                <a:latin typeface="Calibri"/>
                <a:cs typeface="Calibri"/>
              </a:rPr>
              <a:t>keeps </a:t>
            </a:r>
            <a:r>
              <a:rPr lang="en-US" sz="3800" b="1" dirty="0" smtClean="0">
                <a:latin typeface="Calibri"/>
                <a:cs typeface="Calibri"/>
              </a:rPr>
              <a:t>Congress</a:t>
            </a:r>
            <a:r>
              <a:rPr lang="en-US" sz="3800" dirty="0">
                <a:latin typeface="Calibri"/>
                <a:cs typeface="Calibri"/>
              </a:rPr>
              <a:t>, the </a:t>
            </a:r>
            <a:r>
              <a:rPr lang="en-US" sz="3800" b="1" dirty="0">
                <a:latin typeface="Calibri"/>
                <a:cs typeface="Calibri"/>
              </a:rPr>
              <a:t>Secretary</a:t>
            </a:r>
            <a:r>
              <a:rPr lang="en-US" sz="3800" dirty="0">
                <a:latin typeface="Calibri"/>
                <a:cs typeface="Calibri"/>
              </a:rPr>
              <a:t>, the </a:t>
            </a:r>
            <a:r>
              <a:rPr lang="en-US" sz="3800" b="1" dirty="0">
                <a:latin typeface="Calibri"/>
                <a:cs typeface="Calibri"/>
              </a:rPr>
              <a:t>Administrator</a:t>
            </a:r>
            <a:r>
              <a:rPr lang="en-US" sz="3800" dirty="0">
                <a:latin typeface="Calibri"/>
                <a:cs typeface="Calibri"/>
              </a:rPr>
              <a:t> of </a:t>
            </a:r>
            <a:r>
              <a:rPr lang="en-US" sz="3800" dirty="0" smtClean="0">
                <a:latin typeface="Calibri"/>
                <a:cs typeface="Calibri"/>
              </a:rPr>
              <a:t>FEMA </a:t>
            </a:r>
            <a:r>
              <a:rPr lang="en-US" sz="3800" dirty="0">
                <a:latin typeface="Calibri"/>
                <a:cs typeface="Calibri"/>
              </a:rPr>
              <a:t>and </a:t>
            </a:r>
            <a:r>
              <a:rPr lang="en-US" sz="3800" dirty="0" smtClean="0">
                <a:latin typeface="Calibri"/>
                <a:cs typeface="Calibri"/>
              </a:rPr>
              <a:t>others </a:t>
            </a:r>
            <a:r>
              <a:rPr lang="en-US" sz="3800" b="1" dirty="0" smtClean="0">
                <a:solidFill>
                  <a:srgbClr val="800000"/>
                </a:solidFill>
                <a:latin typeface="Calibri"/>
                <a:cs typeface="Calibri"/>
              </a:rPr>
              <a:t>fully </a:t>
            </a:r>
            <a:r>
              <a:rPr lang="en-US" sz="3800" b="1" dirty="0">
                <a:solidFill>
                  <a:srgbClr val="800000"/>
                </a:solidFill>
                <a:latin typeface="Calibri"/>
                <a:cs typeface="Calibri"/>
              </a:rPr>
              <a:t>informed</a:t>
            </a:r>
            <a:r>
              <a:rPr lang="en-US" sz="3800" dirty="0">
                <a:latin typeface="Calibri"/>
                <a:cs typeface="Calibri"/>
              </a:rPr>
              <a:t> </a:t>
            </a:r>
            <a:r>
              <a:rPr lang="en-US" sz="3800" dirty="0" smtClean="0">
                <a:latin typeface="Calibri"/>
                <a:cs typeface="Calibri"/>
              </a:rPr>
              <a:t>. . 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040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EMO mission </a:t>
            </a:r>
            <a:r>
              <a:rPr lang="en-US" sz="2000" dirty="0"/>
              <a:t>(Continued . . . 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82575" indent="0">
              <a:buNone/>
            </a:pPr>
            <a:r>
              <a:rPr lang="en-US" sz="3800" dirty="0" smtClean="0">
                <a:latin typeface="Calibri"/>
                <a:cs typeface="Calibri"/>
              </a:rPr>
              <a:t>. . . and </a:t>
            </a:r>
            <a:r>
              <a:rPr lang="en-US" sz="3800" dirty="0">
                <a:latin typeface="Calibri"/>
                <a:cs typeface="Calibri"/>
              </a:rPr>
              <a:t>also </a:t>
            </a:r>
            <a:r>
              <a:rPr lang="en-US" sz="3800" b="1" dirty="0" smtClean="0">
                <a:solidFill>
                  <a:srgbClr val="800000"/>
                </a:solidFill>
                <a:latin typeface="Calibri"/>
                <a:cs typeface="Calibri"/>
              </a:rPr>
              <a:t>addresses problems</a:t>
            </a:r>
            <a:r>
              <a:rPr lang="en-US" sz="3800" dirty="0" smtClean="0">
                <a:latin typeface="Calibri"/>
                <a:cs typeface="Calibri"/>
              </a:rPr>
              <a:t> relating </a:t>
            </a:r>
            <a:r>
              <a:rPr lang="en-US" sz="3800" dirty="0">
                <a:latin typeface="Calibri"/>
                <a:cs typeface="Calibri"/>
              </a:rPr>
              <a:t>to </a:t>
            </a:r>
            <a:r>
              <a:rPr lang="en-US" sz="3800" dirty="0" smtClean="0">
                <a:latin typeface="Calibri"/>
                <a:cs typeface="Calibri"/>
              </a:rPr>
              <a:t>. . .</a:t>
            </a:r>
          </a:p>
          <a:p>
            <a:pPr marL="1309688" lvl="1" indent="-571500"/>
            <a:r>
              <a:rPr lang="en-US" dirty="0" smtClean="0">
                <a:latin typeface="Calibri"/>
                <a:cs typeface="Calibri"/>
              </a:rPr>
              <a:t>Disaster </a:t>
            </a:r>
            <a:r>
              <a:rPr lang="en-US" b="1" dirty="0">
                <a:latin typeface="Calibri"/>
                <a:cs typeface="Calibri"/>
              </a:rPr>
              <a:t>operations</a:t>
            </a:r>
            <a:r>
              <a:rPr lang="en-US" dirty="0">
                <a:latin typeface="Calibri"/>
                <a:cs typeface="Calibri"/>
              </a:rPr>
              <a:t> and </a:t>
            </a:r>
            <a:endParaRPr lang="en-US" dirty="0" smtClean="0">
              <a:latin typeface="Calibri"/>
              <a:cs typeface="Calibri"/>
            </a:endParaRPr>
          </a:p>
          <a:p>
            <a:pPr marL="1309688" lvl="1" indent="-571500"/>
            <a:r>
              <a:rPr lang="en-US" b="1" dirty="0">
                <a:latin typeface="Calibri"/>
                <a:cs typeface="Calibri"/>
              </a:rPr>
              <a:t>A</a:t>
            </a:r>
            <a:r>
              <a:rPr lang="en-US" b="1" dirty="0" smtClean="0">
                <a:latin typeface="Calibri"/>
                <a:cs typeface="Calibri"/>
              </a:rPr>
              <a:t>ssistance</a:t>
            </a:r>
            <a:r>
              <a:rPr lang="en-US" dirty="0" smtClean="0">
                <a:latin typeface="Calibri"/>
                <a:cs typeface="Calibri"/>
              </a:rPr>
              <a:t> programs </a:t>
            </a:r>
            <a:r>
              <a:rPr lang="en-US" dirty="0">
                <a:latin typeface="Calibri"/>
                <a:cs typeface="Calibri"/>
              </a:rPr>
              <a:t>and </a:t>
            </a:r>
            <a:endParaRPr lang="en-US" dirty="0" smtClean="0">
              <a:latin typeface="Calibri"/>
              <a:cs typeface="Calibri"/>
            </a:endParaRPr>
          </a:p>
          <a:p>
            <a:pPr marL="1309688" lvl="1" indent="-571500"/>
            <a:r>
              <a:rPr lang="en-US" dirty="0">
                <a:latin typeface="Calibri"/>
                <a:cs typeface="Calibri"/>
              </a:rPr>
              <a:t>P</a:t>
            </a:r>
            <a:r>
              <a:rPr lang="en-US" dirty="0" smtClean="0">
                <a:latin typeface="Calibri"/>
                <a:cs typeface="Calibri"/>
              </a:rPr>
              <a:t>rogress </a:t>
            </a:r>
            <a:r>
              <a:rPr lang="en-US" dirty="0">
                <a:latin typeface="Calibri"/>
                <a:cs typeface="Calibri"/>
              </a:rPr>
              <a:t>regarding corrective actions.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212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85366"/>
            <a:ext cx="8229600" cy="4125256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libri"/>
                <a:cs typeface="Calibri"/>
              </a:rPr>
              <a:t>EMO’s </a:t>
            </a:r>
            <a:r>
              <a:rPr lang="en-US" dirty="0">
                <a:latin typeface="Calibri"/>
                <a:cs typeface="Calibri"/>
              </a:rPr>
              <a:t>focus is weighted heavily </a:t>
            </a:r>
            <a:r>
              <a:rPr lang="en-US" sz="3800" dirty="0">
                <a:latin typeface="Calibri"/>
                <a:cs typeface="Calibri"/>
              </a:rPr>
              <a:t>toward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b="1" dirty="0" smtClean="0">
                <a:solidFill>
                  <a:srgbClr val="800000"/>
                </a:solidFill>
                <a:latin typeface="Calibri"/>
                <a:cs typeface="Calibri"/>
              </a:rPr>
              <a:t>prevention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sz="2000" dirty="0">
                <a:latin typeface="Calibri"/>
                <a:cs typeface="Calibri"/>
              </a:rPr>
              <a:t>(</a:t>
            </a:r>
            <a:r>
              <a:rPr lang="en-US" sz="2000" dirty="0" smtClean="0">
                <a:latin typeface="Calibri"/>
                <a:cs typeface="Calibri"/>
              </a:rPr>
              <a:t>including </a:t>
            </a:r>
            <a:r>
              <a:rPr lang="en-US" sz="2000" dirty="0">
                <a:latin typeface="Calibri"/>
                <a:cs typeface="Calibri"/>
              </a:rPr>
              <a:t>reviewing internal </a:t>
            </a:r>
            <a:r>
              <a:rPr lang="en-US" sz="2000" dirty="0" smtClean="0">
                <a:latin typeface="Calibri"/>
                <a:cs typeface="Calibri"/>
              </a:rPr>
              <a:t>controls)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and </a:t>
            </a:r>
            <a:r>
              <a:rPr lang="en-US" b="1" dirty="0">
                <a:solidFill>
                  <a:srgbClr val="800000"/>
                </a:solidFill>
                <a:latin typeface="Calibri"/>
                <a:cs typeface="Calibri"/>
              </a:rPr>
              <a:t>monitoring</a:t>
            </a:r>
            <a:r>
              <a:rPr lang="en-US" dirty="0">
                <a:latin typeface="Calibri"/>
                <a:cs typeface="Calibri"/>
              </a:rPr>
              <a:t> and </a:t>
            </a:r>
            <a:r>
              <a:rPr lang="en-US" b="1" dirty="0">
                <a:solidFill>
                  <a:srgbClr val="800000"/>
                </a:solidFill>
                <a:latin typeface="Calibri"/>
                <a:cs typeface="Calibri"/>
              </a:rPr>
              <a:t>advising</a:t>
            </a:r>
            <a:r>
              <a:rPr lang="en-US" dirty="0">
                <a:latin typeface="Calibri"/>
                <a:cs typeface="Calibri"/>
              </a:rPr>
              <a:t> DHS and FEMA officials on contracts, </a:t>
            </a:r>
            <a:r>
              <a:rPr lang="en-US" dirty="0" smtClean="0">
                <a:latin typeface="Calibri"/>
                <a:cs typeface="Calibri"/>
              </a:rPr>
              <a:t>grants </a:t>
            </a:r>
            <a:r>
              <a:rPr lang="en-US" dirty="0">
                <a:latin typeface="Calibri"/>
                <a:cs typeface="Calibri"/>
              </a:rPr>
              <a:t>and purchase </a:t>
            </a:r>
            <a:r>
              <a:rPr lang="en-US" dirty="0" smtClean="0">
                <a:latin typeface="Calibri"/>
                <a:cs typeface="Calibri"/>
              </a:rPr>
              <a:t>transactions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b="1" dirty="0" smtClean="0">
                <a:solidFill>
                  <a:srgbClr val="800000"/>
                </a:solidFill>
                <a:latin typeface="Calibri"/>
                <a:cs typeface="Calibri"/>
              </a:rPr>
              <a:t>before </a:t>
            </a:r>
            <a:r>
              <a:rPr lang="en-US" b="1" dirty="0">
                <a:solidFill>
                  <a:srgbClr val="800000"/>
                </a:solidFill>
                <a:latin typeface="Calibri"/>
                <a:cs typeface="Calibri"/>
              </a:rPr>
              <a:t>they are approved</a:t>
            </a:r>
            <a:r>
              <a:rPr lang="en-US" dirty="0" smtClean="0">
                <a:latin typeface="Calibri"/>
                <a:cs typeface="Calibri"/>
              </a:rPr>
              <a:t>.</a:t>
            </a:r>
            <a:r>
              <a:rPr lang="en-US" dirty="0" smtClean="0">
                <a:solidFill>
                  <a:schemeClr val="bg1"/>
                </a:solidFill>
                <a:latin typeface="Calibri"/>
                <a:cs typeface="Calibri"/>
              </a:rPr>
              <a:t>.</a:t>
            </a:r>
            <a:endParaRPr lang="en-US" dirty="0">
              <a:solidFill>
                <a:schemeClr val="bg1"/>
              </a:solidFill>
              <a:latin typeface="Calibri"/>
              <a:cs typeface="Calibri"/>
            </a:endParaRPr>
          </a:p>
          <a:p>
            <a:endParaRPr lang="en-US" dirty="0"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68745" y="1128750"/>
            <a:ext cx="8229600" cy="9030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4400" b="0" kern="1200">
                <a:solidFill>
                  <a:srgbClr val="17375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EMO mission </a:t>
            </a:r>
            <a:r>
              <a:rPr lang="en-US" sz="2000" smtClean="0"/>
              <a:t>(Continued . . . 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35162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52700"/>
            <a:ext cx="8229600" cy="3444367"/>
          </a:xfrm>
        </p:spPr>
        <p:txBody>
          <a:bodyPr>
            <a:normAutofit/>
          </a:bodyPr>
          <a:lstStyle/>
          <a:p>
            <a:r>
              <a:rPr lang="en-US" sz="3800" dirty="0">
                <a:latin typeface="Calibri"/>
                <a:cs typeface="Calibri"/>
              </a:rPr>
              <a:t>This allows EMO to </a:t>
            </a:r>
            <a:r>
              <a:rPr lang="en-US" sz="3800" b="1" dirty="0">
                <a:solidFill>
                  <a:srgbClr val="800000"/>
                </a:solidFill>
                <a:latin typeface="Calibri"/>
                <a:cs typeface="Calibri"/>
              </a:rPr>
              <a:t>stay current </a:t>
            </a:r>
            <a:r>
              <a:rPr lang="en-US" sz="3800" dirty="0">
                <a:latin typeface="Calibri"/>
                <a:cs typeface="Calibri"/>
              </a:rPr>
              <a:t>on all disaster relief operations and provide </a:t>
            </a:r>
            <a:r>
              <a:rPr lang="en-US" sz="3800" b="1" dirty="0">
                <a:solidFill>
                  <a:srgbClr val="800000"/>
                </a:solidFill>
                <a:latin typeface="Calibri"/>
                <a:cs typeface="Calibri"/>
              </a:rPr>
              <a:t>on-the-spot </a:t>
            </a:r>
            <a:r>
              <a:rPr lang="en-US" sz="3800" dirty="0">
                <a:latin typeface="Calibri"/>
                <a:cs typeface="Calibri"/>
              </a:rPr>
              <a:t>advice on </a:t>
            </a:r>
            <a:r>
              <a:rPr lang="en-US" sz="3800" b="1" dirty="0">
                <a:latin typeface="Calibri"/>
                <a:cs typeface="Calibri"/>
              </a:rPr>
              <a:t>internal controls </a:t>
            </a:r>
            <a:r>
              <a:rPr lang="en-US" sz="3800" dirty="0">
                <a:latin typeface="Calibri"/>
                <a:cs typeface="Calibri"/>
              </a:rPr>
              <a:t>and </a:t>
            </a:r>
            <a:r>
              <a:rPr lang="en-US" sz="3800" b="1" dirty="0">
                <a:latin typeface="Calibri"/>
                <a:cs typeface="Calibri"/>
              </a:rPr>
              <a:t>precedent setting </a:t>
            </a:r>
            <a:r>
              <a:rPr lang="en-US" sz="3800" b="1" dirty="0" smtClean="0">
                <a:latin typeface="Calibri"/>
                <a:cs typeface="Calibri"/>
              </a:rPr>
              <a:t>decisions</a:t>
            </a:r>
            <a:r>
              <a:rPr lang="en-US" sz="3800" dirty="0" smtClean="0">
                <a:latin typeface="Calibri"/>
                <a:cs typeface="Calibri"/>
              </a:rPr>
              <a:t>.</a:t>
            </a:r>
            <a:endParaRPr lang="en-US" sz="3800" dirty="0"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68745" y="1128750"/>
            <a:ext cx="8229600" cy="9030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4400" b="0" kern="1200">
                <a:solidFill>
                  <a:srgbClr val="17375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EMO mission </a:t>
            </a:r>
            <a:r>
              <a:rPr lang="en-US" sz="2000" smtClean="0"/>
              <a:t>(Continued . . . 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13426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0" y="5509863"/>
            <a:ext cx="9144000" cy="13481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0454"/>
            <a:ext cx="8229600" cy="903004"/>
          </a:xfrm>
        </p:spPr>
        <p:txBody>
          <a:bodyPr/>
          <a:lstStyle/>
          <a:p>
            <a:r>
              <a:rPr lang="en-US" dirty="0" smtClean="0"/>
              <a:t>EMO organization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AutoShape 17"/>
          <p:cNvSpPr>
            <a:spLocks noChangeArrowheads="1"/>
          </p:cNvSpPr>
          <p:nvPr/>
        </p:nvSpPr>
        <p:spPr bwMode="auto">
          <a:xfrm>
            <a:off x="6037580" y="3266027"/>
            <a:ext cx="2263140" cy="1014222"/>
          </a:xfrm>
          <a:prstGeom prst="roundRect">
            <a:avLst>
              <a:gd name="adj" fmla="val 16667"/>
            </a:avLst>
          </a:prstGeom>
          <a:solidFill>
            <a:srgbClr val="0070B2"/>
          </a:solidFill>
          <a:ln w="9525">
            <a:solidFill>
              <a:srgbClr val="0069B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Assistant Deputy </a:t>
            </a:r>
          </a:p>
          <a:p>
            <a:pPr algn="ctr">
              <a:defRPr/>
            </a:pPr>
            <a:r>
              <a:rPr lang="en-US" sz="200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Inspector General </a:t>
            </a:r>
          </a:p>
          <a:p>
            <a:pPr algn="ctr">
              <a:defRPr/>
            </a:pPr>
            <a:r>
              <a:rPr lang="en-US" sz="200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Tonda Hadley</a:t>
            </a:r>
          </a:p>
        </p:txBody>
      </p:sp>
      <p:sp>
        <p:nvSpPr>
          <p:cNvPr id="7" name="AutoShape 16"/>
          <p:cNvSpPr>
            <a:spLocks noChangeArrowheads="1"/>
          </p:cNvSpPr>
          <p:nvPr/>
        </p:nvSpPr>
        <p:spPr bwMode="auto">
          <a:xfrm>
            <a:off x="3064750" y="2212625"/>
            <a:ext cx="3200400" cy="1038225"/>
          </a:xfrm>
          <a:prstGeom prst="roundRect">
            <a:avLst>
              <a:gd name="adj" fmla="val 16667"/>
            </a:avLst>
          </a:prstGeom>
          <a:solidFill>
            <a:srgbClr val="0070B2"/>
          </a:solidFill>
          <a:ln w="9525">
            <a:solidFill>
              <a:srgbClr val="0070B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Assistant Inspector </a:t>
            </a:r>
          </a:p>
          <a:p>
            <a:pPr algn="ctr">
              <a:defRPr/>
            </a:pPr>
            <a:r>
              <a:rPr lang="en-US" sz="200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General</a:t>
            </a:r>
          </a:p>
          <a:p>
            <a:pPr algn="ctr">
              <a:defRPr/>
            </a:pPr>
            <a:r>
              <a:rPr lang="en-US" sz="200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John Kelly</a:t>
            </a:r>
          </a:p>
        </p:txBody>
      </p:sp>
      <p:sp>
        <p:nvSpPr>
          <p:cNvPr id="8" name="AutoShape 17"/>
          <p:cNvSpPr>
            <a:spLocks noChangeArrowheads="1"/>
          </p:cNvSpPr>
          <p:nvPr/>
        </p:nvSpPr>
        <p:spPr bwMode="auto">
          <a:xfrm>
            <a:off x="721539" y="3304127"/>
            <a:ext cx="2738399" cy="1014222"/>
          </a:xfrm>
          <a:prstGeom prst="roundRect">
            <a:avLst>
              <a:gd name="adj" fmla="val 16667"/>
            </a:avLst>
          </a:prstGeom>
          <a:solidFill>
            <a:srgbClr val="0070B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000" dirty="0">
              <a:solidFill>
                <a:schemeClr val="bg1"/>
              </a:solidFill>
              <a:latin typeface="Times New Roman" pitchFamily="18" charset="0"/>
              <a:ea typeface="+mn-ea"/>
            </a:endParaRPr>
          </a:p>
          <a:p>
            <a:pPr algn="ctr">
              <a:defRPr/>
            </a:pPr>
            <a:r>
              <a:rPr lang="en-US" sz="200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Assistant Deputy </a:t>
            </a:r>
          </a:p>
          <a:p>
            <a:pPr algn="ctr">
              <a:defRPr/>
            </a:pPr>
            <a:r>
              <a:rPr lang="en-US" sz="200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Inspector General </a:t>
            </a:r>
          </a:p>
          <a:p>
            <a:pPr algn="ctr">
              <a:defRPr/>
            </a:pP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VACANT</a:t>
            </a:r>
            <a:endParaRPr lang="en-US" sz="2000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algn="ctr">
              <a:defRPr/>
            </a:pPr>
            <a:endParaRPr lang="en-US" sz="2000" dirty="0">
              <a:latin typeface="Times New Roman" pitchFamily="18" charset="0"/>
              <a:ea typeface="+mn-ea"/>
            </a:endParaRPr>
          </a:p>
        </p:txBody>
      </p:sp>
      <p:sp>
        <p:nvSpPr>
          <p:cNvPr id="14" name="Line 24"/>
          <p:cNvSpPr>
            <a:spLocks noChangeShapeType="1"/>
          </p:cNvSpPr>
          <p:nvPr/>
        </p:nvSpPr>
        <p:spPr bwMode="auto">
          <a:xfrm flipH="1">
            <a:off x="4649122" y="3250850"/>
            <a:ext cx="15828" cy="1162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5" name="Line 27"/>
          <p:cNvSpPr>
            <a:spLocks noChangeShapeType="1"/>
          </p:cNvSpPr>
          <p:nvPr/>
        </p:nvSpPr>
        <p:spPr bwMode="auto">
          <a:xfrm flipH="1">
            <a:off x="1092360" y="4422425"/>
            <a:ext cx="6990471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75782" y="4422425"/>
            <a:ext cx="2080308" cy="898110"/>
            <a:chOff x="66437" y="4422425"/>
            <a:chExt cx="1891189" cy="898110"/>
          </a:xfrm>
        </p:grpSpPr>
        <p:sp>
          <p:nvSpPr>
            <p:cNvPr id="13" name="AutoShape 23"/>
            <p:cNvSpPr>
              <a:spLocks noChangeArrowheads="1"/>
            </p:cNvSpPr>
            <p:nvPr/>
          </p:nvSpPr>
          <p:spPr bwMode="auto">
            <a:xfrm>
              <a:off x="66437" y="4545078"/>
              <a:ext cx="1891189" cy="775457"/>
            </a:xfrm>
            <a:prstGeom prst="roundRect">
              <a:avLst>
                <a:gd name="adj" fmla="val 16667"/>
              </a:avLst>
            </a:prstGeom>
            <a:solidFill>
              <a:srgbClr val="0070B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000" dirty="0">
                  <a:solidFill>
                    <a:schemeClr val="bg1">
                      <a:lumMod val="95000"/>
                    </a:schemeClr>
                  </a:solidFill>
                  <a:latin typeface="Arial" pitchFamily="34" charset="0"/>
                  <a:ea typeface="+mn-ea"/>
                  <a:cs typeface="Arial" pitchFamily="34" charset="0"/>
                </a:rPr>
                <a:t>Central Regional </a:t>
              </a:r>
            </a:p>
            <a:p>
              <a:pPr algn="ctr">
                <a:defRPr/>
              </a:pPr>
              <a:r>
                <a:rPr lang="en-US" sz="2000" dirty="0">
                  <a:solidFill>
                    <a:schemeClr val="bg1">
                      <a:lumMod val="95000"/>
                    </a:schemeClr>
                  </a:solidFill>
                  <a:latin typeface="Arial" pitchFamily="34" charset="0"/>
                  <a:ea typeface="+mn-ea"/>
                  <a:cs typeface="Arial" pitchFamily="34" charset="0"/>
                </a:rPr>
                <a:t>Office - South</a:t>
              </a:r>
            </a:p>
          </p:txBody>
        </p:sp>
        <p:sp>
          <p:nvSpPr>
            <p:cNvPr id="16" name="Line 29"/>
            <p:cNvSpPr>
              <a:spLocks noChangeShapeType="1"/>
            </p:cNvSpPr>
            <p:nvPr/>
          </p:nvSpPr>
          <p:spPr bwMode="auto">
            <a:xfrm>
              <a:off x="990600" y="4422425"/>
              <a:ext cx="0" cy="12265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666619" y="4422425"/>
            <a:ext cx="1936242" cy="896797"/>
            <a:chOff x="2754630" y="4422425"/>
            <a:chExt cx="1760220" cy="896797"/>
          </a:xfrm>
        </p:grpSpPr>
        <p:sp>
          <p:nvSpPr>
            <p:cNvPr id="12" name="AutoShape 22"/>
            <p:cNvSpPr>
              <a:spLocks noChangeArrowheads="1"/>
            </p:cNvSpPr>
            <p:nvPr/>
          </p:nvSpPr>
          <p:spPr bwMode="auto">
            <a:xfrm>
              <a:off x="2754630" y="4554329"/>
              <a:ext cx="1760220" cy="764893"/>
            </a:xfrm>
            <a:prstGeom prst="roundRect">
              <a:avLst>
                <a:gd name="adj" fmla="val 16667"/>
              </a:avLst>
            </a:prstGeom>
            <a:solidFill>
              <a:srgbClr val="0070B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000" dirty="0">
                  <a:solidFill>
                    <a:schemeClr val="bg1"/>
                  </a:solidFill>
                  <a:latin typeface="Arial" pitchFamily="34" charset="0"/>
                  <a:ea typeface="+mn-ea"/>
                  <a:cs typeface="Arial" pitchFamily="34" charset="0"/>
                </a:rPr>
                <a:t>Central Regional</a:t>
              </a:r>
            </a:p>
            <a:p>
              <a:pPr algn="ctr">
                <a:defRPr/>
              </a:pPr>
              <a:r>
                <a:rPr lang="en-US" sz="2000" dirty="0">
                  <a:solidFill>
                    <a:schemeClr val="bg1"/>
                  </a:solidFill>
                  <a:latin typeface="Arial" pitchFamily="34" charset="0"/>
                  <a:ea typeface="+mn-ea"/>
                  <a:cs typeface="Arial" pitchFamily="34" charset="0"/>
                </a:rPr>
                <a:t>Office - North</a:t>
              </a:r>
            </a:p>
          </p:txBody>
        </p:sp>
        <p:sp>
          <p:nvSpPr>
            <p:cNvPr id="17" name="Line 30"/>
            <p:cNvSpPr>
              <a:spLocks noChangeShapeType="1"/>
            </p:cNvSpPr>
            <p:nvPr/>
          </p:nvSpPr>
          <p:spPr bwMode="auto">
            <a:xfrm>
              <a:off x="3677763" y="4422425"/>
              <a:ext cx="0" cy="13375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748852" y="4433970"/>
            <a:ext cx="2129866" cy="1724343"/>
            <a:chOff x="5297767" y="3517586"/>
            <a:chExt cx="2129866" cy="1724343"/>
          </a:xfrm>
        </p:grpSpPr>
        <p:sp>
          <p:nvSpPr>
            <p:cNvPr id="11" name="AutoShape 21"/>
            <p:cNvSpPr>
              <a:spLocks noChangeArrowheads="1"/>
            </p:cNvSpPr>
            <p:nvPr/>
          </p:nvSpPr>
          <p:spPr bwMode="auto">
            <a:xfrm>
              <a:off x="5297767" y="4536968"/>
              <a:ext cx="2129866" cy="704961"/>
            </a:xfrm>
            <a:prstGeom prst="roundRect">
              <a:avLst>
                <a:gd name="adj" fmla="val 16667"/>
              </a:avLst>
            </a:prstGeom>
            <a:solidFill>
              <a:srgbClr val="0070B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solidFill>
                    <a:srgbClr val="F2F2F2"/>
                  </a:solidFill>
                  <a:latin typeface="Arial" charset="0"/>
                  <a:cs typeface="Arial" charset="0"/>
                </a:rPr>
                <a:t>Eastern Regional</a:t>
              </a:r>
            </a:p>
            <a:p>
              <a:pPr algn="ctr"/>
              <a:r>
                <a:rPr lang="en-US" sz="2000" dirty="0">
                  <a:solidFill>
                    <a:srgbClr val="F2F2F2"/>
                  </a:solidFill>
                  <a:latin typeface="Arial" charset="0"/>
                  <a:cs typeface="Arial" charset="0"/>
                </a:rPr>
                <a:t>Office – North</a:t>
              </a:r>
            </a:p>
          </p:txBody>
        </p:sp>
        <p:sp>
          <p:nvSpPr>
            <p:cNvPr id="18" name="Line 31"/>
            <p:cNvSpPr>
              <a:spLocks noChangeShapeType="1"/>
            </p:cNvSpPr>
            <p:nvPr/>
          </p:nvSpPr>
          <p:spPr bwMode="auto">
            <a:xfrm>
              <a:off x="6391275" y="3517586"/>
              <a:ext cx="0" cy="101132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949072" y="4412900"/>
            <a:ext cx="2143697" cy="907635"/>
            <a:chOff x="7150418" y="4412900"/>
            <a:chExt cx="1948815" cy="907635"/>
          </a:xfrm>
        </p:grpSpPr>
        <p:sp>
          <p:nvSpPr>
            <p:cNvPr id="10" name="AutoShape 20"/>
            <p:cNvSpPr>
              <a:spLocks noChangeArrowheads="1"/>
            </p:cNvSpPr>
            <p:nvPr/>
          </p:nvSpPr>
          <p:spPr bwMode="auto">
            <a:xfrm>
              <a:off x="7150418" y="4545078"/>
              <a:ext cx="1948815" cy="775457"/>
            </a:xfrm>
            <a:prstGeom prst="roundRect">
              <a:avLst>
                <a:gd name="adj" fmla="val 16667"/>
              </a:avLst>
            </a:prstGeom>
            <a:solidFill>
              <a:srgbClr val="0070B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en-US" sz="2000" dirty="0">
                  <a:solidFill>
                    <a:srgbClr val="F2F2F2"/>
                  </a:solidFill>
                  <a:latin typeface="Arial" pitchFamily="34" charset="0"/>
                  <a:ea typeface="+mn-ea"/>
                  <a:cs typeface="Arial" pitchFamily="34" charset="0"/>
                </a:rPr>
                <a:t>Eastern Regional</a:t>
              </a:r>
            </a:p>
            <a:p>
              <a:pPr>
                <a:defRPr/>
              </a:pPr>
              <a:r>
                <a:rPr lang="en-US" sz="2000" dirty="0">
                  <a:solidFill>
                    <a:srgbClr val="F2F2F2"/>
                  </a:solidFill>
                  <a:latin typeface="Arial" pitchFamily="34" charset="0"/>
                  <a:ea typeface="+mn-ea"/>
                  <a:cs typeface="Arial" pitchFamily="34" charset="0"/>
                </a:rPr>
                <a:t>Office - South</a:t>
              </a:r>
            </a:p>
          </p:txBody>
        </p:sp>
        <p:sp>
          <p:nvSpPr>
            <p:cNvPr id="19" name="Line 32"/>
            <p:cNvSpPr>
              <a:spLocks noChangeShapeType="1"/>
            </p:cNvSpPr>
            <p:nvPr/>
          </p:nvSpPr>
          <p:spPr bwMode="auto">
            <a:xfrm>
              <a:off x="8172450" y="4412900"/>
              <a:ext cx="0" cy="13217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677763" y="4422425"/>
            <a:ext cx="2028444" cy="1724343"/>
            <a:chOff x="4495991" y="4422425"/>
            <a:chExt cx="2028444" cy="1724343"/>
          </a:xfrm>
        </p:grpSpPr>
        <p:sp>
          <p:nvSpPr>
            <p:cNvPr id="20" name="Line 33"/>
            <p:cNvSpPr>
              <a:spLocks noChangeShapeType="1"/>
            </p:cNvSpPr>
            <p:nvPr/>
          </p:nvSpPr>
          <p:spPr bwMode="auto">
            <a:xfrm>
              <a:off x="5467350" y="4422425"/>
              <a:ext cx="0" cy="108743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2" name="AutoShape 35"/>
            <p:cNvSpPr>
              <a:spLocks noChangeArrowheads="1"/>
            </p:cNvSpPr>
            <p:nvPr/>
          </p:nvSpPr>
          <p:spPr bwMode="auto">
            <a:xfrm>
              <a:off x="4495991" y="5476208"/>
              <a:ext cx="2028444" cy="670560"/>
            </a:xfrm>
            <a:prstGeom prst="roundRect">
              <a:avLst>
                <a:gd name="adj" fmla="val 16667"/>
              </a:avLst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rgbClr val="800000"/>
                  </a:solidFill>
                  <a:latin typeface="Arial" pitchFamily="34" charset="0"/>
                  <a:ea typeface="+mn-ea"/>
                  <a:cs typeface="Arial" pitchFamily="34" charset="0"/>
                </a:rPr>
                <a:t>Gulf Coast</a:t>
              </a:r>
            </a:p>
            <a:p>
              <a:pPr algn="ctr">
                <a:defRPr/>
              </a:pPr>
              <a:r>
                <a:rPr lang="en-US" sz="2000" b="1" dirty="0">
                  <a:solidFill>
                    <a:srgbClr val="800000"/>
                  </a:solidFill>
                  <a:latin typeface="Arial" pitchFamily="34" charset="0"/>
                  <a:ea typeface="+mn-ea"/>
                  <a:cs typeface="Arial" pitchFamily="34" charset="0"/>
                </a:rPr>
                <a:t>Regional Office</a:t>
              </a:r>
            </a:p>
          </p:txBody>
        </p:sp>
      </p:grpSp>
      <p:sp>
        <p:nvSpPr>
          <p:cNvPr id="23" name="Line 39"/>
          <p:cNvSpPr>
            <a:spLocks noChangeShapeType="1"/>
          </p:cNvSpPr>
          <p:nvPr/>
        </p:nvSpPr>
        <p:spPr bwMode="auto">
          <a:xfrm flipH="1" flipV="1">
            <a:off x="3459937" y="3833463"/>
            <a:ext cx="2564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4" name="AutoShape 41"/>
          <p:cNvSpPr>
            <a:spLocks noChangeArrowheads="1"/>
          </p:cNvSpPr>
          <p:nvPr/>
        </p:nvSpPr>
        <p:spPr bwMode="auto">
          <a:xfrm>
            <a:off x="365843" y="6213920"/>
            <a:ext cx="1609725" cy="612759"/>
          </a:xfrm>
          <a:prstGeom prst="roundRect">
            <a:avLst>
              <a:gd name="adj" fmla="val 16667"/>
            </a:avLst>
          </a:prstGeom>
          <a:solidFill>
            <a:srgbClr val="0070B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 dirty="0">
                <a:solidFill>
                  <a:srgbClr val="F2F2F2"/>
                </a:solidFill>
                <a:latin typeface="Arial" pitchFamily="34" charset="0"/>
                <a:ea typeface="+mn-ea"/>
                <a:cs typeface="Arial" pitchFamily="34" charset="0"/>
              </a:rPr>
              <a:t>New Orleans </a:t>
            </a:r>
          </a:p>
          <a:p>
            <a:pPr algn="ctr">
              <a:defRPr/>
            </a:pPr>
            <a:r>
              <a:rPr lang="en-US" sz="2000" dirty="0">
                <a:solidFill>
                  <a:srgbClr val="F2F2F2"/>
                </a:solidFill>
                <a:latin typeface="Arial" pitchFamily="34" charset="0"/>
                <a:ea typeface="+mn-ea"/>
                <a:cs typeface="Arial" pitchFamily="34" charset="0"/>
              </a:rPr>
              <a:t>Field Office</a:t>
            </a:r>
          </a:p>
        </p:txBody>
      </p:sp>
      <p:sp>
        <p:nvSpPr>
          <p:cNvPr id="25" name="Line 42"/>
          <p:cNvSpPr>
            <a:spLocks noChangeShapeType="1"/>
          </p:cNvSpPr>
          <p:nvPr/>
        </p:nvSpPr>
        <p:spPr bwMode="auto">
          <a:xfrm flipH="1">
            <a:off x="1117595" y="5333199"/>
            <a:ext cx="0" cy="892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7" name="Line 48"/>
          <p:cNvSpPr>
            <a:spLocks noChangeShapeType="1"/>
          </p:cNvSpPr>
          <p:nvPr/>
        </p:nvSpPr>
        <p:spPr bwMode="auto">
          <a:xfrm flipH="1">
            <a:off x="8073307" y="5333199"/>
            <a:ext cx="9525" cy="892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481041" y="4422425"/>
            <a:ext cx="2086071" cy="1730852"/>
            <a:chOff x="2524077" y="4422425"/>
            <a:chExt cx="2086071" cy="1730852"/>
          </a:xfrm>
        </p:grpSpPr>
        <p:sp>
          <p:nvSpPr>
            <p:cNvPr id="21" name="AutoShape 34"/>
            <p:cNvSpPr>
              <a:spLocks noChangeArrowheads="1"/>
            </p:cNvSpPr>
            <p:nvPr/>
          </p:nvSpPr>
          <p:spPr bwMode="auto">
            <a:xfrm>
              <a:off x="2524077" y="5479224"/>
              <a:ext cx="2086071" cy="674053"/>
            </a:xfrm>
            <a:prstGeom prst="roundRect">
              <a:avLst>
                <a:gd name="adj" fmla="val 16667"/>
              </a:avLst>
            </a:prstGeom>
            <a:solidFill>
              <a:srgbClr val="0070B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000" dirty="0">
                  <a:solidFill>
                    <a:srgbClr val="F2F2F2"/>
                  </a:solidFill>
                  <a:latin typeface="Arial" pitchFamily="34" charset="0"/>
                  <a:ea typeface="+mn-ea"/>
                  <a:cs typeface="Arial" pitchFamily="34" charset="0"/>
                </a:rPr>
                <a:t>Western Regional</a:t>
              </a:r>
            </a:p>
            <a:p>
              <a:pPr algn="ctr">
                <a:defRPr/>
              </a:pPr>
              <a:r>
                <a:rPr lang="en-US" sz="2000" dirty="0">
                  <a:solidFill>
                    <a:srgbClr val="F2F2F2"/>
                  </a:solidFill>
                  <a:latin typeface="Arial" pitchFamily="34" charset="0"/>
                  <a:ea typeface="+mn-ea"/>
                  <a:cs typeface="Arial" pitchFamily="34" charset="0"/>
                </a:rPr>
                <a:t>Office</a:t>
              </a:r>
            </a:p>
          </p:txBody>
        </p:sp>
        <p:sp>
          <p:nvSpPr>
            <p:cNvPr id="29" name="Line 33"/>
            <p:cNvSpPr>
              <a:spLocks noChangeShapeType="1"/>
            </p:cNvSpPr>
            <p:nvPr/>
          </p:nvSpPr>
          <p:spPr bwMode="auto">
            <a:xfrm>
              <a:off x="3568065" y="4422425"/>
              <a:ext cx="0" cy="108743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4686222" y="4411324"/>
            <a:ext cx="2039970" cy="907636"/>
            <a:chOff x="4778948" y="4411324"/>
            <a:chExt cx="1854518" cy="907636"/>
          </a:xfrm>
        </p:grpSpPr>
        <p:sp>
          <p:nvSpPr>
            <p:cNvPr id="9" name="AutoShape 19"/>
            <p:cNvSpPr>
              <a:spLocks noChangeArrowheads="1"/>
            </p:cNvSpPr>
            <p:nvPr/>
          </p:nvSpPr>
          <p:spPr bwMode="auto">
            <a:xfrm>
              <a:off x="4778948" y="4556179"/>
              <a:ext cx="1854518" cy="762781"/>
            </a:xfrm>
            <a:prstGeom prst="roundRect">
              <a:avLst>
                <a:gd name="adj" fmla="val 16667"/>
              </a:avLst>
            </a:prstGeom>
            <a:solidFill>
              <a:srgbClr val="0070B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000" dirty="0">
                  <a:solidFill>
                    <a:schemeClr val="bg1">
                      <a:lumMod val="95000"/>
                    </a:schemeClr>
                  </a:solidFill>
                  <a:latin typeface="Arial" pitchFamily="34" charset="0"/>
                  <a:ea typeface="+mn-ea"/>
                  <a:cs typeface="Arial" pitchFamily="34" charset="0"/>
                </a:rPr>
                <a:t>National Capital </a:t>
              </a:r>
            </a:p>
            <a:p>
              <a:pPr algn="ctr">
                <a:defRPr/>
              </a:pPr>
              <a:r>
                <a:rPr lang="en-US" sz="2000" dirty="0">
                  <a:solidFill>
                    <a:schemeClr val="bg1">
                      <a:lumMod val="95000"/>
                    </a:schemeClr>
                  </a:solidFill>
                  <a:latin typeface="Arial" pitchFamily="34" charset="0"/>
                  <a:ea typeface="+mn-ea"/>
                  <a:cs typeface="Arial" pitchFamily="34" charset="0"/>
                </a:rPr>
                <a:t>Regional Office</a:t>
              </a:r>
            </a:p>
          </p:txBody>
        </p:sp>
        <p:sp>
          <p:nvSpPr>
            <p:cNvPr id="35" name="Line 30"/>
            <p:cNvSpPr>
              <a:spLocks noChangeShapeType="1"/>
            </p:cNvSpPr>
            <p:nvPr/>
          </p:nvSpPr>
          <p:spPr bwMode="auto">
            <a:xfrm>
              <a:off x="5718176" y="4411324"/>
              <a:ext cx="0" cy="13375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26" name="AutoShape 43"/>
          <p:cNvSpPr>
            <a:spLocks noChangeArrowheads="1"/>
          </p:cNvSpPr>
          <p:nvPr/>
        </p:nvSpPr>
        <p:spPr bwMode="auto">
          <a:xfrm>
            <a:off x="7260935" y="6190739"/>
            <a:ext cx="1600200" cy="645414"/>
          </a:xfrm>
          <a:prstGeom prst="roundRect">
            <a:avLst>
              <a:gd name="adj" fmla="val 16667"/>
            </a:avLst>
          </a:prstGeom>
          <a:solidFill>
            <a:srgbClr val="0070B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 dirty="0">
                <a:solidFill>
                  <a:srgbClr val="F2F2F2"/>
                </a:solidFill>
                <a:latin typeface="Arial" pitchFamily="34" charset="0"/>
                <a:ea typeface="+mn-ea"/>
                <a:cs typeface="Arial" pitchFamily="34" charset="0"/>
              </a:rPr>
              <a:t>Puerto Rico</a:t>
            </a:r>
          </a:p>
          <a:p>
            <a:pPr algn="ctr">
              <a:defRPr/>
            </a:pPr>
            <a:r>
              <a:rPr lang="en-US" sz="2000" dirty="0">
                <a:solidFill>
                  <a:srgbClr val="F2F2F2"/>
                </a:solidFill>
                <a:latin typeface="Arial" pitchFamily="34" charset="0"/>
                <a:ea typeface="+mn-ea"/>
                <a:cs typeface="Arial" pitchFamily="34" charset="0"/>
              </a:rPr>
              <a:t>Field Office</a:t>
            </a:r>
          </a:p>
        </p:txBody>
      </p:sp>
    </p:spTree>
    <p:extLst>
      <p:ext uri="{BB962C8B-B14F-4D97-AF65-F5344CB8AC3E}">
        <p14:creationId xmlns:p14="http://schemas.microsoft.com/office/powerpoint/2010/main" val="37900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Current</a:t>
            </a:r>
            <a:r>
              <a:rPr lang="en-US" dirty="0" smtClean="0"/>
              <a:t> or </a:t>
            </a:r>
            <a:r>
              <a:rPr lang="en-US" b="1" dirty="0" smtClean="0"/>
              <a:t>potential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800000"/>
                </a:solidFill>
              </a:rPr>
              <a:t>dollar magnitude.</a:t>
            </a:r>
          </a:p>
          <a:p>
            <a:r>
              <a:rPr lang="en-US" b="1" dirty="0" smtClean="0">
                <a:solidFill>
                  <a:srgbClr val="800000"/>
                </a:solidFill>
              </a:rPr>
              <a:t>Requests</a:t>
            </a:r>
            <a:r>
              <a:rPr lang="en-US" dirty="0" smtClean="0"/>
              <a:t> from </a:t>
            </a:r>
            <a:r>
              <a:rPr lang="en-US" b="1" dirty="0" smtClean="0"/>
              <a:t>congressional</a:t>
            </a:r>
            <a:r>
              <a:rPr lang="en-US" dirty="0" smtClean="0"/>
              <a:t>, </a:t>
            </a:r>
            <a:r>
              <a:rPr lang="en-US" b="1" dirty="0" smtClean="0"/>
              <a:t>FEMA</a:t>
            </a:r>
            <a:r>
              <a:rPr lang="en-US" dirty="0" smtClean="0"/>
              <a:t> or </a:t>
            </a:r>
            <a:r>
              <a:rPr lang="en-US" b="1" dirty="0" smtClean="0"/>
              <a:t>State</a:t>
            </a:r>
            <a:r>
              <a:rPr lang="en-US" dirty="0" smtClean="0"/>
              <a:t> officials.</a:t>
            </a:r>
          </a:p>
          <a:p>
            <a:r>
              <a:rPr lang="en-US" dirty="0" smtClean="0"/>
              <a:t>Reports of </a:t>
            </a:r>
            <a:r>
              <a:rPr lang="en-US" b="1" dirty="0" smtClean="0">
                <a:solidFill>
                  <a:srgbClr val="800000"/>
                </a:solidFill>
              </a:rPr>
              <a:t>allegations</a:t>
            </a:r>
            <a:r>
              <a:rPr lang="en-US" dirty="0" smtClean="0"/>
              <a:t> of </a:t>
            </a:r>
            <a:r>
              <a:rPr lang="en-US" b="1" dirty="0" smtClean="0"/>
              <a:t>impropriety.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405830"/>
            <a:ext cx="8229600" cy="903004"/>
          </a:xfrm>
        </p:spPr>
        <p:txBody>
          <a:bodyPr/>
          <a:lstStyle/>
          <a:p>
            <a:r>
              <a:rPr lang="en-US" dirty="0" smtClean="0"/>
              <a:t>EMO audit selection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101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Audit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sz="3800" dirty="0">
                <a:latin typeface="Calibri"/>
                <a:cs typeface="Calibri"/>
              </a:rPr>
              <a:t>To determine whether</a:t>
            </a:r>
            <a:r>
              <a:rPr lang="en-US" sz="3800" dirty="0" smtClean="0">
                <a:latin typeface="Calibri"/>
                <a:cs typeface="Calibri"/>
              </a:rPr>
              <a:t>:</a:t>
            </a:r>
            <a:endParaRPr lang="en-US" sz="3800" dirty="0">
              <a:latin typeface="Calibri"/>
              <a:cs typeface="Calibri"/>
            </a:endParaRPr>
          </a:p>
          <a:p>
            <a:pPr>
              <a:defRPr/>
            </a:pPr>
            <a:r>
              <a:rPr lang="en-US" dirty="0" smtClean="0">
                <a:cs typeface="Calibri"/>
              </a:rPr>
              <a:t>Recipients/</a:t>
            </a:r>
            <a:r>
              <a:rPr lang="en-US" dirty="0" err="1" smtClean="0">
                <a:cs typeface="Calibri"/>
              </a:rPr>
              <a:t>Subrecipients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b="1" dirty="0" smtClean="0">
                <a:solidFill>
                  <a:srgbClr val="800000"/>
                </a:solidFill>
                <a:latin typeface="Calibri"/>
                <a:cs typeface="Calibri"/>
              </a:rPr>
              <a:t>accounted </a:t>
            </a:r>
            <a:r>
              <a:rPr lang="en-US" b="1" dirty="0">
                <a:solidFill>
                  <a:srgbClr val="800000"/>
                </a:solidFill>
                <a:latin typeface="Calibri"/>
                <a:cs typeface="Calibri"/>
              </a:rPr>
              <a:t>for</a:t>
            </a:r>
            <a:r>
              <a:rPr lang="en-US" b="1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and </a:t>
            </a:r>
            <a:r>
              <a:rPr lang="en-US" b="1" dirty="0" smtClean="0">
                <a:solidFill>
                  <a:srgbClr val="800000"/>
                </a:solidFill>
                <a:latin typeface="Calibri"/>
                <a:cs typeface="Calibri"/>
              </a:rPr>
              <a:t>expended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FEMA </a:t>
            </a:r>
            <a:r>
              <a:rPr lang="en-US" dirty="0" smtClean="0">
                <a:latin typeface="Calibri"/>
                <a:cs typeface="Calibri"/>
              </a:rPr>
              <a:t>grant funds </a:t>
            </a:r>
            <a:r>
              <a:rPr lang="en-US" dirty="0">
                <a:latin typeface="Calibri"/>
                <a:cs typeface="Calibri"/>
              </a:rPr>
              <a:t>according to </a:t>
            </a:r>
            <a:r>
              <a:rPr lang="en-US" b="1" dirty="0">
                <a:latin typeface="Calibri"/>
                <a:cs typeface="Calibri"/>
              </a:rPr>
              <a:t>Federal regulations </a:t>
            </a:r>
            <a:r>
              <a:rPr lang="en-US" dirty="0">
                <a:latin typeface="Calibri"/>
                <a:cs typeface="Calibri"/>
              </a:rPr>
              <a:t>and </a:t>
            </a:r>
            <a:r>
              <a:rPr lang="en-US" b="1" dirty="0">
                <a:latin typeface="Calibri"/>
                <a:cs typeface="Calibri"/>
              </a:rPr>
              <a:t>FEMA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b="1" dirty="0" smtClean="0">
                <a:latin typeface="Calibri"/>
                <a:cs typeface="Calibri"/>
              </a:rPr>
              <a:t>guidelines</a:t>
            </a:r>
            <a:r>
              <a:rPr lang="en-US" dirty="0" smtClean="0">
                <a:latin typeface="Calibri"/>
                <a:cs typeface="Calibri"/>
              </a:rPr>
              <a:t>.</a:t>
            </a:r>
            <a:endParaRPr lang="en-US" dirty="0">
              <a:latin typeface="Calibri"/>
              <a:cs typeface="Calibri"/>
            </a:endParaRPr>
          </a:p>
          <a:p>
            <a:endParaRPr lang="en-US" dirty="0"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206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509863"/>
            <a:ext cx="9144000" cy="13481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08275"/>
            <a:ext cx="8229600" cy="903004"/>
          </a:xfrm>
        </p:spPr>
        <p:txBody>
          <a:bodyPr/>
          <a:lstStyle/>
          <a:p>
            <a:r>
              <a:rPr lang="en-US" dirty="0" smtClean="0"/>
              <a:t>Top ten </a:t>
            </a:r>
            <a:r>
              <a:rPr lang="en-US" sz="2000" dirty="0"/>
              <a:t>(10) </a:t>
            </a:r>
            <a:r>
              <a:rPr lang="en-US" dirty="0" smtClean="0"/>
              <a:t>audit findings +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112" y="2229556"/>
            <a:ext cx="9002888" cy="4501444"/>
          </a:xfrm>
        </p:spPr>
        <p:txBody>
          <a:bodyPr numCol="2" spcCol="118872">
            <a:noAutofit/>
          </a:bodyPr>
          <a:lstStyle/>
          <a:p>
            <a:pPr marL="685800" indent="-685800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3000" b="1" dirty="0" smtClean="0">
                <a:latin typeface="Calibri"/>
                <a:cs typeface="Calibri"/>
              </a:rPr>
              <a:t>CO’s</a:t>
            </a:r>
            <a:r>
              <a:rPr lang="en-US" sz="3000" dirty="0" smtClean="0">
                <a:latin typeface="Calibri"/>
                <a:cs typeface="Calibri"/>
              </a:rPr>
              <a:t> </a:t>
            </a:r>
            <a:r>
              <a:rPr lang="en-US" sz="3000" b="1" dirty="0" smtClean="0">
                <a:solidFill>
                  <a:srgbClr val="800000"/>
                </a:solidFill>
                <a:latin typeface="Calibri"/>
                <a:cs typeface="Calibri"/>
              </a:rPr>
              <a:t>Oversight</a:t>
            </a:r>
            <a:r>
              <a:rPr lang="en-US" sz="3000" dirty="0" smtClean="0">
                <a:latin typeface="Calibri"/>
                <a:cs typeface="Calibri"/>
              </a:rPr>
              <a:t> – </a:t>
            </a:r>
            <a:r>
              <a:rPr lang="en-US" sz="3000" b="1" dirty="0" smtClean="0">
                <a:latin typeface="Calibri"/>
                <a:cs typeface="Calibri"/>
              </a:rPr>
              <a:t>Not </a:t>
            </a:r>
            <a:r>
              <a:rPr lang="en-US" sz="3000" b="1" dirty="0">
                <a:latin typeface="Calibri"/>
                <a:cs typeface="Calibri"/>
              </a:rPr>
              <a:t>Sufficient </a:t>
            </a:r>
            <a:r>
              <a:rPr lang="en-US" sz="3000" dirty="0">
                <a:latin typeface="Calibri"/>
                <a:cs typeface="Calibri"/>
              </a:rPr>
              <a:t>to Ensure </a:t>
            </a:r>
            <a:r>
              <a:rPr lang="en-US" sz="3000" dirty="0" smtClean="0">
                <a:latin typeface="Calibri"/>
                <a:cs typeface="Calibri"/>
              </a:rPr>
              <a:t>Performance.</a:t>
            </a:r>
            <a:endParaRPr lang="en-US" sz="3000" dirty="0">
              <a:latin typeface="Calibri"/>
              <a:cs typeface="Calibri"/>
            </a:endParaRPr>
          </a:p>
          <a:p>
            <a:pPr marL="685800" indent="-685800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3000" b="1" dirty="0" smtClean="0">
                <a:latin typeface="Calibri"/>
                <a:cs typeface="Calibri"/>
              </a:rPr>
              <a:t>No</a:t>
            </a:r>
            <a:r>
              <a:rPr lang="en-US" sz="3000" dirty="0" smtClean="0">
                <a:latin typeface="Calibri"/>
                <a:cs typeface="Calibri"/>
              </a:rPr>
              <a:t> </a:t>
            </a:r>
            <a:r>
              <a:rPr lang="en-US" sz="3000" b="1" dirty="0" smtClean="0">
                <a:solidFill>
                  <a:srgbClr val="800000"/>
                </a:solidFill>
                <a:latin typeface="Calibri"/>
                <a:cs typeface="Calibri"/>
              </a:rPr>
              <a:t>Basis</a:t>
            </a:r>
            <a:r>
              <a:rPr lang="en-US" sz="3000" dirty="0" smtClean="0">
                <a:latin typeface="Calibri"/>
                <a:cs typeface="Calibri"/>
              </a:rPr>
              <a:t> </a:t>
            </a:r>
            <a:r>
              <a:rPr lang="en-US" sz="3000" dirty="0">
                <a:latin typeface="Calibri"/>
                <a:cs typeface="Calibri"/>
              </a:rPr>
              <a:t>for the </a:t>
            </a:r>
            <a:r>
              <a:rPr lang="en-US" sz="3000" b="1" dirty="0" smtClean="0">
                <a:latin typeface="Calibri"/>
                <a:cs typeface="Calibri"/>
              </a:rPr>
              <a:t>Award</a:t>
            </a:r>
            <a:r>
              <a:rPr lang="en-US" sz="3000" dirty="0">
                <a:latin typeface="Calibri"/>
                <a:cs typeface="Calibri"/>
              </a:rPr>
              <a:t>.</a:t>
            </a:r>
            <a:endParaRPr lang="en-US" sz="3000" dirty="0" smtClean="0">
              <a:latin typeface="Calibri"/>
              <a:cs typeface="Calibri"/>
            </a:endParaRPr>
          </a:p>
          <a:p>
            <a:pPr marL="685800" indent="-685800">
              <a:spcBef>
                <a:spcPts val="0"/>
              </a:spcBef>
              <a:buFont typeface="+mj-lt"/>
              <a:buAutoNum type="arabicPeriod" startAt="3"/>
              <a:defRPr/>
            </a:pPr>
            <a:r>
              <a:rPr lang="en-US" sz="3000" b="1" dirty="0">
                <a:solidFill>
                  <a:srgbClr val="800000"/>
                </a:solidFill>
                <a:cs typeface="Calibri"/>
              </a:rPr>
              <a:t>Ineligible</a:t>
            </a:r>
            <a:r>
              <a:rPr lang="en-US" sz="3000" dirty="0">
                <a:cs typeface="Calibri"/>
              </a:rPr>
              <a:t> </a:t>
            </a:r>
            <a:r>
              <a:rPr lang="en-US" sz="3000" b="1" dirty="0" smtClean="0">
                <a:cs typeface="Calibri"/>
              </a:rPr>
              <a:t>Expenses</a:t>
            </a:r>
            <a:r>
              <a:rPr lang="en-US" sz="3000" dirty="0" smtClean="0">
                <a:cs typeface="Calibri"/>
              </a:rPr>
              <a:t>.</a:t>
            </a:r>
            <a:endParaRPr lang="en-US" sz="3000" dirty="0">
              <a:cs typeface="Calibri"/>
            </a:endParaRPr>
          </a:p>
          <a:p>
            <a:pPr marL="685800" indent="-685800">
              <a:spcBef>
                <a:spcPts val="0"/>
              </a:spcBef>
              <a:buFont typeface="+mj-lt"/>
              <a:buAutoNum type="arabicPeriod" startAt="3"/>
              <a:defRPr/>
            </a:pPr>
            <a:r>
              <a:rPr lang="en-US" sz="3000" b="1" dirty="0" smtClean="0">
                <a:cs typeface="Calibri"/>
              </a:rPr>
              <a:t>No</a:t>
            </a:r>
            <a:r>
              <a:rPr lang="en-US" sz="3000" dirty="0" smtClean="0">
                <a:cs typeface="Calibri"/>
              </a:rPr>
              <a:t> clear </a:t>
            </a:r>
            <a:r>
              <a:rPr lang="en-US" sz="3000" b="1" dirty="0" smtClean="0">
                <a:solidFill>
                  <a:srgbClr val="800000"/>
                </a:solidFill>
                <a:cs typeface="Calibri"/>
              </a:rPr>
              <a:t>Definition</a:t>
            </a:r>
            <a:r>
              <a:rPr lang="en-US" sz="3000" dirty="0" smtClean="0">
                <a:cs typeface="Calibri"/>
              </a:rPr>
              <a:t> of </a:t>
            </a:r>
            <a:r>
              <a:rPr lang="en-US" sz="3000" b="1" dirty="0" err="1" smtClean="0">
                <a:cs typeface="Calibri"/>
              </a:rPr>
              <a:t>Req’d</a:t>
            </a:r>
            <a:r>
              <a:rPr lang="en-US" sz="3000" b="1" dirty="0" smtClean="0">
                <a:cs typeface="Calibri"/>
              </a:rPr>
              <a:t> Services </a:t>
            </a:r>
            <a:r>
              <a:rPr lang="en-US" sz="3000" dirty="0">
                <a:cs typeface="Calibri"/>
              </a:rPr>
              <a:t>or </a:t>
            </a:r>
            <a:r>
              <a:rPr lang="en-US" sz="3000" b="1" dirty="0" err="1">
                <a:cs typeface="Calibri"/>
              </a:rPr>
              <a:t>P</a:t>
            </a:r>
            <a:r>
              <a:rPr lang="en-US" sz="3000" b="1" dirty="0" err="1" smtClean="0">
                <a:cs typeface="Calibri"/>
              </a:rPr>
              <a:t>erf</a:t>
            </a:r>
            <a:r>
              <a:rPr lang="en-US" sz="3000" b="1" dirty="0" smtClean="0">
                <a:cs typeface="Calibri"/>
              </a:rPr>
              <a:t>. Standards</a:t>
            </a:r>
            <a:r>
              <a:rPr lang="en-US" sz="3000" dirty="0" smtClean="0">
                <a:cs typeface="Calibri"/>
              </a:rPr>
              <a:t>.</a:t>
            </a:r>
            <a:endParaRPr lang="en-US" sz="3000" dirty="0">
              <a:cs typeface="Calibri"/>
            </a:endParaRPr>
          </a:p>
          <a:p>
            <a:pPr marL="685800" indent="-685800">
              <a:spcBef>
                <a:spcPts val="0"/>
              </a:spcBef>
              <a:buFont typeface="+mj-lt"/>
              <a:buAutoNum type="arabicPeriod" startAt="3"/>
              <a:defRPr/>
            </a:pPr>
            <a:r>
              <a:rPr lang="en-US" sz="3000" b="1" dirty="0" smtClean="0">
                <a:solidFill>
                  <a:srgbClr val="800000"/>
                </a:solidFill>
                <a:cs typeface="Calibri"/>
              </a:rPr>
              <a:t>Perform </a:t>
            </a:r>
            <a:r>
              <a:rPr lang="en-US" sz="3000" b="1" dirty="0">
                <a:solidFill>
                  <a:srgbClr val="800000"/>
                </a:solidFill>
                <a:cs typeface="Calibri"/>
              </a:rPr>
              <a:t>Cost </a:t>
            </a:r>
            <a:r>
              <a:rPr lang="en-US" sz="3000" b="1" dirty="0" smtClean="0">
                <a:solidFill>
                  <a:srgbClr val="800000"/>
                </a:solidFill>
                <a:cs typeface="Calibri"/>
              </a:rPr>
              <a:t>Analysis</a:t>
            </a:r>
            <a:r>
              <a:rPr lang="en-US" sz="3000" dirty="0" smtClean="0">
                <a:cs typeface="Calibri"/>
              </a:rPr>
              <a:t>.</a:t>
            </a:r>
            <a:endParaRPr lang="en-US" sz="3000" dirty="0">
              <a:cs typeface="Calibri"/>
            </a:endParaRPr>
          </a:p>
          <a:p>
            <a:pPr marL="685800" indent="-685800">
              <a:spcBef>
                <a:spcPts val="0"/>
              </a:spcBef>
              <a:buFont typeface="+mj-lt"/>
              <a:buAutoNum type="arabicPeriod" startAt="6"/>
              <a:defRPr/>
            </a:pPr>
            <a:r>
              <a:rPr lang="en-US" sz="3000" b="1" dirty="0" smtClean="0">
                <a:solidFill>
                  <a:srgbClr val="800000"/>
                </a:solidFill>
                <a:cs typeface="Calibri"/>
              </a:rPr>
              <a:t>Follow Procurement Standards</a:t>
            </a:r>
            <a:r>
              <a:rPr lang="en-US" sz="3000" dirty="0" smtClean="0">
                <a:cs typeface="Calibri"/>
              </a:rPr>
              <a:t>.</a:t>
            </a:r>
            <a:endParaRPr lang="en-US" sz="3000" dirty="0">
              <a:cs typeface="Calibri"/>
            </a:endParaRPr>
          </a:p>
          <a:p>
            <a:pPr marL="685800" indent="-685800">
              <a:spcBef>
                <a:spcPts val="0"/>
              </a:spcBef>
              <a:buFont typeface="+mj-lt"/>
              <a:buAutoNum type="arabicPeriod" startAt="6"/>
              <a:defRPr/>
            </a:pPr>
            <a:r>
              <a:rPr lang="en-US" sz="3000" b="1" dirty="0">
                <a:solidFill>
                  <a:srgbClr val="800000"/>
                </a:solidFill>
                <a:cs typeface="Calibri"/>
              </a:rPr>
              <a:t>Excessive</a:t>
            </a:r>
            <a:r>
              <a:rPr lang="en-US" sz="3000" dirty="0">
                <a:cs typeface="Calibri"/>
              </a:rPr>
              <a:t> </a:t>
            </a:r>
            <a:r>
              <a:rPr lang="en-US" sz="3000" b="1" dirty="0" smtClean="0">
                <a:cs typeface="Calibri"/>
              </a:rPr>
              <a:t>Billings</a:t>
            </a:r>
            <a:r>
              <a:rPr lang="en-US" sz="3000" dirty="0">
                <a:cs typeface="Calibri"/>
              </a:rPr>
              <a:t>.</a:t>
            </a:r>
            <a:endParaRPr lang="en-US" sz="3000" dirty="0" smtClean="0">
              <a:cs typeface="Calibri"/>
            </a:endParaRPr>
          </a:p>
          <a:p>
            <a:pPr marL="685800" indent="-685800">
              <a:spcBef>
                <a:spcPts val="0"/>
              </a:spcBef>
              <a:buFont typeface="+mj-lt"/>
              <a:buAutoNum type="arabicPeriod" startAt="8"/>
              <a:defRPr/>
            </a:pPr>
            <a:r>
              <a:rPr lang="en-US" sz="3000" b="1" dirty="0">
                <a:cs typeface="Calibri"/>
              </a:rPr>
              <a:t>Inadequate</a:t>
            </a:r>
            <a:r>
              <a:rPr lang="en-US" sz="3000" dirty="0">
                <a:cs typeface="Calibri"/>
              </a:rPr>
              <a:t> </a:t>
            </a:r>
            <a:r>
              <a:rPr lang="en-US" sz="3000" b="1" dirty="0">
                <a:solidFill>
                  <a:srgbClr val="800000"/>
                </a:solidFill>
                <a:cs typeface="Calibri"/>
              </a:rPr>
              <a:t>Supporting </a:t>
            </a:r>
            <a:r>
              <a:rPr lang="en-US" sz="3000" b="1" dirty="0" smtClean="0">
                <a:solidFill>
                  <a:srgbClr val="800000"/>
                </a:solidFill>
                <a:cs typeface="Calibri"/>
              </a:rPr>
              <a:t>Documentation</a:t>
            </a:r>
            <a:r>
              <a:rPr lang="en-US" sz="3000" dirty="0" smtClean="0">
                <a:cs typeface="Calibri"/>
              </a:rPr>
              <a:t>.</a:t>
            </a:r>
            <a:endParaRPr lang="en-US" sz="3000" dirty="0">
              <a:cs typeface="Calibri"/>
            </a:endParaRPr>
          </a:p>
          <a:p>
            <a:pPr marL="685800" indent="-685800">
              <a:spcBef>
                <a:spcPts val="0"/>
              </a:spcBef>
              <a:buFont typeface="+mj-lt"/>
              <a:buAutoNum type="arabicPeriod" startAt="8"/>
              <a:defRPr/>
            </a:pPr>
            <a:r>
              <a:rPr lang="en-US" sz="3000" b="1" dirty="0">
                <a:cs typeface="Calibri"/>
              </a:rPr>
              <a:t>Interest</a:t>
            </a:r>
            <a:r>
              <a:rPr lang="en-US" sz="3000" dirty="0">
                <a:cs typeface="Calibri"/>
              </a:rPr>
              <a:t> Earned – </a:t>
            </a:r>
            <a:r>
              <a:rPr lang="en-US" sz="3000" b="1" dirty="0">
                <a:solidFill>
                  <a:srgbClr val="800000"/>
                </a:solidFill>
                <a:cs typeface="Calibri"/>
              </a:rPr>
              <a:t>Not </a:t>
            </a:r>
            <a:r>
              <a:rPr lang="en-US" sz="3000" b="1" dirty="0" smtClean="0">
                <a:solidFill>
                  <a:srgbClr val="800000"/>
                </a:solidFill>
                <a:cs typeface="Calibri"/>
              </a:rPr>
              <a:t>Remitted</a:t>
            </a:r>
            <a:r>
              <a:rPr lang="en-US" sz="3000" dirty="0">
                <a:cs typeface="Calibri"/>
              </a:rPr>
              <a:t>.</a:t>
            </a:r>
          </a:p>
          <a:p>
            <a:pPr marL="685800" indent="-685800">
              <a:spcBef>
                <a:spcPts val="0"/>
              </a:spcBef>
              <a:buFont typeface="+mj-lt"/>
              <a:buAutoNum type="arabicPeriod" startAt="8"/>
              <a:defRPr/>
            </a:pPr>
            <a:r>
              <a:rPr lang="en-US" sz="3000" b="1" dirty="0">
                <a:cs typeface="Calibri"/>
              </a:rPr>
              <a:t>Insufficient</a:t>
            </a:r>
            <a:r>
              <a:rPr lang="en-US" sz="3000" dirty="0">
                <a:cs typeface="Calibri"/>
              </a:rPr>
              <a:t> </a:t>
            </a:r>
            <a:r>
              <a:rPr lang="en-US" sz="3000" b="1" dirty="0">
                <a:solidFill>
                  <a:srgbClr val="800000"/>
                </a:solidFill>
                <a:cs typeface="Calibri"/>
              </a:rPr>
              <a:t>Contract Monitoring</a:t>
            </a:r>
            <a:r>
              <a:rPr lang="en-US" sz="3000" dirty="0" smtClean="0">
                <a:cs typeface="Calibri"/>
              </a:rPr>
              <a:t>.</a:t>
            </a:r>
            <a:endParaRPr lang="en-US" sz="3000" dirty="0">
              <a:cs typeface="Calibri"/>
            </a:endParaRPr>
          </a:p>
          <a:p>
            <a:pPr marL="685800" indent="-685800">
              <a:spcBef>
                <a:spcPts val="0"/>
              </a:spcBef>
              <a:buFont typeface="+mj-lt"/>
              <a:buAutoNum type="arabicPeriod"/>
              <a:defRPr/>
            </a:pPr>
            <a:endParaRPr lang="en-US" sz="3000" dirty="0">
              <a:latin typeface="Calibri"/>
              <a:cs typeface="Calibri"/>
            </a:endParaRPr>
          </a:p>
          <a:p>
            <a:pPr marL="685800" indent="-685800">
              <a:spcBef>
                <a:spcPts val="0"/>
              </a:spcBef>
            </a:pPr>
            <a:endParaRPr lang="en-US" sz="3000" dirty="0"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512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audit 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87230"/>
            <a:ext cx="8229600" cy="360149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800" b="1" dirty="0" smtClean="0">
                <a:solidFill>
                  <a:srgbClr val="800000"/>
                </a:solidFill>
                <a:latin typeface="Calibri"/>
                <a:cs typeface="Calibri"/>
              </a:rPr>
              <a:t>Questionable</a:t>
            </a:r>
            <a:r>
              <a:rPr lang="en-US" sz="3800" dirty="0" smtClean="0">
                <a:latin typeface="Calibri"/>
                <a:cs typeface="Calibri"/>
              </a:rPr>
              <a:t> costs;</a:t>
            </a:r>
          </a:p>
          <a:p>
            <a:pPr>
              <a:defRPr/>
            </a:pPr>
            <a:r>
              <a:rPr lang="en-US" sz="3800" b="1" dirty="0" smtClean="0">
                <a:solidFill>
                  <a:srgbClr val="800000"/>
                </a:solidFill>
                <a:latin typeface="Calibri"/>
                <a:cs typeface="Calibri"/>
              </a:rPr>
              <a:t>Ineligible</a:t>
            </a:r>
            <a:r>
              <a:rPr lang="en-US" sz="3800" dirty="0" smtClean="0">
                <a:latin typeface="Calibri"/>
                <a:cs typeface="Calibri"/>
              </a:rPr>
              <a:t> contract method;</a:t>
            </a:r>
          </a:p>
          <a:p>
            <a:pPr>
              <a:defRPr/>
            </a:pPr>
            <a:r>
              <a:rPr lang="en-US" sz="3800" dirty="0" smtClean="0">
                <a:latin typeface="Calibri"/>
                <a:cs typeface="Calibri"/>
              </a:rPr>
              <a:t>Contract awarded </a:t>
            </a:r>
            <a:r>
              <a:rPr lang="en-US" sz="3800" b="1" dirty="0" smtClean="0">
                <a:solidFill>
                  <a:srgbClr val="800000"/>
                </a:solidFill>
                <a:latin typeface="Calibri"/>
                <a:cs typeface="Calibri"/>
              </a:rPr>
              <a:t>without competition</a:t>
            </a:r>
            <a:r>
              <a:rPr lang="en-US" sz="3800" dirty="0" smtClean="0">
                <a:latin typeface="Calibri"/>
                <a:cs typeface="Calibri"/>
              </a:rPr>
              <a:t>;</a:t>
            </a:r>
          </a:p>
          <a:p>
            <a:pPr>
              <a:defRPr/>
            </a:pPr>
            <a:r>
              <a:rPr lang="en-US" sz="3800" dirty="0" smtClean="0">
                <a:latin typeface="Calibri"/>
                <a:cs typeface="Calibri"/>
              </a:rPr>
              <a:t>Ceiling price </a:t>
            </a:r>
            <a:r>
              <a:rPr lang="en-US" sz="3800" b="1" dirty="0" smtClean="0">
                <a:solidFill>
                  <a:srgbClr val="800000"/>
                </a:solidFill>
                <a:latin typeface="Calibri"/>
                <a:cs typeface="Calibri"/>
              </a:rPr>
              <a:t>not included</a:t>
            </a:r>
            <a:r>
              <a:rPr lang="en-US" sz="3800" dirty="0" smtClean="0">
                <a:latin typeface="Calibri"/>
                <a:cs typeface="Calibri"/>
              </a:rPr>
              <a:t>;</a:t>
            </a:r>
          </a:p>
          <a:p>
            <a:endParaRPr lang="en-US" dirty="0"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932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Overview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66928" indent="-347472">
              <a:defRPr/>
            </a:pPr>
            <a:r>
              <a:rPr lang="en-US" sz="3800" b="1" dirty="0" smtClean="0">
                <a:solidFill>
                  <a:srgbClr val="800000"/>
                </a:solidFill>
              </a:rPr>
              <a:t>Establishment</a:t>
            </a:r>
            <a:r>
              <a:rPr lang="en-US" sz="3800" dirty="0" smtClean="0"/>
              <a:t> </a:t>
            </a:r>
            <a:r>
              <a:rPr lang="en-US" sz="3800" dirty="0"/>
              <a:t>of </a:t>
            </a:r>
            <a:r>
              <a:rPr lang="en-US" sz="3800" dirty="0" smtClean="0"/>
              <a:t>DHS-OIG</a:t>
            </a:r>
            <a:endParaRPr lang="en-US" sz="3800" dirty="0"/>
          </a:p>
          <a:p>
            <a:pPr marL="566928" indent="-347472">
              <a:defRPr/>
            </a:pPr>
            <a:r>
              <a:rPr lang="en-US" sz="3800" dirty="0"/>
              <a:t>OIG </a:t>
            </a:r>
            <a:r>
              <a:rPr lang="en-US" sz="3800" b="1" dirty="0">
                <a:solidFill>
                  <a:srgbClr val="800000"/>
                </a:solidFill>
              </a:rPr>
              <a:t>m</a:t>
            </a:r>
            <a:r>
              <a:rPr lang="en-US" sz="3800" b="1" dirty="0" smtClean="0">
                <a:solidFill>
                  <a:srgbClr val="800000"/>
                </a:solidFill>
              </a:rPr>
              <a:t>ission</a:t>
            </a:r>
            <a:endParaRPr lang="en-US" sz="3800" b="1" dirty="0">
              <a:solidFill>
                <a:srgbClr val="800000"/>
              </a:solidFill>
            </a:endParaRPr>
          </a:p>
          <a:p>
            <a:pPr marL="566928" indent="-347472">
              <a:defRPr/>
            </a:pPr>
            <a:r>
              <a:rPr lang="en-US" sz="3800" dirty="0"/>
              <a:t>OIG </a:t>
            </a:r>
            <a:r>
              <a:rPr lang="en-US" sz="3800" b="1" dirty="0">
                <a:solidFill>
                  <a:srgbClr val="800000"/>
                </a:solidFill>
              </a:rPr>
              <a:t>o</a:t>
            </a:r>
            <a:r>
              <a:rPr lang="en-US" sz="3800" b="1" dirty="0" smtClean="0">
                <a:solidFill>
                  <a:srgbClr val="800000"/>
                </a:solidFill>
              </a:rPr>
              <a:t>rganization</a:t>
            </a:r>
            <a:endParaRPr lang="en-US" sz="3800" b="1" dirty="0">
              <a:solidFill>
                <a:srgbClr val="800000"/>
              </a:solidFill>
            </a:endParaRPr>
          </a:p>
          <a:p>
            <a:pPr marL="566928" indent="-347472">
              <a:defRPr/>
            </a:pPr>
            <a:r>
              <a:rPr lang="en-US" sz="3800" dirty="0"/>
              <a:t>Audit </a:t>
            </a:r>
            <a:r>
              <a:rPr lang="en-US" sz="3800" b="1" dirty="0">
                <a:solidFill>
                  <a:srgbClr val="800000"/>
                </a:solidFill>
              </a:rPr>
              <a:t>s</a:t>
            </a:r>
            <a:r>
              <a:rPr lang="en-US" sz="3800" b="1" dirty="0" smtClean="0">
                <a:solidFill>
                  <a:srgbClr val="800000"/>
                </a:solidFill>
              </a:rPr>
              <a:t>election</a:t>
            </a:r>
            <a:r>
              <a:rPr lang="en-US" sz="3800" dirty="0" smtClean="0"/>
              <a:t> </a:t>
            </a:r>
            <a:r>
              <a:rPr lang="en-US" sz="3800" dirty="0"/>
              <a:t>and </a:t>
            </a:r>
            <a:r>
              <a:rPr lang="en-US" sz="3800" b="1" dirty="0">
                <a:solidFill>
                  <a:srgbClr val="800000"/>
                </a:solidFill>
              </a:rPr>
              <a:t>f</a:t>
            </a:r>
            <a:r>
              <a:rPr lang="en-US" sz="3800" b="1" dirty="0" smtClean="0">
                <a:solidFill>
                  <a:srgbClr val="800000"/>
                </a:solidFill>
              </a:rPr>
              <a:t>indings </a:t>
            </a:r>
            <a:endParaRPr lang="en-US" sz="3800" b="1" dirty="0">
              <a:solidFill>
                <a:srgbClr val="8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FCB97-EB3D-7747-95EF-8BE79286DEA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488441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3800" b="1" dirty="0" smtClean="0">
                <a:solidFill>
                  <a:srgbClr val="800000"/>
                </a:solidFill>
                <a:latin typeface="Calibri"/>
                <a:cs typeface="Calibri"/>
              </a:rPr>
              <a:t>Project-by-project accounting </a:t>
            </a:r>
            <a:r>
              <a:rPr lang="en-US" sz="3800" dirty="0" smtClean="0">
                <a:latin typeface="Calibri"/>
                <a:cs typeface="Calibri"/>
              </a:rPr>
              <a:t>of eligible costs </a:t>
            </a:r>
            <a:r>
              <a:rPr lang="en-US" sz="3800" b="1" dirty="0" smtClean="0">
                <a:latin typeface="Calibri"/>
                <a:cs typeface="Calibri"/>
              </a:rPr>
              <a:t>not followed</a:t>
            </a:r>
            <a:r>
              <a:rPr lang="en-US" sz="3800" dirty="0" smtClean="0">
                <a:latin typeface="Calibri"/>
                <a:cs typeface="Calibri"/>
              </a:rPr>
              <a:t>;</a:t>
            </a:r>
          </a:p>
          <a:p>
            <a:pPr>
              <a:defRPr/>
            </a:pPr>
            <a:r>
              <a:rPr lang="en-US" sz="3800" dirty="0" smtClean="0">
                <a:latin typeface="Calibri"/>
                <a:cs typeface="Calibri"/>
              </a:rPr>
              <a:t>Billings </a:t>
            </a:r>
            <a:r>
              <a:rPr lang="en-US" sz="3800" b="1" dirty="0" smtClean="0">
                <a:solidFill>
                  <a:srgbClr val="800000"/>
                </a:solidFill>
                <a:latin typeface="Calibri"/>
                <a:cs typeface="Calibri"/>
              </a:rPr>
              <a:t>not reconciled</a:t>
            </a:r>
            <a:r>
              <a:rPr lang="en-US" sz="3800" dirty="0" smtClean="0">
                <a:latin typeface="Calibri"/>
                <a:cs typeface="Calibri"/>
              </a:rPr>
              <a:t>; and</a:t>
            </a:r>
          </a:p>
          <a:p>
            <a:pPr>
              <a:defRPr/>
            </a:pPr>
            <a:r>
              <a:rPr lang="en-US" sz="3800" dirty="0" smtClean="0">
                <a:latin typeface="Calibri"/>
                <a:cs typeface="Calibri"/>
              </a:rPr>
              <a:t>Contractual </a:t>
            </a:r>
            <a:r>
              <a:rPr lang="en-US" sz="3800" b="1" dirty="0" smtClean="0">
                <a:solidFill>
                  <a:srgbClr val="800000"/>
                </a:solidFill>
                <a:latin typeface="Calibri"/>
                <a:cs typeface="Calibri"/>
              </a:rPr>
              <a:t>deficiencies.</a:t>
            </a:r>
          </a:p>
          <a:p>
            <a:endParaRPr lang="en-US" dirty="0"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audit </a:t>
            </a:r>
            <a:r>
              <a:rPr lang="en-US" dirty="0"/>
              <a:t>findings </a:t>
            </a:r>
            <a:r>
              <a:rPr lang="en-US" sz="2200" dirty="0"/>
              <a:t>(Continued . . . 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93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0294" y="1405829"/>
            <a:ext cx="4306505" cy="288815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Appendix A</a:t>
            </a:r>
            <a:br>
              <a:rPr lang="en-US" dirty="0" smtClean="0"/>
            </a:br>
            <a:r>
              <a:rPr lang="en-US" sz="3600" dirty="0" smtClean="0"/>
              <a:t>Office </a:t>
            </a:r>
            <a:r>
              <a:rPr lang="en-US" sz="3600" dirty="0"/>
              <a:t>of Inspector General, Audit </a:t>
            </a:r>
            <a:r>
              <a:rPr lang="en-US" sz="3600" dirty="0" smtClean="0"/>
              <a:t>Tips for Managing </a:t>
            </a:r>
            <a:r>
              <a:rPr lang="en-US" sz="3600" dirty="0"/>
              <a:t>Disaster-Related Project Costs </a:t>
            </a:r>
            <a:r>
              <a:rPr lang="en-US" sz="2200" dirty="0"/>
              <a:t>(DHS-OIG)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6" name="Picture 5" descr="Untitle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56" y="1405829"/>
            <a:ext cx="4079060" cy="527878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7057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43952"/>
            <a:ext cx="8229600" cy="903004"/>
          </a:xfrm>
        </p:spPr>
        <p:txBody>
          <a:bodyPr/>
          <a:lstStyle/>
          <a:p>
            <a:r>
              <a:rPr lang="en-US" dirty="0" smtClean="0"/>
              <a:t>EMO capping reports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78736"/>
            <a:ext cx="8229600" cy="3922415"/>
          </a:xfrm>
        </p:spPr>
        <p:txBody>
          <a:bodyPr>
            <a:normAutofit fontScale="92500" lnSpcReduction="10000"/>
          </a:bodyPr>
          <a:lstStyle/>
          <a:p>
            <a:r>
              <a:rPr lang="en-US" sz="4100" dirty="0" smtClean="0">
                <a:latin typeface="Calibri"/>
                <a:cs typeface="Calibri"/>
              </a:rPr>
              <a:t>FY 2012 – </a:t>
            </a:r>
            <a:r>
              <a:rPr lang="en-US" sz="4100" dirty="0">
                <a:latin typeface="Calibri"/>
                <a:cs typeface="Calibri"/>
              </a:rPr>
              <a:t>Audited $1.25 </a:t>
            </a:r>
            <a:r>
              <a:rPr lang="en-US" sz="4100" dirty="0" smtClean="0">
                <a:latin typeface="Calibri"/>
                <a:cs typeface="Calibri"/>
              </a:rPr>
              <a:t>billion</a:t>
            </a:r>
          </a:p>
          <a:p>
            <a:pPr lvl="1">
              <a:defRPr/>
            </a:pPr>
            <a:r>
              <a:rPr lang="en-US" sz="4600" b="1" dirty="0">
                <a:solidFill>
                  <a:srgbClr val="800000"/>
                </a:solidFill>
                <a:latin typeface="Calibri"/>
                <a:cs typeface="Calibri"/>
              </a:rPr>
              <a:t>59</a:t>
            </a:r>
            <a:r>
              <a:rPr lang="en-US" sz="3600" b="1" dirty="0">
                <a:solidFill>
                  <a:srgbClr val="800000"/>
                </a:solidFill>
                <a:latin typeface="Calibri"/>
                <a:cs typeface="Calibri"/>
              </a:rPr>
              <a:t> Grant audits issued </a:t>
            </a:r>
          </a:p>
          <a:p>
            <a:pPr lvl="2">
              <a:defRPr/>
            </a:pPr>
            <a:r>
              <a:rPr lang="en-US" b="1" dirty="0">
                <a:latin typeface="Calibri"/>
                <a:cs typeface="Calibri"/>
              </a:rPr>
              <a:t>$415.6 million </a:t>
            </a:r>
            <a:r>
              <a:rPr lang="en-US" dirty="0">
                <a:latin typeface="Calibri"/>
                <a:cs typeface="Calibri"/>
              </a:rPr>
              <a:t>in potential monetary benefits </a:t>
            </a:r>
            <a:endParaRPr lang="en-US" dirty="0" smtClean="0">
              <a:latin typeface="Calibri"/>
              <a:cs typeface="Calibri"/>
            </a:endParaRPr>
          </a:p>
          <a:p>
            <a:pPr lvl="1">
              <a:defRPr/>
            </a:pPr>
            <a:r>
              <a:rPr lang="en-US" sz="4400" b="1" dirty="0">
                <a:solidFill>
                  <a:srgbClr val="800000"/>
                </a:solidFill>
                <a:cs typeface="Calibri"/>
              </a:rPr>
              <a:t>187 </a:t>
            </a:r>
            <a:r>
              <a:rPr lang="en-US" sz="3600" b="1" dirty="0">
                <a:solidFill>
                  <a:srgbClr val="800000"/>
                </a:solidFill>
                <a:cs typeface="Calibri"/>
              </a:rPr>
              <a:t>Recommendations in 54 reports</a:t>
            </a:r>
          </a:p>
          <a:p>
            <a:pPr marL="1691640" lvl="2" indent="-457200">
              <a:defRPr/>
            </a:pPr>
            <a:r>
              <a:rPr lang="en-US" sz="3000" b="1" dirty="0">
                <a:cs typeface="Calibri"/>
              </a:rPr>
              <a:t>$267.9 million </a:t>
            </a:r>
            <a:r>
              <a:rPr lang="en-US" sz="3000" dirty="0">
                <a:cs typeface="Calibri"/>
              </a:rPr>
              <a:t>in questioned costs</a:t>
            </a:r>
          </a:p>
          <a:p>
            <a:pPr marL="1691640" lvl="2" indent="-457200">
              <a:defRPr/>
            </a:pPr>
            <a:r>
              <a:rPr lang="en-US" sz="3000" b="1" dirty="0">
                <a:cs typeface="Calibri"/>
              </a:rPr>
              <a:t>$147.7 million </a:t>
            </a:r>
            <a:r>
              <a:rPr lang="en-US" sz="3000" dirty="0">
                <a:cs typeface="Calibri"/>
              </a:rPr>
              <a:t>in unused </a:t>
            </a:r>
            <a:r>
              <a:rPr lang="en-US" sz="3000" dirty="0" smtClean="0">
                <a:cs typeface="Calibri"/>
              </a:rPr>
              <a:t>funds</a:t>
            </a:r>
            <a:endParaRPr lang="en-US" dirty="0" smtClean="0">
              <a:latin typeface="Calibri"/>
              <a:cs typeface="Calibri"/>
            </a:endParaRPr>
          </a:p>
          <a:p>
            <a:pPr lvl="1">
              <a:defRPr/>
            </a:pPr>
            <a:endParaRPr lang="en-US" sz="2200" dirty="0">
              <a:latin typeface="Calibri"/>
              <a:cs typeface="Calibri"/>
            </a:endParaRPr>
          </a:p>
          <a:p>
            <a:pPr lvl="1"/>
            <a:endParaRPr lang="en-US" dirty="0"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892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EMO capping reports </a:t>
            </a:r>
            <a:r>
              <a:rPr lang="en-US" sz="2200" dirty="0" smtClean="0"/>
              <a:t>(Continued . . . )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652" y="2552700"/>
            <a:ext cx="8757478" cy="3631648"/>
          </a:xfrm>
        </p:spPr>
        <p:txBody>
          <a:bodyPr>
            <a:normAutofit fontScale="92500" lnSpcReduction="10000"/>
          </a:bodyPr>
          <a:lstStyle/>
          <a:p>
            <a:r>
              <a:rPr lang="en-US" sz="4100" dirty="0">
                <a:latin typeface="Calibri"/>
                <a:cs typeface="Calibri"/>
              </a:rPr>
              <a:t>FY </a:t>
            </a:r>
            <a:r>
              <a:rPr lang="en-US" sz="4100" dirty="0" smtClean="0">
                <a:latin typeface="Calibri"/>
                <a:cs typeface="Calibri"/>
              </a:rPr>
              <a:t>2013 – </a:t>
            </a:r>
            <a:r>
              <a:rPr lang="en-US" sz="4100" dirty="0">
                <a:latin typeface="Calibri"/>
                <a:cs typeface="Calibri"/>
              </a:rPr>
              <a:t>Audited </a:t>
            </a:r>
            <a:r>
              <a:rPr lang="en-US" sz="4800" b="1" dirty="0">
                <a:solidFill>
                  <a:srgbClr val="800000"/>
                </a:solidFill>
                <a:latin typeface="Calibri"/>
                <a:cs typeface="Calibri"/>
              </a:rPr>
              <a:t>$1.28 </a:t>
            </a:r>
            <a:r>
              <a:rPr lang="en-US" sz="4800" b="1" dirty="0" smtClean="0">
                <a:solidFill>
                  <a:srgbClr val="800000"/>
                </a:solidFill>
                <a:latin typeface="Calibri"/>
                <a:cs typeface="Calibri"/>
              </a:rPr>
              <a:t>billion</a:t>
            </a:r>
          </a:p>
          <a:p>
            <a:pPr lvl="1"/>
            <a:r>
              <a:rPr lang="en-US" sz="4400" b="1" dirty="0" smtClean="0">
                <a:solidFill>
                  <a:srgbClr val="800000"/>
                </a:solidFill>
                <a:latin typeface="Calibri"/>
                <a:cs typeface="Calibri"/>
              </a:rPr>
              <a:t>59</a:t>
            </a:r>
            <a:r>
              <a:rPr lang="en-US" sz="3600" b="1" dirty="0" smtClean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lang="en-US" sz="3600" b="1" dirty="0">
                <a:solidFill>
                  <a:srgbClr val="800000"/>
                </a:solidFill>
                <a:latin typeface="Calibri"/>
                <a:cs typeface="Calibri"/>
              </a:rPr>
              <a:t>Grant audits issued </a:t>
            </a:r>
            <a:endParaRPr lang="en-US" sz="3600" b="1" dirty="0" smtClean="0">
              <a:solidFill>
                <a:srgbClr val="800000"/>
              </a:solidFill>
              <a:latin typeface="Calibri"/>
              <a:cs typeface="Calibri"/>
            </a:endParaRPr>
          </a:p>
          <a:p>
            <a:pPr lvl="2"/>
            <a:r>
              <a:rPr lang="en-US" b="1" dirty="0" smtClean="0">
                <a:latin typeface="Calibri"/>
                <a:cs typeface="Calibri"/>
              </a:rPr>
              <a:t>$</a:t>
            </a:r>
            <a:r>
              <a:rPr lang="en-US" b="1" dirty="0">
                <a:latin typeface="Calibri"/>
                <a:cs typeface="Calibri"/>
              </a:rPr>
              <a:t>307.8 million </a:t>
            </a:r>
            <a:r>
              <a:rPr lang="en-US" dirty="0">
                <a:latin typeface="Calibri"/>
                <a:cs typeface="Calibri"/>
              </a:rPr>
              <a:t>in potential monetary benefits </a:t>
            </a:r>
            <a:endParaRPr lang="en-US" dirty="0" smtClean="0">
              <a:latin typeface="Calibri"/>
              <a:cs typeface="Calibri"/>
            </a:endParaRPr>
          </a:p>
          <a:p>
            <a:pPr lvl="1">
              <a:defRPr/>
            </a:pPr>
            <a:r>
              <a:rPr lang="en-US" sz="4400" b="1" dirty="0">
                <a:solidFill>
                  <a:srgbClr val="800000"/>
                </a:solidFill>
                <a:cs typeface="Calibri"/>
              </a:rPr>
              <a:t>261</a:t>
            </a:r>
            <a:r>
              <a:rPr lang="en-US" sz="3600" b="1" dirty="0">
                <a:solidFill>
                  <a:srgbClr val="800000"/>
                </a:solidFill>
                <a:cs typeface="Calibri"/>
              </a:rPr>
              <a:t> Recommendations in 54 reports</a:t>
            </a:r>
          </a:p>
          <a:p>
            <a:pPr lvl="2">
              <a:defRPr/>
            </a:pPr>
            <a:r>
              <a:rPr lang="en-US" b="1" dirty="0">
                <a:cs typeface="Calibri"/>
              </a:rPr>
              <a:t>$266.2 million </a:t>
            </a:r>
            <a:r>
              <a:rPr lang="en-US" dirty="0">
                <a:cs typeface="Calibri"/>
              </a:rPr>
              <a:t>in questioned costs</a:t>
            </a:r>
          </a:p>
          <a:p>
            <a:pPr lvl="2">
              <a:defRPr/>
            </a:pPr>
            <a:r>
              <a:rPr lang="en-US" b="1" dirty="0">
                <a:cs typeface="Calibri"/>
              </a:rPr>
              <a:t>$41.6 million </a:t>
            </a:r>
            <a:r>
              <a:rPr lang="en-US" dirty="0">
                <a:cs typeface="Calibri"/>
              </a:rPr>
              <a:t>in unused </a:t>
            </a:r>
            <a:r>
              <a:rPr lang="en-US" dirty="0" smtClean="0">
                <a:cs typeface="Calibri"/>
              </a:rPr>
              <a:t>funds</a:t>
            </a:r>
            <a:endParaRPr lang="en-US" dirty="0">
              <a:latin typeface="Calibri"/>
              <a:cs typeface="Calibri"/>
            </a:endParaRPr>
          </a:p>
          <a:p>
            <a:endParaRPr lang="en-US" dirty="0"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048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218094"/>
            <a:ext cx="8229600" cy="903004"/>
          </a:xfrm>
        </p:spPr>
        <p:txBody>
          <a:bodyPr>
            <a:normAutofit/>
          </a:bodyPr>
          <a:lstStyle/>
          <a:p>
            <a:r>
              <a:rPr lang="en-US" dirty="0" smtClean="0"/>
              <a:t>EMO capping reports </a:t>
            </a:r>
            <a:r>
              <a:rPr lang="en-US" sz="2200" dirty="0" smtClean="0"/>
              <a:t>(Continued . . . )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5" y="2286000"/>
            <a:ext cx="8878957" cy="3920435"/>
          </a:xfrm>
        </p:spPr>
        <p:txBody>
          <a:bodyPr>
            <a:normAutofit lnSpcReduction="10000"/>
          </a:bodyPr>
          <a:lstStyle/>
          <a:p>
            <a:r>
              <a:rPr lang="en-US" sz="3800" dirty="0">
                <a:latin typeface="Calibri"/>
                <a:cs typeface="Calibri"/>
              </a:rPr>
              <a:t>FY </a:t>
            </a:r>
            <a:r>
              <a:rPr lang="en-US" sz="3800" dirty="0" smtClean="0">
                <a:latin typeface="Calibri"/>
                <a:cs typeface="Calibri"/>
              </a:rPr>
              <a:t>2014 – </a:t>
            </a:r>
            <a:r>
              <a:rPr lang="en-US" sz="3800" dirty="0">
                <a:latin typeface="Calibri"/>
                <a:cs typeface="Calibri"/>
              </a:rPr>
              <a:t>Audited </a:t>
            </a:r>
            <a:r>
              <a:rPr lang="en-US" sz="3800" dirty="0" smtClean="0">
                <a:latin typeface="Calibri"/>
                <a:cs typeface="Calibri"/>
              </a:rPr>
              <a:t>$3.44 billion</a:t>
            </a:r>
          </a:p>
          <a:p>
            <a:pPr lvl="1"/>
            <a:r>
              <a:rPr lang="en-US" sz="4200" b="1" dirty="0" smtClean="0">
                <a:solidFill>
                  <a:srgbClr val="800000"/>
                </a:solidFill>
                <a:latin typeface="Calibri"/>
                <a:cs typeface="Calibri"/>
              </a:rPr>
              <a:t>61</a:t>
            </a:r>
            <a:r>
              <a:rPr lang="en-US" sz="3400" b="1" dirty="0" smtClean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lang="en-US" sz="3300" b="1" dirty="0" smtClean="0">
                <a:solidFill>
                  <a:srgbClr val="800000"/>
                </a:solidFill>
                <a:latin typeface="Calibri"/>
                <a:cs typeface="Calibri"/>
              </a:rPr>
              <a:t>Grant, program </a:t>
            </a:r>
            <a:r>
              <a:rPr lang="en-US" sz="3300" b="1" dirty="0">
                <a:solidFill>
                  <a:srgbClr val="800000"/>
                </a:solidFill>
                <a:latin typeface="Calibri"/>
                <a:cs typeface="Calibri"/>
              </a:rPr>
              <a:t>and operations audits issued </a:t>
            </a:r>
          </a:p>
          <a:p>
            <a:pPr lvl="2"/>
            <a:r>
              <a:rPr lang="en-US" sz="2800" b="1" dirty="0">
                <a:latin typeface="Calibri"/>
                <a:cs typeface="Calibri"/>
              </a:rPr>
              <a:t>$1 billion </a:t>
            </a:r>
            <a:r>
              <a:rPr lang="en-US" sz="2800" dirty="0">
                <a:latin typeface="Calibri"/>
                <a:cs typeface="Calibri"/>
              </a:rPr>
              <a:t>in potential monetary benefits </a:t>
            </a:r>
          </a:p>
          <a:p>
            <a:pPr lvl="1"/>
            <a:r>
              <a:rPr lang="en-US" sz="4200" b="1" dirty="0">
                <a:solidFill>
                  <a:srgbClr val="800000"/>
                </a:solidFill>
                <a:latin typeface="Calibri"/>
                <a:cs typeface="Calibri"/>
              </a:rPr>
              <a:t>159</a:t>
            </a:r>
            <a:r>
              <a:rPr lang="en-US" sz="3300" b="1" dirty="0">
                <a:solidFill>
                  <a:srgbClr val="800000"/>
                </a:solidFill>
                <a:latin typeface="Calibri"/>
                <a:cs typeface="Calibri"/>
              </a:rPr>
              <a:t> Recommendations in 61 reports </a:t>
            </a:r>
          </a:p>
          <a:p>
            <a:pPr lvl="2"/>
            <a:r>
              <a:rPr lang="en-US" sz="2800" b="1" dirty="0">
                <a:latin typeface="Calibri"/>
                <a:cs typeface="Calibri"/>
              </a:rPr>
              <a:t>49 grant </a:t>
            </a:r>
            <a:r>
              <a:rPr lang="en-US" sz="2800" dirty="0">
                <a:latin typeface="Calibri"/>
                <a:cs typeface="Calibri"/>
              </a:rPr>
              <a:t>audits</a:t>
            </a:r>
          </a:p>
          <a:p>
            <a:pPr lvl="2"/>
            <a:r>
              <a:rPr lang="en-US" sz="2800" b="1" dirty="0">
                <a:latin typeface="Calibri"/>
                <a:cs typeface="Calibri"/>
              </a:rPr>
              <a:t>12 program </a:t>
            </a:r>
            <a:r>
              <a:rPr lang="en-US" sz="2800" dirty="0" smtClean="0">
                <a:latin typeface="Calibri"/>
                <a:cs typeface="Calibri"/>
              </a:rPr>
              <a:t>audits</a:t>
            </a: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42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159408"/>
            <a:ext cx="8488017" cy="3954578"/>
          </a:xfrm>
        </p:spPr>
        <p:txBody>
          <a:bodyPr>
            <a:normAutofit/>
          </a:bodyPr>
          <a:lstStyle/>
          <a:p>
            <a:r>
              <a:rPr lang="en-US" sz="3800" dirty="0">
                <a:latin typeface="Calibri"/>
                <a:cs typeface="Calibri"/>
              </a:rPr>
              <a:t>FY </a:t>
            </a:r>
            <a:r>
              <a:rPr lang="en-US" sz="3800" dirty="0" smtClean="0">
                <a:latin typeface="Calibri"/>
                <a:cs typeface="Calibri"/>
              </a:rPr>
              <a:t>2014 – </a:t>
            </a:r>
            <a:r>
              <a:rPr lang="en-US" sz="3800" dirty="0">
                <a:latin typeface="Calibri"/>
                <a:cs typeface="Calibri"/>
              </a:rPr>
              <a:t>Recommendations</a:t>
            </a:r>
            <a:endParaRPr lang="en-US" sz="3800" dirty="0" smtClean="0">
              <a:latin typeface="Calibri"/>
              <a:cs typeface="Calibri"/>
            </a:endParaRPr>
          </a:p>
          <a:p>
            <a:pPr lvl="1"/>
            <a:r>
              <a:rPr lang="en-US" sz="3600" b="1" dirty="0" smtClean="0">
                <a:solidFill>
                  <a:srgbClr val="800000"/>
                </a:solidFill>
                <a:latin typeface="Calibri"/>
                <a:cs typeface="Calibri"/>
              </a:rPr>
              <a:t>$971.7 </a:t>
            </a:r>
            <a:r>
              <a:rPr lang="en-US" sz="3600" b="1" dirty="0">
                <a:solidFill>
                  <a:srgbClr val="800000"/>
                </a:solidFill>
                <a:latin typeface="Calibri"/>
                <a:cs typeface="Calibri"/>
              </a:rPr>
              <a:t>million </a:t>
            </a:r>
            <a:r>
              <a:rPr lang="en-US" sz="3600" dirty="0">
                <a:latin typeface="Calibri"/>
                <a:cs typeface="Calibri"/>
              </a:rPr>
              <a:t>in </a:t>
            </a:r>
            <a:r>
              <a:rPr lang="en-US" sz="3600" b="1" dirty="0">
                <a:solidFill>
                  <a:srgbClr val="800000"/>
                </a:solidFill>
                <a:latin typeface="Calibri"/>
                <a:cs typeface="Calibri"/>
              </a:rPr>
              <a:t>140 recommendations </a:t>
            </a:r>
            <a:r>
              <a:rPr lang="en-US" sz="3600" dirty="0">
                <a:latin typeface="Calibri"/>
                <a:cs typeface="Calibri"/>
              </a:rPr>
              <a:t>in </a:t>
            </a:r>
            <a:r>
              <a:rPr lang="en-US" sz="3600" b="1" dirty="0">
                <a:latin typeface="Calibri"/>
                <a:cs typeface="Calibri"/>
              </a:rPr>
              <a:t>49 grant audits </a:t>
            </a:r>
            <a:r>
              <a:rPr lang="en-US" sz="2000" dirty="0">
                <a:latin typeface="Calibri"/>
                <a:cs typeface="Calibri"/>
              </a:rPr>
              <a:t>(includes $812 from one HMGP audit)</a:t>
            </a:r>
          </a:p>
          <a:p>
            <a:pPr lvl="1"/>
            <a:r>
              <a:rPr lang="en-US" sz="3300" b="1" dirty="0">
                <a:solidFill>
                  <a:srgbClr val="800000"/>
                </a:solidFill>
                <a:latin typeface="Calibri"/>
                <a:cs typeface="Calibri"/>
              </a:rPr>
              <a:t>$29.3 million </a:t>
            </a:r>
            <a:r>
              <a:rPr lang="en-US" sz="3300" dirty="0">
                <a:latin typeface="Calibri"/>
                <a:cs typeface="Calibri"/>
              </a:rPr>
              <a:t>in </a:t>
            </a:r>
            <a:r>
              <a:rPr lang="en-US" sz="3300" b="1" dirty="0">
                <a:solidFill>
                  <a:srgbClr val="800000"/>
                </a:solidFill>
                <a:latin typeface="Calibri"/>
                <a:cs typeface="Calibri"/>
              </a:rPr>
              <a:t>19 recommendations </a:t>
            </a:r>
            <a:r>
              <a:rPr lang="en-US" sz="3300" dirty="0">
                <a:latin typeface="Calibri"/>
                <a:cs typeface="Calibri"/>
              </a:rPr>
              <a:t>for </a:t>
            </a:r>
            <a:r>
              <a:rPr lang="en-US" sz="3300" b="1" dirty="0">
                <a:latin typeface="Calibri"/>
                <a:cs typeface="Calibri"/>
              </a:rPr>
              <a:t>12 program audits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256404"/>
            <a:ext cx="8229600" cy="903004"/>
          </a:xfrm>
        </p:spPr>
        <p:txBody>
          <a:bodyPr>
            <a:normAutofit/>
          </a:bodyPr>
          <a:lstStyle/>
          <a:p>
            <a:r>
              <a:rPr lang="en-US" dirty="0" smtClean="0"/>
              <a:t>EMO capping reports </a:t>
            </a:r>
            <a:r>
              <a:rPr lang="en-US" sz="2200" dirty="0" smtClean="0"/>
              <a:t>(Continued . . . )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088528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EMO current audit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56290"/>
            <a:ext cx="8229600" cy="342573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800" dirty="0">
                <a:latin typeface="Calibri"/>
                <a:cs typeface="Calibri"/>
              </a:rPr>
              <a:t>EMOT </a:t>
            </a:r>
          </a:p>
          <a:p>
            <a:pPr>
              <a:defRPr/>
            </a:pPr>
            <a:r>
              <a:rPr lang="en-US" sz="3800" dirty="0" smtClean="0">
                <a:latin typeface="Calibri"/>
                <a:cs typeface="Calibri"/>
              </a:rPr>
              <a:t>Capacity</a:t>
            </a:r>
            <a:endParaRPr lang="en-US" sz="3800" dirty="0">
              <a:latin typeface="Calibri"/>
              <a:cs typeface="Calibri"/>
            </a:endParaRPr>
          </a:p>
          <a:p>
            <a:pPr>
              <a:defRPr/>
            </a:pPr>
            <a:r>
              <a:rPr lang="en-US" sz="3800" dirty="0">
                <a:latin typeface="Calibri"/>
                <a:cs typeface="Calibri"/>
              </a:rPr>
              <a:t>Early </a:t>
            </a:r>
            <a:r>
              <a:rPr lang="en-US" sz="3800" dirty="0" smtClean="0">
                <a:latin typeface="Calibri"/>
                <a:cs typeface="Calibri"/>
              </a:rPr>
              <a:t>warning</a:t>
            </a:r>
            <a:endParaRPr lang="en-US" sz="3800" dirty="0">
              <a:latin typeface="Calibri"/>
              <a:cs typeface="Calibri"/>
            </a:endParaRPr>
          </a:p>
          <a:p>
            <a:pPr>
              <a:defRPr/>
            </a:pPr>
            <a:r>
              <a:rPr lang="en-US" sz="3800" dirty="0">
                <a:latin typeface="Calibri"/>
                <a:cs typeface="Calibri"/>
              </a:rPr>
              <a:t>Traditional</a:t>
            </a:r>
          </a:p>
          <a:p>
            <a:endParaRPr lang="en-US" dirty="0"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6" name="Content Placeholder 5" descr="cid:IMG_00121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84"/>
          <a:stretch/>
        </p:blipFill>
        <p:spPr>
          <a:xfrm>
            <a:off x="4495878" y="3684430"/>
            <a:ext cx="4648122" cy="3173570"/>
          </a:xfrm>
          <a:prstGeom prst="rect">
            <a:avLst/>
          </a:prstGeom>
        </p:spPr>
      </p:pic>
      <p:pic>
        <p:nvPicPr>
          <p:cNvPr id="7" name="Picture 7" descr="cid:IMG_00461.jpg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620" y="5306580"/>
            <a:ext cx="1539257" cy="1551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H:\Judy Desktop files\EMOT\Deployments\2015\4223DR-TX\Pictures\pics_blanco bridge\IMG_3300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5" t="21006" b="15863"/>
          <a:stretch/>
        </p:blipFill>
        <p:spPr bwMode="auto">
          <a:xfrm>
            <a:off x="0" y="5306580"/>
            <a:ext cx="2956620" cy="1551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1321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3125"/>
            <a:ext cx="8229600" cy="903004"/>
          </a:xfrm>
        </p:spPr>
        <p:txBody>
          <a:bodyPr>
            <a:normAutofit fontScale="90000"/>
          </a:bodyPr>
          <a:lstStyle/>
          <a:p>
            <a:r>
              <a:rPr lang="en-US" sz="4900" dirty="0" smtClean="0"/>
              <a:t>Emergency management </a:t>
            </a:r>
            <a:br>
              <a:rPr lang="en-US" sz="4900" dirty="0" smtClean="0"/>
            </a:br>
            <a:r>
              <a:rPr lang="en-US" sz="4900" dirty="0" smtClean="0"/>
              <a:t>oversight </a:t>
            </a:r>
            <a:r>
              <a:rPr lang="en-US" sz="4900" dirty="0"/>
              <a:t>t</a:t>
            </a:r>
            <a:r>
              <a:rPr lang="en-US" sz="4900" dirty="0" smtClean="0"/>
              <a:t>eam </a:t>
            </a:r>
            <a:r>
              <a:rPr lang="en-US" sz="2200" dirty="0" smtClean="0"/>
              <a:t>(EMOT)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800" dirty="0">
                <a:latin typeface="Calibri"/>
                <a:cs typeface="Calibri"/>
              </a:rPr>
              <a:t>Essentially </a:t>
            </a:r>
            <a:r>
              <a:rPr lang="en-US" sz="3800" b="1" dirty="0">
                <a:solidFill>
                  <a:srgbClr val="800000"/>
                </a:solidFill>
                <a:latin typeface="Calibri"/>
                <a:cs typeface="Calibri"/>
              </a:rPr>
              <a:t>first </a:t>
            </a:r>
            <a:r>
              <a:rPr lang="en-US" sz="3800" b="1" dirty="0" smtClean="0">
                <a:solidFill>
                  <a:srgbClr val="800000"/>
                </a:solidFill>
                <a:latin typeface="Calibri"/>
                <a:cs typeface="Calibri"/>
              </a:rPr>
              <a:t>responders</a:t>
            </a:r>
            <a:r>
              <a:rPr lang="en-US" sz="3800" b="1" dirty="0" smtClean="0">
                <a:latin typeface="Calibri"/>
                <a:cs typeface="Calibri"/>
              </a:rPr>
              <a:t>.</a:t>
            </a:r>
            <a:endParaRPr lang="en-US" sz="3800" b="1" dirty="0">
              <a:latin typeface="Calibri"/>
              <a:cs typeface="Calibri"/>
            </a:endParaRPr>
          </a:p>
          <a:p>
            <a:pPr>
              <a:defRPr/>
            </a:pPr>
            <a:r>
              <a:rPr lang="en-US" sz="3800" dirty="0">
                <a:latin typeface="Calibri"/>
                <a:cs typeface="Calibri"/>
              </a:rPr>
              <a:t>Provide an </a:t>
            </a:r>
            <a:r>
              <a:rPr lang="en-US" sz="3800" b="1" dirty="0">
                <a:latin typeface="Calibri"/>
                <a:cs typeface="Calibri"/>
              </a:rPr>
              <a:t>objective</a:t>
            </a:r>
            <a:r>
              <a:rPr lang="en-US" sz="3800" dirty="0">
                <a:latin typeface="Calibri"/>
                <a:cs typeface="Calibri"/>
              </a:rPr>
              <a:t> and </a:t>
            </a:r>
            <a:r>
              <a:rPr lang="en-US" sz="3800" b="1" dirty="0">
                <a:latin typeface="Calibri"/>
                <a:cs typeface="Calibri"/>
              </a:rPr>
              <a:t>independent</a:t>
            </a:r>
            <a:r>
              <a:rPr lang="en-US" sz="3800" dirty="0">
                <a:latin typeface="Calibri"/>
                <a:cs typeface="Calibri"/>
              </a:rPr>
              <a:t> </a:t>
            </a:r>
            <a:r>
              <a:rPr lang="en-US" sz="3800" b="1" dirty="0">
                <a:solidFill>
                  <a:srgbClr val="800000"/>
                </a:solidFill>
                <a:latin typeface="Calibri"/>
                <a:cs typeface="Calibri"/>
              </a:rPr>
              <a:t>observation</a:t>
            </a:r>
            <a:r>
              <a:rPr lang="en-US" sz="3800" dirty="0">
                <a:latin typeface="Calibri"/>
                <a:cs typeface="Calibri"/>
              </a:rPr>
              <a:t> of national disaster-related </a:t>
            </a:r>
            <a:r>
              <a:rPr lang="en-US" sz="3800" dirty="0" smtClean="0">
                <a:latin typeface="Calibri"/>
                <a:cs typeface="Calibri"/>
              </a:rPr>
              <a:t>activities.</a:t>
            </a:r>
            <a:endParaRPr lang="en-US" sz="3800" dirty="0">
              <a:latin typeface="Calibri"/>
              <a:cs typeface="Calibri"/>
            </a:endParaRPr>
          </a:p>
          <a:p>
            <a:pPr marL="0" indent="0">
              <a:buNone/>
              <a:defRPr/>
            </a:pPr>
            <a:endParaRPr lang="en-US" dirty="0">
              <a:latin typeface="Calibri"/>
              <a:cs typeface="Calibri"/>
            </a:endParaRPr>
          </a:p>
          <a:p>
            <a:endParaRPr lang="en-US" dirty="0"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5" name="Picture 4" descr="femaImage_FEMA urban search NewOrlean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8110"/>
            <a:ext cx="3121152" cy="1709928"/>
          </a:xfrm>
          <a:prstGeom prst="rect">
            <a:avLst/>
          </a:prstGeom>
        </p:spPr>
      </p:pic>
      <p:pic>
        <p:nvPicPr>
          <p:cNvPr id="6" name="Picture 5" descr="FemaImage_FEMAmedicalTeam New Orleans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21"/>
          <a:stretch/>
        </p:blipFill>
        <p:spPr>
          <a:xfrm>
            <a:off x="3121152" y="5158110"/>
            <a:ext cx="3121152" cy="1709928"/>
          </a:xfrm>
          <a:prstGeom prst="rect">
            <a:avLst/>
          </a:prstGeom>
        </p:spPr>
      </p:pic>
      <p:pic>
        <p:nvPicPr>
          <p:cNvPr id="7" name="Picture 6" descr="femaImage_IncidentSupportTeam New Orleans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71" b="4529"/>
          <a:stretch/>
        </p:blipFill>
        <p:spPr>
          <a:xfrm>
            <a:off x="6047863" y="5158109"/>
            <a:ext cx="3121152" cy="1709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850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52700"/>
            <a:ext cx="8229600" cy="362768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defRPr/>
            </a:pPr>
            <a:r>
              <a:rPr lang="en-US" sz="3800" b="1" dirty="0">
                <a:latin typeface="Calibri"/>
                <a:cs typeface="Calibri"/>
              </a:rPr>
              <a:t>Detect</a:t>
            </a:r>
            <a:r>
              <a:rPr lang="en-US" sz="3800" dirty="0">
                <a:latin typeface="Calibri"/>
                <a:cs typeface="Calibri"/>
              </a:rPr>
              <a:t> and </a:t>
            </a:r>
            <a:r>
              <a:rPr lang="en-US" sz="3800" b="1" dirty="0">
                <a:latin typeface="Calibri"/>
                <a:cs typeface="Calibri"/>
              </a:rPr>
              <a:t>prevent</a:t>
            </a:r>
            <a:r>
              <a:rPr lang="en-US" sz="3800" dirty="0">
                <a:latin typeface="Calibri"/>
                <a:cs typeface="Calibri"/>
              </a:rPr>
              <a:t> </a:t>
            </a:r>
            <a:r>
              <a:rPr lang="en-US" sz="3800" b="1" dirty="0">
                <a:solidFill>
                  <a:srgbClr val="800000"/>
                </a:solidFill>
                <a:latin typeface="Calibri"/>
                <a:cs typeface="Calibri"/>
              </a:rPr>
              <a:t>fraud</a:t>
            </a:r>
            <a:r>
              <a:rPr lang="en-US" sz="3800" dirty="0">
                <a:latin typeface="Calibri"/>
                <a:cs typeface="Calibri"/>
              </a:rPr>
              <a:t>, </a:t>
            </a:r>
            <a:r>
              <a:rPr lang="en-US" sz="3800" b="1" dirty="0" smtClean="0">
                <a:solidFill>
                  <a:srgbClr val="800000"/>
                </a:solidFill>
                <a:latin typeface="Calibri"/>
                <a:cs typeface="Calibri"/>
              </a:rPr>
              <a:t>waste</a:t>
            </a:r>
            <a:r>
              <a:rPr lang="en-US" sz="3800" dirty="0" smtClean="0">
                <a:latin typeface="Calibri"/>
                <a:cs typeface="Calibri"/>
              </a:rPr>
              <a:t> </a:t>
            </a:r>
            <a:r>
              <a:rPr lang="en-US" sz="3800" dirty="0">
                <a:latin typeface="Calibri"/>
                <a:cs typeface="Calibri"/>
              </a:rPr>
              <a:t>and </a:t>
            </a:r>
            <a:r>
              <a:rPr lang="en-US" sz="3800" b="1" dirty="0" smtClean="0">
                <a:solidFill>
                  <a:srgbClr val="800000"/>
                </a:solidFill>
                <a:latin typeface="Calibri"/>
                <a:cs typeface="Calibri"/>
              </a:rPr>
              <a:t>abuse.</a:t>
            </a:r>
            <a:endParaRPr lang="en-US" sz="3800" b="1" dirty="0">
              <a:solidFill>
                <a:srgbClr val="800000"/>
              </a:solidFill>
              <a:latin typeface="Calibri"/>
              <a:cs typeface="Calibri"/>
            </a:endParaRPr>
          </a:p>
          <a:p>
            <a:pPr>
              <a:lnSpc>
                <a:spcPct val="110000"/>
              </a:lnSpc>
              <a:defRPr/>
            </a:pPr>
            <a:r>
              <a:rPr lang="en-US" sz="3800" b="1" dirty="0">
                <a:latin typeface="Calibri"/>
                <a:cs typeface="Calibri"/>
              </a:rPr>
              <a:t>Coordinate</a:t>
            </a:r>
            <a:r>
              <a:rPr lang="en-US" sz="3800" dirty="0">
                <a:latin typeface="Calibri"/>
                <a:cs typeface="Calibri"/>
              </a:rPr>
              <a:t> with </a:t>
            </a:r>
            <a:r>
              <a:rPr lang="en-US" sz="3800" b="1" dirty="0">
                <a:solidFill>
                  <a:srgbClr val="800000"/>
                </a:solidFill>
                <a:latin typeface="Calibri"/>
                <a:cs typeface="Calibri"/>
              </a:rPr>
              <a:t>other </a:t>
            </a:r>
            <a:r>
              <a:rPr lang="en-US" sz="3800" b="1" dirty="0" smtClean="0">
                <a:solidFill>
                  <a:srgbClr val="800000"/>
                </a:solidFill>
                <a:latin typeface="Calibri"/>
                <a:cs typeface="Calibri"/>
              </a:rPr>
              <a:t>Federal </a:t>
            </a:r>
            <a:r>
              <a:rPr lang="en-US" sz="3800" b="1" dirty="0">
                <a:solidFill>
                  <a:srgbClr val="800000"/>
                </a:solidFill>
                <a:latin typeface="Calibri"/>
                <a:cs typeface="Calibri"/>
              </a:rPr>
              <a:t>agencies</a:t>
            </a:r>
            <a:r>
              <a:rPr lang="en-US" sz="3800" dirty="0">
                <a:latin typeface="Calibri"/>
                <a:cs typeface="Calibri"/>
              </a:rPr>
              <a:t>, </a:t>
            </a:r>
            <a:r>
              <a:rPr lang="en-US" sz="3800" b="1" dirty="0" smtClean="0">
                <a:solidFill>
                  <a:srgbClr val="800000"/>
                </a:solidFill>
                <a:latin typeface="Calibri"/>
                <a:cs typeface="Calibri"/>
              </a:rPr>
              <a:t>State</a:t>
            </a:r>
            <a:r>
              <a:rPr lang="en-US" sz="3800" dirty="0" smtClean="0">
                <a:latin typeface="Calibri"/>
                <a:cs typeface="Calibri"/>
              </a:rPr>
              <a:t> </a:t>
            </a:r>
            <a:r>
              <a:rPr lang="en-US" sz="3800" dirty="0">
                <a:latin typeface="Calibri"/>
                <a:cs typeface="Calibri"/>
              </a:rPr>
              <a:t>and </a:t>
            </a:r>
            <a:r>
              <a:rPr lang="en-US" sz="3800" b="1" dirty="0">
                <a:solidFill>
                  <a:srgbClr val="800000"/>
                </a:solidFill>
                <a:latin typeface="Calibri"/>
                <a:cs typeface="Calibri"/>
              </a:rPr>
              <a:t>local audit organizations</a:t>
            </a:r>
            <a:r>
              <a:rPr lang="en-US" sz="3800" dirty="0">
                <a:latin typeface="Calibri"/>
                <a:cs typeface="Calibri"/>
              </a:rPr>
              <a:t>, as well as the </a:t>
            </a:r>
            <a:r>
              <a:rPr lang="en-US" sz="3800" b="1" dirty="0">
                <a:solidFill>
                  <a:srgbClr val="800000"/>
                </a:solidFill>
                <a:latin typeface="Calibri"/>
                <a:cs typeface="Calibri"/>
              </a:rPr>
              <a:t>Government Accountability </a:t>
            </a:r>
            <a:r>
              <a:rPr lang="en-US" sz="3800" b="1" dirty="0" smtClean="0">
                <a:solidFill>
                  <a:srgbClr val="800000"/>
                </a:solidFill>
                <a:latin typeface="Calibri"/>
                <a:cs typeface="Calibri"/>
              </a:rPr>
              <a:t>Office</a:t>
            </a:r>
            <a:r>
              <a:rPr lang="en-US" sz="3800" dirty="0" smtClean="0">
                <a:latin typeface="Calibri"/>
                <a:cs typeface="Calibri"/>
              </a:rPr>
              <a:t>.</a:t>
            </a:r>
            <a:endParaRPr lang="en-US" sz="3800" dirty="0">
              <a:latin typeface="Calibri"/>
              <a:cs typeface="Calibri"/>
            </a:endParaRPr>
          </a:p>
          <a:p>
            <a:endParaRPr lang="en-US" dirty="0"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358275"/>
            <a:ext cx="8229600" cy="903004"/>
          </a:xfrm>
        </p:spPr>
        <p:txBody>
          <a:bodyPr>
            <a:normAutofit fontScale="90000"/>
          </a:bodyPr>
          <a:lstStyle/>
          <a:p>
            <a:r>
              <a:rPr lang="en-US" sz="4900" dirty="0" smtClean="0"/>
              <a:t>Emergency management </a:t>
            </a:r>
            <a:br>
              <a:rPr lang="en-US" sz="4900" dirty="0" smtClean="0"/>
            </a:br>
            <a:r>
              <a:rPr lang="en-US" sz="4900" dirty="0" smtClean="0"/>
              <a:t>oversight team </a:t>
            </a:r>
            <a:r>
              <a:rPr lang="en-US" sz="2200" dirty="0" smtClean="0"/>
              <a:t>(EMOT) (Continued . . . )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264331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EMOT in-brief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96208"/>
            <a:ext cx="8229600" cy="358223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800" dirty="0">
                <a:latin typeface="Calibri"/>
                <a:cs typeface="Calibri"/>
              </a:rPr>
              <a:t>EMOT is a </a:t>
            </a:r>
            <a:r>
              <a:rPr lang="en-US" sz="3800" b="1" dirty="0">
                <a:solidFill>
                  <a:srgbClr val="800000"/>
                </a:solidFill>
                <a:latin typeface="Calibri"/>
                <a:cs typeface="Calibri"/>
              </a:rPr>
              <a:t>team</a:t>
            </a:r>
            <a:r>
              <a:rPr lang="en-US" sz="3800" dirty="0">
                <a:latin typeface="Calibri"/>
                <a:cs typeface="Calibri"/>
              </a:rPr>
              <a:t> that can be </a:t>
            </a:r>
            <a:r>
              <a:rPr lang="en-US" sz="3800" b="1" dirty="0">
                <a:solidFill>
                  <a:srgbClr val="800000"/>
                </a:solidFill>
                <a:latin typeface="Calibri"/>
                <a:cs typeface="Calibri"/>
              </a:rPr>
              <a:t>rapidly assembled </a:t>
            </a:r>
            <a:r>
              <a:rPr lang="en-US" sz="3800" dirty="0">
                <a:latin typeface="Calibri"/>
                <a:cs typeface="Calibri"/>
              </a:rPr>
              <a:t>and </a:t>
            </a:r>
            <a:r>
              <a:rPr lang="en-US" sz="3800" b="1" dirty="0">
                <a:solidFill>
                  <a:srgbClr val="800000"/>
                </a:solidFill>
                <a:latin typeface="Calibri"/>
                <a:cs typeface="Calibri"/>
              </a:rPr>
              <a:t>deployed</a:t>
            </a:r>
            <a:r>
              <a:rPr lang="en-US" sz="3800" dirty="0">
                <a:latin typeface="Calibri"/>
                <a:cs typeface="Calibri"/>
              </a:rPr>
              <a:t> to a </a:t>
            </a:r>
            <a:r>
              <a:rPr lang="en-US" sz="3800" dirty="0" smtClean="0">
                <a:latin typeface="Calibri"/>
                <a:cs typeface="Calibri"/>
              </a:rPr>
              <a:t>significant </a:t>
            </a:r>
            <a:r>
              <a:rPr lang="en-US" sz="3800" dirty="0">
                <a:latin typeface="Calibri"/>
                <a:cs typeface="Calibri"/>
              </a:rPr>
              <a:t>event to primarily perform </a:t>
            </a:r>
            <a:r>
              <a:rPr lang="en-US" sz="3800" b="1" dirty="0">
                <a:latin typeface="Calibri"/>
                <a:cs typeface="Calibri"/>
              </a:rPr>
              <a:t>proactive oversight activities</a:t>
            </a:r>
            <a:r>
              <a:rPr lang="en-US" sz="3800" dirty="0">
                <a:latin typeface="Calibri"/>
                <a:cs typeface="Calibri"/>
              </a:rPr>
              <a:t> when directed by the AIG.</a:t>
            </a:r>
          </a:p>
          <a:p>
            <a:pPr marL="0" indent="0">
              <a:buNone/>
              <a:defRPr/>
            </a:pPr>
            <a:endParaRPr lang="en-US" dirty="0"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70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66928" indent="-347472">
              <a:defRPr/>
            </a:pPr>
            <a:r>
              <a:rPr lang="en-US" sz="3800" dirty="0"/>
              <a:t>OIG </a:t>
            </a:r>
            <a:r>
              <a:rPr lang="en-US" sz="3800" b="1" dirty="0">
                <a:solidFill>
                  <a:srgbClr val="800000"/>
                </a:solidFill>
              </a:rPr>
              <a:t>a</a:t>
            </a:r>
            <a:r>
              <a:rPr lang="en-US" sz="3800" b="1" dirty="0" smtClean="0">
                <a:solidFill>
                  <a:srgbClr val="800000"/>
                </a:solidFill>
              </a:rPr>
              <a:t>udit </a:t>
            </a:r>
            <a:r>
              <a:rPr lang="en-US" sz="3800" b="1" dirty="0">
                <a:solidFill>
                  <a:srgbClr val="800000"/>
                </a:solidFill>
              </a:rPr>
              <a:t>s</a:t>
            </a:r>
            <a:r>
              <a:rPr lang="en-US" sz="3800" b="1" dirty="0" smtClean="0">
                <a:solidFill>
                  <a:srgbClr val="800000"/>
                </a:solidFill>
              </a:rPr>
              <a:t>trategy</a:t>
            </a:r>
            <a:endParaRPr lang="en-US" sz="3800" b="1" dirty="0">
              <a:solidFill>
                <a:srgbClr val="800000"/>
              </a:solidFill>
            </a:endParaRPr>
          </a:p>
          <a:p>
            <a:pPr marL="566928" indent="-347472">
              <a:defRPr/>
            </a:pPr>
            <a:r>
              <a:rPr lang="en-US" sz="3800" dirty="0"/>
              <a:t>OIG and </a:t>
            </a:r>
            <a:r>
              <a:rPr lang="en-US" sz="3800" dirty="0" smtClean="0"/>
              <a:t>DHS </a:t>
            </a:r>
            <a:r>
              <a:rPr lang="en-US" sz="3800" b="1" dirty="0">
                <a:solidFill>
                  <a:srgbClr val="800000"/>
                </a:solidFill>
              </a:rPr>
              <a:t>c</a:t>
            </a:r>
            <a:r>
              <a:rPr lang="en-US" sz="3800" b="1" dirty="0" smtClean="0">
                <a:solidFill>
                  <a:srgbClr val="800000"/>
                </a:solidFill>
              </a:rPr>
              <a:t>ommitments</a:t>
            </a:r>
            <a:endParaRPr lang="en-US" sz="3800" b="1" dirty="0">
              <a:solidFill>
                <a:srgbClr val="800000"/>
              </a:solidFill>
            </a:endParaRPr>
          </a:p>
          <a:p>
            <a:pPr marL="566928" indent="-347472">
              <a:defRPr/>
            </a:pPr>
            <a:r>
              <a:rPr lang="en-US" sz="3800" dirty="0"/>
              <a:t>To r</a:t>
            </a:r>
            <a:r>
              <a:rPr lang="en-US" sz="3800" dirty="0" smtClean="0"/>
              <a:t>eport </a:t>
            </a:r>
            <a:r>
              <a:rPr lang="en-US" sz="3800" b="1" dirty="0">
                <a:solidFill>
                  <a:srgbClr val="800000"/>
                </a:solidFill>
              </a:rPr>
              <a:t>a</a:t>
            </a:r>
            <a:r>
              <a:rPr lang="en-US" sz="3800" b="1" dirty="0" smtClean="0">
                <a:solidFill>
                  <a:srgbClr val="800000"/>
                </a:solidFill>
              </a:rPr>
              <a:t>llegations </a:t>
            </a:r>
            <a:endParaRPr lang="en-US" sz="3800" b="1" dirty="0">
              <a:solidFill>
                <a:srgbClr val="80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Overview </a:t>
            </a:r>
            <a:r>
              <a:rPr lang="en-US" sz="2000" dirty="0" smtClean="0"/>
              <a:t>(Continued . . . )</a:t>
            </a:r>
            <a:endParaRPr lang="en-US" sz="20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649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2124186"/>
            <a:ext cx="8229600" cy="402742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defRPr/>
            </a:pPr>
            <a:r>
              <a:rPr lang="en-US" sz="4100" b="1" dirty="0" smtClean="0">
                <a:solidFill>
                  <a:srgbClr val="800000"/>
                </a:solidFill>
                <a:latin typeface="Calibri"/>
                <a:cs typeface="Calibri"/>
              </a:rPr>
              <a:t>Team </a:t>
            </a:r>
            <a:r>
              <a:rPr lang="en-US" sz="4100" b="1" dirty="0">
                <a:solidFill>
                  <a:srgbClr val="800000"/>
                </a:solidFill>
                <a:latin typeface="Calibri"/>
                <a:cs typeface="Calibri"/>
              </a:rPr>
              <a:t>size</a:t>
            </a:r>
            <a:r>
              <a:rPr lang="en-US" sz="4100" dirty="0">
                <a:latin typeface="Calibri"/>
                <a:cs typeface="Calibri"/>
              </a:rPr>
              <a:t>, </a:t>
            </a:r>
            <a:r>
              <a:rPr lang="en-US" sz="4100" b="1" dirty="0" smtClean="0">
                <a:solidFill>
                  <a:srgbClr val="800000"/>
                </a:solidFill>
                <a:latin typeface="Calibri"/>
                <a:cs typeface="Calibri"/>
              </a:rPr>
              <a:t>composition</a:t>
            </a:r>
            <a:r>
              <a:rPr lang="en-US" sz="4100" dirty="0" smtClean="0">
                <a:latin typeface="Calibri"/>
                <a:cs typeface="Calibri"/>
              </a:rPr>
              <a:t> </a:t>
            </a:r>
            <a:r>
              <a:rPr lang="en-US" sz="4100" dirty="0">
                <a:latin typeface="Calibri"/>
                <a:cs typeface="Calibri"/>
              </a:rPr>
              <a:t>and </a:t>
            </a:r>
            <a:r>
              <a:rPr lang="en-US" sz="4100" b="1" dirty="0">
                <a:solidFill>
                  <a:srgbClr val="800000"/>
                </a:solidFill>
                <a:latin typeface="Calibri"/>
                <a:cs typeface="Calibri"/>
              </a:rPr>
              <a:t>deployment periods</a:t>
            </a:r>
            <a:r>
              <a:rPr lang="en-US" sz="4100" dirty="0">
                <a:latin typeface="Calibri"/>
                <a:cs typeface="Calibri"/>
              </a:rPr>
              <a:t> may vary depending on the </a:t>
            </a:r>
            <a:r>
              <a:rPr lang="en-US" sz="4100" b="1" dirty="0">
                <a:latin typeface="Calibri"/>
                <a:cs typeface="Calibri"/>
              </a:rPr>
              <a:t>event</a:t>
            </a:r>
            <a:r>
              <a:rPr lang="en-US" sz="4100" dirty="0">
                <a:latin typeface="Calibri"/>
                <a:cs typeface="Calibri"/>
              </a:rPr>
              <a:t> and </a:t>
            </a:r>
            <a:r>
              <a:rPr lang="en-US" sz="4100" b="1" dirty="0">
                <a:latin typeface="Calibri"/>
                <a:cs typeface="Calibri"/>
              </a:rPr>
              <a:t>specific</a:t>
            </a:r>
            <a:r>
              <a:rPr lang="en-US" sz="4100" dirty="0">
                <a:latin typeface="Calibri"/>
                <a:cs typeface="Calibri"/>
              </a:rPr>
              <a:t> </a:t>
            </a:r>
            <a:r>
              <a:rPr lang="en-US" sz="4100" b="1" dirty="0">
                <a:latin typeface="Calibri"/>
                <a:cs typeface="Calibri"/>
              </a:rPr>
              <a:t>objectives</a:t>
            </a:r>
            <a:r>
              <a:rPr lang="en-US" sz="4100" dirty="0" smtClean="0">
                <a:latin typeface="Calibri"/>
                <a:cs typeface="Calibri"/>
              </a:rPr>
              <a:t>.</a:t>
            </a:r>
            <a:endParaRPr lang="en-US" sz="4100" dirty="0">
              <a:latin typeface="Calibri"/>
              <a:cs typeface="Calibri"/>
            </a:endParaRPr>
          </a:p>
          <a:p>
            <a:pPr>
              <a:lnSpc>
                <a:spcPct val="110000"/>
              </a:lnSpc>
              <a:defRPr/>
            </a:pPr>
            <a:r>
              <a:rPr lang="en-US" sz="4100" dirty="0" smtClean="0">
                <a:latin typeface="Calibri"/>
                <a:cs typeface="Calibri"/>
              </a:rPr>
              <a:t>EMOT </a:t>
            </a:r>
            <a:r>
              <a:rPr lang="en-US" sz="4100" dirty="0">
                <a:latin typeface="Calibri"/>
                <a:cs typeface="Calibri"/>
              </a:rPr>
              <a:t>is </a:t>
            </a:r>
            <a:r>
              <a:rPr lang="en-US" sz="4100" b="1" dirty="0">
                <a:solidFill>
                  <a:srgbClr val="800000"/>
                </a:solidFill>
                <a:latin typeface="Calibri"/>
                <a:cs typeface="Calibri"/>
              </a:rPr>
              <a:t>NOT</a:t>
            </a:r>
            <a:r>
              <a:rPr lang="en-US" sz="4100" dirty="0">
                <a:latin typeface="Calibri"/>
                <a:cs typeface="Calibri"/>
              </a:rPr>
              <a:t> </a:t>
            </a:r>
            <a:r>
              <a:rPr lang="en-US" sz="4100" dirty="0" smtClean="0">
                <a:latin typeface="Calibri"/>
                <a:cs typeface="Calibri"/>
              </a:rPr>
              <a:t>a </a:t>
            </a:r>
            <a:r>
              <a:rPr lang="en-US" sz="4100" b="1" dirty="0">
                <a:latin typeface="Calibri"/>
                <a:cs typeface="Calibri"/>
              </a:rPr>
              <a:t>Public Assistance centric activity</a:t>
            </a:r>
            <a:r>
              <a:rPr lang="en-US" sz="4100" dirty="0">
                <a:latin typeface="Calibri"/>
                <a:cs typeface="Calibri"/>
              </a:rPr>
              <a:t>.</a:t>
            </a:r>
          </a:p>
          <a:p>
            <a:endParaRPr lang="en-US" dirty="0">
              <a:latin typeface="Calibri"/>
              <a:cs typeface="Calibri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EMOT in-brief </a:t>
            </a:r>
            <a:r>
              <a:rPr lang="en-US" sz="2000" dirty="0" smtClean="0"/>
              <a:t>(Continued . . . 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5905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EMOT oversight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25425" indent="0">
              <a:buNone/>
              <a:defRPr/>
            </a:pPr>
            <a:r>
              <a:rPr lang="en-US" sz="4100" dirty="0" smtClean="0">
                <a:solidFill>
                  <a:srgbClr val="800000"/>
                </a:solidFill>
                <a:latin typeface="Calibri"/>
                <a:cs typeface="Calibri"/>
              </a:rPr>
              <a:t>Passive </a:t>
            </a:r>
            <a:r>
              <a:rPr lang="en-US" sz="4100" dirty="0">
                <a:solidFill>
                  <a:srgbClr val="800000"/>
                </a:solidFill>
                <a:latin typeface="Calibri"/>
                <a:cs typeface="Calibri"/>
              </a:rPr>
              <a:t>Oversight </a:t>
            </a:r>
          </a:p>
          <a:p>
            <a:pPr>
              <a:lnSpc>
                <a:spcPct val="120000"/>
              </a:lnSpc>
              <a:defRPr/>
            </a:pPr>
            <a:r>
              <a:rPr lang="en-US" sz="3800" b="1" dirty="0" smtClean="0">
                <a:solidFill>
                  <a:srgbClr val="800000"/>
                </a:solidFill>
                <a:latin typeface="Calibri"/>
                <a:cs typeface="Calibri"/>
              </a:rPr>
              <a:t>Monitor</a:t>
            </a:r>
            <a:r>
              <a:rPr lang="en-US" sz="3800" dirty="0" smtClean="0">
                <a:latin typeface="Calibri"/>
                <a:cs typeface="Calibri"/>
              </a:rPr>
              <a:t> </a:t>
            </a:r>
            <a:r>
              <a:rPr lang="en-US" sz="3800" b="1" dirty="0">
                <a:latin typeface="Calibri"/>
                <a:cs typeface="Calibri"/>
              </a:rPr>
              <a:t>response</a:t>
            </a:r>
            <a:r>
              <a:rPr lang="en-US" sz="3800" dirty="0">
                <a:latin typeface="Calibri"/>
                <a:cs typeface="Calibri"/>
              </a:rPr>
              <a:t> and </a:t>
            </a:r>
            <a:r>
              <a:rPr lang="en-US" sz="3800" b="1" dirty="0">
                <a:latin typeface="Calibri"/>
                <a:cs typeface="Calibri"/>
              </a:rPr>
              <a:t>recovery </a:t>
            </a:r>
            <a:r>
              <a:rPr lang="en-US" sz="3800" b="1" dirty="0" smtClean="0">
                <a:latin typeface="Calibri"/>
                <a:cs typeface="Calibri"/>
              </a:rPr>
              <a:t>reporting.</a:t>
            </a:r>
            <a:endParaRPr lang="en-US" sz="3800" b="1" dirty="0">
              <a:latin typeface="Calibri"/>
              <a:cs typeface="Calibri"/>
            </a:endParaRPr>
          </a:p>
          <a:p>
            <a:pPr>
              <a:lnSpc>
                <a:spcPct val="120000"/>
              </a:lnSpc>
              <a:defRPr/>
            </a:pPr>
            <a:r>
              <a:rPr lang="en-US" sz="3800" b="1" dirty="0">
                <a:solidFill>
                  <a:srgbClr val="800000"/>
                </a:solidFill>
                <a:latin typeface="Calibri"/>
                <a:cs typeface="Calibri"/>
              </a:rPr>
              <a:t>Attend</a:t>
            </a:r>
            <a:r>
              <a:rPr lang="en-US" sz="3800" dirty="0">
                <a:latin typeface="Calibri"/>
                <a:cs typeface="Calibri"/>
              </a:rPr>
              <a:t> </a:t>
            </a:r>
            <a:r>
              <a:rPr lang="en-US" sz="3800" b="1" dirty="0">
                <a:latin typeface="Calibri"/>
                <a:cs typeface="Calibri"/>
              </a:rPr>
              <a:t>meetings</a:t>
            </a:r>
            <a:r>
              <a:rPr lang="en-US" sz="3800" dirty="0">
                <a:latin typeface="Calibri"/>
                <a:cs typeface="Calibri"/>
              </a:rPr>
              <a:t>, </a:t>
            </a:r>
            <a:r>
              <a:rPr lang="en-US" sz="3800" b="1" dirty="0">
                <a:latin typeface="Calibri"/>
                <a:cs typeface="Calibri"/>
              </a:rPr>
              <a:t>VTC/Conference </a:t>
            </a:r>
            <a:r>
              <a:rPr lang="en-US" sz="3800" b="1" dirty="0" smtClean="0">
                <a:latin typeface="Calibri"/>
                <a:cs typeface="Calibri"/>
              </a:rPr>
              <a:t>Calls.</a:t>
            </a:r>
            <a:endParaRPr lang="en-US" sz="3800" b="1" dirty="0">
              <a:latin typeface="Calibri"/>
              <a:cs typeface="Calibri"/>
            </a:endParaRPr>
          </a:p>
          <a:p>
            <a:pPr>
              <a:lnSpc>
                <a:spcPct val="120000"/>
              </a:lnSpc>
              <a:defRPr/>
            </a:pPr>
            <a:r>
              <a:rPr lang="en-US" sz="3800" b="1" dirty="0">
                <a:latin typeface="Calibri"/>
                <a:cs typeface="Calibri"/>
              </a:rPr>
              <a:t>Random </a:t>
            </a:r>
            <a:r>
              <a:rPr lang="en-US" sz="3800" b="1" dirty="0" smtClean="0">
                <a:solidFill>
                  <a:srgbClr val="800000"/>
                </a:solidFill>
                <a:latin typeface="Calibri"/>
                <a:cs typeface="Calibri"/>
              </a:rPr>
              <a:t>contacts.</a:t>
            </a:r>
            <a:endParaRPr lang="en-US" sz="3800" b="1" dirty="0">
              <a:solidFill>
                <a:srgbClr val="800000"/>
              </a:solidFill>
              <a:latin typeface="Calibri"/>
              <a:cs typeface="Calibri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  <a:defRPr/>
            </a:pPr>
            <a:endParaRPr lang="en-US" dirty="0">
              <a:latin typeface="Calibri"/>
              <a:cs typeface="Calibri"/>
            </a:endParaRPr>
          </a:p>
          <a:p>
            <a:endParaRPr lang="en-US" dirty="0"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921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None/>
              <a:defRPr/>
            </a:pPr>
            <a:r>
              <a:rPr lang="en-US" sz="3800" dirty="0">
                <a:solidFill>
                  <a:srgbClr val="800000"/>
                </a:solidFill>
                <a:latin typeface="Calibri"/>
                <a:cs typeface="Calibri"/>
              </a:rPr>
              <a:t>Active Oversight </a:t>
            </a:r>
          </a:p>
          <a:p>
            <a:pPr>
              <a:defRPr/>
            </a:pPr>
            <a:r>
              <a:rPr lang="en-US" b="1" dirty="0">
                <a:solidFill>
                  <a:srgbClr val="800000"/>
                </a:solidFill>
                <a:latin typeface="Calibri"/>
                <a:cs typeface="Calibri"/>
              </a:rPr>
              <a:t>Field observations</a:t>
            </a:r>
          </a:p>
          <a:p>
            <a:pPr>
              <a:defRPr/>
            </a:pPr>
            <a:r>
              <a:rPr lang="en-US" b="1" dirty="0">
                <a:latin typeface="Calibri"/>
                <a:cs typeface="Calibri"/>
              </a:rPr>
              <a:t>Conduct</a:t>
            </a:r>
            <a:r>
              <a:rPr lang="en-US" b="1" dirty="0">
                <a:solidFill>
                  <a:srgbClr val="800000"/>
                </a:solidFill>
                <a:latin typeface="Calibri"/>
                <a:cs typeface="Calibri"/>
              </a:rPr>
              <a:t> interviews </a:t>
            </a:r>
          </a:p>
          <a:p>
            <a:pPr>
              <a:defRPr/>
            </a:pPr>
            <a:r>
              <a:rPr lang="en-US" b="1" dirty="0">
                <a:latin typeface="Calibri"/>
                <a:cs typeface="Calibri"/>
              </a:rPr>
              <a:t>Evaluate</a:t>
            </a:r>
            <a:r>
              <a:rPr lang="en-US" b="1" dirty="0">
                <a:solidFill>
                  <a:srgbClr val="800000"/>
                </a:solidFill>
                <a:latin typeface="Calibri"/>
                <a:cs typeface="Calibri"/>
              </a:rPr>
              <a:t> targeted activities</a:t>
            </a:r>
          </a:p>
          <a:p>
            <a:endParaRPr lang="en-US" dirty="0"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190648"/>
            <a:ext cx="8229600" cy="1074620"/>
          </a:xfrm>
        </p:spPr>
        <p:txBody>
          <a:bodyPr>
            <a:normAutofit/>
          </a:bodyPr>
          <a:lstStyle/>
          <a:p>
            <a:r>
              <a:rPr lang="en-US" dirty="0" smtClean="0"/>
              <a:t>EMOT oversight activities </a:t>
            </a:r>
            <a:r>
              <a:rPr lang="en-US" sz="2200" dirty="0" smtClean="0"/>
              <a:t>(Continued . . . )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863041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EMOT deployments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Autofit/>
          </a:bodyPr>
          <a:lstStyle/>
          <a:p>
            <a:pPr>
              <a:defRPr/>
            </a:pPr>
            <a:r>
              <a:rPr lang="en-US" sz="3800" dirty="0">
                <a:latin typeface="Calibri"/>
                <a:cs typeface="Calibri"/>
              </a:rPr>
              <a:t>Louisiana</a:t>
            </a:r>
          </a:p>
          <a:p>
            <a:pPr>
              <a:defRPr/>
            </a:pPr>
            <a:r>
              <a:rPr lang="en-US" sz="3800" dirty="0">
                <a:latin typeface="Calibri"/>
                <a:cs typeface="Calibri"/>
              </a:rPr>
              <a:t>New York/New Jersey</a:t>
            </a:r>
          </a:p>
          <a:p>
            <a:pPr>
              <a:defRPr/>
            </a:pPr>
            <a:r>
              <a:rPr lang="en-US" sz="3800" dirty="0">
                <a:latin typeface="Calibri"/>
                <a:cs typeface="Calibri"/>
              </a:rPr>
              <a:t>Oklahoma</a:t>
            </a:r>
          </a:p>
          <a:p>
            <a:pPr>
              <a:defRPr/>
            </a:pPr>
            <a:r>
              <a:rPr lang="en-US" sz="3800" dirty="0" smtClean="0">
                <a:latin typeface="Calibri"/>
                <a:cs typeface="Calibri"/>
              </a:rPr>
              <a:t>Colorado</a:t>
            </a:r>
          </a:p>
          <a:p>
            <a:pPr>
              <a:defRPr/>
            </a:pPr>
            <a:r>
              <a:rPr lang="en-US" sz="3800" dirty="0">
                <a:cs typeface="Calibri"/>
              </a:rPr>
              <a:t>California</a:t>
            </a:r>
          </a:p>
          <a:p>
            <a:pPr>
              <a:defRPr/>
            </a:pPr>
            <a:r>
              <a:rPr lang="en-US" sz="3800" dirty="0">
                <a:cs typeface="Calibri"/>
              </a:rPr>
              <a:t>Washington</a:t>
            </a:r>
          </a:p>
          <a:p>
            <a:pPr>
              <a:defRPr/>
            </a:pPr>
            <a:r>
              <a:rPr lang="en-US" sz="3800" dirty="0">
                <a:cs typeface="Calibri"/>
              </a:rPr>
              <a:t>Michigan</a:t>
            </a:r>
          </a:p>
          <a:p>
            <a:pPr>
              <a:defRPr/>
            </a:pPr>
            <a:r>
              <a:rPr lang="en-US" sz="3800" dirty="0" smtClean="0">
                <a:cs typeface="Calibri"/>
              </a:rPr>
              <a:t>Texas</a:t>
            </a:r>
          </a:p>
          <a:p>
            <a:pPr>
              <a:defRPr/>
            </a:pPr>
            <a:r>
              <a:rPr lang="en-US" sz="3800" dirty="0" smtClean="0">
                <a:latin typeface="Calibri"/>
                <a:cs typeface="Calibri"/>
              </a:rPr>
              <a:t>South Carolina</a:t>
            </a:r>
            <a:endParaRPr lang="en-US" sz="3800" dirty="0">
              <a:latin typeface="Calibri"/>
              <a:cs typeface="Calibri"/>
            </a:endParaRPr>
          </a:p>
          <a:p>
            <a:endParaRPr lang="en-US" sz="3800" dirty="0"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611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05830"/>
            <a:ext cx="8686800" cy="903004"/>
          </a:xfrm>
        </p:spPr>
        <p:txBody>
          <a:bodyPr>
            <a:noAutofit/>
          </a:bodyPr>
          <a:lstStyle/>
          <a:p>
            <a:r>
              <a:rPr lang="en-US" dirty="0" smtClean="0"/>
              <a:t>EMO capacity + early warning audits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66928" lvl="1" indent="-347472">
              <a:spcBef>
                <a:spcPts val="0"/>
              </a:spcBef>
              <a:buFont typeface="Arial"/>
              <a:buChar char="•"/>
              <a:defRPr/>
            </a:pPr>
            <a:r>
              <a:rPr lang="en-US" sz="3800" dirty="0">
                <a:latin typeface="Calibri"/>
                <a:cs typeface="Calibri"/>
              </a:rPr>
              <a:t>ID areas where </a:t>
            </a:r>
            <a:r>
              <a:rPr lang="en-US" sz="3800" dirty="0" err="1" smtClean="0">
                <a:latin typeface="Calibri"/>
                <a:cs typeface="Calibri"/>
              </a:rPr>
              <a:t>Subrecipients</a:t>
            </a:r>
            <a:r>
              <a:rPr lang="en-US" sz="3800" dirty="0" smtClean="0">
                <a:latin typeface="Calibri"/>
                <a:cs typeface="Calibri"/>
              </a:rPr>
              <a:t> </a:t>
            </a:r>
            <a:r>
              <a:rPr lang="en-US" sz="2000" dirty="0" smtClean="0">
                <a:latin typeface="Calibri"/>
                <a:cs typeface="Calibri"/>
              </a:rPr>
              <a:t>(Applicants) </a:t>
            </a:r>
            <a:r>
              <a:rPr lang="en-US" sz="3800" dirty="0" smtClean="0">
                <a:latin typeface="Calibri"/>
                <a:cs typeface="Calibri"/>
              </a:rPr>
              <a:t>may </a:t>
            </a:r>
            <a:r>
              <a:rPr lang="en-US" sz="3800" dirty="0">
                <a:latin typeface="Calibri"/>
                <a:cs typeface="Calibri"/>
              </a:rPr>
              <a:t>need </a:t>
            </a:r>
            <a:r>
              <a:rPr lang="en-US" sz="3800" b="1" dirty="0">
                <a:solidFill>
                  <a:srgbClr val="800000"/>
                </a:solidFill>
                <a:latin typeface="Calibri"/>
                <a:cs typeface="Calibri"/>
              </a:rPr>
              <a:t>additional technical assistance </a:t>
            </a:r>
            <a:r>
              <a:rPr lang="en-US" sz="3800" dirty="0">
                <a:latin typeface="Calibri"/>
                <a:cs typeface="Calibri"/>
              </a:rPr>
              <a:t>or </a:t>
            </a:r>
            <a:r>
              <a:rPr lang="en-US" sz="3800" b="1" dirty="0">
                <a:solidFill>
                  <a:srgbClr val="800000"/>
                </a:solidFill>
                <a:latin typeface="Calibri"/>
                <a:cs typeface="Calibri"/>
              </a:rPr>
              <a:t>monitoring</a:t>
            </a:r>
            <a:r>
              <a:rPr lang="en-US" sz="3800" dirty="0">
                <a:latin typeface="Calibri"/>
                <a:cs typeface="Calibri"/>
              </a:rPr>
              <a:t> to </a:t>
            </a:r>
            <a:r>
              <a:rPr lang="en-US" sz="3800" b="1" dirty="0">
                <a:latin typeface="Calibri"/>
                <a:cs typeface="Calibri"/>
              </a:rPr>
              <a:t>ensure</a:t>
            </a:r>
            <a:r>
              <a:rPr lang="en-US" sz="3800" dirty="0">
                <a:latin typeface="Calibri"/>
                <a:cs typeface="Calibri"/>
              </a:rPr>
              <a:t> </a:t>
            </a:r>
            <a:r>
              <a:rPr lang="en-US" sz="3800" b="1" dirty="0">
                <a:latin typeface="Calibri"/>
                <a:cs typeface="Calibri"/>
              </a:rPr>
              <a:t>compliance</a:t>
            </a:r>
            <a:r>
              <a:rPr lang="en-US" sz="3800" dirty="0">
                <a:latin typeface="Calibri"/>
                <a:cs typeface="Calibri"/>
              </a:rPr>
              <a:t> with Federal regulations and FEMA </a:t>
            </a:r>
            <a:r>
              <a:rPr lang="en-US" sz="3800" dirty="0" smtClean="0">
                <a:latin typeface="Calibri"/>
                <a:cs typeface="Calibri"/>
              </a:rPr>
              <a:t>guidelines.</a:t>
            </a:r>
            <a:endParaRPr lang="en-US" sz="3800" dirty="0">
              <a:latin typeface="Calibri"/>
              <a:cs typeface="Calibri"/>
            </a:endParaRPr>
          </a:p>
          <a:p>
            <a:pPr>
              <a:spcBef>
                <a:spcPts val="0"/>
              </a:spcBef>
            </a:pPr>
            <a:endParaRPr lang="en-US" sz="3800" dirty="0"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075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5076"/>
            <a:ext cx="8229600" cy="4072881"/>
          </a:xfrm>
        </p:spPr>
        <p:txBody>
          <a:bodyPr>
            <a:normAutofit/>
          </a:bodyPr>
          <a:lstStyle/>
          <a:p>
            <a:pPr marL="566928" lvl="1" indent="-347472">
              <a:spcBef>
                <a:spcPts val="1200"/>
              </a:spcBef>
              <a:buFont typeface="Arial"/>
              <a:buChar char="•"/>
              <a:defRPr/>
            </a:pPr>
            <a:r>
              <a:rPr lang="en-US" sz="3800" dirty="0">
                <a:latin typeface="Calibri"/>
                <a:cs typeface="Calibri"/>
              </a:rPr>
              <a:t>Gives </a:t>
            </a:r>
            <a:r>
              <a:rPr lang="en-US" sz="3800" dirty="0" err="1" smtClean="0">
                <a:latin typeface="Calibri"/>
                <a:cs typeface="Calibri"/>
              </a:rPr>
              <a:t>Subrecipients</a:t>
            </a:r>
            <a:r>
              <a:rPr lang="en-US" sz="3800" dirty="0" smtClean="0">
                <a:latin typeface="Calibri"/>
                <a:cs typeface="Calibri"/>
              </a:rPr>
              <a:t> </a:t>
            </a:r>
            <a:r>
              <a:rPr lang="en-US" sz="2000" dirty="0" smtClean="0">
                <a:latin typeface="Calibri"/>
                <a:cs typeface="Calibri"/>
              </a:rPr>
              <a:t>(Applicants) </a:t>
            </a:r>
            <a:r>
              <a:rPr lang="en-US" sz="3800" dirty="0" smtClean="0">
                <a:latin typeface="Calibri"/>
                <a:cs typeface="Calibri"/>
              </a:rPr>
              <a:t>an </a:t>
            </a:r>
            <a:r>
              <a:rPr lang="en-US" sz="3800" dirty="0">
                <a:latin typeface="Calibri"/>
                <a:cs typeface="Calibri"/>
              </a:rPr>
              <a:t>opportunity to </a:t>
            </a:r>
            <a:r>
              <a:rPr lang="en-US" sz="3800" b="1" dirty="0">
                <a:solidFill>
                  <a:srgbClr val="800000"/>
                </a:solidFill>
                <a:latin typeface="Calibri"/>
                <a:cs typeface="Calibri"/>
              </a:rPr>
              <a:t>correct noncompliance </a:t>
            </a:r>
            <a:r>
              <a:rPr lang="en-US" sz="3800" i="1" dirty="0">
                <a:latin typeface="Calibri"/>
                <a:cs typeface="Calibri"/>
              </a:rPr>
              <a:t>before</a:t>
            </a:r>
            <a:r>
              <a:rPr lang="en-US" sz="3800" dirty="0">
                <a:latin typeface="Calibri"/>
                <a:cs typeface="Calibri"/>
              </a:rPr>
              <a:t> they spend the majority of their grant </a:t>
            </a:r>
            <a:r>
              <a:rPr lang="en-US" sz="3800" dirty="0" smtClean="0">
                <a:latin typeface="Calibri"/>
                <a:cs typeface="Calibri"/>
              </a:rPr>
              <a:t>funding.</a:t>
            </a:r>
            <a:endParaRPr lang="en-US" sz="3800" dirty="0">
              <a:latin typeface="Calibri"/>
              <a:cs typeface="Calibri"/>
            </a:endParaRPr>
          </a:p>
          <a:p>
            <a:endParaRPr lang="en-US" sz="3800" dirty="0"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98778" y="1373964"/>
            <a:ext cx="8785578" cy="903004"/>
          </a:xfrm>
        </p:spPr>
        <p:txBody>
          <a:bodyPr>
            <a:noAutofit/>
          </a:bodyPr>
          <a:lstStyle/>
          <a:p>
            <a:r>
              <a:rPr lang="en-US" dirty="0" smtClean="0"/>
              <a:t>EMO capacity + early warning audits </a:t>
            </a:r>
            <a:r>
              <a:rPr lang="en-US" sz="2000" dirty="0" smtClean="0"/>
              <a:t>(Continued . . . 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43075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88392"/>
            <a:ext cx="8229600" cy="3425739"/>
          </a:xfrm>
        </p:spPr>
        <p:txBody>
          <a:bodyPr/>
          <a:lstStyle/>
          <a:p>
            <a:pPr marL="568325" lvl="1" indent="-342900" defTabSz="569913">
              <a:spcBef>
                <a:spcPts val="1200"/>
              </a:spcBef>
              <a:buFont typeface="Arial"/>
              <a:buChar char="•"/>
            </a:pPr>
            <a:r>
              <a:rPr lang="en-US" sz="3800" dirty="0">
                <a:latin typeface="Calibri"/>
                <a:cs typeface="Calibri"/>
              </a:rPr>
              <a:t>Allows the opportunity to </a:t>
            </a:r>
            <a:r>
              <a:rPr lang="en-US" sz="3800" b="1" dirty="0">
                <a:latin typeface="Calibri"/>
                <a:cs typeface="Calibri"/>
              </a:rPr>
              <a:t>supplement</a:t>
            </a:r>
            <a:r>
              <a:rPr lang="en-US" sz="3800" dirty="0">
                <a:latin typeface="Calibri"/>
                <a:cs typeface="Calibri"/>
              </a:rPr>
              <a:t> </a:t>
            </a:r>
            <a:r>
              <a:rPr lang="en-US" sz="3800" b="1" dirty="0">
                <a:solidFill>
                  <a:srgbClr val="800000"/>
                </a:solidFill>
                <a:latin typeface="Calibri"/>
                <a:cs typeface="Calibri"/>
              </a:rPr>
              <a:t>deficient documentation </a:t>
            </a:r>
            <a:r>
              <a:rPr lang="en-US" sz="3800" dirty="0" smtClean="0">
                <a:latin typeface="Calibri"/>
                <a:cs typeface="Calibri"/>
              </a:rPr>
              <a:t>or </a:t>
            </a:r>
            <a:r>
              <a:rPr lang="en-US" sz="3800" b="1" dirty="0">
                <a:solidFill>
                  <a:srgbClr val="800000"/>
                </a:solidFill>
                <a:latin typeface="Calibri"/>
                <a:cs typeface="Calibri"/>
              </a:rPr>
              <a:t>locate missing </a:t>
            </a:r>
            <a:r>
              <a:rPr lang="en-US" sz="3800" b="1" dirty="0" smtClean="0">
                <a:solidFill>
                  <a:srgbClr val="800000"/>
                </a:solidFill>
                <a:latin typeface="Calibri"/>
                <a:cs typeface="Calibri"/>
              </a:rPr>
              <a:t>records</a:t>
            </a:r>
            <a:r>
              <a:rPr lang="en-US" sz="3800" dirty="0" smtClean="0">
                <a:latin typeface="Calibri"/>
                <a:cs typeface="Calibri"/>
              </a:rPr>
              <a:t>.</a:t>
            </a:r>
            <a:endParaRPr lang="en-US" sz="3800" dirty="0">
              <a:latin typeface="Calibri"/>
              <a:cs typeface="Calibri"/>
            </a:endParaRPr>
          </a:p>
          <a:p>
            <a:endParaRPr lang="en-US" dirty="0"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1387058"/>
            <a:ext cx="8686800" cy="903004"/>
          </a:xfrm>
        </p:spPr>
        <p:txBody>
          <a:bodyPr>
            <a:noAutofit/>
          </a:bodyPr>
          <a:lstStyle/>
          <a:p>
            <a:r>
              <a:rPr lang="en-US" dirty="0" smtClean="0"/>
              <a:t>EMO capacity + early warning audits </a:t>
            </a:r>
            <a:r>
              <a:rPr lang="en-US" sz="2000" dirty="0" smtClean="0"/>
              <a:t>(Continued . . . 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78952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" y="5978439"/>
            <a:ext cx="9144001" cy="8795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773" y="1257675"/>
            <a:ext cx="8229600" cy="903004"/>
          </a:xfrm>
        </p:spPr>
        <p:txBody>
          <a:bodyPr/>
          <a:lstStyle/>
          <a:p>
            <a:r>
              <a:rPr lang="en-US" b="1" dirty="0" smtClean="0">
                <a:solidFill>
                  <a:srgbClr val="800000"/>
                </a:solidFill>
              </a:rPr>
              <a:t>OIG commitments </a:t>
            </a:r>
            <a:r>
              <a:rPr lang="en-US" dirty="0" smtClean="0"/>
              <a:t>to DHS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340" y="2552700"/>
            <a:ext cx="5591877" cy="399431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800" dirty="0" smtClean="0">
                <a:latin typeface="Calibri"/>
                <a:cs typeface="Calibri"/>
              </a:rPr>
              <a:t>Conduct our work </a:t>
            </a:r>
            <a:r>
              <a:rPr lang="en-US" sz="3800" b="1" dirty="0" smtClean="0">
                <a:solidFill>
                  <a:srgbClr val="800000"/>
                </a:solidFill>
                <a:latin typeface="Calibri"/>
                <a:cs typeface="Calibri"/>
              </a:rPr>
              <a:t>thoroughly</a:t>
            </a:r>
            <a:r>
              <a:rPr lang="en-US" sz="3800" dirty="0" smtClean="0">
                <a:latin typeface="Calibri"/>
                <a:cs typeface="Calibri"/>
              </a:rPr>
              <a:t>, </a:t>
            </a:r>
            <a:r>
              <a:rPr lang="en-US" sz="3800" b="1" dirty="0" smtClean="0">
                <a:solidFill>
                  <a:srgbClr val="800000"/>
                </a:solidFill>
                <a:latin typeface="Calibri"/>
                <a:cs typeface="Calibri"/>
              </a:rPr>
              <a:t>objectively</a:t>
            </a:r>
            <a:r>
              <a:rPr lang="en-US" sz="3800" dirty="0" smtClean="0">
                <a:latin typeface="Calibri"/>
                <a:cs typeface="Calibri"/>
              </a:rPr>
              <a:t>, considering </a:t>
            </a:r>
            <a:r>
              <a:rPr lang="en-US" sz="3800" b="1" dirty="0" smtClean="0">
                <a:latin typeface="Calibri"/>
                <a:cs typeface="Calibri"/>
              </a:rPr>
              <a:t>DHS perspectives</a:t>
            </a:r>
            <a:r>
              <a:rPr lang="en-US" sz="3800" dirty="0" smtClean="0">
                <a:latin typeface="Calibri"/>
                <a:cs typeface="Calibri"/>
              </a:rPr>
              <a:t> and </a:t>
            </a:r>
            <a:r>
              <a:rPr lang="en-US" sz="3800" b="1" dirty="0" smtClean="0">
                <a:solidFill>
                  <a:srgbClr val="800000"/>
                </a:solidFill>
                <a:latin typeface="Calibri"/>
                <a:cs typeface="Calibri"/>
              </a:rPr>
              <a:t>minimizing disruptions </a:t>
            </a:r>
            <a:r>
              <a:rPr lang="en-US" sz="3800" dirty="0" smtClean="0">
                <a:latin typeface="Calibri"/>
                <a:cs typeface="Calibri"/>
              </a:rPr>
              <a:t>of DHS work.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576" y="2709828"/>
            <a:ext cx="3092885" cy="399040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930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66928" indent="-347472">
              <a:defRPr/>
            </a:pPr>
            <a:r>
              <a:rPr lang="en-US" sz="3800" dirty="0" smtClean="0">
                <a:latin typeface="Calibri"/>
                <a:cs typeface="Calibri"/>
              </a:rPr>
              <a:t>Keep DHS advised </a:t>
            </a:r>
            <a:r>
              <a:rPr lang="en-US" sz="3800" dirty="0">
                <a:latin typeface="Calibri"/>
                <a:cs typeface="Calibri"/>
              </a:rPr>
              <a:t>of our </a:t>
            </a:r>
            <a:r>
              <a:rPr lang="en-US" sz="3800" b="1" dirty="0">
                <a:solidFill>
                  <a:srgbClr val="800000"/>
                </a:solidFill>
                <a:latin typeface="Calibri"/>
                <a:cs typeface="Calibri"/>
              </a:rPr>
              <a:t>findings</a:t>
            </a:r>
            <a:r>
              <a:rPr lang="en-US" sz="3800" dirty="0">
                <a:latin typeface="Calibri"/>
                <a:cs typeface="Calibri"/>
              </a:rPr>
              <a:t> on a </a:t>
            </a:r>
            <a:r>
              <a:rPr lang="en-US" sz="3800" b="1" dirty="0">
                <a:latin typeface="Calibri"/>
                <a:cs typeface="Calibri"/>
              </a:rPr>
              <a:t>timely basis</a:t>
            </a:r>
            <a:r>
              <a:rPr lang="en-US" sz="3800" dirty="0">
                <a:latin typeface="Calibri"/>
                <a:cs typeface="Calibri"/>
              </a:rPr>
              <a:t>.</a:t>
            </a:r>
          </a:p>
          <a:p>
            <a:endParaRPr lang="en-US" dirty="0"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800000"/>
                </a:solidFill>
              </a:rPr>
              <a:t>OIG commitments </a:t>
            </a:r>
            <a:r>
              <a:rPr lang="en-US" dirty="0" smtClean="0"/>
              <a:t>to DHS </a:t>
            </a:r>
            <a:r>
              <a:rPr lang="en-US" sz="2200" dirty="0" smtClean="0"/>
              <a:t>(Continued . . . )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295848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800000"/>
                </a:solidFill>
              </a:rPr>
              <a:t>DHS commitments </a:t>
            </a:r>
            <a:r>
              <a:rPr lang="en-US" dirty="0" smtClean="0"/>
              <a:t>to OIG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Calibri"/>
                <a:cs typeface="Calibri"/>
              </a:rPr>
              <a:t>Keep OIG </a:t>
            </a:r>
            <a:r>
              <a:rPr lang="en-US" b="1" dirty="0">
                <a:solidFill>
                  <a:srgbClr val="800000"/>
                </a:solidFill>
                <a:latin typeface="Calibri"/>
                <a:cs typeface="Calibri"/>
              </a:rPr>
              <a:t>up to date </a:t>
            </a:r>
            <a:r>
              <a:rPr lang="en-US" dirty="0">
                <a:latin typeface="Calibri"/>
                <a:cs typeface="Calibri"/>
              </a:rPr>
              <a:t>on current matters and </a:t>
            </a:r>
            <a:r>
              <a:rPr lang="en-US" dirty="0" smtClean="0">
                <a:latin typeface="Calibri"/>
                <a:cs typeface="Calibri"/>
              </a:rPr>
              <a:t>events.</a:t>
            </a:r>
            <a:endParaRPr lang="en-US" dirty="0">
              <a:latin typeface="Calibri"/>
              <a:cs typeface="Calibri"/>
            </a:endParaRPr>
          </a:p>
          <a:p>
            <a:pPr>
              <a:defRPr/>
            </a:pPr>
            <a:r>
              <a:rPr lang="en-US" dirty="0">
                <a:latin typeface="Calibri"/>
                <a:cs typeface="Calibri"/>
              </a:rPr>
              <a:t>Respond </a:t>
            </a:r>
            <a:r>
              <a:rPr lang="en-US" b="1" dirty="0">
                <a:solidFill>
                  <a:srgbClr val="800000"/>
                </a:solidFill>
                <a:latin typeface="Calibri"/>
                <a:cs typeface="Calibri"/>
              </a:rPr>
              <a:t>promptly</a:t>
            </a:r>
            <a:r>
              <a:rPr lang="en-US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to OIG requests for </a:t>
            </a:r>
            <a:r>
              <a:rPr lang="en-US" dirty="0" smtClean="0">
                <a:latin typeface="Calibri"/>
                <a:cs typeface="Calibri"/>
              </a:rPr>
              <a:t>information.</a:t>
            </a:r>
            <a:endParaRPr lang="en-US" dirty="0">
              <a:latin typeface="Calibri"/>
              <a:cs typeface="Calibri"/>
            </a:endParaRPr>
          </a:p>
          <a:p>
            <a:endParaRPr lang="en-US" dirty="0"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811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37721"/>
            <a:ext cx="8229600" cy="903004"/>
          </a:xfrm>
        </p:spPr>
        <p:txBody>
          <a:bodyPr>
            <a:normAutofit/>
          </a:bodyPr>
          <a:lstStyle/>
          <a:p>
            <a:r>
              <a:rPr lang="en-US" dirty="0" smtClean="0"/>
              <a:t>Establishment of DHS-OIG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82145"/>
            <a:ext cx="8229600" cy="3425739"/>
          </a:xfrm>
        </p:spPr>
        <p:txBody>
          <a:bodyPr>
            <a:normAutofit/>
          </a:bodyPr>
          <a:lstStyle/>
          <a:p>
            <a:pPr marL="566928" indent="-347472">
              <a:defRPr/>
            </a:pPr>
            <a:r>
              <a:rPr lang="en-US" sz="3800" i="1" dirty="0">
                <a:latin typeface="Calibri"/>
                <a:cs typeface="Calibri"/>
              </a:rPr>
              <a:t>Homeland Security Act of 2002</a:t>
            </a:r>
            <a:r>
              <a:rPr lang="en-US" sz="3800" dirty="0">
                <a:latin typeface="Calibri"/>
                <a:cs typeface="Calibri"/>
              </a:rPr>
              <a:t>, </a:t>
            </a:r>
            <a:r>
              <a:rPr lang="en-US" sz="3800" i="1" dirty="0">
                <a:latin typeface="Calibri"/>
                <a:cs typeface="Calibri"/>
              </a:rPr>
              <a:t>Inspector General Act of 1978, as </a:t>
            </a:r>
            <a:r>
              <a:rPr lang="en-US" sz="3800" i="1" dirty="0" smtClean="0">
                <a:latin typeface="Calibri"/>
                <a:cs typeface="Calibri"/>
              </a:rPr>
              <a:t>amended </a:t>
            </a:r>
            <a:endParaRPr lang="en-US" sz="3800" dirty="0" smtClean="0">
              <a:latin typeface="Calibri"/>
              <a:cs typeface="Calibri"/>
            </a:endParaRPr>
          </a:p>
          <a:p>
            <a:pPr marL="566928" indent="-347472">
              <a:defRPr/>
            </a:pPr>
            <a:r>
              <a:rPr lang="en-US" sz="3800" i="1" dirty="0" smtClean="0">
                <a:latin typeface="Calibri"/>
                <a:cs typeface="Calibri"/>
              </a:rPr>
              <a:t>Inspector </a:t>
            </a:r>
            <a:r>
              <a:rPr lang="en-US" sz="3800" i="1" dirty="0">
                <a:latin typeface="Calibri"/>
                <a:cs typeface="Calibri"/>
              </a:rPr>
              <a:t>General Reform Act of </a:t>
            </a:r>
            <a:r>
              <a:rPr lang="en-US" sz="3800" i="1" dirty="0" smtClean="0">
                <a:latin typeface="Calibri"/>
                <a:cs typeface="Calibri"/>
              </a:rPr>
              <a:t>2008</a:t>
            </a:r>
            <a:endParaRPr lang="en-US" sz="3800" i="1" dirty="0">
              <a:latin typeface="Calibri"/>
              <a:cs typeface="Calibri"/>
            </a:endParaRPr>
          </a:p>
          <a:p>
            <a:endParaRPr lang="en-US" dirty="0"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135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OIG + DHS </a:t>
            </a:r>
            <a:r>
              <a:rPr lang="en-US" b="1" dirty="0" smtClean="0">
                <a:solidFill>
                  <a:srgbClr val="800000"/>
                </a:solidFill>
              </a:rPr>
              <a:t>shared commitments</a:t>
            </a:r>
            <a:br>
              <a:rPr lang="en-US" b="1" dirty="0" smtClean="0">
                <a:solidFill>
                  <a:srgbClr val="800000"/>
                </a:solidFill>
              </a:rPr>
            </a:br>
            <a:r>
              <a:rPr lang="en-US" sz="3200" dirty="0" smtClean="0"/>
              <a:t>Common goal: achieving DHS Missions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52700"/>
            <a:ext cx="8229600" cy="368441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800" b="1" dirty="0" smtClean="0">
                <a:solidFill>
                  <a:srgbClr val="800000"/>
                </a:solidFill>
                <a:latin typeface="Calibri"/>
                <a:cs typeface="Calibri"/>
              </a:rPr>
              <a:t>Professionalism</a:t>
            </a:r>
            <a:r>
              <a:rPr lang="en-US" sz="3800" dirty="0" smtClean="0">
                <a:latin typeface="Calibri"/>
                <a:cs typeface="Calibri"/>
              </a:rPr>
              <a:t> and </a:t>
            </a:r>
            <a:r>
              <a:rPr lang="en-US" sz="3800" b="1" dirty="0" smtClean="0">
                <a:solidFill>
                  <a:srgbClr val="800000"/>
                </a:solidFill>
                <a:latin typeface="Calibri"/>
                <a:cs typeface="Calibri"/>
              </a:rPr>
              <a:t>mutual respect</a:t>
            </a:r>
            <a:r>
              <a:rPr lang="en-US" sz="3800" dirty="0" smtClean="0">
                <a:latin typeface="Calibri"/>
                <a:cs typeface="Calibri"/>
              </a:rPr>
              <a:t>.</a:t>
            </a:r>
          </a:p>
          <a:p>
            <a:pPr>
              <a:defRPr/>
            </a:pPr>
            <a:r>
              <a:rPr lang="en-US" sz="3800" dirty="0" smtClean="0">
                <a:latin typeface="Calibri"/>
                <a:cs typeface="Calibri"/>
              </a:rPr>
              <a:t>Open </a:t>
            </a:r>
            <a:r>
              <a:rPr lang="en-US" sz="3800" b="1" dirty="0" smtClean="0">
                <a:solidFill>
                  <a:srgbClr val="800000"/>
                </a:solidFill>
                <a:latin typeface="Calibri"/>
                <a:cs typeface="Calibri"/>
              </a:rPr>
              <a:t>communication</a:t>
            </a:r>
            <a:r>
              <a:rPr lang="en-US" sz="3800" dirty="0" smtClean="0">
                <a:latin typeface="Calibri"/>
                <a:cs typeface="Calibri"/>
              </a:rPr>
              <a:t>.</a:t>
            </a:r>
          </a:p>
          <a:p>
            <a:pPr>
              <a:defRPr/>
            </a:pPr>
            <a:r>
              <a:rPr lang="en-US" sz="3800" dirty="0" smtClean="0">
                <a:cs typeface="Calibri"/>
              </a:rPr>
              <a:t>Avoid </a:t>
            </a:r>
            <a:r>
              <a:rPr lang="en-US" sz="3800" b="1" dirty="0" smtClean="0">
                <a:solidFill>
                  <a:srgbClr val="800000"/>
                </a:solidFill>
                <a:cs typeface="Calibri"/>
              </a:rPr>
              <a:t>surprises.</a:t>
            </a:r>
          </a:p>
          <a:p>
            <a:pPr>
              <a:defRPr/>
            </a:pPr>
            <a:r>
              <a:rPr lang="en-US" sz="3800" dirty="0" smtClean="0">
                <a:cs typeface="Calibri"/>
              </a:rPr>
              <a:t>Cooperatively </a:t>
            </a:r>
            <a:r>
              <a:rPr lang="en-US" sz="3800" b="1" dirty="0" smtClean="0">
                <a:solidFill>
                  <a:srgbClr val="800000"/>
                </a:solidFill>
                <a:cs typeface="Calibri"/>
              </a:rPr>
              <a:t>identify areas </a:t>
            </a:r>
            <a:r>
              <a:rPr lang="en-US" sz="3800" dirty="0" smtClean="0">
                <a:cs typeface="Calibri"/>
              </a:rPr>
              <a:t>for OIG work.</a:t>
            </a:r>
            <a:endParaRPr lang="en-US" sz="3800" dirty="0" smtClean="0">
              <a:latin typeface="Calibri"/>
              <a:cs typeface="Calibri"/>
            </a:endParaRPr>
          </a:p>
          <a:p>
            <a:pPr>
              <a:buFont typeface="Wingdings" pitchFamily="2" charset="2"/>
              <a:buChar char="§"/>
              <a:defRPr/>
            </a:pPr>
            <a:endParaRPr lang="en-US" sz="4000" dirty="0"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73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" y="5978439"/>
            <a:ext cx="9144001" cy="8795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380" y="1301925"/>
            <a:ext cx="8229600" cy="903004"/>
          </a:xfrm>
        </p:spPr>
        <p:txBody>
          <a:bodyPr/>
          <a:lstStyle/>
          <a:p>
            <a:r>
              <a:rPr lang="en-US" dirty="0" smtClean="0"/>
              <a:t>Disaster fraud hotline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556" y="2552700"/>
            <a:ext cx="8946444" cy="43053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800" dirty="0">
                <a:latin typeface="Calibri"/>
                <a:cs typeface="Calibri"/>
              </a:rPr>
              <a:t>To report </a:t>
            </a:r>
            <a:r>
              <a:rPr lang="en-US" sz="3800" b="1" dirty="0">
                <a:latin typeface="Calibri"/>
                <a:cs typeface="Calibri"/>
              </a:rPr>
              <a:t>fraud</a:t>
            </a:r>
            <a:r>
              <a:rPr lang="en-US" sz="3800" dirty="0">
                <a:latin typeface="Calibri"/>
                <a:cs typeface="Calibri"/>
              </a:rPr>
              <a:t>, </a:t>
            </a:r>
            <a:r>
              <a:rPr lang="en-US" sz="3800" b="1" dirty="0" smtClean="0">
                <a:latin typeface="Calibri"/>
                <a:cs typeface="Calibri"/>
              </a:rPr>
              <a:t>waste</a:t>
            </a:r>
            <a:r>
              <a:rPr lang="en-US" sz="3800" dirty="0" smtClean="0">
                <a:latin typeface="Calibri"/>
                <a:cs typeface="Calibri"/>
              </a:rPr>
              <a:t> </a:t>
            </a:r>
            <a:r>
              <a:rPr lang="en-US" sz="3800" dirty="0">
                <a:latin typeface="Calibri"/>
                <a:cs typeface="Calibri"/>
              </a:rPr>
              <a:t>or </a:t>
            </a:r>
            <a:r>
              <a:rPr lang="en-US" sz="3800" b="1" dirty="0">
                <a:latin typeface="Calibri"/>
                <a:cs typeface="Calibri"/>
              </a:rPr>
              <a:t>abuse</a:t>
            </a:r>
            <a:r>
              <a:rPr lang="en-US" sz="3800" dirty="0">
                <a:latin typeface="Calibri"/>
                <a:cs typeface="Calibri"/>
              </a:rPr>
              <a:t>, or </a:t>
            </a:r>
            <a:r>
              <a:rPr lang="en-US" sz="3800" b="1" dirty="0">
                <a:latin typeface="Calibri"/>
                <a:cs typeface="Calibri"/>
              </a:rPr>
              <a:t>allegations</a:t>
            </a:r>
            <a:r>
              <a:rPr lang="en-US" sz="3800" dirty="0">
                <a:latin typeface="Calibri"/>
                <a:cs typeface="Calibri"/>
              </a:rPr>
              <a:t> of </a:t>
            </a:r>
            <a:r>
              <a:rPr lang="en-US" sz="3800" b="1" dirty="0">
                <a:solidFill>
                  <a:srgbClr val="800000"/>
                </a:solidFill>
                <a:latin typeface="Calibri"/>
                <a:cs typeface="Calibri"/>
              </a:rPr>
              <a:t>mismanagement</a:t>
            </a:r>
            <a:r>
              <a:rPr lang="en-US" sz="3800" dirty="0">
                <a:latin typeface="Calibri"/>
                <a:cs typeface="Calibri"/>
              </a:rPr>
              <a:t> involving disaster relief operations, you can</a:t>
            </a:r>
            <a:r>
              <a:rPr lang="en-US" sz="3800" dirty="0" smtClean="0">
                <a:latin typeface="Calibri"/>
                <a:cs typeface="Calibri"/>
              </a:rPr>
              <a:t>:</a:t>
            </a:r>
          </a:p>
          <a:p>
            <a:pPr lvl="1">
              <a:defRPr/>
            </a:pPr>
            <a:r>
              <a:rPr lang="en-US" b="1" dirty="0">
                <a:solidFill>
                  <a:srgbClr val="800000"/>
                </a:solidFill>
                <a:cs typeface="Calibri"/>
              </a:rPr>
              <a:t>Call</a:t>
            </a:r>
            <a:r>
              <a:rPr lang="en-US" dirty="0">
                <a:cs typeface="Calibri"/>
              </a:rPr>
              <a:t> the </a:t>
            </a:r>
            <a:r>
              <a:rPr lang="en-US" b="1" dirty="0">
                <a:cs typeface="Calibri"/>
              </a:rPr>
              <a:t>Disaster Fraud Hotline </a:t>
            </a:r>
            <a:r>
              <a:rPr lang="en-US" dirty="0">
                <a:cs typeface="Calibri"/>
              </a:rPr>
              <a:t>at </a:t>
            </a:r>
            <a:r>
              <a:rPr lang="en-US" b="1" dirty="0">
                <a:solidFill>
                  <a:srgbClr val="800000"/>
                </a:solidFill>
                <a:cs typeface="Calibri"/>
              </a:rPr>
              <a:t>1-866-720-5721</a:t>
            </a:r>
          </a:p>
          <a:p>
            <a:pPr lvl="1">
              <a:defRPr/>
            </a:pPr>
            <a:r>
              <a:rPr lang="en-US" b="1" dirty="0">
                <a:solidFill>
                  <a:srgbClr val="800000"/>
                </a:solidFill>
                <a:cs typeface="Calibri"/>
              </a:rPr>
              <a:t>Fax</a:t>
            </a:r>
            <a:r>
              <a:rPr lang="en-US" dirty="0">
                <a:cs typeface="Calibri"/>
              </a:rPr>
              <a:t> the </a:t>
            </a:r>
            <a:r>
              <a:rPr lang="en-US" b="1" dirty="0">
                <a:cs typeface="Calibri"/>
              </a:rPr>
              <a:t>Disaster Fraud Hotline </a:t>
            </a:r>
            <a:r>
              <a:rPr lang="en-US" dirty="0">
                <a:cs typeface="Calibri"/>
              </a:rPr>
              <a:t>at </a:t>
            </a:r>
            <a:r>
              <a:rPr lang="en-US" b="1" dirty="0">
                <a:solidFill>
                  <a:srgbClr val="800000"/>
                </a:solidFill>
                <a:cs typeface="Calibri"/>
              </a:rPr>
              <a:t>1-225-334-</a:t>
            </a:r>
            <a:r>
              <a:rPr lang="en-US" b="1" dirty="0" smtClean="0">
                <a:solidFill>
                  <a:srgbClr val="800000"/>
                </a:solidFill>
                <a:cs typeface="Calibri"/>
              </a:rPr>
              <a:t>4707</a:t>
            </a:r>
            <a:endParaRPr lang="en-US" sz="3800" dirty="0">
              <a:latin typeface="Calibri"/>
              <a:cs typeface="Calibri"/>
            </a:endParaRPr>
          </a:p>
          <a:p>
            <a:endParaRPr lang="en-US" dirty="0"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029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24128" lvl="1" indent="-283464">
              <a:defRPr/>
            </a:pPr>
            <a:r>
              <a:rPr lang="en-US" b="1" dirty="0">
                <a:solidFill>
                  <a:srgbClr val="800000"/>
                </a:solidFill>
                <a:latin typeface="Calibri"/>
                <a:cs typeface="Calibri"/>
              </a:rPr>
              <a:t>Email</a:t>
            </a:r>
            <a:r>
              <a:rPr lang="en-US" dirty="0">
                <a:latin typeface="Calibri"/>
                <a:cs typeface="Calibri"/>
              </a:rPr>
              <a:t>: </a:t>
            </a:r>
            <a:r>
              <a:rPr lang="en-US" b="1" dirty="0" err="1" smtClean="0">
                <a:solidFill>
                  <a:srgbClr val="0000FF"/>
                </a:solidFill>
                <a:latin typeface="Calibri"/>
                <a:cs typeface="Calibri"/>
              </a:rPr>
              <a:t>disaster@leo.gov</a:t>
            </a:r>
            <a:endParaRPr lang="en-US" b="1" dirty="0">
              <a:solidFill>
                <a:srgbClr val="0000FF"/>
              </a:solidFill>
              <a:latin typeface="Calibri"/>
              <a:cs typeface="Calibri"/>
            </a:endParaRPr>
          </a:p>
          <a:p>
            <a:pPr marL="1024128" lvl="1" indent="-283464">
              <a:defRPr/>
            </a:pPr>
            <a:r>
              <a:rPr lang="en-US" dirty="0">
                <a:latin typeface="Calibri"/>
                <a:cs typeface="Calibri"/>
              </a:rPr>
              <a:t>Or </a:t>
            </a:r>
            <a:r>
              <a:rPr lang="en-US" b="1" dirty="0">
                <a:solidFill>
                  <a:srgbClr val="800000"/>
                </a:solidFill>
                <a:latin typeface="Calibri"/>
                <a:cs typeface="Calibri"/>
              </a:rPr>
              <a:t>write</a:t>
            </a:r>
            <a:r>
              <a:rPr lang="en-US" dirty="0">
                <a:latin typeface="Calibri"/>
                <a:cs typeface="Calibri"/>
              </a:rPr>
              <a:t>:	</a:t>
            </a:r>
            <a:endParaRPr lang="en-US" dirty="0" smtClean="0">
              <a:latin typeface="Calibri"/>
              <a:cs typeface="Calibri"/>
            </a:endParaRPr>
          </a:p>
          <a:p>
            <a:pPr marL="1024128" lvl="1" indent="-283464">
              <a:buNone/>
              <a:defRPr/>
            </a:pPr>
            <a:r>
              <a:rPr lang="en-US" b="1" dirty="0">
                <a:latin typeface="Calibri"/>
                <a:cs typeface="Calibri"/>
              </a:rPr>
              <a:t>	</a:t>
            </a:r>
            <a:r>
              <a:rPr lang="en-US" b="1" dirty="0" smtClean="0">
                <a:latin typeface="Calibri"/>
                <a:cs typeface="Calibri"/>
              </a:rPr>
              <a:t>National </a:t>
            </a:r>
            <a:r>
              <a:rPr lang="en-US" b="1" dirty="0">
                <a:latin typeface="Calibri"/>
                <a:cs typeface="Calibri"/>
              </a:rPr>
              <a:t>Center for Disaster Fraud</a:t>
            </a:r>
          </a:p>
          <a:p>
            <a:pPr marL="1024128" indent="-283464">
              <a:spcBef>
                <a:spcPts val="600"/>
              </a:spcBef>
              <a:buNone/>
              <a:defRPr/>
            </a:pPr>
            <a:r>
              <a:rPr lang="en-US" sz="3400" b="1" dirty="0">
                <a:latin typeface="Calibri"/>
                <a:cs typeface="Calibri"/>
              </a:rPr>
              <a:t>	</a:t>
            </a:r>
            <a:r>
              <a:rPr lang="en-US" sz="3400" b="1" dirty="0" smtClean="0">
                <a:latin typeface="Calibri"/>
                <a:cs typeface="Calibri"/>
              </a:rPr>
              <a:t>Baton </a:t>
            </a:r>
            <a:r>
              <a:rPr lang="en-US" sz="3400" b="1" dirty="0">
                <a:latin typeface="Calibri"/>
                <a:cs typeface="Calibri"/>
              </a:rPr>
              <a:t>Rouge, LA 70821-4909 </a:t>
            </a:r>
          </a:p>
          <a:p>
            <a:endParaRPr lang="en-US" dirty="0"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Disaster fraud hotline </a:t>
            </a:r>
            <a:r>
              <a:rPr lang="en-US" sz="2000" dirty="0" smtClean="0"/>
              <a:t>(Continued . . . 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34206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0" y="5553918"/>
            <a:ext cx="9144000" cy="1304085"/>
          </a:xfrm>
          <a:prstGeom prst="rect">
            <a:avLst/>
          </a:prstGeom>
          <a:solidFill>
            <a:srgbClr val="FFFFFF"/>
          </a:solidFill>
          <a:ln>
            <a:noFill/>
            <a:miter lim="800000"/>
            <a:headEnd/>
            <a:tailEnd/>
          </a:ln>
        </p:spPr>
        <p:txBody>
          <a:bodyPr vert="horz" wrap="square" lIns="61523" tIns="30761" rIns="61523" bIns="30761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defRPr/>
            </a:pPr>
            <a:endParaRPr lang="en-US" sz="1900" b="1" i="1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84200" y="1295402"/>
            <a:ext cx="8229600" cy="903004"/>
          </a:xfrm>
        </p:spPr>
        <p:txBody>
          <a:bodyPr/>
          <a:lstStyle/>
          <a:p>
            <a:r>
              <a:rPr lang="en-US" dirty="0" smtClean="0">
                <a:solidFill>
                  <a:srgbClr val="000060"/>
                </a:solidFill>
              </a:rPr>
              <a:t>OIG contacts</a:t>
            </a:r>
            <a:endParaRPr lang="en-US" dirty="0">
              <a:solidFill>
                <a:srgbClr val="000060"/>
              </a:solidFill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989303" y="3877311"/>
            <a:ext cx="3735440" cy="240103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82030" tIns="41015" rIns="82030" bIns="41015">
            <a:spAutoFit/>
          </a:bodyPr>
          <a:lstStyle/>
          <a:p>
            <a:pPr>
              <a:lnSpc>
                <a:spcPct val="80000"/>
              </a:lnSpc>
              <a:spcBef>
                <a:spcPts val="449"/>
              </a:spcBef>
            </a:pPr>
            <a:r>
              <a:rPr lang="en-US" sz="3200" b="1" dirty="0">
                <a:solidFill>
                  <a:srgbClr val="800000"/>
                </a:solidFill>
              </a:rPr>
              <a:t>Judy </a:t>
            </a:r>
            <a:r>
              <a:rPr lang="en-US" sz="3200" b="1" dirty="0" smtClean="0">
                <a:solidFill>
                  <a:srgbClr val="800000"/>
                </a:solidFill>
              </a:rPr>
              <a:t>Martinez</a:t>
            </a:r>
          </a:p>
          <a:p>
            <a:pPr>
              <a:lnSpc>
                <a:spcPct val="80000"/>
              </a:lnSpc>
              <a:spcBef>
                <a:spcPts val="449"/>
              </a:spcBef>
            </a:pPr>
            <a:r>
              <a:rPr lang="en-US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EMOT Coordinator</a:t>
            </a:r>
          </a:p>
          <a:p>
            <a:pPr>
              <a:lnSpc>
                <a:spcPct val="80000"/>
              </a:lnSpc>
              <a:spcBef>
                <a:spcPts val="449"/>
              </a:spcBef>
            </a:pPr>
            <a:r>
              <a:rPr lang="en-US" sz="2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Office of Emergency Management </a:t>
            </a:r>
            <a:r>
              <a:rPr lang="en-US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Oversight</a:t>
            </a:r>
            <a:endParaRPr lang="en-US" sz="2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lvl="1">
              <a:lnSpc>
                <a:spcPct val="80000"/>
              </a:lnSpc>
              <a:spcBef>
                <a:spcPts val="449"/>
              </a:spcBef>
            </a:pPr>
            <a:r>
              <a:rPr lang="en-US" sz="2200" dirty="0">
                <a:solidFill>
                  <a:srgbClr val="595959"/>
                </a:solidFill>
              </a:rPr>
              <a:t>(225) </a:t>
            </a:r>
            <a:r>
              <a:rPr lang="en-US" sz="2200" dirty="0" smtClean="0">
                <a:solidFill>
                  <a:srgbClr val="595959"/>
                </a:solidFill>
              </a:rPr>
              <a:t>454-1251</a:t>
            </a:r>
            <a:endParaRPr lang="en-US" sz="2200" dirty="0">
              <a:solidFill>
                <a:srgbClr val="595959"/>
              </a:solidFill>
            </a:endParaRPr>
          </a:p>
          <a:p>
            <a:pPr marL="0" lvl="1">
              <a:lnSpc>
                <a:spcPct val="80000"/>
              </a:lnSpc>
              <a:spcBef>
                <a:spcPts val="449"/>
              </a:spcBef>
            </a:pPr>
            <a:r>
              <a:rPr lang="en-US" sz="2200" b="1" dirty="0" err="1">
                <a:solidFill>
                  <a:srgbClr val="0000FF"/>
                </a:solidFill>
              </a:rPr>
              <a:t>j</a:t>
            </a:r>
            <a:r>
              <a:rPr lang="en-US" sz="2200" b="1" dirty="0" err="1" smtClean="0">
                <a:solidFill>
                  <a:srgbClr val="0000FF"/>
                </a:solidFill>
              </a:rPr>
              <a:t>udy.martinez</a:t>
            </a:r>
            <a:r>
              <a:rPr lang="en-US" sz="2200" b="1" dirty="0" err="1">
                <a:solidFill>
                  <a:srgbClr val="0000FF"/>
                </a:solidFill>
              </a:rPr>
              <a:t>@</a:t>
            </a:r>
            <a:r>
              <a:rPr lang="en-US" sz="2200" b="1" dirty="0" err="1" smtClean="0">
                <a:solidFill>
                  <a:srgbClr val="0000FF"/>
                </a:solidFill>
              </a:rPr>
              <a:t>oig.dhs.gov</a:t>
            </a:r>
            <a:endParaRPr lang="en-US" sz="2200" b="1" dirty="0">
              <a:solidFill>
                <a:srgbClr val="0000FF"/>
              </a:solidFill>
            </a:endParaRPr>
          </a:p>
          <a:p>
            <a:pPr marL="0" lvl="1">
              <a:lnSpc>
                <a:spcPct val="80000"/>
              </a:lnSpc>
              <a:spcBef>
                <a:spcPts val="449"/>
              </a:spcBef>
            </a:pPr>
            <a:endParaRPr lang="en-US" sz="2200" dirty="0">
              <a:solidFill>
                <a:srgbClr val="595959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970" y="2479115"/>
            <a:ext cx="3599930" cy="1168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009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509863"/>
            <a:ext cx="9144000" cy="13481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8463" y="2020676"/>
            <a:ext cx="8709374" cy="4837324"/>
          </a:xfrm>
        </p:spPr>
        <p:txBody>
          <a:bodyPr>
            <a:normAutofit/>
          </a:bodyPr>
          <a:lstStyle/>
          <a:p>
            <a:pPr marL="566928" indent="-347472">
              <a:defRPr/>
            </a:pPr>
            <a:r>
              <a:rPr lang="en-US" sz="3800" b="1" dirty="0" smtClean="0">
                <a:solidFill>
                  <a:srgbClr val="800000"/>
                </a:solidFill>
                <a:latin typeface="Calibri"/>
                <a:cs typeface="Calibri"/>
              </a:rPr>
              <a:t>Inspector General </a:t>
            </a:r>
            <a:r>
              <a:rPr lang="en-US" sz="3800" dirty="0" smtClean="0">
                <a:latin typeface="Calibri"/>
                <a:cs typeface="Calibri"/>
              </a:rPr>
              <a:t>is appointed by the President, subject to Senate confirmation.</a:t>
            </a:r>
          </a:p>
          <a:p>
            <a:pPr marL="566928" indent="-347472">
              <a:lnSpc>
                <a:spcPct val="110000"/>
              </a:lnSpc>
              <a:defRPr/>
            </a:pPr>
            <a:r>
              <a:rPr lang="en-US" sz="3800" dirty="0" smtClean="0">
                <a:latin typeface="Calibri"/>
                <a:cs typeface="Calibri"/>
              </a:rPr>
              <a:t>Directly reports to both </a:t>
            </a:r>
          </a:p>
          <a:p>
            <a:pPr marL="219456" indent="0">
              <a:lnSpc>
                <a:spcPct val="70000"/>
              </a:lnSpc>
              <a:buNone/>
              <a:defRPr/>
            </a:pPr>
            <a:r>
              <a:rPr lang="en-US" sz="3800" dirty="0">
                <a:latin typeface="Calibri"/>
                <a:cs typeface="Calibri"/>
              </a:rPr>
              <a:t>	</a:t>
            </a:r>
            <a:r>
              <a:rPr lang="en-US" sz="3800" dirty="0" smtClean="0">
                <a:latin typeface="Calibri"/>
                <a:cs typeface="Calibri"/>
              </a:rPr>
              <a:t>the </a:t>
            </a:r>
            <a:r>
              <a:rPr lang="en-US" sz="3800" b="1" dirty="0" smtClean="0">
                <a:solidFill>
                  <a:srgbClr val="800000"/>
                </a:solidFill>
                <a:latin typeface="Calibri"/>
                <a:cs typeface="Calibri"/>
              </a:rPr>
              <a:t>Secretary of </a:t>
            </a:r>
          </a:p>
          <a:p>
            <a:pPr marL="219456" indent="0">
              <a:lnSpc>
                <a:spcPct val="70000"/>
              </a:lnSpc>
              <a:buNone/>
              <a:defRPr/>
            </a:pPr>
            <a:r>
              <a:rPr lang="en-US" sz="3800" b="1" dirty="0">
                <a:solidFill>
                  <a:srgbClr val="800000"/>
                </a:solidFill>
                <a:latin typeface="Calibri"/>
                <a:cs typeface="Calibri"/>
              </a:rPr>
              <a:t>	</a:t>
            </a:r>
            <a:r>
              <a:rPr lang="en-US" sz="3800" b="1" dirty="0" smtClean="0">
                <a:solidFill>
                  <a:srgbClr val="800000"/>
                </a:solidFill>
                <a:latin typeface="Calibri"/>
                <a:cs typeface="Calibri"/>
              </a:rPr>
              <a:t>Homeland </a:t>
            </a:r>
            <a:r>
              <a:rPr lang="en-US" sz="3800" b="1" dirty="0">
                <a:solidFill>
                  <a:srgbClr val="800000"/>
                </a:solidFill>
                <a:latin typeface="Calibri"/>
                <a:cs typeface="Calibri"/>
              </a:rPr>
              <a:t>S</a:t>
            </a:r>
            <a:r>
              <a:rPr lang="en-US" sz="3800" b="1" dirty="0" smtClean="0">
                <a:solidFill>
                  <a:srgbClr val="800000"/>
                </a:solidFill>
                <a:latin typeface="Calibri"/>
                <a:cs typeface="Calibri"/>
              </a:rPr>
              <a:t>ecurity</a:t>
            </a:r>
            <a:r>
              <a:rPr lang="en-US" sz="3800" dirty="0" smtClean="0">
                <a:latin typeface="Calibri"/>
                <a:cs typeface="Calibri"/>
              </a:rPr>
              <a:t> </a:t>
            </a:r>
          </a:p>
          <a:p>
            <a:pPr marL="219456" indent="0">
              <a:lnSpc>
                <a:spcPct val="70000"/>
              </a:lnSpc>
              <a:buNone/>
              <a:defRPr/>
            </a:pPr>
            <a:r>
              <a:rPr lang="en-US" sz="3800" dirty="0">
                <a:latin typeface="Calibri"/>
                <a:cs typeface="Calibri"/>
              </a:rPr>
              <a:t>	</a:t>
            </a:r>
            <a:r>
              <a:rPr lang="en-US" sz="3800" dirty="0" smtClean="0">
                <a:latin typeface="Calibri"/>
                <a:cs typeface="Calibri"/>
              </a:rPr>
              <a:t>and </a:t>
            </a:r>
            <a:r>
              <a:rPr lang="en-US" sz="3800" b="1" dirty="0" smtClean="0">
                <a:solidFill>
                  <a:srgbClr val="800000"/>
                </a:solidFill>
                <a:latin typeface="Calibri"/>
                <a:cs typeface="Calibri"/>
              </a:rPr>
              <a:t>Congress</a:t>
            </a:r>
            <a:r>
              <a:rPr lang="en-US" sz="3800" dirty="0" smtClean="0">
                <a:latin typeface="Calibri"/>
                <a:cs typeface="Calibri"/>
              </a:rPr>
              <a:t>.</a:t>
            </a:r>
          </a:p>
          <a:p>
            <a:endParaRPr lang="en-US" dirty="0"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71311" y="1137721"/>
            <a:ext cx="8229600" cy="903004"/>
          </a:xfrm>
        </p:spPr>
        <p:txBody>
          <a:bodyPr>
            <a:normAutofit/>
          </a:bodyPr>
          <a:lstStyle/>
          <a:p>
            <a:r>
              <a:rPr lang="en-US" dirty="0" smtClean="0"/>
              <a:t>Establishment of DHS-OIG </a:t>
            </a:r>
            <a:r>
              <a:rPr lang="en-US" sz="2000" dirty="0" smtClean="0"/>
              <a:t>(Continued . . . </a:t>
            </a:r>
            <a:r>
              <a:rPr lang="en-US" sz="2000" dirty="0"/>
              <a:t>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335" y="4086402"/>
            <a:ext cx="3795889" cy="278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796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OIG 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66928" indent="-347472">
              <a:defRPr/>
            </a:pPr>
            <a:r>
              <a:rPr lang="en-US" sz="3800" dirty="0" smtClean="0">
                <a:latin typeface="Calibri"/>
                <a:cs typeface="Calibri"/>
              </a:rPr>
              <a:t>An </a:t>
            </a:r>
            <a:r>
              <a:rPr lang="en-US" sz="3800" b="1" dirty="0" smtClean="0">
                <a:latin typeface="Calibri"/>
                <a:cs typeface="Calibri"/>
              </a:rPr>
              <a:t>independent</a:t>
            </a:r>
            <a:r>
              <a:rPr lang="en-US" sz="3800" dirty="0" smtClean="0">
                <a:latin typeface="Calibri"/>
                <a:cs typeface="Calibri"/>
              </a:rPr>
              <a:t> and </a:t>
            </a:r>
            <a:r>
              <a:rPr lang="en-US" sz="3800" b="1" dirty="0" smtClean="0">
                <a:latin typeface="Calibri"/>
                <a:cs typeface="Calibri"/>
              </a:rPr>
              <a:t>objective</a:t>
            </a:r>
            <a:r>
              <a:rPr lang="en-US" sz="3800" dirty="0" smtClean="0">
                <a:latin typeface="Calibri"/>
                <a:cs typeface="Calibri"/>
              </a:rPr>
              <a:t> </a:t>
            </a:r>
            <a:r>
              <a:rPr lang="en-US" sz="3800" b="1" dirty="0" smtClean="0">
                <a:solidFill>
                  <a:srgbClr val="800000"/>
                </a:solidFill>
                <a:latin typeface="Calibri"/>
                <a:cs typeface="Calibri"/>
              </a:rPr>
              <a:t>inspection</a:t>
            </a:r>
            <a:r>
              <a:rPr lang="en-US" sz="3800" dirty="0" smtClean="0">
                <a:latin typeface="Calibri"/>
                <a:cs typeface="Calibri"/>
              </a:rPr>
              <a:t>, </a:t>
            </a:r>
            <a:r>
              <a:rPr lang="en-US" sz="3800" b="1" dirty="0" smtClean="0">
                <a:solidFill>
                  <a:srgbClr val="800000"/>
                </a:solidFill>
                <a:latin typeface="Calibri"/>
                <a:cs typeface="Calibri"/>
              </a:rPr>
              <a:t>audit</a:t>
            </a:r>
            <a:r>
              <a:rPr lang="en-US" sz="3800" dirty="0" smtClean="0">
                <a:latin typeface="Calibri"/>
                <a:cs typeface="Calibri"/>
              </a:rPr>
              <a:t> and </a:t>
            </a:r>
            <a:r>
              <a:rPr lang="en-US" sz="3800" b="1" dirty="0" smtClean="0">
                <a:solidFill>
                  <a:srgbClr val="800000"/>
                </a:solidFill>
                <a:latin typeface="Calibri"/>
                <a:cs typeface="Calibri"/>
              </a:rPr>
              <a:t>investigative</a:t>
            </a:r>
            <a:r>
              <a:rPr lang="en-US" sz="3800" dirty="0" smtClean="0">
                <a:latin typeface="Calibri"/>
                <a:cs typeface="Calibri"/>
              </a:rPr>
              <a:t> body, which</a:t>
            </a:r>
            <a:r>
              <a:rPr lang="en-US" sz="3800" dirty="0">
                <a:latin typeface="Calibri"/>
                <a:cs typeface="Calibri"/>
              </a:rPr>
              <a:t> </a:t>
            </a:r>
            <a:r>
              <a:rPr lang="en-US" sz="3800" dirty="0" smtClean="0">
                <a:latin typeface="Calibri"/>
                <a:cs typeface="Calibri"/>
              </a:rPr>
              <a:t>. . 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723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66928" indent="-347472">
              <a:defRPr/>
            </a:pPr>
            <a:r>
              <a:rPr lang="en-US" sz="3800" dirty="0">
                <a:latin typeface="Calibri"/>
                <a:cs typeface="Calibri"/>
              </a:rPr>
              <a:t>Offers recommendations for improving the </a:t>
            </a:r>
            <a:r>
              <a:rPr lang="en-US" sz="3800" b="1" dirty="0">
                <a:solidFill>
                  <a:srgbClr val="800000"/>
                </a:solidFill>
                <a:latin typeface="Calibri"/>
                <a:cs typeface="Calibri"/>
              </a:rPr>
              <a:t>economy</a:t>
            </a:r>
            <a:r>
              <a:rPr lang="en-US" sz="3800" dirty="0">
                <a:latin typeface="Calibri"/>
                <a:cs typeface="Calibri"/>
              </a:rPr>
              <a:t>, </a:t>
            </a:r>
            <a:r>
              <a:rPr lang="en-US" sz="3800" b="1" dirty="0" smtClean="0">
                <a:solidFill>
                  <a:srgbClr val="800000"/>
                </a:solidFill>
                <a:latin typeface="Calibri"/>
                <a:cs typeface="Calibri"/>
              </a:rPr>
              <a:t>efficiency</a:t>
            </a:r>
            <a:r>
              <a:rPr lang="en-US" sz="3800" dirty="0" smtClean="0">
                <a:latin typeface="Calibri"/>
                <a:cs typeface="Calibri"/>
              </a:rPr>
              <a:t> </a:t>
            </a:r>
            <a:r>
              <a:rPr lang="en-US" sz="3800" dirty="0">
                <a:latin typeface="Calibri"/>
                <a:cs typeface="Calibri"/>
              </a:rPr>
              <a:t>and </a:t>
            </a:r>
            <a:r>
              <a:rPr lang="en-US" sz="3800" b="1" dirty="0">
                <a:solidFill>
                  <a:srgbClr val="800000"/>
                </a:solidFill>
                <a:latin typeface="Calibri"/>
                <a:cs typeface="Calibri"/>
              </a:rPr>
              <a:t>effectiveness</a:t>
            </a:r>
            <a:r>
              <a:rPr lang="en-US" sz="3800" dirty="0">
                <a:latin typeface="Calibri"/>
                <a:cs typeface="Calibri"/>
              </a:rPr>
              <a:t> of </a:t>
            </a:r>
            <a:r>
              <a:rPr lang="en-US" sz="3800" b="1" dirty="0">
                <a:latin typeface="Calibri"/>
                <a:cs typeface="Calibri"/>
              </a:rPr>
              <a:t>department</a:t>
            </a:r>
            <a:r>
              <a:rPr lang="en-US" sz="3800" dirty="0">
                <a:latin typeface="Calibri"/>
                <a:cs typeface="Calibri"/>
              </a:rPr>
              <a:t> </a:t>
            </a:r>
            <a:r>
              <a:rPr lang="en-US" sz="3800" b="1" dirty="0">
                <a:latin typeface="Calibri"/>
                <a:cs typeface="Calibri"/>
              </a:rPr>
              <a:t>operations</a:t>
            </a:r>
            <a:r>
              <a:rPr lang="en-US" sz="3800" dirty="0">
                <a:latin typeface="Calibri"/>
                <a:cs typeface="Calibri"/>
              </a:rPr>
              <a:t> and </a:t>
            </a:r>
            <a:r>
              <a:rPr lang="en-US" sz="3800" b="1" dirty="0">
                <a:latin typeface="Calibri"/>
                <a:cs typeface="Calibri"/>
              </a:rPr>
              <a:t>activities</a:t>
            </a:r>
            <a:r>
              <a:rPr lang="en-US" sz="3800" dirty="0">
                <a:latin typeface="Calibri"/>
                <a:cs typeface="Calibri"/>
              </a:rPr>
              <a:t>; </a:t>
            </a:r>
            <a:r>
              <a:rPr lang="en-US" sz="3800" dirty="0" smtClean="0">
                <a:latin typeface="Calibri"/>
                <a:cs typeface="Calibri"/>
              </a:rPr>
              <a:t>and . . .</a:t>
            </a:r>
            <a:endParaRPr lang="en-US" sz="3800" dirty="0">
              <a:latin typeface="Calibri"/>
              <a:cs typeface="Calibri"/>
            </a:endParaRPr>
          </a:p>
          <a:p>
            <a:endParaRPr lang="en-US" dirty="0">
              <a:latin typeface="Calibri"/>
              <a:cs typeface="Calibri"/>
            </a:endParaRPr>
          </a:p>
          <a:p>
            <a:endParaRPr lang="en-US" dirty="0"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OIG mission </a:t>
            </a:r>
            <a:r>
              <a:rPr lang="en-US" sz="2000" dirty="0" smtClean="0"/>
              <a:t>(Continued . . . 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81670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95045"/>
            <a:ext cx="8382000" cy="3771397"/>
          </a:xfrm>
        </p:spPr>
        <p:txBody>
          <a:bodyPr>
            <a:normAutofit/>
          </a:bodyPr>
          <a:lstStyle/>
          <a:p>
            <a:pPr marL="566928" indent="-347472"/>
            <a:r>
              <a:rPr lang="en-US" sz="3800" b="1" dirty="0">
                <a:solidFill>
                  <a:srgbClr val="800000"/>
                </a:solidFill>
                <a:latin typeface="Calibri"/>
                <a:cs typeface="Calibri"/>
              </a:rPr>
              <a:t>Deters</a:t>
            </a:r>
            <a:r>
              <a:rPr lang="en-US" sz="3800" dirty="0">
                <a:latin typeface="Calibri"/>
                <a:cs typeface="Calibri"/>
              </a:rPr>
              <a:t>, </a:t>
            </a:r>
            <a:r>
              <a:rPr lang="en-US" sz="3800" b="1" dirty="0" smtClean="0">
                <a:solidFill>
                  <a:srgbClr val="800000"/>
                </a:solidFill>
                <a:latin typeface="Calibri"/>
                <a:cs typeface="Calibri"/>
              </a:rPr>
              <a:t>identifies</a:t>
            </a:r>
            <a:r>
              <a:rPr lang="en-US" sz="3800" dirty="0" smtClean="0">
                <a:latin typeface="Calibri"/>
                <a:cs typeface="Calibri"/>
              </a:rPr>
              <a:t> </a:t>
            </a:r>
            <a:r>
              <a:rPr lang="en-US" sz="3800" dirty="0">
                <a:latin typeface="Calibri"/>
                <a:cs typeface="Calibri"/>
              </a:rPr>
              <a:t>and </a:t>
            </a:r>
            <a:r>
              <a:rPr lang="en-US" sz="3800" b="1" dirty="0">
                <a:solidFill>
                  <a:srgbClr val="800000"/>
                </a:solidFill>
                <a:latin typeface="Calibri"/>
                <a:cs typeface="Calibri"/>
              </a:rPr>
              <a:t>addresses</a:t>
            </a:r>
            <a:r>
              <a:rPr lang="en-US" sz="3800" dirty="0">
                <a:latin typeface="Calibri"/>
                <a:cs typeface="Calibri"/>
              </a:rPr>
              <a:t> </a:t>
            </a:r>
            <a:r>
              <a:rPr lang="en-US" sz="3800" b="1" dirty="0">
                <a:latin typeface="Calibri"/>
                <a:cs typeface="Calibri"/>
              </a:rPr>
              <a:t>fraud</a:t>
            </a:r>
            <a:r>
              <a:rPr lang="en-US" sz="3800" dirty="0">
                <a:latin typeface="Calibri"/>
                <a:cs typeface="Calibri"/>
              </a:rPr>
              <a:t>, </a:t>
            </a:r>
            <a:r>
              <a:rPr lang="en-US" sz="3800" b="1" dirty="0" smtClean="0">
                <a:latin typeface="Calibri"/>
                <a:cs typeface="Calibri"/>
              </a:rPr>
              <a:t>waste </a:t>
            </a:r>
            <a:r>
              <a:rPr lang="en-US" sz="3800" dirty="0" smtClean="0">
                <a:latin typeface="Calibri"/>
                <a:cs typeface="Calibri"/>
              </a:rPr>
              <a:t>and </a:t>
            </a:r>
            <a:r>
              <a:rPr lang="en-US" sz="3800" b="1" dirty="0">
                <a:latin typeface="Calibri"/>
                <a:cs typeface="Calibri"/>
              </a:rPr>
              <a:t>abuse</a:t>
            </a:r>
            <a:r>
              <a:rPr lang="en-US" sz="3800" dirty="0">
                <a:latin typeface="Calibri"/>
                <a:cs typeface="Calibri"/>
              </a:rPr>
              <a:t> in DHS programs and operations.</a:t>
            </a:r>
          </a:p>
          <a:p>
            <a:endParaRPr lang="en-US" dirty="0"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1111706"/>
            <a:ext cx="8229600" cy="9030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4400" b="0" kern="1200">
                <a:solidFill>
                  <a:srgbClr val="17375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OIG </a:t>
            </a:r>
            <a:r>
              <a:rPr lang="en-US" dirty="0"/>
              <a:t>mission</a:t>
            </a:r>
            <a:r>
              <a:rPr lang="en-US" sz="2000" dirty="0"/>
              <a:t> (Continued . . . )</a:t>
            </a:r>
          </a:p>
        </p:txBody>
      </p:sp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106780"/>
            <a:ext cx="1636889" cy="2808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8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888" y="4106779"/>
            <a:ext cx="2737556" cy="2763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0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239" y="4106781"/>
            <a:ext cx="4528557" cy="2751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050" y="4106779"/>
            <a:ext cx="2675342" cy="2763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3731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0" y="5969001"/>
            <a:ext cx="9144000" cy="888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532" y="1086786"/>
            <a:ext cx="8229600" cy="903004"/>
          </a:xfrm>
        </p:spPr>
        <p:txBody>
          <a:bodyPr/>
          <a:lstStyle/>
          <a:p>
            <a:r>
              <a:rPr lang="en-US" dirty="0" smtClean="0"/>
              <a:t>OIG organization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2971800" y="1941682"/>
            <a:ext cx="3198813" cy="1295400"/>
          </a:xfrm>
          <a:prstGeom prst="roundRect">
            <a:avLst>
              <a:gd name="adj" fmla="val 16667"/>
            </a:avLst>
          </a:prstGeom>
          <a:solidFill>
            <a:srgbClr val="0070B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Inspector General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John Roth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6392333" y="5719731"/>
            <a:ext cx="2621492" cy="716132"/>
          </a:xfrm>
          <a:prstGeom prst="roundRect">
            <a:avLst>
              <a:gd name="adj" fmla="val 16667"/>
            </a:avLst>
          </a:prstGeom>
          <a:solidFill>
            <a:srgbClr val="0070B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000" dirty="0">
                <a:solidFill>
                  <a:srgbClr val="FFFFFF"/>
                </a:solidFill>
                <a:latin typeface="+mj-lt"/>
                <a:ea typeface="+mn-ea"/>
              </a:rPr>
              <a:t> </a:t>
            </a:r>
            <a:r>
              <a:rPr lang="en-US" dirty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Information Technology </a:t>
            </a:r>
          </a:p>
          <a:p>
            <a:pPr algn="ctr">
              <a:defRPr/>
            </a:pPr>
            <a:r>
              <a:rPr lang="en-US" dirty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Audits</a:t>
            </a: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6392333" y="2424282"/>
            <a:ext cx="2621492" cy="587375"/>
          </a:xfrm>
          <a:prstGeom prst="roundRect">
            <a:avLst>
              <a:gd name="adj" fmla="val 16667"/>
            </a:avLst>
          </a:prstGeom>
          <a:solidFill>
            <a:srgbClr val="0070B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srgbClr val="FFFFFF"/>
                </a:solidFill>
                <a:latin typeface="Arial" charset="0"/>
                <a:cs typeface="Arial" charset="0"/>
              </a:rPr>
              <a:t>Counsel to the IG</a:t>
            </a: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>
            <a:off x="7048500" y="5014075"/>
            <a:ext cx="1965325" cy="619125"/>
          </a:xfrm>
          <a:prstGeom prst="roundRect">
            <a:avLst>
              <a:gd name="adj" fmla="val 16667"/>
            </a:avLst>
          </a:prstGeom>
          <a:solidFill>
            <a:srgbClr val="0070B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srgbClr val="FFFFFF"/>
                </a:solidFill>
                <a:latin typeface="Arial" charset="0"/>
                <a:cs typeface="Arial" charset="0"/>
              </a:rPr>
              <a:t>Inspections</a:t>
            </a:r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>
            <a:off x="127000" y="4985645"/>
            <a:ext cx="1617823" cy="590550"/>
          </a:xfrm>
          <a:prstGeom prst="roundRect">
            <a:avLst>
              <a:gd name="adj" fmla="val 16667"/>
            </a:avLst>
          </a:prstGeom>
          <a:solidFill>
            <a:srgbClr val="0070B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1400" b="1" dirty="0">
              <a:solidFill>
                <a:schemeClr val="bg1"/>
              </a:solidFill>
              <a:latin typeface="Arial" charset="0"/>
              <a:cs typeface="+mn-cs"/>
            </a:endParaRPr>
          </a:p>
          <a:p>
            <a:pPr algn="ctr">
              <a:defRPr/>
            </a:pPr>
            <a:r>
              <a:rPr lang="en-US" dirty="0">
                <a:solidFill>
                  <a:srgbClr val="FFFFFF"/>
                </a:solidFill>
                <a:latin typeface="Arial" charset="0"/>
                <a:cs typeface="Arial" charset="0"/>
              </a:rPr>
              <a:t>Audits</a:t>
            </a:r>
          </a:p>
          <a:p>
            <a:pPr algn="ctr">
              <a:defRPr/>
            </a:pPr>
            <a:endParaRPr lang="en-US" sz="1200" dirty="0">
              <a:solidFill>
                <a:schemeClr val="bg1"/>
              </a:solidFill>
              <a:latin typeface="Arial" charset="0"/>
              <a:cs typeface="+mn-cs"/>
            </a:endParaRPr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>
            <a:off x="2432050" y="4971357"/>
            <a:ext cx="1949450" cy="619125"/>
          </a:xfrm>
          <a:prstGeom prst="roundRect">
            <a:avLst>
              <a:gd name="adj" fmla="val 16667"/>
            </a:avLst>
          </a:prstGeom>
          <a:solidFill>
            <a:srgbClr val="0070B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srgbClr val="FFFFFF"/>
                </a:solidFill>
                <a:latin typeface="Arial" charset="0"/>
                <a:cs typeface="Arial" charset="0"/>
              </a:rPr>
              <a:t>Investigations</a:t>
            </a:r>
          </a:p>
        </p:txBody>
      </p:sp>
      <p:sp>
        <p:nvSpPr>
          <p:cNvPr id="11" name="AutoShape 12"/>
          <p:cNvSpPr>
            <a:spLocks noChangeArrowheads="1"/>
          </p:cNvSpPr>
          <p:nvPr/>
        </p:nvSpPr>
        <p:spPr bwMode="auto">
          <a:xfrm>
            <a:off x="4762500" y="5004622"/>
            <a:ext cx="1931988" cy="604838"/>
          </a:xfrm>
          <a:prstGeom prst="roundRect">
            <a:avLst>
              <a:gd name="adj" fmla="val 16667"/>
            </a:avLst>
          </a:prstGeom>
          <a:solidFill>
            <a:srgbClr val="0070B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srgbClr val="FFFFFF"/>
                </a:solidFill>
                <a:latin typeface="Arial" charset="0"/>
                <a:cs typeface="Arial" charset="0"/>
              </a:rPr>
              <a:t>Management</a:t>
            </a:r>
          </a:p>
        </p:txBody>
      </p:sp>
      <p:sp>
        <p:nvSpPr>
          <p:cNvPr id="12" name="AutoShape 13"/>
          <p:cNvSpPr>
            <a:spLocks noChangeArrowheads="1"/>
          </p:cNvSpPr>
          <p:nvPr/>
        </p:nvSpPr>
        <p:spPr bwMode="auto">
          <a:xfrm>
            <a:off x="2539999" y="5834201"/>
            <a:ext cx="3750859" cy="850932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</a:schemeClr>
          </a:solidFill>
          <a:ln w="9525" cmpd="sng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2400" b="1" dirty="0">
                <a:solidFill>
                  <a:srgbClr val="800000"/>
                </a:solidFill>
                <a:latin typeface="Arial" charset="0"/>
                <a:cs typeface="Arial" charset="0"/>
              </a:rPr>
              <a:t>Emergency Management </a:t>
            </a:r>
          </a:p>
          <a:p>
            <a:pPr algn="ctr">
              <a:defRPr/>
            </a:pPr>
            <a:r>
              <a:rPr lang="en-US" sz="2400" b="1" dirty="0">
                <a:solidFill>
                  <a:srgbClr val="800000"/>
                </a:solidFill>
                <a:latin typeface="Arial" charset="0"/>
                <a:cs typeface="Arial" charset="0"/>
              </a:rPr>
              <a:t>Oversight</a:t>
            </a:r>
          </a:p>
        </p:txBody>
      </p:sp>
      <p:sp>
        <p:nvSpPr>
          <p:cNvPr id="13" name="AutoShape 14"/>
          <p:cNvSpPr>
            <a:spLocks noChangeArrowheads="1"/>
          </p:cNvSpPr>
          <p:nvPr/>
        </p:nvSpPr>
        <p:spPr bwMode="auto">
          <a:xfrm>
            <a:off x="712173" y="2424282"/>
            <a:ext cx="1681777" cy="587375"/>
          </a:xfrm>
          <a:prstGeom prst="roundRect">
            <a:avLst>
              <a:gd name="adj" fmla="val 16667"/>
            </a:avLst>
          </a:prstGeom>
          <a:solidFill>
            <a:srgbClr val="0070B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Chief of Staff</a:t>
            </a:r>
          </a:p>
        </p:txBody>
      </p:sp>
      <p:sp>
        <p:nvSpPr>
          <p:cNvPr id="14" name="AutoShape 15"/>
          <p:cNvSpPr>
            <a:spLocks noChangeArrowheads="1"/>
          </p:cNvSpPr>
          <p:nvPr/>
        </p:nvSpPr>
        <p:spPr bwMode="auto">
          <a:xfrm>
            <a:off x="427304" y="3374045"/>
            <a:ext cx="2112695" cy="536575"/>
          </a:xfrm>
          <a:prstGeom prst="roundRect">
            <a:avLst>
              <a:gd name="adj" fmla="val 16667"/>
            </a:avLst>
          </a:prstGeom>
          <a:solidFill>
            <a:srgbClr val="0070B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srgbClr val="FFFFFF"/>
                </a:solidFill>
                <a:latin typeface="Arial" charset="0"/>
                <a:cs typeface="Arial" charset="0"/>
              </a:rPr>
              <a:t>External Affairs </a:t>
            </a:r>
          </a:p>
        </p:txBody>
      </p:sp>
      <p:cxnSp>
        <p:nvCxnSpPr>
          <p:cNvPr id="15" name="AutoShape 17"/>
          <p:cNvCxnSpPr>
            <a:cxnSpLocks noChangeShapeType="1"/>
          </p:cNvCxnSpPr>
          <p:nvPr/>
        </p:nvCxnSpPr>
        <p:spPr bwMode="auto">
          <a:xfrm>
            <a:off x="561975" y="4742000"/>
            <a:ext cx="7469188" cy="30162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6" name="AutoShape 18"/>
          <p:cNvCxnSpPr>
            <a:cxnSpLocks noChangeShapeType="1"/>
          </p:cNvCxnSpPr>
          <p:nvPr/>
        </p:nvCxnSpPr>
        <p:spPr bwMode="auto">
          <a:xfrm flipH="1" flipV="1">
            <a:off x="2393950" y="2690982"/>
            <a:ext cx="577850" cy="0"/>
          </a:xfrm>
          <a:prstGeom prst="straightConnector1">
            <a:avLst/>
          </a:prstGeom>
          <a:noFill/>
          <a:ln w="25400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" name="AutoShape 19"/>
          <p:cNvCxnSpPr>
            <a:cxnSpLocks noChangeShapeType="1"/>
          </p:cNvCxnSpPr>
          <p:nvPr/>
        </p:nvCxnSpPr>
        <p:spPr bwMode="auto">
          <a:xfrm>
            <a:off x="6858000" y="4784032"/>
            <a:ext cx="0" cy="947569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8" name="AutoShape 20"/>
          <p:cNvCxnSpPr>
            <a:cxnSpLocks noChangeShapeType="1"/>
            <a:stCxn id="25" idx="1"/>
            <a:endCxn id="14" idx="3"/>
          </p:cNvCxnSpPr>
          <p:nvPr/>
        </p:nvCxnSpPr>
        <p:spPr bwMode="auto">
          <a:xfrm flipH="1" flipV="1">
            <a:off x="2539999" y="3642333"/>
            <a:ext cx="120357" cy="11906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9" name="AutoShape 24"/>
          <p:cNvCxnSpPr>
            <a:cxnSpLocks noChangeShapeType="1"/>
            <a:endCxn id="7" idx="1"/>
          </p:cNvCxnSpPr>
          <p:nvPr/>
        </p:nvCxnSpPr>
        <p:spPr bwMode="auto">
          <a:xfrm>
            <a:off x="6170613" y="2717970"/>
            <a:ext cx="22172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0" name="AutoShape 25"/>
          <p:cNvCxnSpPr>
            <a:cxnSpLocks noChangeShapeType="1"/>
          </p:cNvCxnSpPr>
          <p:nvPr/>
        </p:nvCxnSpPr>
        <p:spPr bwMode="auto">
          <a:xfrm>
            <a:off x="2286000" y="4762637"/>
            <a:ext cx="0" cy="1071563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1" name="AutoShape 29"/>
          <p:cNvCxnSpPr>
            <a:cxnSpLocks noChangeShapeType="1"/>
          </p:cNvCxnSpPr>
          <p:nvPr/>
        </p:nvCxnSpPr>
        <p:spPr bwMode="auto">
          <a:xfrm>
            <a:off x="4572000" y="4608287"/>
            <a:ext cx="7938" cy="40362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2" name="AutoShape 30"/>
          <p:cNvCxnSpPr>
            <a:cxnSpLocks noChangeShapeType="1"/>
          </p:cNvCxnSpPr>
          <p:nvPr/>
        </p:nvCxnSpPr>
        <p:spPr bwMode="auto">
          <a:xfrm>
            <a:off x="584200" y="4753112"/>
            <a:ext cx="0" cy="2349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3" name="AutoShape 31"/>
          <p:cNvCxnSpPr>
            <a:cxnSpLocks noChangeShapeType="1"/>
          </p:cNvCxnSpPr>
          <p:nvPr/>
        </p:nvCxnSpPr>
        <p:spPr bwMode="auto">
          <a:xfrm>
            <a:off x="4579938" y="5002382"/>
            <a:ext cx="0" cy="83181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4" name="AutoShape 33"/>
          <p:cNvCxnSpPr>
            <a:cxnSpLocks noChangeShapeType="1"/>
          </p:cNvCxnSpPr>
          <p:nvPr/>
        </p:nvCxnSpPr>
        <p:spPr bwMode="auto">
          <a:xfrm flipH="1">
            <a:off x="4572000" y="3246960"/>
            <a:ext cx="0" cy="23018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5" name="AutoShape 15"/>
          <p:cNvSpPr>
            <a:spLocks noChangeArrowheads="1"/>
          </p:cNvSpPr>
          <p:nvPr/>
        </p:nvSpPr>
        <p:spPr bwMode="auto">
          <a:xfrm>
            <a:off x="2660356" y="3397858"/>
            <a:ext cx="3886200" cy="512762"/>
          </a:xfrm>
          <a:prstGeom prst="roundRect">
            <a:avLst>
              <a:gd name="adj" fmla="val 16667"/>
            </a:avLst>
          </a:prstGeom>
          <a:solidFill>
            <a:srgbClr val="0070B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srgbClr val="FFFFFF"/>
                </a:solidFill>
                <a:latin typeface="Arial" charset="0"/>
                <a:cs typeface="Arial" charset="0"/>
              </a:rPr>
              <a:t>Deputy Inspector General</a:t>
            </a:r>
          </a:p>
        </p:txBody>
      </p:sp>
      <p:cxnSp>
        <p:nvCxnSpPr>
          <p:cNvPr id="26" name="AutoShape 20"/>
          <p:cNvCxnSpPr>
            <a:cxnSpLocks noChangeShapeType="1"/>
          </p:cNvCxnSpPr>
          <p:nvPr/>
        </p:nvCxnSpPr>
        <p:spPr bwMode="auto">
          <a:xfrm>
            <a:off x="4579938" y="3899432"/>
            <a:ext cx="0" cy="23018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7" name="AutoShape 13"/>
          <p:cNvSpPr>
            <a:spLocks noChangeArrowheads="1"/>
          </p:cNvSpPr>
          <p:nvPr/>
        </p:nvSpPr>
        <p:spPr bwMode="auto">
          <a:xfrm>
            <a:off x="308607" y="5814691"/>
            <a:ext cx="2087833" cy="716131"/>
          </a:xfrm>
          <a:prstGeom prst="roundRect">
            <a:avLst>
              <a:gd name="adj" fmla="val 16667"/>
            </a:avLst>
          </a:prstGeom>
          <a:solidFill>
            <a:srgbClr val="0070B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srgbClr val="FFFFFF"/>
                </a:solidFill>
                <a:latin typeface="Arial" charset="0"/>
                <a:cs typeface="Arial" charset="0"/>
              </a:rPr>
              <a:t>Integrity </a:t>
            </a:r>
            <a:r>
              <a:rPr lang="en-US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+ Quality </a:t>
            </a:r>
            <a:endParaRPr lang="en-US" dirty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en-US" dirty="0">
                <a:solidFill>
                  <a:srgbClr val="FFFFFF"/>
                </a:solidFill>
                <a:latin typeface="Arial" charset="0"/>
                <a:cs typeface="Arial" charset="0"/>
              </a:rPr>
              <a:t>Oversight</a:t>
            </a:r>
          </a:p>
        </p:txBody>
      </p:sp>
      <p:sp>
        <p:nvSpPr>
          <p:cNvPr id="28" name="AutoShape 15"/>
          <p:cNvSpPr>
            <a:spLocks noChangeArrowheads="1"/>
          </p:cNvSpPr>
          <p:nvPr/>
        </p:nvSpPr>
        <p:spPr bwMode="auto">
          <a:xfrm>
            <a:off x="2539999" y="4117750"/>
            <a:ext cx="4154489" cy="490537"/>
          </a:xfrm>
          <a:prstGeom prst="roundRect">
            <a:avLst>
              <a:gd name="adj" fmla="val 16667"/>
            </a:avLst>
          </a:prstGeom>
          <a:solidFill>
            <a:srgbClr val="0070B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dirty="0" smtClean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Assistant </a:t>
            </a:r>
            <a:r>
              <a:rPr lang="en-US" dirty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Inspectors General </a:t>
            </a:r>
          </a:p>
          <a:p>
            <a:pPr algn="ctr">
              <a:defRPr/>
            </a:pPr>
            <a:endParaRPr lang="en-US" sz="1200" dirty="0">
              <a:solidFill>
                <a:schemeClr val="bg1"/>
              </a:solidFill>
              <a:latin typeface="Arial" charset="0"/>
              <a:ea typeface="+mn-ea"/>
              <a:cs typeface="+mn-cs"/>
            </a:endParaRPr>
          </a:p>
        </p:txBody>
      </p:sp>
      <p:cxnSp>
        <p:nvCxnSpPr>
          <p:cNvPr id="29" name="AutoShape 30"/>
          <p:cNvCxnSpPr>
            <a:cxnSpLocks noChangeShapeType="1"/>
          </p:cNvCxnSpPr>
          <p:nvPr/>
        </p:nvCxnSpPr>
        <p:spPr bwMode="auto">
          <a:xfrm>
            <a:off x="3406775" y="4768915"/>
            <a:ext cx="0" cy="214312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0" name="AutoShape 30"/>
          <p:cNvCxnSpPr>
            <a:cxnSpLocks noChangeShapeType="1"/>
          </p:cNvCxnSpPr>
          <p:nvPr/>
        </p:nvCxnSpPr>
        <p:spPr bwMode="auto">
          <a:xfrm>
            <a:off x="5741988" y="4768915"/>
            <a:ext cx="0" cy="2286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1" name="AutoShape 30"/>
          <p:cNvCxnSpPr>
            <a:cxnSpLocks noChangeShapeType="1"/>
          </p:cNvCxnSpPr>
          <p:nvPr/>
        </p:nvCxnSpPr>
        <p:spPr bwMode="auto">
          <a:xfrm>
            <a:off x="8031163" y="4768915"/>
            <a:ext cx="0" cy="2349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437209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17096</TotalTime>
  <Words>1274</Words>
  <Application>Microsoft Macintosh PowerPoint</Application>
  <PresentationFormat>On-screen Show (4:3)</PresentationFormat>
  <Paragraphs>258</Paragraphs>
  <Slides>43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Office of Inspector General (OIG)</vt:lpstr>
      <vt:lpstr>Overview</vt:lpstr>
      <vt:lpstr>Overview (Continued . . . )</vt:lpstr>
      <vt:lpstr>Establishment of DHS-OIG</vt:lpstr>
      <vt:lpstr>Establishment of DHS-OIG (Continued . . . )</vt:lpstr>
      <vt:lpstr>OIG mission</vt:lpstr>
      <vt:lpstr>OIG mission (Continued . . . )</vt:lpstr>
      <vt:lpstr>PowerPoint Presentation</vt:lpstr>
      <vt:lpstr>OIG organization</vt:lpstr>
      <vt:lpstr>Emergency Management Oversight (EMO) mission</vt:lpstr>
      <vt:lpstr>EMO mission (Continued . . . )</vt:lpstr>
      <vt:lpstr>EMO mission (Continued . . . )</vt:lpstr>
      <vt:lpstr>PowerPoint Presentation</vt:lpstr>
      <vt:lpstr>PowerPoint Presentation</vt:lpstr>
      <vt:lpstr>EMO organization</vt:lpstr>
      <vt:lpstr>EMO audit selection</vt:lpstr>
      <vt:lpstr>Audit objectives</vt:lpstr>
      <vt:lpstr>Top ten (10) audit findings + issues</vt:lpstr>
      <vt:lpstr>Other audit findings</vt:lpstr>
      <vt:lpstr>Other audit findings (Continued . . . )</vt:lpstr>
      <vt:lpstr>Appendix A Office of Inspector General, Audit Tips for Managing Disaster-Related Project Costs (DHS-OIG) </vt:lpstr>
      <vt:lpstr>EMO capping reports</vt:lpstr>
      <vt:lpstr>EMO capping reports (Continued . . . )</vt:lpstr>
      <vt:lpstr>EMO capping reports (Continued . . . )</vt:lpstr>
      <vt:lpstr>EMO capping reports (Continued . . . )</vt:lpstr>
      <vt:lpstr>EMO current audit strategy</vt:lpstr>
      <vt:lpstr>Emergency management  oversight team (EMOT)</vt:lpstr>
      <vt:lpstr>Emergency management  oversight team (EMOT) (Continued . . . )</vt:lpstr>
      <vt:lpstr>EMOT in-brief</vt:lpstr>
      <vt:lpstr>EMOT in-brief (Continued . . . )</vt:lpstr>
      <vt:lpstr>EMOT oversight activities</vt:lpstr>
      <vt:lpstr>EMOT oversight activities (Continued . . . )</vt:lpstr>
      <vt:lpstr>EMOT deployments</vt:lpstr>
      <vt:lpstr>EMO capacity + early warning audits</vt:lpstr>
      <vt:lpstr>EMO capacity + early warning audits (Continued . . . )</vt:lpstr>
      <vt:lpstr>EMO capacity + early warning audits (Continued . . . )</vt:lpstr>
      <vt:lpstr>OIG commitments to DHS</vt:lpstr>
      <vt:lpstr>OIG commitments to DHS (Continued . . . )</vt:lpstr>
      <vt:lpstr>DHS commitments to OIG</vt:lpstr>
      <vt:lpstr>OIG + DHS shared commitments Common goal: achieving DHS Missions</vt:lpstr>
      <vt:lpstr>Disaster fraud hotline</vt:lpstr>
      <vt:lpstr>Disaster fraud hotline (Continued . . . )</vt:lpstr>
      <vt:lpstr>OIG contacts</vt:lpstr>
    </vt:vector>
  </TitlesOfParts>
  <Company>Sides &amp; Associates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Media</dc:creator>
  <cp:lastModifiedBy>Donny Gallagher</cp:lastModifiedBy>
  <cp:revision>990</cp:revision>
  <cp:lastPrinted>2015-10-27T18:23:27Z</cp:lastPrinted>
  <dcterms:created xsi:type="dcterms:W3CDTF">2015-06-26T21:00:06Z</dcterms:created>
  <dcterms:modified xsi:type="dcterms:W3CDTF">2015-11-09T17:07:04Z</dcterms:modified>
</cp:coreProperties>
</file>