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94" r:id="rId3"/>
    <p:sldId id="293" r:id="rId4"/>
    <p:sldId id="258" r:id="rId5"/>
    <p:sldId id="276" r:id="rId6"/>
    <p:sldId id="295" r:id="rId7"/>
    <p:sldId id="296" r:id="rId8"/>
    <p:sldId id="297" r:id="rId9"/>
    <p:sldId id="298" r:id="rId10"/>
    <p:sldId id="259" r:id="rId11"/>
    <p:sldId id="292" r:id="rId12"/>
    <p:sldId id="277" r:id="rId13"/>
    <p:sldId id="260" r:id="rId14"/>
    <p:sldId id="261" r:id="rId15"/>
    <p:sldId id="280" r:id="rId16"/>
    <p:sldId id="278" r:id="rId17"/>
    <p:sldId id="281" r:id="rId18"/>
    <p:sldId id="262" r:id="rId19"/>
    <p:sldId id="279" r:id="rId20"/>
    <p:sldId id="263" r:id="rId21"/>
    <p:sldId id="282" r:id="rId22"/>
    <p:sldId id="264" r:id="rId23"/>
    <p:sldId id="283" r:id="rId24"/>
    <p:sldId id="265" r:id="rId25"/>
    <p:sldId id="284" r:id="rId26"/>
    <p:sldId id="266" r:id="rId27"/>
    <p:sldId id="267" r:id="rId28"/>
    <p:sldId id="285" r:id="rId29"/>
    <p:sldId id="268" r:id="rId30"/>
    <p:sldId id="286" r:id="rId31"/>
    <p:sldId id="269" r:id="rId32"/>
    <p:sldId id="287" r:id="rId33"/>
    <p:sldId id="270" r:id="rId34"/>
    <p:sldId id="288" r:id="rId35"/>
    <p:sldId id="271" r:id="rId36"/>
    <p:sldId id="289" r:id="rId37"/>
    <p:sldId id="290" r:id="rId38"/>
    <p:sldId id="272" r:id="rId39"/>
    <p:sldId id="273" r:id="rId40"/>
    <p:sldId id="291" r:id="rId41"/>
    <p:sldId id="299" r:id="rId42"/>
    <p:sldId id="300" r:id="rId43"/>
    <p:sldId id="314" r:id="rId44"/>
    <p:sldId id="301" r:id="rId45"/>
    <p:sldId id="302" r:id="rId46"/>
    <p:sldId id="303" r:id="rId47"/>
    <p:sldId id="310" r:id="rId48"/>
    <p:sldId id="305" r:id="rId49"/>
    <p:sldId id="306" r:id="rId50"/>
    <p:sldId id="304" r:id="rId51"/>
    <p:sldId id="313" r:id="rId52"/>
    <p:sldId id="312" r:id="rId53"/>
    <p:sldId id="311" r:id="rId54"/>
    <p:sldId id="307" r:id="rId55"/>
    <p:sldId id="308" r:id="rId56"/>
    <p:sldId id="315" r:id="rId57"/>
    <p:sldId id="309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AF7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128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09CF6-DC4C-3849-B494-8EAACC12FBFF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D1F79-B829-824B-AD7A-000EDFD085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27400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71E1A-5512-F64B-9BE9-64AFC7B5A78E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33F2C-8671-C141-8E4A-F2491E30B0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95989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33F2C-8671-C141-8E4A-F2491E30B09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170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96AC61-1C64-4AEE-BDBE-2000AB059D8B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 cap="flat"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69" y="4346300"/>
            <a:ext cx="5485463" cy="4112315"/>
          </a:xfrm>
          <a:noFill/>
          <a:ln/>
        </p:spPr>
        <p:txBody>
          <a:bodyPr lIns="92061" tIns="46031" rIns="92061" bIns="46031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17223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1929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A7074F-43D0-8640-A651-AF883E319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8079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19292" y="6356350"/>
            <a:ext cx="2133600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fld id="{1BA7074F-43D0-8640-A651-AF883E319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4776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19292" y="6356350"/>
            <a:ext cx="2133600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fld id="{1BA7074F-43D0-8640-A651-AF883E319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7382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5737"/>
            <a:ext cx="8229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19292" y="6356350"/>
            <a:ext cx="2133600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fld id="{1BA7074F-43D0-8640-A651-AF883E319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4096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19292" y="6356350"/>
            <a:ext cx="2133600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fld id="{1BA7074F-43D0-8640-A651-AF883E319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0834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19292" y="6356350"/>
            <a:ext cx="2133600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fld id="{1BA7074F-43D0-8640-A651-AF883E319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7479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19292" y="6356350"/>
            <a:ext cx="2133600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fld id="{1BA7074F-43D0-8640-A651-AF883E319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9255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gif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Relationship Id="rId14" Type="http://schemas.openxmlformats.org/officeDocument/2006/relationships/image" Target="../media/image6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15531"/>
            <a:ext cx="8229600" cy="1026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24636"/>
            <a:ext cx="8229600" cy="3205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69383" y="6356350"/>
            <a:ext cx="2133600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fld id="{1BA7074F-43D0-8640-A651-AF883E3190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A BEOC logo_v3.png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49636" y="6140853"/>
            <a:ext cx="2398889" cy="49278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5798229" y="6102887"/>
            <a:ext cx="3249813" cy="687392"/>
            <a:chOff x="6616308" y="6176433"/>
            <a:chExt cx="2462710" cy="520906"/>
          </a:xfrm>
        </p:grpSpPr>
        <p:pic>
          <p:nvPicPr>
            <p:cNvPr id="5" name="Picture 4" descr="LED.gif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196670" y="6403939"/>
              <a:ext cx="740349" cy="142329"/>
            </a:xfrm>
            <a:prstGeom prst="rect">
              <a:avLst/>
            </a:prstGeom>
          </p:spPr>
        </p:pic>
        <p:pic>
          <p:nvPicPr>
            <p:cNvPr id="6" name="Picture 5" descr="NIMSAT_N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8023711" y="6361989"/>
              <a:ext cx="551879" cy="243853"/>
            </a:xfrm>
            <a:prstGeom prst="rect">
              <a:avLst/>
            </a:prstGeom>
          </p:spPr>
        </p:pic>
        <p:pic>
          <p:nvPicPr>
            <p:cNvPr id="8" name="Picture 7" descr="SDMI_Vertical_Bk-Purple2.jp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8611975" y="6353523"/>
              <a:ext cx="467043" cy="256511"/>
            </a:xfrm>
            <a:prstGeom prst="rect">
              <a:avLst/>
            </a:prstGeom>
          </p:spPr>
        </p:pic>
        <p:pic>
          <p:nvPicPr>
            <p:cNvPr id="9" name="Picture 8" descr="gohseplogo_distrsmall.tif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616308" y="6176433"/>
              <a:ext cx="520906" cy="52090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4372" y="748916"/>
            <a:ext cx="315522" cy="13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310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821363"/>
            <a:ext cx="7772400" cy="1470025"/>
          </a:xfrm>
        </p:spPr>
        <p:txBody>
          <a:bodyPr>
            <a:noAutofit/>
          </a:bodyPr>
          <a:lstStyle/>
          <a:p>
            <a:pPr marL="342900" indent="-342900" algn="r">
              <a:spcBef>
                <a:spcPct val="20000"/>
              </a:spcBef>
            </a:pPr>
            <a:r>
              <a:rPr lang="en-US" b="1" dirty="0" smtClean="0">
                <a:latin typeface="Calibri" pitchFamily="34" charset="0"/>
              </a:rPr>
              <a:t>Louisiana Business Emergency Operations Center </a:t>
            </a:r>
            <a:r>
              <a:rPr lang="en-US" sz="2000" b="1" dirty="0" smtClean="0">
                <a:latin typeface="Calibri" pitchFamily="34" charset="0"/>
              </a:rPr>
              <a:t>(LA BEOC)</a:t>
            </a:r>
            <a:r>
              <a:rPr lang="en-US" b="1" dirty="0" smtClean="0">
                <a:latin typeface="Calibri" pitchFamily="34" charset="0"/>
              </a:rPr>
              <a:t> </a:t>
            </a:r>
            <a:br>
              <a:rPr lang="en-US" b="1" dirty="0" smtClean="0">
                <a:latin typeface="Calibri" pitchFamily="34" charset="0"/>
              </a:rPr>
            </a:br>
            <a:r>
              <a:rPr lang="en-US" sz="3800" b="1" dirty="0" smtClean="0">
                <a:latin typeface="Calibri" pitchFamily="34" charset="0"/>
              </a:rPr>
              <a:t>Portal Technology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020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" descr="welcome.png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0" y="2753888"/>
            <a:ext cx="9145400" cy="3256303"/>
          </a:xfrm>
          <a:prstGeom prst="rect">
            <a:avLst/>
          </a:prstGeom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138307" y="5881179"/>
            <a:ext cx="8548493" cy="976821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Website home page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26" name="Content Placeholder 3" descr="welcome.png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0" y="0"/>
            <a:ext cx="9145400" cy="2288620"/>
          </a:xfrm>
          <a:prstGeom prst="rect">
            <a:avLst/>
          </a:prstGeom>
        </p:spPr>
      </p:pic>
      <p:pic>
        <p:nvPicPr>
          <p:cNvPr id="2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88620"/>
            <a:ext cx="9145400" cy="1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4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" descr="welcome.png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0" y="2753888"/>
            <a:ext cx="9145400" cy="32563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47440" y="2644888"/>
            <a:ext cx="5662300" cy="3631279"/>
            <a:chOff x="3547440" y="2644888"/>
            <a:chExt cx="5662300" cy="3631279"/>
          </a:xfrm>
        </p:grpSpPr>
        <p:grpSp>
          <p:nvGrpSpPr>
            <p:cNvPr id="9" name="Group 8"/>
            <p:cNvGrpSpPr/>
            <p:nvPr/>
          </p:nvGrpSpPr>
          <p:grpSpPr>
            <a:xfrm>
              <a:off x="3547440" y="4933330"/>
              <a:ext cx="5662300" cy="1342837"/>
              <a:chOff x="5169112" y="4678625"/>
              <a:chExt cx="4254169" cy="917176"/>
            </a:xfrm>
          </p:grpSpPr>
          <p:pic>
            <p:nvPicPr>
              <p:cNvPr id="7" name="Content Placeholder 3" descr="welcome.png"/>
              <p:cNvPicPr>
                <a:picLocks noChangeAspect="1"/>
              </p:cNvPicPr>
              <p:nvPr/>
            </p:nvPicPr>
            <p:blipFill rotWithShape="1">
              <a:blip r:embed="rId3" cstate="print"/>
              <a:srcRect/>
              <a:stretch/>
            </p:blipFill>
            <p:spPr>
              <a:xfrm>
                <a:off x="5268471" y="4805157"/>
                <a:ext cx="4008592" cy="652319"/>
              </a:xfrm>
              <a:prstGeom prst="rect">
                <a:avLst/>
              </a:prstGeom>
            </p:spPr>
          </p:pic>
          <p:sp>
            <p:nvSpPr>
              <p:cNvPr id="8" name="Oval 7"/>
              <p:cNvSpPr/>
              <p:nvPr/>
            </p:nvSpPr>
            <p:spPr>
              <a:xfrm>
                <a:off x="5169112" y="4678625"/>
                <a:ext cx="4254169" cy="917176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7242273" y="2644888"/>
              <a:ext cx="1967467" cy="466593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8" idx="7"/>
              <a:endCxn id="10" idx="4"/>
            </p:cNvCxnSpPr>
            <p:nvPr/>
          </p:nvCxnSpPr>
          <p:spPr>
            <a:xfrm flipH="1" flipV="1">
              <a:off x="8226007" y="3111481"/>
              <a:ext cx="154507" cy="2018503"/>
            </a:xfrm>
            <a:prstGeom prst="line">
              <a:avLst/>
            </a:prstGeom>
            <a:ln w="38100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971877" y="2960761"/>
            <a:ext cx="4559113" cy="2426226"/>
            <a:chOff x="1971877" y="2960761"/>
            <a:chExt cx="4559113" cy="2426226"/>
          </a:xfrm>
        </p:grpSpPr>
        <p:pic>
          <p:nvPicPr>
            <p:cNvPr id="14" name="Content Placeholder 3" descr="welcome.png"/>
            <p:cNvPicPr>
              <a:picLocks noChangeAspect="1"/>
            </p:cNvPicPr>
            <p:nvPr/>
          </p:nvPicPr>
          <p:blipFill rotWithShape="1">
            <a:blip r:embed="rId4" cstate="print"/>
            <a:srcRect/>
            <a:stretch/>
          </p:blipFill>
          <p:spPr>
            <a:xfrm>
              <a:off x="2012688" y="4479672"/>
              <a:ext cx="2864844" cy="907315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971877" y="2960761"/>
              <a:ext cx="4559113" cy="2388501"/>
              <a:chOff x="4650627" y="2644888"/>
              <a:chExt cx="4559113" cy="2388501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4650627" y="4116213"/>
                <a:ext cx="2905655" cy="917176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242273" y="2644888"/>
                <a:ext cx="1967467" cy="466593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>
                <a:stCxn id="21" idx="7"/>
                <a:endCxn id="18" idx="4"/>
              </p:cNvCxnSpPr>
              <p:nvPr/>
            </p:nvCxnSpPr>
            <p:spPr>
              <a:xfrm flipV="1">
                <a:off x="7130759" y="3111481"/>
                <a:ext cx="1095248" cy="1139049"/>
              </a:xfrm>
              <a:prstGeom prst="line">
                <a:avLst/>
              </a:prstGeom>
              <a:ln w="38100"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138307" y="5881179"/>
            <a:ext cx="8548493" cy="976821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Website home page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26" name="Content Placeholder 3" descr="welcome.png"/>
          <p:cNvPicPr>
            <a:picLocks noChangeAspect="1"/>
          </p:cNvPicPr>
          <p:nvPr/>
        </p:nvPicPr>
        <p:blipFill rotWithShape="1">
          <a:blip r:embed="rId5" cstate="print"/>
          <a:srcRect/>
          <a:stretch/>
        </p:blipFill>
        <p:spPr>
          <a:xfrm>
            <a:off x="0" y="0"/>
            <a:ext cx="9145400" cy="2288620"/>
          </a:xfrm>
          <a:prstGeom prst="rect">
            <a:avLst/>
          </a:prstGeom>
        </p:spPr>
      </p:pic>
      <p:pic>
        <p:nvPicPr>
          <p:cNvPr id="28" name="Content Placeholder 3" descr="welcome.png"/>
          <p:cNvPicPr>
            <a:picLocks noChangeAspect="1"/>
          </p:cNvPicPr>
          <p:nvPr/>
        </p:nvPicPr>
        <p:blipFill rotWithShape="1">
          <a:blip r:embed="rId6" cstate="print"/>
          <a:srcRect/>
          <a:stretch/>
        </p:blipFill>
        <p:spPr>
          <a:xfrm>
            <a:off x="0" y="2288620"/>
            <a:ext cx="9145400" cy="1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651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0" y="2363889"/>
            <a:ext cx="9144000" cy="437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3"/>
          <p:cNvSpPr txBox="1">
            <a:spLocks/>
          </p:cNvSpPr>
          <p:nvPr/>
        </p:nvSpPr>
        <p:spPr>
          <a:xfrm>
            <a:off x="138307" y="6073645"/>
            <a:ext cx="85484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Company registration . . .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12577"/>
            <a:ext cx="9143998" cy="2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13170"/>
            <a:ext cx="9145400" cy="1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226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73645"/>
            <a:ext cx="9144000" cy="784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-32186" y="2354643"/>
            <a:ext cx="9176185" cy="440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2186" y="6010193"/>
            <a:ext cx="9176186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3"/>
          <p:cNvSpPr txBox="1">
            <a:spLocks/>
          </p:cNvSpPr>
          <p:nvPr/>
        </p:nvSpPr>
        <p:spPr>
          <a:xfrm>
            <a:off x="138307" y="6073645"/>
            <a:ext cx="85484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Company registration . . .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12577"/>
            <a:ext cx="9143998" cy="2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4083626" y="2488860"/>
            <a:ext cx="4660687" cy="3930942"/>
            <a:chOff x="4083626" y="2488860"/>
            <a:chExt cx="4660687" cy="3930942"/>
          </a:xfrm>
        </p:grpSpPr>
        <p:sp>
          <p:nvSpPr>
            <p:cNvPr id="12" name="Oval 11"/>
            <p:cNvSpPr/>
            <p:nvPr/>
          </p:nvSpPr>
          <p:spPr>
            <a:xfrm>
              <a:off x="4083626" y="2488860"/>
              <a:ext cx="1623942" cy="1278268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5" idx="0"/>
              <a:endCxn id="12" idx="0"/>
            </p:cNvCxnSpPr>
            <p:nvPr/>
          </p:nvCxnSpPr>
          <p:spPr>
            <a:xfrm flipH="1" flipV="1">
              <a:off x="4895597" y="2488860"/>
              <a:ext cx="1698981" cy="208791"/>
            </a:xfrm>
            <a:prstGeom prst="line">
              <a:avLst/>
            </a:prstGeom>
            <a:ln w="38100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/>
            <a:stretch/>
          </p:blipFill>
          <p:spPr bwMode="auto">
            <a:xfrm>
              <a:off x="4729885" y="3059933"/>
              <a:ext cx="3798583" cy="3013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14"/>
            <p:cNvSpPr/>
            <p:nvPr/>
          </p:nvSpPr>
          <p:spPr>
            <a:xfrm>
              <a:off x="4444843" y="2697651"/>
              <a:ext cx="4299470" cy="3722151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Content Placeholder 3" descr="welcome.png"/>
          <p:cNvPicPr>
            <a:picLocks noChangeAspect="1"/>
          </p:cNvPicPr>
          <p:nvPr/>
        </p:nvPicPr>
        <p:blipFill rotWithShape="1">
          <a:blip r:embed="rId5" cstate="print"/>
          <a:srcRect/>
          <a:stretch/>
        </p:blipFill>
        <p:spPr>
          <a:xfrm>
            <a:off x="0" y="2213170"/>
            <a:ext cx="9145400" cy="1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569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2363889"/>
            <a:ext cx="9195209" cy="4494111"/>
            <a:chOff x="0" y="2363889"/>
            <a:chExt cx="9195209" cy="4494111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2363889"/>
              <a:ext cx="9195209" cy="4494111"/>
              <a:chOff x="0" y="2099997"/>
              <a:chExt cx="9195209" cy="4494111"/>
            </a:xfrm>
          </p:grpSpPr>
          <p:pic>
            <p:nvPicPr>
              <p:cNvPr id="13314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/>
              <a:stretch/>
            </p:blipFill>
            <p:spPr bwMode="auto">
              <a:xfrm>
                <a:off x="0" y="2779040"/>
                <a:ext cx="9195209" cy="3815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/>
              <a:stretch/>
            </p:blipFill>
            <p:spPr bwMode="auto">
              <a:xfrm>
                <a:off x="18106" y="2099997"/>
                <a:ext cx="9176185" cy="12244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/>
            <a:stretch/>
          </p:blipFill>
          <p:spPr bwMode="auto">
            <a:xfrm>
              <a:off x="7572" y="2368666"/>
              <a:ext cx="9176185" cy="1224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85484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 smtClean="0">
                <a:solidFill>
                  <a:srgbClr val="800000"/>
                </a:solidFill>
              </a:rPr>
              <a:t>. . . Company registration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12577"/>
            <a:ext cx="9143998" cy="2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3" descr="welcome.png"/>
          <p:cNvPicPr>
            <a:picLocks noChangeAspect="1"/>
          </p:cNvPicPr>
          <p:nvPr/>
        </p:nvPicPr>
        <p:blipFill rotWithShape="1">
          <a:blip r:embed="rId5" cstate="print"/>
          <a:srcRect/>
          <a:stretch/>
        </p:blipFill>
        <p:spPr>
          <a:xfrm>
            <a:off x="0" y="2213170"/>
            <a:ext cx="9145400" cy="1507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0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3"/>
          <p:cNvSpPr txBox="1">
            <a:spLocks/>
          </p:cNvSpPr>
          <p:nvPr/>
        </p:nvSpPr>
        <p:spPr>
          <a:xfrm>
            <a:off x="139707" y="6073645"/>
            <a:ext cx="85484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 smtClean="0">
                <a:solidFill>
                  <a:srgbClr val="800000"/>
                </a:solidFill>
              </a:rPr>
              <a:t>. . . Company registration . . .</a:t>
            </a:r>
            <a:endParaRPr lang="en-US" sz="4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321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2363889"/>
            <a:ext cx="9195209" cy="4494111"/>
            <a:chOff x="0" y="2363889"/>
            <a:chExt cx="9195209" cy="4494111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2363889"/>
              <a:ext cx="9195209" cy="4494111"/>
              <a:chOff x="0" y="2099997"/>
              <a:chExt cx="9195209" cy="4494111"/>
            </a:xfrm>
          </p:grpSpPr>
          <p:pic>
            <p:nvPicPr>
              <p:cNvPr id="13314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/>
              <a:stretch/>
            </p:blipFill>
            <p:spPr bwMode="auto">
              <a:xfrm>
                <a:off x="0" y="2779040"/>
                <a:ext cx="9195209" cy="3815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/>
              <a:stretch/>
            </p:blipFill>
            <p:spPr bwMode="auto">
              <a:xfrm>
                <a:off x="18106" y="2099997"/>
                <a:ext cx="9176185" cy="12244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/>
            <a:stretch/>
          </p:blipFill>
          <p:spPr bwMode="auto">
            <a:xfrm>
              <a:off x="7572" y="2368666"/>
              <a:ext cx="9176185" cy="1224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85484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 smtClean="0">
                <a:solidFill>
                  <a:srgbClr val="800000"/>
                </a:solidFill>
              </a:rPr>
              <a:t>. . . Company registration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12577"/>
            <a:ext cx="9143998" cy="2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3" descr="welcome.png"/>
          <p:cNvPicPr>
            <a:picLocks noChangeAspect="1"/>
          </p:cNvPicPr>
          <p:nvPr/>
        </p:nvPicPr>
        <p:blipFill rotWithShape="1">
          <a:blip r:embed="rId5" cstate="print"/>
          <a:srcRect/>
          <a:stretch/>
        </p:blipFill>
        <p:spPr>
          <a:xfrm>
            <a:off x="0" y="2213170"/>
            <a:ext cx="9145400" cy="1507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0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3"/>
          <p:cNvSpPr txBox="1">
            <a:spLocks/>
          </p:cNvSpPr>
          <p:nvPr/>
        </p:nvSpPr>
        <p:spPr>
          <a:xfrm>
            <a:off x="139707" y="6073645"/>
            <a:ext cx="85484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 smtClean="0">
                <a:solidFill>
                  <a:srgbClr val="800000"/>
                </a:solidFill>
              </a:rPr>
              <a:t>. . . Company registration . . .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527153" y="2697651"/>
            <a:ext cx="5217160" cy="3722151"/>
            <a:chOff x="3527153" y="2697651"/>
            <a:chExt cx="5217160" cy="3722151"/>
          </a:xfrm>
        </p:grpSpPr>
        <p:sp>
          <p:nvSpPr>
            <p:cNvPr id="15" name="Oval 14"/>
            <p:cNvSpPr/>
            <p:nvPr/>
          </p:nvSpPr>
          <p:spPr>
            <a:xfrm>
              <a:off x="3527153" y="3595367"/>
              <a:ext cx="1964970" cy="1546705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>
              <a:stCxn id="18" idx="0"/>
              <a:endCxn id="15" idx="0"/>
            </p:cNvCxnSpPr>
            <p:nvPr/>
          </p:nvCxnSpPr>
          <p:spPr>
            <a:xfrm flipH="1">
              <a:off x="4509638" y="2697651"/>
              <a:ext cx="2084940" cy="897716"/>
            </a:xfrm>
            <a:prstGeom prst="line">
              <a:avLst/>
            </a:prstGeom>
            <a:ln w="38100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/>
            <a:stretch/>
          </p:blipFill>
          <p:spPr bwMode="auto">
            <a:xfrm>
              <a:off x="4515529" y="2894395"/>
              <a:ext cx="3978680" cy="3196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17"/>
            <p:cNvSpPr/>
            <p:nvPr/>
          </p:nvSpPr>
          <p:spPr>
            <a:xfrm>
              <a:off x="4444843" y="2697651"/>
              <a:ext cx="4299470" cy="3722151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52245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85484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 smtClean="0">
                <a:solidFill>
                  <a:srgbClr val="800000"/>
                </a:solidFill>
              </a:rPr>
              <a:t>. . . Company registration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0" y="2464667"/>
            <a:ext cx="9195209" cy="342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12577"/>
            <a:ext cx="9143998" cy="2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13170"/>
            <a:ext cx="9145400" cy="1507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0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3"/>
          <p:cNvSpPr txBox="1">
            <a:spLocks/>
          </p:cNvSpPr>
          <p:nvPr/>
        </p:nvSpPr>
        <p:spPr>
          <a:xfrm>
            <a:off x="139707" y="6073645"/>
            <a:ext cx="85484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 smtClean="0">
                <a:solidFill>
                  <a:srgbClr val="800000"/>
                </a:solidFill>
              </a:rPr>
              <a:t>. . . Company registration</a:t>
            </a:r>
            <a:endParaRPr lang="en-US" sz="4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76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85484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 smtClean="0">
                <a:solidFill>
                  <a:srgbClr val="800000"/>
                </a:solidFill>
              </a:rPr>
              <a:t>. . . Company registration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0" y="2464667"/>
            <a:ext cx="9195209" cy="342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12577"/>
            <a:ext cx="9143998" cy="2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13170"/>
            <a:ext cx="9145400" cy="1507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0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3"/>
          <p:cNvSpPr txBox="1">
            <a:spLocks/>
          </p:cNvSpPr>
          <p:nvPr/>
        </p:nvSpPr>
        <p:spPr>
          <a:xfrm>
            <a:off x="139707" y="6073645"/>
            <a:ext cx="85484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 smtClean="0">
                <a:solidFill>
                  <a:srgbClr val="800000"/>
                </a:solidFill>
              </a:rPr>
              <a:t>. . . Company registration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11125" y="2378042"/>
            <a:ext cx="7310621" cy="4041760"/>
            <a:chOff x="1911125" y="2378042"/>
            <a:chExt cx="7310621" cy="404176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/>
            <a:stretch/>
          </p:blipFill>
          <p:spPr bwMode="auto">
            <a:xfrm>
              <a:off x="4405966" y="3137238"/>
              <a:ext cx="4815780" cy="2757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1911125" y="2378042"/>
              <a:ext cx="6833188" cy="4041760"/>
              <a:chOff x="1911125" y="2378042"/>
              <a:chExt cx="6833188" cy="404176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911125" y="2378042"/>
                <a:ext cx="1342101" cy="873075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/>
              <p:cNvCxnSpPr>
                <a:stCxn id="18" idx="0"/>
                <a:endCxn id="15" idx="0"/>
              </p:cNvCxnSpPr>
              <p:nvPr/>
            </p:nvCxnSpPr>
            <p:spPr>
              <a:xfrm flipH="1" flipV="1">
                <a:off x="2582176" y="2378042"/>
                <a:ext cx="4012402" cy="319609"/>
              </a:xfrm>
              <a:prstGeom prst="line">
                <a:avLst/>
              </a:prstGeom>
              <a:ln w="38100"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4444843" y="2697651"/>
                <a:ext cx="4299470" cy="3722151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92440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445"/>
          <a:stretch/>
        </p:blipFill>
        <p:spPr bwMode="auto">
          <a:xfrm>
            <a:off x="0" y="-124022"/>
            <a:ext cx="9195209" cy="207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0" y="2087244"/>
            <a:ext cx="9215705" cy="477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3"/>
          <p:cNvSpPr txBox="1">
            <a:spLocks/>
          </p:cNvSpPr>
          <p:nvPr/>
        </p:nvSpPr>
        <p:spPr>
          <a:xfrm>
            <a:off x="138307" y="6073645"/>
            <a:ext cx="85484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Register product/services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1949099"/>
            <a:ext cx="9145400" cy="1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790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445"/>
          <a:stretch/>
        </p:blipFill>
        <p:spPr bwMode="auto">
          <a:xfrm>
            <a:off x="0" y="-124022"/>
            <a:ext cx="9195209" cy="207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0" y="2087244"/>
            <a:ext cx="9215705" cy="477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3"/>
          <p:cNvSpPr txBox="1">
            <a:spLocks/>
          </p:cNvSpPr>
          <p:nvPr/>
        </p:nvSpPr>
        <p:spPr>
          <a:xfrm>
            <a:off x="138307" y="6073645"/>
            <a:ext cx="85484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Register product/services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1949099"/>
            <a:ext cx="9145400" cy="15071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565082" y="2976711"/>
            <a:ext cx="7616775" cy="2980834"/>
            <a:chOff x="1565082" y="2976711"/>
            <a:chExt cx="7616775" cy="298083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/>
            <a:stretch/>
          </p:blipFill>
          <p:spPr bwMode="auto">
            <a:xfrm>
              <a:off x="1898983" y="4452135"/>
              <a:ext cx="6587656" cy="1435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9"/>
            <p:cNvGrpSpPr/>
            <p:nvPr/>
          </p:nvGrpSpPr>
          <p:grpSpPr>
            <a:xfrm>
              <a:off x="1565082" y="2976711"/>
              <a:ext cx="7616775" cy="2980834"/>
              <a:chOff x="1565082" y="2976711"/>
              <a:chExt cx="7616775" cy="2980834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935013" y="2976711"/>
                <a:ext cx="2876913" cy="721551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>
                <a:stCxn id="13" idx="0"/>
                <a:endCxn id="11" idx="4"/>
              </p:cNvCxnSpPr>
              <p:nvPr/>
            </p:nvCxnSpPr>
            <p:spPr>
              <a:xfrm flipV="1">
                <a:off x="5373470" y="3698262"/>
                <a:ext cx="0" cy="349231"/>
              </a:xfrm>
              <a:prstGeom prst="line">
                <a:avLst/>
              </a:prstGeom>
              <a:ln w="38100"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>
                <a:off x="1565082" y="4047493"/>
                <a:ext cx="7616775" cy="1910052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35146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5531"/>
            <a:ext cx="8229600" cy="512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7847" y="1808135"/>
            <a:ext cx="2136119" cy="421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575" y="1808135"/>
            <a:ext cx="3456637" cy="2671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0785" y="3044044"/>
            <a:ext cx="2631914" cy="2033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4333" y="3994301"/>
            <a:ext cx="2629340" cy="2031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1821" y="4479173"/>
            <a:ext cx="2636748" cy="20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15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-6574" y="2099818"/>
            <a:ext cx="9153132" cy="475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85484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Information sharing – post news alert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713"/>
          <a:stretch/>
        </p:blipFill>
        <p:spPr bwMode="auto">
          <a:xfrm>
            <a:off x="0" y="0"/>
            <a:ext cx="9146558" cy="194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1949099"/>
            <a:ext cx="9145400" cy="1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080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-6574" y="2099818"/>
            <a:ext cx="9153132" cy="475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85484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Information sharing – post news alert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713"/>
          <a:stretch/>
        </p:blipFill>
        <p:spPr bwMode="auto">
          <a:xfrm>
            <a:off x="0" y="0"/>
            <a:ext cx="9146558" cy="194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1949099"/>
            <a:ext cx="9145400" cy="15071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565082" y="2224150"/>
            <a:ext cx="7616775" cy="3733395"/>
            <a:chOff x="1565082" y="2224150"/>
            <a:chExt cx="7616775" cy="373339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/>
            <a:stretch/>
          </p:blipFill>
          <p:spPr bwMode="auto">
            <a:xfrm>
              <a:off x="2125531" y="4346823"/>
              <a:ext cx="6495877" cy="1213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10"/>
            <p:cNvGrpSpPr/>
            <p:nvPr/>
          </p:nvGrpSpPr>
          <p:grpSpPr>
            <a:xfrm>
              <a:off x="1565082" y="2224150"/>
              <a:ext cx="7616775" cy="3733395"/>
              <a:chOff x="1565082" y="2224150"/>
              <a:chExt cx="7616775" cy="3733395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4687886" y="2224150"/>
                <a:ext cx="1579136" cy="479809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>
                <a:stCxn id="14" idx="0"/>
                <a:endCxn id="12" idx="4"/>
              </p:cNvCxnSpPr>
              <p:nvPr/>
            </p:nvCxnSpPr>
            <p:spPr>
              <a:xfrm flipV="1">
                <a:off x="5373470" y="2703959"/>
                <a:ext cx="103984" cy="1343534"/>
              </a:xfrm>
              <a:prstGeom prst="line">
                <a:avLst/>
              </a:prstGeom>
              <a:ln w="38100"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1565082" y="4047493"/>
                <a:ext cx="7616775" cy="1910052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6805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0" y="2426763"/>
            <a:ext cx="9145400" cy="429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85484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Information sharing – view news alert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Content Placeholder 3" descr="welcome.png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0" y="0"/>
            <a:ext cx="9145400" cy="2288620"/>
          </a:xfrm>
          <a:prstGeom prst="rect">
            <a:avLst/>
          </a:prstGeom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88620"/>
            <a:ext cx="9145400" cy="1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516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0" y="2426763"/>
            <a:ext cx="9145400" cy="429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85484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Information sharing – view news alert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Content Placeholder 3" descr="welcome.png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0" y="0"/>
            <a:ext cx="9145400" cy="2288620"/>
          </a:xfrm>
          <a:prstGeom prst="rect">
            <a:avLst/>
          </a:prstGeom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88620"/>
            <a:ext cx="9145400" cy="15071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92125" y="1785627"/>
            <a:ext cx="7397264" cy="4570723"/>
            <a:chOff x="1492125" y="1785627"/>
            <a:chExt cx="7397264" cy="4570723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/>
            <a:stretch/>
          </p:blipFill>
          <p:spPr bwMode="auto">
            <a:xfrm>
              <a:off x="2112330" y="2439339"/>
              <a:ext cx="6574470" cy="1806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Group 11"/>
            <p:cNvGrpSpPr/>
            <p:nvPr/>
          </p:nvGrpSpPr>
          <p:grpSpPr>
            <a:xfrm>
              <a:off x="1492125" y="1785627"/>
              <a:ext cx="7397264" cy="4570723"/>
              <a:chOff x="1492125" y="1785627"/>
              <a:chExt cx="7397264" cy="4570723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948877" y="1785627"/>
                <a:ext cx="6940512" cy="3068260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>
                <a:stCxn id="15" idx="0"/>
                <a:endCxn id="13" idx="4"/>
              </p:cNvCxnSpPr>
              <p:nvPr/>
            </p:nvCxnSpPr>
            <p:spPr>
              <a:xfrm>
                <a:off x="3939705" y="4853886"/>
                <a:ext cx="1479428" cy="1"/>
              </a:xfrm>
              <a:prstGeom prst="line">
                <a:avLst/>
              </a:prstGeom>
              <a:ln w="38100"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1492125" y="4853886"/>
                <a:ext cx="4895159" cy="1502464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86329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0" y="2401614"/>
            <a:ext cx="9144000" cy="445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Information sharing – view alerts on portal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Content Placeholder 3" descr="welcome.png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0" y="0"/>
            <a:ext cx="9145400" cy="2288620"/>
          </a:xfrm>
          <a:prstGeom prst="rect">
            <a:avLst/>
          </a:prstGeom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88620"/>
            <a:ext cx="9145400" cy="1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61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0" y="2401614"/>
            <a:ext cx="9144000" cy="445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Information sharing – view alerts on portal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Content Placeholder 3" descr="welcome.png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0" y="0"/>
            <a:ext cx="9145400" cy="2288620"/>
          </a:xfrm>
          <a:prstGeom prst="rect">
            <a:avLst/>
          </a:prstGeom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88620"/>
            <a:ext cx="9145400" cy="15071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67412" y="2167143"/>
            <a:ext cx="6619701" cy="3573832"/>
            <a:chOff x="1667412" y="2167143"/>
            <a:chExt cx="6619701" cy="357383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/>
            <a:stretch/>
          </p:blipFill>
          <p:spPr bwMode="auto">
            <a:xfrm>
              <a:off x="2973568" y="2564981"/>
              <a:ext cx="5158648" cy="1660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9"/>
            <p:cNvGrpSpPr/>
            <p:nvPr/>
          </p:nvGrpSpPr>
          <p:grpSpPr>
            <a:xfrm>
              <a:off x="1667412" y="2167143"/>
              <a:ext cx="6619701" cy="3573832"/>
              <a:chOff x="1667412" y="2167143"/>
              <a:chExt cx="6619701" cy="357383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551153" y="2167143"/>
                <a:ext cx="5735960" cy="2305229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>
                <a:stCxn id="13" idx="0"/>
                <a:endCxn id="11" idx="4"/>
              </p:cNvCxnSpPr>
              <p:nvPr/>
            </p:nvCxnSpPr>
            <p:spPr>
              <a:xfrm flipV="1">
                <a:off x="3049007" y="4472372"/>
                <a:ext cx="2370126" cy="242400"/>
              </a:xfrm>
              <a:prstGeom prst="line">
                <a:avLst/>
              </a:prstGeom>
              <a:ln w="38100"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>
                <a:off x="1667412" y="4714772"/>
                <a:ext cx="2763189" cy="1026203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71154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beocemail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566305"/>
            <a:ext cx="9199309" cy="51551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300" y="3450805"/>
            <a:ext cx="2613333" cy="348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Information sharing – email + SMS messages</a:t>
            </a:r>
            <a:endParaRPr lang="en-US" sz="4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02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0" y="2266616"/>
            <a:ext cx="9143999" cy="445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Product + services - search companies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12577"/>
            <a:ext cx="9143998" cy="2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13170"/>
            <a:ext cx="9145400" cy="1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054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0" y="2266616"/>
            <a:ext cx="9143999" cy="445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Product + services - search companies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12577"/>
            <a:ext cx="9143998" cy="2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13170"/>
            <a:ext cx="9145400" cy="15071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2244" y="2266616"/>
            <a:ext cx="6273193" cy="4089733"/>
            <a:chOff x="362244" y="2266616"/>
            <a:chExt cx="6273193" cy="408973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/>
            <a:stretch/>
          </p:blipFill>
          <p:spPr bwMode="auto">
            <a:xfrm>
              <a:off x="867564" y="4120630"/>
              <a:ext cx="3810536" cy="218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Group 11"/>
            <p:cNvGrpSpPr/>
            <p:nvPr/>
          </p:nvGrpSpPr>
          <p:grpSpPr>
            <a:xfrm>
              <a:off x="362244" y="2266616"/>
              <a:ext cx="6273193" cy="4089733"/>
              <a:chOff x="362244" y="2266616"/>
              <a:chExt cx="6273193" cy="4089733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4202830" y="2266616"/>
                <a:ext cx="2432607" cy="1301242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>
                <a:stCxn id="15" idx="0"/>
                <a:endCxn id="13" idx="4"/>
              </p:cNvCxnSpPr>
              <p:nvPr/>
            </p:nvCxnSpPr>
            <p:spPr>
              <a:xfrm flipV="1">
                <a:off x="2737516" y="3567858"/>
                <a:ext cx="2681618" cy="241538"/>
              </a:xfrm>
              <a:prstGeom prst="line">
                <a:avLst/>
              </a:prstGeom>
              <a:ln w="38100"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362244" y="3809396"/>
                <a:ext cx="4750543" cy="2546953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62199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1" y="2338739"/>
            <a:ext cx="9164718" cy="401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Product + services – create ticket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12577"/>
            <a:ext cx="9143998" cy="2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13170"/>
            <a:ext cx="9145400" cy="1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748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Mission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27586"/>
            <a:ext cx="8229600" cy="350225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To </a:t>
            </a:r>
            <a:r>
              <a:rPr lang="en-US" b="1" dirty="0">
                <a:solidFill>
                  <a:srgbClr val="C00000"/>
                </a:solidFill>
              </a:rPr>
              <a:t>support disaster management </a:t>
            </a:r>
            <a:r>
              <a:rPr lang="en-US" sz="3100" dirty="0"/>
              <a:t>in Louisiana </a:t>
            </a:r>
            <a:r>
              <a:rPr lang="en-US" dirty="0"/>
              <a:t>by developing an accurate understanding of economic impacts to critical infrastructures and major economic drivers, as well as facilitating the </a:t>
            </a:r>
            <a:r>
              <a:rPr lang="en-US" b="1" dirty="0"/>
              <a:t>coordination of businesses and volunteer organizations with the public sector</a:t>
            </a:r>
            <a:r>
              <a:rPr lang="en-US" dirty="0"/>
              <a:t> through enhanced resource and information management. </a:t>
            </a:r>
          </a:p>
          <a:p>
            <a:r>
              <a:rPr lang="en-US" dirty="0"/>
              <a:t>Through the LA BEOC, the State of Louisiana will improve disaster preparedness and response, </a:t>
            </a:r>
            <a:r>
              <a:rPr lang="en-US" sz="3100" b="1" dirty="0"/>
              <a:t>reduce reliance on FEMA </a:t>
            </a:r>
            <a:r>
              <a:rPr lang="en-US" dirty="0"/>
              <a:t>and other federal assistance, thereby </a:t>
            </a:r>
            <a:r>
              <a:rPr lang="en-US" sz="3100" b="1" dirty="0"/>
              <a:t>maximizing </a:t>
            </a:r>
            <a:r>
              <a:rPr lang="en-US" sz="3100" dirty="0"/>
              <a:t>business, industry, and economic stabilization, </a:t>
            </a:r>
            <a:r>
              <a:rPr lang="en-US" sz="3100" b="1" dirty="0"/>
              <a:t>returning</a:t>
            </a:r>
            <a:r>
              <a:rPr lang="en-US" sz="3100" dirty="0"/>
              <a:t> the </a:t>
            </a:r>
            <a:r>
              <a:rPr lang="en-US" sz="3100" b="1" dirty="0">
                <a:solidFill>
                  <a:srgbClr val="C00000"/>
                </a:solidFill>
              </a:rPr>
              <a:t>business environment </a:t>
            </a:r>
            <a:r>
              <a:rPr lang="en-US" sz="3100" dirty="0"/>
              <a:t>to normal operations as quickly as possible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152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1" y="2338739"/>
            <a:ext cx="9164718" cy="401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Product + services – create ticket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12577"/>
            <a:ext cx="9143998" cy="2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13170"/>
            <a:ext cx="9145400" cy="15071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732306" y="2809604"/>
            <a:ext cx="7411693" cy="3465004"/>
            <a:chOff x="1732306" y="2809604"/>
            <a:chExt cx="7411693" cy="346500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/>
            <a:stretch/>
          </p:blipFill>
          <p:spPr bwMode="auto">
            <a:xfrm>
              <a:off x="4874769" y="3460225"/>
              <a:ext cx="4269230" cy="2549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10"/>
            <p:cNvGrpSpPr/>
            <p:nvPr/>
          </p:nvGrpSpPr>
          <p:grpSpPr>
            <a:xfrm>
              <a:off x="1732306" y="2809604"/>
              <a:ext cx="7216479" cy="3465004"/>
              <a:chOff x="1732306" y="2809604"/>
              <a:chExt cx="7216479" cy="3465004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732306" y="2809604"/>
                <a:ext cx="2010419" cy="1301242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>
                <a:stCxn id="14" idx="2"/>
                <a:endCxn id="12" idx="4"/>
              </p:cNvCxnSpPr>
              <p:nvPr/>
            </p:nvCxnSpPr>
            <p:spPr>
              <a:xfrm flipH="1" flipV="1">
                <a:off x="2737516" y="4110846"/>
                <a:ext cx="1892594" cy="622856"/>
              </a:xfrm>
              <a:prstGeom prst="line">
                <a:avLst/>
              </a:prstGeom>
              <a:ln w="38100"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4630110" y="3192795"/>
                <a:ext cx="4318675" cy="3081813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02381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-1" y="2338738"/>
            <a:ext cx="9143999" cy="45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Product + services – assign ticket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12577"/>
            <a:ext cx="9143998" cy="2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13170"/>
            <a:ext cx="9145400" cy="1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411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-1" y="2338738"/>
            <a:ext cx="9143999" cy="45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Product + services – assign ticket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12577"/>
            <a:ext cx="9143998" cy="2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13170"/>
            <a:ext cx="9145400" cy="15071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32306" y="2809604"/>
            <a:ext cx="7216479" cy="3465004"/>
            <a:chOff x="1732306" y="2809604"/>
            <a:chExt cx="7216479" cy="346500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/>
            <a:stretch/>
          </p:blipFill>
          <p:spPr bwMode="auto">
            <a:xfrm>
              <a:off x="5009763" y="3706867"/>
              <a:ext cx="3886649" cy="2053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10"/>
            <p:cNvGrpSpPr/>
            <p:nvPr/>
          </p:nvGrpSpPr>
          <p:grpSpPr>
            <a:xfrm>
              <a:off x="1732306" y="2809604"/>
              <a:ext cx="7216479" cy="3465004"/>
              <a:chOff x="1732306" y="2809604"/>
              <a:chExt cx="7216479" cy="3465004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732306" y="2809604"/>
                <a:ext cx="2010419" cy="1301242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>
                <a:stCxn id="14" idx="2"/>
                <a:endCxn id="12" idx="4"/>
              </p:cNvCxnSpPr>
              <p:nvPr/>
            </p:nvCxnSpPr>
            <p:spPr>
              <a:xfrm flipH="1" flipV="1">
                <a:off x="2737516" y="4110846"/>
                <a:ext cx="1892594" cy="622856"/>
              </a:xfrm>
              <a:prstGeom prst="line">
                <a:avLst/>
              </a:prstGeom>
              <a:ln w="38100"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4630110" y="3192795"/>
                <a:ext cx="4318675" cy="3081813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82878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1" y="2338739"/>
            <a:ext cx="9143998" cy="438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Product + services – process ticket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12577"/>
            <a:ext cx="9143998" cy="2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13170"/>
            <a:ext cx="9145400" cy="1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243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1" y="2338739"/>
            <a:ext cx="9143998" cy="438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Product + services – process ticket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12577"/>
            <a:ext cx="9143998" cy="2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13170"/>
            <a:ext cx="9145400" cy="150719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/>
          <a:stretch/>
        </p:blipFill>
        <p:spPr bwMode="auto">
          <a:xfrm>
            <a:off x="2891298" y="4399585"/>
            <a:ext cx="6250142" cy="133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2740576" y="2289072"/>
            <a:ext cx="6322973" cy="3834490"/>
            <a:chOff x="2740576" y="2289072"/>
            <a:chExt cx="6322973" cy="3834490"/>
          </a:xfrm>
        </p:grpSpPr>
        <p:sp>
          <p:nvSpPr>
            <p:cNvPr id="12" name="Oval 11"/>
            <p:cNvSpPr/>
            <p:nvPr/>
          </p:nvSpPr>
          <p:spPr>
            <a:xfrm>
              <a:off x="4672992" y="2289072"/>
              <a:ext cx="1510458" cy="456077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4" idx="0"/>
              <a:endCxn id="12" idx="4"/>
            </p:cNvCxnSpPr>
            <p:nvPr/>
          </p:nvCxnSpPr>
          <p:spPr>
            <a:xfrm flipH="1" flipV="1">
              <a:off x="5428221" y="2745149"/>
              <a:ext cx="473842" cy="1464849"/>
            </a:xfrm>
            <a:prstGeom prst="line">
              <a:avLst/>
            </a:prstGeom>
            <a:ln w="38100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2740576" y="4209998"/>
              <a:ext cx="6322973" cy="1913564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5585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-1" y="2329491"/>
            <a:ext cx="9143999" cy="431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Product + services – process responses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12577"/>
            <a:ext cx="9143998" cy="2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13170"/>
            <a:ext cx="9145400" cy="1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879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-1" y="2329491"/>
            <a:ext cx="9143999" cy="431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Product + services – process responses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" y="-12577"/>
            <a:ext cx="9143998" cy="22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2213170"/>
            <a:ext cx="9145400" cy="15071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40576" y="2517110"/>
            <a:ext cx="6322973" cy="3606452"/>
            <a:chOff x="2740576" y="2517110"/>
            <a:chExt cx="6322973" cy="360645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/>
            <a:stretch/>
          </p:blipFill>
          <p:spPr bwMode="auto">
            <a:xfrm>
              <a:off x="3167436" y="4429055"/>
              <a:ext cx="5469253" cy="1302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8"/>
            <p:cNvGrpSpPr/>
            <p:nvPr/>
          </p:nvGrpSpPr>
          <p:grpSpPr>
            <a:xfrm>
              <a:off x="2740576" y="2517110"/>
              <a:ext cx="6322973" cy="3606452"/>
              <a:chOff x="2740576" y="2517110"/>
              <a:chExt cx="6322973" cy="360645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622615" y="2517110"/>
                <a:ext cx="1661504" cy="456077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>
                <a:stCxn id="12" idx="0"/>
                <a:endCxn id="10" idx="4"/>
              </p:cNvCxnSpPr>
              <p:nvPr/>
            </p:nvCxnSpPr>
            <p:spPr>
              <a:xfrm flipH="1" flipV="1">
                <a:off x="5453367" y="2973187"/>
                <a:ext cx="448696" cy="1236811"/>
              </a:xfrm>
              <a:prstGeom prst="line">
                <a:avLst/>
              </a:prstGeom>
              <a:ln w="38100"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2740576" y="4209998"/>
                <a:ext cx="6322973" cy="1913564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53171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0" y="2087243"/>
            <a:ext cx="9084874" cy="477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Economic impacts – status update . . . 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445"/>
          <a:stretch/>
        </p:blipFill>
        <p:spPr bwMode="auto">
          <a:xfrm>
            <a:off x="0" y="-124022"/>
            <a:ext cx="9195209" cy="207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1949099"/>
            <a:ext cx="9145400" cy="1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21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0" y="2087243"/>
            <a:ext cx="9084874" cy="477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Economic impacts – status update . . .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445"/>
          <a:stretch/>
        </p:blipFill>
        <p:spPr bwMode="auto">
          <a:xfrm>
            <a:off x="0" y="-124022"/>
            <a:ext cx="9195209" cy="207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1949099"/>
            <a:ext cx="9145400" cy="1507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909824" y="2167098"/>
            <a:ext cx="6342364" cy="2938285"/>
            <a:chOff x="1909824" y="2167098"/>
            <a:chExt cx="6342364" cy="2938285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/>
            <a:stretch/>
          </p:blipFill>
          <p:spPr bwMode="auto">
            <a:xfrm>
              <a:off x="3747289" y="2634918"/>
              <a:ext cx="4412425" cy="1973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2"/>
            <p:cNvGrpSpPr/>
            <p:nvPr/>
          </p:nvGrpSpPr>
          <p:grpSpPr>
            <a:xfrm>
              <a:off x="1909824" y="2167098"/>
              <a:ext cx="6342364" cy="2938285"/>
              <a:chOff x="1909824" y="2167098"/>
              <a:chExt cx="6342364" cy="2938285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909824" y="4201016"/>
                <a:ext cx="1661504" cy="904367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>
                <a:stCxn id="16" idx="2"/>
                <a:endCxn id="14" idx="0"/>
              </p:cNvCxnSpPr>
              <p:nvPr/>
            </p:nvCxnSpPr>
            <p:spPr>
              <a:xfrm flipH="1">
                <a:off x="2740576" y="3621553"/>
                <a:ext cx="761069" cy="579463"/>
              </a:xfrm>
              <a:prstGeom prst="line">
                <a:avLst/>
              </a:prstGeom>
              <a:ln w="38100"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3501645" y="2167098"/>
                <a:ext cx="4750543" cy="2908909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66995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0" y="2099817"/>
            <a:ext cx="9145400" cy="475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 smtClean="0">
                <a:solidFill>
                  <a:srgbClr val="800000"/>
                </a:solidFill>
              </a:rPr>
              <a:t>. . . Economic impacts – status update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445"/>
          <a:stretch/>
        </p:blipFill>
        <p:spPr bwMode="auto">
          <a:xfrm>
            <a:off x="0" y="-124022"/>
            <a:ext cx="9195209" cy="207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1949099"/>
            <a:ext cx="9145400" cy="1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086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5531"/>
            <a:ext cx="8686800" cy="102654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Public-private partnership . . .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286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An outlet for the </a:t>
            </a:r>
            <a:r>
              <a:rPr lang="en-US" b="1" dirty="0" smtClean="0"/>
              <a:t>private sector </a:t>
            </a:r>
            <a:r>
              <a:rPr lang="en-US" dirty="0" smtClean="0"/>
              <a:t>to:</a:t>
            </a:r>
          </a:p>
          <a:p>
            <a:pPr marL="1028700" lvl="1"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800000"/>
                </a:solidFill>
              </a:rPr>
              <a:t>PROVIDE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information</a:t>
            </a:r>
          </a:p>
          <a:p>
            <a:pPr marL="1028700" lvl="1"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800000"/>
                </a:solidFill>
              </a:rPr>
              <a:t>OBTAIN</a:t>
            </a:r>
            <a:r>
              <a:rPr lang="en-US" dirty="0" smtClean="0"/>
              <a:t>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751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0" y="2099817"/>
            <a:ext cx="9145400" cy="475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 smtClean="0">
                <a:solidFill>
                  <a:srgbClr val="800000"/>
                </a:solidFill>
              </a:rPr>
              <a:t>. . . Economic impacts – status update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445"/>
          <a:stretch/>
        </p:blipFill>
        <p:spPr bwMode="auto">
          <a:xfrm>
            <a:off x="0" y="-124022"/>
            <a:ext cx="9195209" cy="207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welcome.png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0" y="1949099"/>
            <a:ext cx="9145400" cy="15071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09824" y="1550931"/>
            <a:ext cx="6342364" cy="2938285"/>
            <a:chOff x="1909824" y="1550931"/>
            <a:chExt cx="6342364" cy="293828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/>
            <a:stretch/>
          </p:blipFill>
          <p:spPr bwMode="auto">
            <a:xfrm>
              <a:off x="3824016" y="1956255"/>
              <a:ext cx="3943966" cy="2328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Group 11"/>
            <p:cNvGrpSpPr/>
            <p:nvPr/>
          </p:nvGrpSpPr>
          <p:grpSpPr>
            <a:xfrm>
              <a:off x="1909824" y="1550931"/>
              <a:ext cx="6342364" cy="2938285"/>
              <a:chOff x="1909824" y="2167098"/>
              <a:chExt cx="6342364" cy="2938285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909824" y="4201016"/>
                <a:ext cx="1661504" cy="904367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>
                <a:stCxn id="15" idx="2"/>
                <a:endCxn id="13" idx="0"/>
              </p:cNvCxnSpPr>
              <p:nvPr/>
            </p:nvCxnSpPr>
            <p:spPr>
              <a:xfrm flipH="1">
                <a:off x="2740576" y="3621553"/>
                <a:ext cx="761069" cy="579463"/>
              </a:xfrm>
              <a:prstGeom prst="line">
                <a:avLst/>
              </a:prstGeom>
              <a:ln w="38100"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3501645" y="2167098"/>
                <a:ext cx="4750543" cy="2908909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0294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010193"/>
            <a:ext cx="9144000" cy="8478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23"/>
          <p:cNvSpPr txBox="1">
            <a:spLocks/>
          </p:cNvSpPr>
          <p:nvPr/>
        </p:nvSpPr>
        <p:spPr>
          <a:xfrm>
            <a:off x="138307" y="6073645"/>
            <a:ext cx="9005693" cy="78435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800000"/>
                </a:solidFill>
              </a:rPr>
              <a:t>Situational Awareness - Economic impacts – Status </a:t>
            </a:r>
            <a:r>
              <a:rPr lang="en-US" sz="4000" dirty="0">
                <a:solidFill>
                  <a:srgbClr val="800000"/>
                </a:solidFill>
              </a:rPr>
              <a:t>M</a:t>
            </a:r>
            <a:r>
              <a:rPr lang="en-US" sz="4000" dirty="0" smtClean="0">
                <a:solidFill>
                  <a:srgbClr val="800000"/>
                </a:solidFill>
              </a:rPr>
              <a:t>ap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445"/>
          <a:stretch/>
        </p:blipFill>
        <p:spPr bwMode="auto">
          <a:xfrm>
            <a:off x="0" y="-124022"/>
            <a:ext cx="9195209" cy="207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Content Placeholder 3" descr="welcome.png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0" y="1949099"/>
            <a:ext cx="9145400" cy="15071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0091" y="2099818"/>
            <a:ext cx="7026275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8134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Line 39"/>
          <p:cNvSpPr>
            <a:spLocks noChangeShapeType="1"/>
          </p:cNvSpPr>
          <p:nvPr/>
        </p:nvSpPr>
        <p:spPr bwMode="auto">
          <a:xfrm flipH="1" flipV="1">
            <a:off x="6034073" y="4809444"/>
            <a:ext cx="377825" cy="397914"/>
          </a:xfrm>
          <a:prstGeom prst="line">
            <a:avLst/>
          </a:prstGeom>
          <a:noFill/>
          <a:ln w="76200">
            <a:solidFill>
              <a:schemeClr val="bg1">
                <a:lumMod val="85000"/>
              </a:schemeClr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2" name="Line 40"/>
          <p:cNvSpPr>
            <a:spLocks noChangeShapeType="1"/>
          </p:cNvSpPr>
          <p:nvPr/>
        </p:nvSpPr>
        <p:spPr bwMode="auto">
          <a:xfrm>
            <a:off x="5903899" y="4977719"/>
            <a:ext cx="368300" cy="425450"/>
          </a:xfrm>
          <a:prstGeom prst="line">
            <a:avLst/>
          </a:prstGeom>
          <a:noFill/>
          <a:ln w="76200">
            <a:solidFill>
              <a:schemeClr val="bg1">
                <a:lumMod val="85000"/>
              </a:schemeClr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5" name="Line 18"/>
          <p:cNvSpPr>
            <a:spLocks noChangeShapeType="1"/>
          </p:cNvSpPr>
          <p:nvPr/>
        </p:nvSpPr>
        <p:spPr bwMode="auto">
          <a:xfrm>
            <a:off x="5110149" y="2917144"/>
            <a:ext cx="58738" cy="446088"/>
          </a:xfrm>
          <a:prstGeom prst="line">
            <a:avLst/>
          </a:prstGeom>
          <a:noFill/>
          <a:ln w="76200">
            <a:solidFill>
              <a:schemeClr val="bg1">
                <a:lumMod val="85000"/>
              </a:schemeClr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" name="Line 19"/>
          <p:cNvSpPr>
            <a:spLocks noChangeShapeType="1"/>
          </p:cNvSpPr>
          <p:nvPr/>
        </p:nvSpPr>
        <p:spPr bwMode="auto">
          <a:xfrm flipH="1" flipV="1">
            <a:off x="5300649" y="2845706"/>
            <a:ext cx="44450" cy="454025"/>
          </a:xfrm>
          <a:prstGeom prst="line">
            <a:avLst/>
          </a:prstGeom>
          <a:noFill/>
          <a:ln w="76200">
            <a:solidFill>
              <a:schemeClr val="bg1">
                <a:lumMod val="85000"/>
              </a:schemeClr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" name="Line 21"/>
          <p:cNvSpPr>
            <a:spLocks noChangeShapeType="1"/>
          </p:cNvSpPr>
          <p:nvPr/>
        </p:nvSpPr>
        <p:spPr bwMode="auto">
          <a:xfrm flipH="1">
            <a:off x="5824524" y="3018744"/>
            <a:ext cx="320675" cy="403225"/>
          </a:xfrm>
          <a:prstGeom prst="line">
            <a:avLst/>
          </a:prstGeom>
          <a:noFill/>
          <a:ln w="76200">
            <a:solidFill>
              <a:schemeClr val="bg1">
                <a:lumMod val="85000"/>
              </a:schemeClr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8" name="Line 22"/>
          <p:cNvSpPr>
            <a:spLocks noChangeShapeType="1"/>
          </p:cNvSpPr>
          <p:nvPr/>
        </p:nvSpPr>
        <p:spPr bwMode="auto">
          <a:xfrm flipV="1">
            <a:off x="6002324" y="3098119"/>
            <a:ext cx="350838" cy="411163"/>
          </a:xfrm>
          <a:prstGeom prst="line">
            <a:avLst/>
          </a:prstGeom>
          <a:noFill/>
          <a:ln w="76200">
            <a:solidFill>
              <a:schemeClr val="bg1">
                <a:lumMod val="85000"/>
              </a:schemeClr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9" name="Line 18"/>
          <p:cNvSpPr>
            <a:spLocks noChangeShapeType="1"/>
          </p:cNvSpPr>
          <p:nvPr/>
        </p:nvSpPr>
        <p:spPr bwMode="auto">
          <a:xfrm rot="18261212" flipH="1">
            <a:off x="4638095" y="3101569"/>
            <a:ext cx="57523" cy="497958"/>
          </a:xfrm>
          <a:prstGeom prst="line">
            <a:avLst/>
          </a:prstGeom>
          <a:noFill/>
          <a:ln w="76200">
            <a:solidFill>
              <a:schemeClr val="bg1">
                <a:lumMod val="85000"/>
              </a:schemeClr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0" name="Line 19"/>
          <p:cNvSpPr>
            <a:spLocks noChangeShapeType="1"/>
          </p:cNvSpPr>
          <p:nvPr/>
        </p:nvSpPr>
        <p:spPr bwMode="auto">
          <a:xfrm rot="18261212" flipV="1">
            <a:off x="4457125" y="3181339"/>
            <a:ext cx="44632" cy="506819"/>
          </a:xfrm>
          <a:prstGeom prst="line">
            <a:avLst/>
          </a:prstGeom>
          <a:noFill/>
          <a:ln w="76200">
            <a:solidFill>
              <a:schemeClr val="bg1">
                <a:lumMod val="85000"/>
              </a:schemeClr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" name="Group 63"/>
          <p:cNvGrpSpPr/>
          <p:nvPr/>
        </p:nvGrpSpPr>
        <p:grpSpPr>
          <a:xfrm>
            <a:off x="6261087" y="4049030"/>
            <a:ext cx="563562" cy="173411"/>
            <a:chOff x="7059613" y="2282826"/>
            <a:chExt cx="563562" cy="209550"/>
          </a:xfrm>
        </p:grpSpPr>
        <p:sp>
          <p:nvSpPr>
            <p:cNvPr id="62" name="Line 11"/>
            <p:cNvSpPr>
              <a:spLocks noChangeShapeType="1"/>
            </p:cNvSpPr>
            <p:nvPr/>
          </p:nvSpPr>
          <p:spPr bwMode="auto">
            <a:xfrm>
              <a:off x="7089775" y="2282826"/>
              <a:ext cx="533400" cy="0"/>
            </a:xfrm>
            <a:prstGeom prst="lin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3" name="Line 12"/>
            <p:cNvSpPr>
              <a:spLocks noChangeShapeType="1"/>
            </p:cNvSpPr>
            <p:nvPr/>
          </p:nvSpPr>
          <p:spPr bwMode="auto">
            <a:xfrm flipH="1">
              <a:off x="7059613" y="2492376"/>
              <a:ext cx="533400" cy="0"/>
            </a:xfrm>
            <a:prstGeom prst="lin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0" name="Line 11"/>
          <p:cNvSpPr>
            <a:spLocks noChangeShapeType="1"/>
          </p:cNvSpPr>
          <p:nvPr/>
        </p:nvSpPr>
        <p:spPr bwMode="auto">
          <a:xfrm>
            <a:off x="3856023" y="4141854"/>
            <a:ext cx="533400" cy="0"/>
          </a:xfrm>
          <a:prstGeom prst="line">
            <a:avLst/>
          </a:prstGeom>
          <a:noFill/>
          <a:ln w="76200">
            <a:solidFill>
              <a:schemeClr val="bg1">
                <a:lumMod val="85000"/>
              </a:schemeClr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" name="Line 12"/>
          <p:cNvSpPr>
            <a:spLocks noChangeShapeType="1"/>
          </p:cNvSpPr>
          <p:nvPr/>
        </p:nvSpPr>
        <p:spPr bwMode="auto">
          <a:xfrm flipH="1">
            <a:off x="3825861" y="4351404"/>
            <a:ext cx="533400" cy="0"/>
          </a:xfrm>
          <a:prstGeom prst="line">
            <a:avLst/>
          </a:prstGeom>
          <a:noFill/>
          <a:ln w="76200">
            <a:solidFill>
              <a:schemeClr val="bg1">
                <a:lumMod val="85000"/>
              </a:schemeClr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4606912" y="1737631"/>
            <a:ext cx="1062037" cy="1044575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defTabSz="457200">
              <a:lnSpc>
                <a:spcPct val="85000"/>
              </a:lnSpc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Oval 15"/>
          <p:cNvSpPr>
            <a:spLocks noChangeArrowheads="1"/>
          </p:cNvSpPr>
          <p:nvPr/>
        </p:nvSpPr>
        <p:spPr bwMode="auto">
          <a:xfrm>
            <a:off x="5976924" y="1975757"/>
            <a:ext cx="1082675" cy="1054100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defTabSz="457200">
              <a:lnSpc>
                <a:spcPct val="85000"/>
              </a:lnSpc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4543781" y="3537016"/>
            <a:ext cx="1482725" cy="1504950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defTabSz="457200">
              <a:lnSpc>
                <a:spcPct val="85000"/>
              </a:lnSpc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Oval 15"/>
          <p:cNvSpPr>
            <a:spLocks noChangeArrowheads="1"/>
          </p:cNvSpPr>
          <p:nvPr/>
        </p:nvSpPr>
        <p:spPr bwMode="auto">
          <a:xfrm>
            <a:off x="6954824" y="3420381"/>
            <a:ext cx="1352550" cy="1381126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defTabSz="457200">
              <a:lnSpc>
                <a:spcPct val="85000"/>
              </a:lnSpc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Oval 15"/>
          <p:cNvSpPr>
            <a:spLocks noChangeArrowheads="1"/>
          </p:cNvSpPr>
          <p:nvPr/>
        </p:nvSpPr>
        <p:spPr bwMode="auto">
          <a:xfrm>
            <a:off x="6202350" y="5225368"/>
            <a:ext cx="1001725" cy="950915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defTabSz="457200">
              <a:lnSpc>
                <a:spcPct val="85000"/>
              </a:lnSpc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Oval 15"/>
          <p:cNvSpPr>
            <a:spLocks noChangeArrowheads="1"/>
          </p:cNvSpPr>
          <p:nvPr/>
        </p:nvSpPr>
        <p:spPr bwMode="auto">
          <a:xfrm>
            <a:off x="3416287" y="2248806"/>
            <a:ext cx="1057275" cy="1023938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defTabSz="457200">
              <a:lnSpc>
                <a:spcPct val="85000"/>
              </a:lnSpc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189787" y="1740259"/>
            <a:ext cx="1954213" cy="788987"/>
            <a:chOff x="568" y="1217"/>
            <a:chExt cx="1231" cy="497"/>
          </a:xfrm>
        </p:grpSpPr>
        <p:sp>
          <p:nvSpPr>
            <p:cNvPr id="655363" name="Rectangle 3"/>
            <p:cNvSpPr>
              <a:spLocks noChangeArrowheads="1"/>
            </p:cNvSpPr>
            <p:nvPr/>
          </p:nvSpPr>
          <p:spPr bwMode="auto">
            <a:xfrm>
              <a:off x="577" y="1217"/>
              <a:ext cx="1222" cy="4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55364" name="Rectangle 4"/>
            <p:cNvSpPr>
              <a:spLocks noChangeArrowheads="1"/>
            </p:cNvSpPr>
            <p:nvPr/>
          </p:nvSpPr>
          <p:spPr bwMode="auto">
            <a:xfrm>
              <a:off x="568" y="1228"/>
              <a:ext cx="521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457200"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LEGEND</a:t>
              </a:r>
            </a:p>
          </p:txBody>
        </p:sp>
        <p:sp>
          <p:nvSpPr>
            <p:cNvPr id="655365" name="Rectangle 5"/>
            <p:cNvSpPr>
              <a:spLocks noChangeArrowheads="1"/>
            </p:cNvSpPr>
            <p:nvPr/>
          </p:nvSpPr>
          <p:spPr bwMode="auto">
            <a:xfrm>
              <a:off x="645" y="1408"/>
              <a:ext cx="162" cy="9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55366" name="Rectangle 6"/>
            <p:cNvSpPr>
              <a:spLocks noChangeArrowheads="1"/>
            </p:cNvSpPr>
            <p:nvPr/>
          </p:nvSpPr>
          <p:spPr bwMode="auto">
            <a:xfrm>
              <a:off x="645" y="1554"/>
              <a:ext cx="162" cy="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55367" name="Rectangle 7"/>
            <p:cNvSpPr>
              <a:spLocks noChangeArrowheads="1"/>
            </p:cNvSpPr>
            <p:nvPr/>
          </p:nvSpPr>
          <p:spPr bwMode="auto">
            <a:xfrm>
              <a:off x="814" y="1389"/>
              <a:ext cx="702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</a:rPr>
                <a:t>Status Feedback</a:t>
              </a:r>
            </a:p>
          </p:txBody>
        </p:sp>
        <p:sp>
          <p:nvSpPr>
            <p:cNvPr id="655368" name="Rectangle 8"/>
            <p:cNvSpPr>
              <a:spLocks noChangeArrowheads="1"/>
            </p:cNvSpPr>
            <p:nvPr/>
          </p:nvSpPr>
          <p:spPr bwMode="auto">
            <a:xfrm>
              <a:off x="731" y="1531"/>
              <a:ext cx="1068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defTabSz="457200">
                <a:lnSpc>
                  <a:spcPct val="85000"/>
                </a:lnSpc>
                <a:defRPr/>
              </a:pPr>
              <a:r>
                <a:rPr lang="en-US" sz="1100" dirty="0">
                  <a:solidFill>
                    <a:prstClr val="black"/>
                  </a:solidFill>
                </a:rPr>
                <a:t>   Request for Support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825861" y="3514791"/>
            <a:ext cx="2214562" cy="1549400"/>
            <a:chOff x="1844" y="2045"/>
            <a:chExt cx="1395" cy="976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844" y="2440"/>
              <a:ext cx="355" cy="132"/>
              <a:chOff x="1844" y="2440"/>
              <a:chExt cx="355" cy="132"/>
            </a:xfrm>
          </p:grpSpPr>
          <p:sp>
            <p:nvSpPr>
              <p:cNvPr id="655371" name="Line 11"/>
              <p:cNvSpPr>
                <a:spLocks noChangeShapeType="1"/>
              </p:cNvSpPr>
              <p:nvPr/>
            </p:nvSpPr>
            <p:spPr bwMode="auto">
              <a:xfrm>
                <a:off x="1863" y="2440"/>
                <a:ext cx="336" cy="0"/>
              </a:xfrm>
              <a:prstGeom prst="line">
                <a:avLst/>
              </a:prstGeom>
              <a:noFill/>
              <a:ln w="76200">
                <a:solidFill>
                  <a:schemeClr val="bg1">
                    <a:lumMod val="65000"/>
                  </a:schemeClr>
                </a:solidFill>
                <a:round/>
                <a:headEnd type="none" w="sm" len="sm"/>
                <a:tailEnd type="stealth" w="med" len="med"/>
              </a:ln>
              <a:effectLst/>
            </p:spPr>
            <p:txBody>
              <a:bodyPr/>
              <a:lstStyle/>
              <a:p>
                <a:pPr defTabSz="457200"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5372" name="Line 12"/>
              <p:cNvSpPr>
                <a:spLocks noChangeShapeType="1"/>
              </p:cNvSpPr>
              <p:nvPr/>
            </p:nvSpPr>
            <p:spPr bwMode="auto">
              <a:xfrm flipH="1">
                <a:off x="1844" y="2572"/>
                <a:ext cx="336" cy="0"/>
              </a:xfrm>
              <a:prstGeom prst="line">
                <a:avLst/>
              </a:prstGeom>
              <a:noFill/>
              <a:ln w="76200">
                <a:solidFill>
                  <a:srgbClr val="FFC000"/>
                </a:solidFill>
                <a:round/>
                <a:headEnd type="none" w="sm" len="sm"/>
                <a:tailEnd type="stealth" w="med" len="med"/>
              </a:ln>
              <a:effectLst/>
            </p:spPr>
            <p:txBody>
              <a:bodyPr/>
              <a:lstStyle/>
              <a:p>
                <a:pPr defTabSz="457200"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55373" name="Oval 13"/>
            <p:cNvSpPr>
              <a:spLocks noChangeArrowheads="1"/>
            </p:cNvSpPr>
            <p:nvPr/>
          </p:nvSpPr>
          <p:spPr bwMode="auto">
            <a:xfrm>
              <a:off x="2269" y="2045"/>
              <a:ext cx="970" cy="97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  <a:shade val="30000"/>
                    <a:satMod val="11500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B2B2B2"/>
              </a:outerShdw>
            </a:effectLst>
          </p:spPr>
          <p:txBody>
            <a:bodyPr wrap="none" lIns="92075" tIns="46038" rIns="92075" bIns="46038" anchor="ctr"/>
            <a:lstStyle/>
            <a:p>
              <a:pPr algn="ctr" defTabSz="457200">
                <a:lnSpc>
                  <a:spcPct val="90000"/>
                </a:lnSpc>
                <a:defRPr/>
              </a:pPr>
              <a:r>
                <a:rPr lang="en-US" dirty="0">
                  <a:solidFill>
                    <a:prstClr val="white"/>
                  </a:solidFill>
                </a:rPr>
                <a:t> </a:t>
              </a:r>
              <a:r>
                <a:rPr lang="en-US" sz="2000" dirty="0">
                  <a:solidFill>
                    <a:prstClr val="white"/>
                  </a:solidFill>
                </a:rPr>
                <a:t>State </a:t>
              </a:r>
            </a:p>
            <a:p>
              <a:pPr algn="ctr" defTabSz="457200">
                <a:lnSpc>
                  <a:spcPct val="90000"/>
                </a:lnSpc>
                <a:defRPr/>
              </a:pPr>
              <a:r>
                <a:rPr lang="en-US" sz="2000" dirty="0">
                  <a:solidFill>
                    <a:prstClr val="white"/>
                  </a:solidFill>
                </a:rPr>
                <a:t>Operations</a:t>
              </a:r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2039924" y="3902982"/>
            <a:ext cx="2628900" cy="2344738"/>
            <a:chOff x="649" y="2374"/>
            <a:chExt cx="1656" cy="1477"/>
          </a:xfrm>
        </p:grpSpPr>
        <p:sp>
          <p:nvSpPr>
            <p:cNvPr id="655384" name="Oval 24"/>
            <p:cNvSpPr>
              <a:spLocks noChangeArrowheads="1"/>
            </p:cNvSpPr>
            <p:nvPr/>
          </p:nvSpPr>
          <p:spPr bwMode="auto">
            <a:xfrm>
              <a:off x="1042" y="2374"/>
              <a:ext cx="668" cy="665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0"/>
                    <a:shade val="30000"/>
                    <a:satMod val="115000"/>
                  </a:schemeClr>
                </a:gs>
                <a:gs pos="50000">
                  <a:schemeClr val="accent3">
                    <a:lumMod val="50000"/>
                    <a:shade val="67500"/>
                    <a:satMod val="115000"/>
                  </a:schemeClr>
                </a:gs>
                <a:gs pos="100000">
                  <a:schemeClr val="accent3">
                    <a:lumMod val="50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B2B2B2"/>
              </a:outerShdw>
            </a:effectLst>
          </p:spPr>
          <p:txBody>
            <a:bodyPr wrap="none" lIns="92075" tIns="46038" rIns="92075" bIns="46038" anchor="ctr"/>
            <a:lstStyle/>
            <a:p>
              <a:pPr algn="ctr" defTabSz="457200">
                <a:defRPr/>
              </a:pPr>
              <a:r>
                <a:rPr lang="en-US" sz="2000" dirty="0">
                  <a:solidFill>
                    <a:prstClr val="white"/>
                  </a:solidFill>
                </a:rPr>
                <a:t>Parish</a:t>
              </a:r>
              <a:br>
                <a:rPr lang="en-US" sz="2000" dirty="0">
                  <a:solidFill>
                    <a:prstClr val="white"/>
                  </a:solidFill>
                </a:rPr>
              </a:br>
              <a:r>
                <a:rPr lang="en-US" sz="2000" dirty="0">
                  <a:solidFill>
                    <a:prstClr val="white"/>
                  </a:solidFill>
                </a:rPr>
                <a:t>EOC</a:t>
              </a:r>
            </a:p>
          </p:txBody>
        </p:sp>
        <p:sp>
          <p:nvSpPr>
            <p:cNvPr id="655385" name="Oval 25"/>
            <p:cNvSpPr>
              <a:spLocks noChangeArrowheads="1"/>
            </p:cNvSpPr>
            <p:nvPr/>
          </p:nvSpPr>
          <p:spPr bwMode="auto">
            <a:xfrm>
              <a:off x="1749" y="3315"/>
              <a:ext cx="556" cy="536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0"/>
                    <a:shade val="30000"/>
                    <a:satMod val="115000"/>
                  </a:schemeClr>
                </a:gs>
                <a:gs pos="50000">
                  <a:schemeClr val="accent3">
                    <a:lumMod val="50000"/>
                    <a:shade val="67500"/>
                    <a:satMod val="115000"/>
                  </a:schemeClr>
                </a:gs>
                <a:gs pos="100000">
                  <a:schemeClr val="accent3">
                    <a:lumMod val="50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B2B2B2"/>
              </a:outerShdw>
            </a:effectLst>
          </p:spPr>
          <p:txBody>
            <a:bodyPr wrap="none" lIns="137160" tIns="201168" rIns="92075" bIns="46038" anchor="ctr"/>
            <a:lstStyle/>
            <a:p>
              <a:pPr algn="ctr" defTabSz="457200">
                <a:lnSpc>
                  <a:spcPts val="1800"/>
                </a:lnSpc>
                <a:defRPr/>
              </a:pPr>
              <a:r>
                <a:rPr lang="en-US" sz="1400" dirty="0">
                  <a:solidFill>
                    <a:prstClr val="white"/>
                  </a:solidFill>
                </a:rPr>
                <a:t>Intrastate</a:t>
              </a:r>
            </a:p>
            <a:p>
              <a:pPr algn="ctr" defTabSz="457200">
                <a:lnSpc>
                  <a:spcPts val="1800"/>
                </a:lnSpc>
                <a:defRPr/>
              </a:pPr>
              <a:r>
                <a:rPr lang="en-US" sz="1400" dirty="0">
                  <a:solidFill>
                    <a:prstClr val="white"/>
                  </a:solidFill>
                </a:rPr>
                <a:t>Mutual </a:t>
              </a:r>
            </a:p>
            <a:p>
              <a:pPr algn="ctr" defTabSz="457200">
                <a:lnSpc>
                  <a:spcPts val="1800"/>
                </a:lnSpc>
                <a:defRPr/>
              </a:pPr>
              <a:r>
                <a:rPr lang="en-US" sz="1400" dirty="0">
                  <a:solidFill>
                    <a:prstClr val="white"/>
                  </a:solidFill>
                </a:rPr>
                <a:t>Aid</a:t>
              </a:r>
            </a:p>
          </p:txBody>
        </p:sp>
        <p:sp>
          <p:nvSpPr>
            <p:cNvPr id="655386" name="Line 26"/>
            <p:cNvSpPr>
              <a:spLocks noChangeShapeType="1"/>
            </p:cNvSpPr>
            <p:nvPr/>
          </p:nvSpPr>
          <p:spPr bwMode="auto">
            <a:xfrm flipH="1" flipV="1">
              <a:off x="1675" y="2922"/>
              <a:ext cx="198" cy="276"/>
            </a:xfrm>
            <a:prstGeom prst="line">
              <a:avLst/>
            </a:prstGeom>
            <a:noFill/>
            <a:ln w="76200">
              <a:solidFill>
                <a:srgbClr val="FFC000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55387" name="Line 27"/>
            <p:cNvSpPr>
              <a:spLocks noChangeShapeType="1"/>
            </p:cNvSpPr>
            <p:nvPr/>
          </p:nvSpPr>
          <p:spPr bwMode="auto">
            <a:xfrm>
              <a:off x="1603" y="3036"/>
              <a:ext cx="156" cy="264"/>
            </a:xfrm>
            <a:prstGeom prst="line">
              <a:avLst/>
            </a:prstGeom>
            <a:noFill/>
            <a:ln w="76200">
              <a:solidFill>
                <a:schemeClr val="bg1">
                  <a:lumMod val="65000"/>
                </a:schemeClr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55388" name="Oval 28"/>
            <p:cNvSpPr>
              <a:spLocks noChangeArrowheads="1"/>
            </p:cNvSpPr>
            <p:nvPr/>
          </p:nvSpPr>
          <p:spPr bwMode="auto">
            <a:xfrm>
              <a:off x="649" y="3315"/>
              <a:ext cx="565" cy="49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B2B2B2"/>
              </a:outerShdw>
            </a:effectLst>
          </p:spPr>
          <p:txBody>
            <a:bodyPr wrap="none" lIns="45720" tIns="0" rIns="92075" bIns="46038" anchor="ctr"/>
            <a:lstStyle/>
            <a:p>
              <a:pPr algn="ctr" defTabSz="457200">
                <a:lnSpc>
                  <a:spcPct val="89000"/>
                </a:lnSpc>
                <a:defRPr/>
              </a:pPr>
              <a:r>
                <a:rPr lang="en-US" sz="1700" dirty="0">
                  <a:solidFill>
                    <a:prstClr val="white"/>
                  </a:solidFill>
                </a:rPr>
                <a:t/>
              </a:r>
              <a:br>
                <a:rPr lang="en-US" sz="1700" dirty="0">
                  <a:solidFill>
                    <a:prstClr val="white"/>
                  </a:solidFill>
                </a:rPr>
              </a:br>
              <a:r>
                <a:rPr lang="en-US" sz="1700" dirty="0">
                  <a:solidFill>
                    <a:prstClr val="white"/>
                  </a:solidFill>
                </a:rPr>
                <a:t>  </a:t>
              </a:r>
              <a:r>
                <a:rPr lang="en-US" sz="1400" dirty="0">
                  <a:solidFill>
                    <a:prstClr val="white"/>
                  </a:solidFill>
                </a:rPr>
                <a:t>Contracts </a:t>
              </a:r>
            </a:p>
            <a:p>
              <a:pPr algn="ctr" defTabSz="457200">
                <a:lnSpc>
                  <a:spcPct val="89000"/>
                </a:lnSpc>
                <a:defRPr/>
              </a:pPr>
              <a:r>
                <a:rPr lang="en-US" sz="1400" dirty="0">
                  <a:solidFill>
                    <a:prstClr val="white"/>
                  </a:solidFill>
                </a:rPr>
                <a:t>  Rents </a:t>
              </a:r>
            </a:p>
            <a:p>
              <a:pPr algn="ctr" defTabSz="457200">
                <a:lnSpc>
                  <a:spcPct val="89000"/>
                </a:lnSpc>
                <a:defRPr/>
              </a:pPr>
              <a:r>
                <a:rPr lang="en-US" sz="1400" dirty="0">
                  <a:solidFill>
                    <a:prstClr val="white"/>
                  </a:solidFill>
                </a:rPr>
                <a:t>  etc</a:t>
              </a:r>
              <a:r>
                <a:rPr lang="en-US" sz="1700" dirty="0">
                  <a:solidFill>
                    <a:prstClr val="white"/>
                  </a:solidFill>
                </a:rPr>
                <a:t>.</a:t>
              </a:r>
            </a:p>
          </p:txBody>
        </p:sp>
        <p:grpSp>
          <p:nvGrpSpPr>
            <p:cNvPr id="7" name="Group 29"/>
            <p:cNvGrpSpPr>
              <a:grpSpLocks/>
            </p:cNvGrpSpPr>
            <p:nvPr/>
          </p:nvGrpSpPr>
          <p:grpSpPr bwMode="auto">
            <a:xfrm>
              <a:off x="982" y="2969"/>
              <a:ext cx="226" cy="366"/>
              <a:chOff x="982" y="2969"/>
              <a:chExt cx="226" cy="366"/>
            </a:xfrm>
          </p:grpSpPr>
          <p:sp>
            <p:nvSpPr>
              <p:cNvPr id="655390" name="Line 30"/>
              <p:cNvSpPr>
                <a:spLocks noChangeShapeType="1"/>
              </p:cNvSpPr>
              <p:nvPr/>
            </p:nvSpPr>
            <p:spPr bwMode="auto">
              <a:xfrm flipV="1">
                <a:off x="982" y="2969"/>
                <a:ext cx="106" cy="282"/>
              </a:xfrm>
              <a:prstGeom prst="line">
                <a:avLst/>
              </a:prstGeom>
              <a:noFill/>
              <a:ln w="76200">
                <a:solidFill>
                  <a:srgbClr val="FFC000"/>
                </a:solidFill>
                <a:round/>
                <a:headEnd type="none" w="sm" len="sm"/>
                <a:tailEnd type="stealth" w="med" len="med"/>
              </a:ln>
              <a:effectLst/>
            </p:spPr>
            <p:txBody>
              <a:bodyPr/>
              <a:lstStyle/>
              <a:p>
                <a:pPr defTabSz="457200"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5391" name="Line 31"/>
              <p:cNvSpPr>
                <a:spLocks noChangeShapeType="1"/>
              </p:cNvSpPr>
              <p:nvPr/>
            </p:nvSpPr>
            <p:spPr bwMode="auto">
              <a:xfrm flipH="1">
                <a:off x="1106" y="3053"/>
                <a:ext cx="102" cy="282"/>
              </a:xfrm>
              <a:prstGeom prst="line">
                <a:avLst/>
              </a:prstGeom>
              <a:noFill/>
              <a:ln w="76200">
                <a:solidFill>
                  <a:schemeClr val="bg1">
                    <a:lumMod val="65000"/>
                  </a:schemeClr>
                </a:solidFill>
                <a:round/>
                <a:headEnd type="none" w="sm" len="sm"/>
                <a:tailEnd type="stealth" w="med" len="med"/>
              </a:ln>
              <a:effectLst/>
            </p:spPr>
            <p:txBody>
              <a:bodyPr/>
              <a:lstStyle/>
              <a:p>
                <a:pPr defTabSz="457200"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6253152" y="3390219"/>
            <a:ext cx="2093914" cy="1444625"/>
            <a:chOff x="3279" y="2051"/>
            <a:chExt cx="1319" cy="910"/>
          </a:xfrm>
        </p:grpSpPr>
        <p:sp>
          <p:nvSpPr>
            <p:cNvPr id="655393" name="Oval 33"/>
            <p:cNvSpPr>
              <a:spLocks noChangeArrowheads="1"/>
            </p:cNvSpPr>
            <p:nvPr/>
          </p:nvSpPr>
          <p:spPr bwMode="auto">
            <a:xfrm>
              <a:off x="3698" y="2051"/>
              <a:ext cx="900" cy="91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B2B2B2"/>
              </a:outerShdw>
            </a:effectLst>
          </p:spPr>
          <p:txBody>
            <a:bodyPr wrap="none" lIns="92075" tIns="46038" rIns="92075" bIns="46038" anchor="ctr"/>
            <a:lstStyle/>
            <a:p>
              <a:pPr algn="ctr" defTabSz="457200">
                <a:lnSpc>
                  <a:spcPts val="2100"/>
                </a:lnSpc>
                <a:defRPr/>
              </a:pPr>
              <a:r>
                <a:rPr lang="en-US" sz="1700" dirty="0">
                  <a:solidFill>
                    <a:prstClr val="white"/>
                  </a:solidFill>
                </a:rPr>
                <a:t>Federal</a:t>
              </a:r>
            </a:p>
            <a:p>
              <a:pPr algn="ctr" defTabSz="457200">
                <a:lnSpc>
                  <a:spcPts val="2100"/>
                </a:lnSpc>
                <a:defRPr/>
              </a:pPr>
              <a:r>
                <a:rPr lang="en-US" sz="1700" dirty="0">
                  <a:solidFill>
                    <a:prstClr val="white"/>
                  </a:solidFill>
                </a:rPr>
                <a:t>Assistance</a:t>
              </a:r>
            </a:p>
          </p:txBody>
        </p:sp>
        <p:sp>
          <p:nvSpPr>
            <p:cNvPr id="655394" name="Line 34"/>
            <p:cNvSpPr>
              <a:spLocks noChangeShapeType="1"/>
            </p:cNvSpPr>
            <p:nvPr/>
          </p:nvSpPr>
          <p:spPr bwMode="auto">
            <a:xfrm>
              <a:off x="3306" y="2457"/>
              <a:ext cx="334" cy="1"/>
            </a:xfrm>
            <a:prstGeom prst="line">
              <a:avLst/>
            </a:prstGeom>
            <a:noFill/>
            <a:ln w="76200">
              <a:solidFill>
                <a:schemeClr val="bg1">
                  <a:lumMod val="65000"/>
                </a:schemeClr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 sz="1700" dirty="0">
                <a:solidFill>
                  <a:prstClr val="black"/>
                </a:solidFill>
              </a:endParaRPr>
            </a:p>
          </p:txBody>
        </p:sp>
        <p:sp>
          <p:nvSpPr>
            <p:cNvPr id="655395" name="Line 35"/>
            <p:cNvSpPr>
              <a:spLocks noChangeShapeType="1"/>
            </p:cNvSpPr>
            <p:nvPr/>
          </p:nvSpPr>
          <p:spPr bwMode="auto">
            <a:xfrm flipH="1">
              <a:off x="3279" y="2575"/>
              <a:ext cx="359" cy="0"/>
            </a:xfrm>
            <a:prstGeom prst="line">
              <a:avLst/>
            </a:prstGeom>
            <a:noFill/>
            <a:ln w="76200">
              <a:solidFill>
                <a:srgbClr val="FFC000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 sz="17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5894374" y="4799919"/>
            <a:ext cx="1309688" cy="1376362"/>
            <a:chOff x="3059" y="2921"/>
            <a:chExt cx="825" cy="867"/>
          </a:xfrm>
        </p:grpSpPr>
        <p:sp>
          <p:nvSpPr>
            <p:cNvPr id="655397" name="Oval 37"/>
            <p:cNvSpPr>
              <a:spLocks noChangeArrowheads="1"/>
            </p:cNvSpPr>
            <p:nvPr/>
          </p:nvSpPr>
          <p:spPr bwMode="auto">
            <a:xfrm>
              <a:off x="3243" y="3164"/>
              <a:ext cx="641" cy="624"/>
            </a:xfrm>
            <a:prstGeom prst="ellipse">
              <a:avLst/>
            </a:prstGeom>
            <a:gradFill flip="none" rotWithShape="1">
              <a:gsLst>
                <a:gs pos="0">
                  <a:srgbClr val="CC6600">
                    <a:shade val="30000"/>
                    <a:satMod val="115000"/>
                  </a:srgbClr>
                </a:gs>
                <a:gs pos="50000">
                  <a:srgbClr val="CC6600">
                    <a:shade val="67500"/>
                    <a:satMod val="115000"/>
                  </a:srgbClr>
                </a:gs>
                <a:gs pos="100000">
                  <a:srgbClr val="CC66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B2B2B2"/>
              </a:outerShdw>
            </a:effectLst>
          </p:spPr>
          <p:txBody>
            <a:bodyPr wrap="none" lIns="92075" tIns="46038" rIns="92075" bIns="46038" anchor="ctr"/>
            <a:lstStyle/>
            <a:p>
              <a:pPr algn="ctr" defTabSz="457200">
                <a:lnSpc>
                  <a:spcPts val="1900"/>
                </a:lnSpc>
                <a:defRPr/>
              </a:pPr>
              <a:r>
                <a:rPr lang="en-US" sz="1400" dirty="0">
                  <a:solidFill>
                    <a:prstClr val="white"/>
                  </a:solidFill>
                </a:rPr>
                <a:t>EMAC</a:t>
              </a:r>
              <a:br>
                <a:rPr lang="en-US" sz="1400" dirty="0">
                  <a:solidFill>
                    <a:prstClr val="white"/>
                  </a:solidFill>
                </a:rPr>
              </a:br>
              <a:r>
                <a:rPr lang="en-US" sz="1400" dirty="0">
                  <a:solidFill>
                    <a:prstClr val="white"/>
                  </a:solidFill>
                </a:rPr>
                <a:t>State </a:t>
              </a:r>
            </a:p>
            <a:p>
              <a:pPr algn="ctr" defTabSz="457200">
                <a:lnSpc>
                  <a:spcPts val="1900"/>
                </a:lnSpc>
                <a:defRPr/>
              </a:pPr>
              <a:r>
                <a:rPr lang="en-US" sz="1400" dirty="0">
                  <a:solidFill>
                    <a:prstClr val="white"/>
                  </a:solidFill>
                </a:rPr>
                <a:t> To State </a:t>
              </a:r>
              <a:br>
                <a:rPr lang="en-US" sz="1400" dirty="0">
                  <a:solidFill>
                    <a:prstClr val="white"/>
                  </a:solidFill>
                </a:rPr>
              </a:br>
              <a:r>
                <a:rPr lang="en-US" sz="1400" dirty="0">
                  <a:solidFill>
                    <a:prstClr val="white"/>
                  </a:solidFill>
                </a:rPr>
                <a:t> Assets</a:t>
              </a:r>
            </a:p>
          </p:txBody>
        </p:sp>
        <p:grpSp>
          <p:nvGrpSpPr>
            <p:cNvPr id="10" name="Group 38"/>
            <p:cNvGrpSpPr>
              <a:grpSpLocks/>
            </p:cNvGrpSpPr>
            <p:nvPr/>
          </p:nvGrpSpPr>
          <p:grpSpPr bwMode="auto">
            <a:xfrm>
              <a:off x="3059" y="2921"/>
              <a:ext cx="320" cy="374"/>
              <a:chOff x="3059" y="2921"/>
              <a:chExt cx="320" cy="374"/>
            </a:xfrm>
          </p:grpSpPr>
          <p:sp>
            <p:nvSpPr>
              <p:cNvPr id="655399" name="Line 39"/>
              <p:cNvSpPr>
                <a:spLocks noChangeShapeType="1"/>
              </p:cNvSpPr>
              <p:nvPr/>
            </p:nvSpPr>
            <p:spPr bwMode="auto">
              <a:xfrm flipH="1" flipV="1">
                <a:off x="3141" y="2921"/>
                <a:ext cx="238" cy="257"/>
              </a:xfrm>
              <a:prstGeom prst="line">
                <a:avLst/>
              </a:prstGeom>
              <a:noFill/>
              <a:ln w="76200">
                <a:solidFill>
                  <a:schemeClr val="bg1">
                    <a:lumMod val="65000"/>
                  </a:schemeClr>
                </a:solidFill>
                <a:round/>
                <a:headEnd type="none" w="sm" len="sm"/>
                <a:tailEnd type="stealth" w="med" len="med"/>
              </a:ln>
              <a:effectLst/>
            </p:spPr>
            <p:txBody>
              <a:bodyPr/>
              <a:lstStyle/>
              <a:p>
                <a:pPr defTabSz="457200">
                  <a:defRPr/>
                </a:pPr>
                <a:endParaRPr lang="en-US" sz="17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5400" name="Line 40"/>
              <p:cNvSpPr>
                <a:spLocks noChangeShapeType="1"/>
              </p:cNvSpPr>
              <p:nvPr/>
            </p:nvSpPr>
            <p:spPr bwMode="auto">
              <a:xfrm>
                <a:off x="3059" y="3027"/>
                <a:ext cx="232" cy="268"/>
              </a:xfrm>
              <a:prstGeom prst="line">
                <a:avLst/>
              </a:prstGeom>
              <a:noFill/>
              <a:ln w="76200">
                <a:solidFill>
                  <a:srgbClr val="FFC000"/>
                </a:solidFill>
                <a:round/>
                <a:headEnd type="none" w="sm" len="sm"/>
                <a:tailEnd type="stealth" w="med" len="med"/>
              </a:ln>
              <a:effectLst/>
            </p:spPr>
            <p:txBody>
              <a:bodyPr/>
              <a:lstStyle/>
              <a:p>
                <a:pPr defTabSz="457200">
                  <a:defRPr/>
                </a:pPr>
                <a:endParaRPr lang="en-US" sz="17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655401" name="Rectangle 41"/>
          <p:cNvSpPr>
            <a:spLocks noChangeArrowheads="1"/>
          </p:cNvSpPr>
          <p:nvPr/>
        </p:nvSpPr>
        <p:spPr bwMode="auto">
          <a:xfrm>
            <a:off x="680228" y="76200"/>
            <a:ext cx="8128921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defTabSz="457200">
              <a:lnSpc>
                <a:spcPct val="85000"/>
              </a:lnSpc>
              <a:defRPr/>
            </a:pPr>
            <a:r>
              <a:rPr lang="en-US" sz="4300" i="1" spc="-150" dirty="0" smtClean="0">
                <a:solidFill>
                  <a:srgbClr val="4F81BD">
                    <a:lumMod val="50000"/>
                  </a:srgbClr>
                </a:solidFill>
              </a:rPr>
              <a:t> </a:t>
            </a:r>
            <a:endParaRPr lang="en-US" sz="4300" i="1" spc="-150" dirty="0">
              <a:solidFill>
                <a:srgbClr val="4F81BD">
                  <a:lumMod val="50000"/>
                </a:srgbClr>
              </a:solidFill>
            </a:endParaRPr>
          </a:p>
        </p:txBody>
      </p:sp>
      <p:grpSp>
        <p:nvGrpSpPr>
          <p:cNvPr id="11" name="Group 52"/>
          <p:cNvGrpSpPr/>
          <p:nvPr/>
        </p:nvGrpSpPr>
        <p:grpSpPr>
          <a:xfrm>
            <a:off x="3386124" y="1728106"/>
            <a:ext cx="3702050" cy="1771650"/>
            <a:chOff x="2813050" y="1622425"/>
            <a:chExt cx="3702050" cy="1771650"/>
          </a:xfrm>
        </p:grpSpPr>
        <p:grpSp>
          <p:nvGrpSpPr>
            <p:cNvPr id="12" name="Group 14"/>
            <p:cNvGrpSpPr>
              <a:grpSpLocks/>
            </p:cNvGrpSpPr>
            <p:nvPr/>
          </p:nvGrpSpPr>
          <p:grpSpPr bwMode="auto">
            <a:xfrm>
              <a:off x="4003675" y="1622425"/>
              <a:ext cx="2511425" cy="1771650"/>
              <a:chOff x="2235" y="1028"/>
              <a:chExt cx="1582" cy="1116"/>
            </a:xfrm>
          </p:grpSpPr>
          <p:sp>
            <p:nvSpPr>
              <p:cNvPr id="655375" name="Oval 15"/>
              <p:cNvSpPr>
                <a:spLocks noChangeArrowheads="1"/>
              </p:cNvSpPr>
              <p:nvPr/>
            </p:nvSpPr>
            <p:spPr bwMode="auto">
              <a:xfrm>
                <a:off x="2235" y="1028"/>
                <a:ext cx="706" cy="67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B2B2B2"/>
                </a:outerShdw>
              </a:effectLst>
            </p:spPr>
            <p:txBody>
              <a:bodyPr wrap="none" lIns="92075" tIns="46038" rIns="92075" bIns="46038" anchor="ctr"/>
              <a:lstStyle/>
              <a:p>
                <a:pPr algn="ctr" defTabSz="457200">
                  <a:lnSpc>
                    <a:spcPct val="85000"/>
                  </a:lnSpc>
                  <a:defRPr/>
                </a:pPr>
                <a:r>
                  <a:rPr lang="en-US" sz="1700" dirty="0">
                    <a:solidFill>
                      <a:prstClr val="white"/>
                    </a:solidFill>
                  </a:rPr>
                  <a:t> State </a:t>
                </a:r>
              </a:p>
              <a:p>
                <a:pPr algn="ctr" defTabSz="457200">
                  <a:lnSpc>
                    <a:spcPct val="85000"/>
                  </a:lnSpc>
                  <a:defRPr/>
                </a:pPr>
                <a:r>
                  <a:rPr lang="en-US" sz="1700" dirty="0">
                    <a:solidFill>
                      <a:prstClr val="white"/>
                    </a:solidFill>
                  </a:rPr>
                  <a:t>  Agency </a:t>
                </a:r>
              </a:p>
              <a:p>
                <a:pPr algn="ctr" defTabSz="457200">
                  <a:lnSpc>
                    <a:spcPct val="85000"/>
                  </a:lnSpc>
                  <a:defRPr/>
                </a:pPr>
                <a:r>
                  <a:rPr lang="en-US" sz="1700" dirty="0">
                    <a:solidFill>
                      <a:prstClr val="white"/>
                    </a:solidFill>
                  </a:rPr>
                  <a:t>Assets</a:t>
                </a:r>
              </a:p>
            </p:txBody>
          </p:sp>
          <p:sp>
            <p:nvSpPr>
              <p:cNvPr id="655376" name="Oval 16"/>
              <p:cNvSpPr>
                <a:spLocks noChangeArrowheads="1"/>
              </p:cNvSpPr>
              <p:nvPr/>
            </p:nvSpPr>
            <p:spPr bwMode="auto">
              <a:xfrm>
                <a:off x="3102" y="1165"/>
                <a:ext cx="715" cy="7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B2B2B2"/>
                </a:outerShdw>
              </a:effectLst>
            </p:spPr>
            <p:txBody>
              <a:bodyPr wrap="none" lIns="92075" tIns="137160" rIns="92075" bIns="46038" anchor="ctr"/>
              <a:lstStyle/>
              <a:p>
                <a:pPr algn="ctr" defTabSz="457200">
                  <a:lnSpc>
                    <a:spcPct val="85000"/>
                  </a:lnSpc>
                  <a:defRPr/>
                </a:pPr>
                <a:r>
                  <a:rPr lang="en-US" sz="1700" dirty="0">
                    <a:solidFill>
                      <a:prstClr val="white"/>
                    </a:solidFill>
                  </a:rPr>
                  <a:t> ESF </a:t>
                </a:r>
              </a:p>
              <a:p>
                <a:pPr algn="ctr" defTabSz="457200">
                  <a:lnSpc>
                    <a:spcPct val="85000"/>
                  </a:lnSpc>
                  <a:defRPr/>
                </a:pPr>
                <a:r>
                  <a:rPr lang="en-US" sz="1700" dirty="0">
                    <a:solidFill>
                      <a:prstClr val="white"/>
                    </a:solidFill>
                  </a:rPr>
                  <a:t> Contracts </a:t>
                </a:r>
              </a:p>
              <a:p>
                <a:pPr algn="ctr" defTabSz="457200">
                  <a:lnSpc>
                    <a:spcPct val="85000"/>
                  </a:lnSpc>
                  <a:defRPr/>
                </a:pPr>
                <a:r>
                  <a:rPr lang="en-US" sz="1700" dirty="0">
                    <a:solidFill>
                      <a:prstClr val="white"/>
                    </a:solidFill>
                  </a:rPr>
                  <a:t>  Rents </a:t>
                </a:r>
              </a:p>
              <a:p>
                <a:pPr algn="ctr" defTabSz="457200">
                  <a:lnSpc>
                    <a:spcPct val="85000"/>
                  </a:lnSpc>
                  <a:defRPr/>
                </a:pPr>
                <a:r>
                  <a:rPr lang="en-US" sz="1700" dirty="0">
                    <a:solidFill>
                      <a:prstClr val="white"/>
                    </a:solidFill>
                  </a:rPr>
                  <a:t> etc.</a:t>
                </a:r>
              </a:p>
            </p:txBody>
          </p:sp>
          <p:grpSp>
            <p:nvGrpSpPr>
              <p:cNvPr id="13" name="Group 17"/>
              <p:cNvGrpSpPr>
                <a:grpSpLocks/>
              </p:cNvGrpSpPr>
              <p:nvPr/>
            </p:nvGrpSpPr>
            <p:grpSpPr bwMode="auto">
              <a:xfrm>
                <a:off x="2571" y="1732"/>
                <a:ext cx="148" cy="332"/>
                <a:chOff x="2571" y="1732"/>
                <a:chExt cx="148" cy="332"/>
              </a:xfrm>
            </p:grpSpPr>
            <p:sp>
              <p:nvSpPr>
                <p:cNvPr id="655378" name="Line 18"/>
                <p:cNvSpPr>
                  <a:spLocks noChangeShapeType="1"/>
                </p:cNvSpPr>
                <p:nvPr/>
              </p:nvSpPr>
              <p:spPr bwMode="auto">
                <a:xfrm>
                  <a:off x="2571" y="1783"/>
                  <a:ext cx="37" cy="281"/>
                </a:xfrm>
                <a:prstGeom prst="line">
                  <a:avLst/>
                </a:prstGeom>
                <a:noFill/>
                <a:ln w="76200">
                  <a:solidFill>
                    <a:schemeClr val="bg1">
                      <a:lumMod val="65000"/>
                    </a:schemeClr>
                  </a:solidFill>
                  <a:round/>
                  <a:headEnd type="none" w="sm" len="sm"/>
                  <a:tailEnd type="stealth" w="med" len="med"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 sz="17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5379" name="Line 19"/>
                <p:cNvSpPr>
                  <a:spLocks noChangeShapeType="1"/>
                </p:cNvSpPr>
                <p:nvPr/>
              </p:nvSpPr>
              <p:spPr bwMode="auto">
                <a:xfrm flipH="1" flipV="1">
                  <a:off x="2691" y="1732"/>
                  <a:ext cx="28" cy="286"/>
                </a:xfrm>
                <a:prstGeom prst="line">
                  <a:avLst/>
                </a:prstGeom>
                <a:noFill/>
                <a:ln w="76200">
                  <a:solidFill>
                    <a:srgbClr val="FFC000"/>
                  </a:solidFill>
                  <a:round/>
                  <a:headEnd type="none" w="sm" len="sm"/>
                  <a:tailEnd type="stealth" w="med" len="med"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 sz="1700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" name="Group 20"/>
              <p:cNvGrpSpPr>
                <a:grpSpLocks/>
              </p:cNvGrpSpPr>
              <p:nvPr/>
            </p:nvGrpSpPr>
            <p:grpSpPr bwMode="auto">
              <a:xfrm>
                <a:off x="3021" y="1835"/>
                <a:ext cx="333" cy="309"/>
                <a:chOff x="3021" y="1835"/>
                <a:chExt cx="333" cy="309"/>
              </a:xfrm>
            </p:grpSpPr>
            <p:sp>
              <p:nvSpPr>
                <p:cNvPr id="655381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021" y="1835"/>
                  <a:ext cx="202" cy="254"/>
                </a:xfrm>
                <a:prstGeom prst="line">
                  <a:avLst/>
                </a:prstGeom>
                <a:noFill/>
                <a:ln w="76200">
                  <a:solidFill>
                    <a:schemeClr val="bg1">
                      <a:lumMod val="65000"/>
                    </a:schemeClr>
                  </a:solidFill>
                  <a:round/>
                  <a:headEnd type="none" w="sm" len="sm"/>
                  <a:tailEnd type="stealth" w="med" len="med"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 sz="17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5382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3133" y="1885"/>
                  <a:ext cx="221" cy="259"/>
                </a:xfrm>
                <a:prstGeom prst="line">
                  <a:avLst/>
                </a:prstGeom>
                <a:noFill/>
                <a:ln w="76200">
                  <a:solidFill>
                    <a:srgbClr val="FFC000"/>
                  </a:solidFill>
                  <a:round/>
                  <a:headEnd type="none" w="sm" len="sm"/>
                  <a:tailEnd type="stealth" w="med" len="med"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 sz="1700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5" name="Group 51"/>
            <p:cNvGrpSpPr/>
            <p:nvPr/>
          </p:nvGrpSpPr>
          <p:grpSpPr>
            <a:xfrm>
              <a:off x="2813050" y="2117725"/>
              <a:ext cx="1491815" cy="1268982"/>
              <a:chOff x="2813050" y="2117725"/>
              <a:chExt cx="1491815" cy="1268982"/>
            </a:xfrm>
          </p:grpSpPr>
          <p:sp>
            <p:nvSpPr>
              <p:cNvPr id="44" name="Oval 15"/>
              <p:cNvSpPr>
                <a:spLocks noChangeArrowheads="1"/>
              </p:cNvSpPr>
              <p:nvPr/>
            </p:nvSpPr>
            <p:spPr bwMode="auto">
              <a:xfrm>
                <a:off x="2813050" y="2117725"/>
                <a:ext cx="1120775" cy="107632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B2B2B2"/>
                </a:outerShdw>
              </a:effectLst>
            </p:spPr>
            <p:txBody>
              <a:bodyPr wrap="none" lIns="92075" tIns="46038" rIns="92075" bIns="46038" anchor="ctr"/>
              <a:lstStyle/>
              <a:p>
                <a:pPr algn="ctr" defTabSz="457200">
                  <a:lnSpc>
                    <a:spcPts val="1100"/>
                  </a:lnSpc>
                  <a:defRPr/>
                </a:pPr>
                <a:r>
                  <a:rPr lang="en-US" sz="1700" dirty="0">
                    <a:solidFill>
                      <a:prstClr val="white"/>
                    </a:solidFill>
                  </a:rPr>
                  <a:t> </a:t>
                </a:r>
                <a:br>
                  <a:rPr lang="en-US" sz="1700" dirty="0">
                    <a:solidFill>
                      <a:prstClr val="white"/>
                    </a:solidFill>
                  </a:rPr>
                </a:br>
                <a:r>
                  <a:rPr lang="en-US" sz="1700" dirty="0">
                    <a:solidFill>
                      <a:prstClr val="white"/>
                    </a:solidFill>
                  </a:rPr>
                  <a:t>Business</a:t>
                </a:r>
              </a:p>
              <a:p>
                <a:pPr algn="ctr" defTabSz="457200">
                  <a:lnSpc>
                    <a:spcPts val="2000"/>
                  </a:lnSpc>
                  <a:defRPr/>
                </a:pPr>
                <a:r>
                  <a:rPr lang="en-US" sz="1700" dirty="0">
                    <a:solidFill>
                      <a:prstClr val="white"/>
                    </a:solidFill>
                  </a:rPr>
                  <a:t>EOC</a:t>
                </a:r>
              </a:p>
            </p:txBody>
          </p:sp>
          <p:grpSp>
            <p:nvGrpSpPr>
              <p:cNvPr id="16" name="Group 17"/>
              <p:cNvGrpSpPr>
                <a:grpSpLocks/>
              </p:cNvGrpSpPr>
              <p:nvPr/>
            </p:nvGrpSpPr>
            <p:grpSpPr bwMode="auto">
              <a:xfrm rot="18261212" flipH="1">
                <a:off x="3886890" y="2968732"/>
                <a:ext cx="226350" cy="609600"/>
                <a:chOff x="2571" y="1702"/>
                <a:chExt cx="142" cy="344"/>
              </a:xfrm>
            </p:grpSpPr>
            <p:sp>
              <p:nvSpPr>
                <p:cNvPr id="50" name="Line 18"/>
                <p:cNvSpPr>
                  <a:spLocks noChangeShapeType="1"/>
                </p:cNvSpPr>
                <p:nvPr/>
              </p:nvSpPr>
              <p:spPr bwMode="auto">
                <a:xfrm>
                  <a:off x="2571" y="1765"/>
                  <a:ext cx="37" cy="281"/>
                </a:xfrm>
                <a:prstGeom prst="line">
                  <a:avLst/>
                </a:prstGeom>
                <a:noFill/>
                <a:ln w="76200">
                  <a:solidFill>
                    <a:schemeClr val="bg1">
                      <a:lumMod val="65000"/>
                    </a:schemeClr>
                  </a:solidFill>
                  <a:round/>
                  <a:headEnd type="none" w="sm" len="sm"/>
                  <a:tailEnd type="stealth" w="med" len="med"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 sz="17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Line 19"/>
                <p:cNvSpPr>
                  <a:spLocks noChangeShapeType="1"/>
                </p:cNvSpPr>
                <p:nvPr/>
              </p:nvSpPr>
              <p:spPr bwMode="auto">
                <a:xfrm flipH="1" flipV="1">
                  <a:off x="2685" y="1702"/>
                  <a:ext cx="28" cy="286"/>
                </a:xfrm>
                <a:prstGeom prst="line">
                  <a:avLst/>
                </a:prstGeom>
                <a:noFill/>
                <a:ln w="76200">
                  <a:solidFill>
                    <a:srgbClr val="FFC000"/>
                  </a:solidFill>
                  <a:round/>
                  <a:headEnd type="none" w="sm" len="sm"/>
                  <a:tailEnd type="stealth" w="med" len="med"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 sz="1700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82" name="Oval 25"/>
          <p:cNvSpPr>
            <a:spLocks noChangeArrowheads="1"/>
          </p:cNvSpPr>
          <p:nvPr/>
        </p:nvSpPr>
        <p:spPr bwMode="auto">
          <a:xfrm>
            <a:off x="1168512" y="4460990"/>
            <a:ext cx="882607" cy="85159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B2B2B2"/>
            </a:outerShdw>
          </a:effectLst>
        </p:spPr>
        <p:txBody>
          <a:bodyPr wrap="none" lIns="92075" tIns="46038" rIns="92075" bIns="46038" anchor="ctr"/>
          <a:lstStyle/>
          <a:p>
            <a:pPr algn="ctr" defTabSz="457200">
              <a:lnSpc>
                <a:spcPts val="2100"/>
              </a:lnSpc>
              <a:defRPr/>
            </a:pPr>
            <a:r>
              <a:rPr lang="en-US" sz="1700" dirty="0">
                <a:solidFill>
                  <a:prstClr val="white"/>
                </a:solidFill>
              </a:rPr>
              <a:t> </a:t>
            </a:r>
            <a:r>
              <a:rPr lang="en-US" sz="1400" dirty="0">
                <a:solidFill>
                  <a:prstClr val="white"/>
                </a:solidFill>
              </a:rPr>
              <a:t>Parish </a:t>
            </a:r>
          </a:p>
          <a:p>
            <a:pPr algn="ctr" defTabSz="457200">
              <a:lnSpc>
                <a:spcPts val="2100"/>
              </a:lnSpc>
              <a:defRPr/>
            </a:pPr>
            <a:r>
              <a:rPr lang="en-US" sz="1400" dirty="0">
                <a:solidFill>
                  <a:prstClr val="white"/>
                </a:solidFill>
              </a:rPr>
              <a:t>Assets</a:t>
            </a:r>
          </a:p>
        </p:txBody>
      </p:sp>
      <p:sp>
        <p:nvSpPr>
          <p:cNvPr id="83" name="Line 26"/>
          <p:cNvSpPr>
            <a:spLocks noChangeShapeType="1"/>
          </p:cNvSpPr>
          <p:nvPr/>
        </p:nvSpPr>
        <p:spPr bwMode="auto">
          <a:xfrm rot="5710352" flipH="1" flipV="1">
            <a:off x="2334930" y="4502816"/>
            <a:ext cx="210647" cy="440001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4" name="Line 27"/>
          <p:cNvSpPr>
            <a:spLocks noChangeShapeType="1"/>
          </p:cNvSpPr>
          <p:nvPr/>
        </p:nvSpPr>
        <p:spPr bwMode="auto">
          <a:xfrm rot="5710352">
            <a:off x="2178319" y="4299967"/>
            <a:ext cx="234699" cy="469853"/>
          </a:xfrm>
          <a:prstGeom prst="line">
            <a:avLst/>
          </a:prstGeom>
          <a:noFill/>
          <a:ln w="76200">
            <a:solidFill>
              <a:schemeClr val="bg1">
                <a:lumMod val="65000"/>
              </a:schemeClr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74" name="Group 32"/>
          <p:cNvGrpSpPr>
            <a:grpSpLocks/>
          </p:cNvGrpSpPr>
          <p:nvPr/>
        </p:nvGrpSpPr>
        <p:grpSpPr bwMode="auto">
          <a:xfrm rot="10800000">
            <a:off x="1810636" y="2328185"/>
            <a:ext cx="1542591" cy="1060230"/>
            <a:chOff x="3262" y="2051"/>
            <a:chExt cx="1336" cy="910"/>
          </a:xfrm>
          <a:solidFill>
            <a:schemeClr val="accent3">
              <a:lumMod val="75000"/>
            </a:schemeClr>
          </a:solidFill>
        </p:grpSpPr>
        <p:sp>
          <p:nvSpPr>
            <p:cNvPr id="75" name="Oval 33"/>
            <p:cNvSpPr>
              <a:spLocks noChangeArrowheads="1"/>
            </p:cNvSpPr>
            <p:nvPr/>
          </p:nvSpPr>
          <p:spPr bwMode="auto">
            <a:xfrm>
              <a:off x="3698" y="2051"/>
              <a:ext cx="900" cy="91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B2B2B2"/>
              </a:outerShdw>
            </a:effectLst>
          </p:spPr>
          <p:txBody>
            <a:bodyPr wrap="none" lIns="92075" tIns="46038" rIns="92075" bIns="46038" anchor="ctr"/>
            <a:lstStyle/>
            <a:p>
              <a:pPr algn="ctr" defTabSz="457200">
                <a:lnSpc>
                  <a:spcPts val="2100"/>
                </a:lnSpc>
                <a:defRPr/>
              </a:pPr>
              <a:endParaRPr lang="en-US" sz="1700" dirty="0">
                <a:solidFill>
                  <a:prstClr val="white"/>
                </a:solidFill>
              </a:endParaRPr>
            </a:p>
          </p:txBody>
        </p:sp>
        <p:sp>
          <p:nvSpPr>
            <p:cNvPr id="76" name="Line 34"/>
            <p:cNvSpPr>
              <a:spLocks noChangeShapeType="1"/>
            </p:cNvSpPr>
            <p:nvPr/>
          </p:nvSpPr>
          <p:spPr bwMode="auto">
            <a:xfrm>
              <a:off x="3317" y="2412"/>
              <a:ext cx="334" cy="1"/>
            </a:xfrm>
            <a:prstGeom prst="line">
              <a:avLst/>
            </a:prstGeom>
            <a:grpFill/>
            <a:ln w="76200">
              <a:solidFill>
                <a:schemeClr val="bg1">
                  <a:lumMod val="65000"/>
                </a:schemeClr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 sz="1700" dirty="0">
                <a:solidFill>
                  <a:prstClr val="black"/>
                </a:solidFill>
              </a:endParaRPr>
            </a:p>
          </p:txBody>
        </p:sp>
        <p:sp>
          <p:nvSpPr>
            <p:cNvPr id="77" name="Line 35"/>
            <p:cNvSpPr>
              <a:spLocks noChangeShapeType="1"/>
            </p:cNvSpPr>
            <p:nvPr/>
          </p:nvSpPr>
          <p:spPr bwMode="auto">
            <a:xfrm flipH="1">
              <a:off x="3262" y="2627"/>
              <a:ext cx="359" cy="0"/>
            </a:xfrm>
            <a:prstGeom prst="line">
              <a:avLst/>
            </a:prstGeom>
            <a:grpFill/>
            <a:ln w="76200">
              <a:solidFill>
                <a:srgbClr val="FFC000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 sz="1700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825091" y="2543925"/>
            <a:ext cx="1061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Virtual BEOC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78" name="Group 32"/>
          <p:cNvGrpSpPr>
            <a:grpSpLocks/>
          </p:cNvGrpSpPr>
          <p:nvPr/>
        </p:nvGrpSpPr>
        <p:grpSpPr bwMode="auto">
          <a:xfrm rot="12137798">
            <a:off x="55686" y="1731953"/>
            <a:ext cx="1760538" cy="1444626"/>
            <a:chOff x="3489" y="2051"/>
            <a:chExt cx="1109" cy="910"/>
          </a:xfrm>
          <a:solidFill>
            <a:schemeClr val="bg1">
              <a:lumMod val="75000"/>
            </a:schemeClr>
          </a:solidFill>
        </p:grpSpPr>
        <p:sp>
          <p:nvSpPr>
            <p:cNvPr id="79" name="Oval 33"/>
            <p:cNvSpPr>
              <a:spLocks noChangeArrowheads="1"/>
            </p:cNvSpPr>
            <p:nvPr/>
          </p:nvSpPr>
          <p:spPr bwMode="auto">
            <a:xfrm>
              <a:off x="3698" y="2051"/>
              <a:ext cx="900" cy="91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B2B2B2"/>
              </a:outerShdw>
            </a:effectLst>
          </p:spPr>
          <p:txBody>
            <a:bodyPr wrap="none" lIns="92075" tIns="46038" rIns="92075" bIns="46038" anchor="ctr"/>
            <a:lstStyle/>
            <a:p>
              <a:pPr algn="ctr" defTabSz="457200">
                <a:lnSpc>
                  <a:spcPts val="2100"/>
                </a:lnSpc>
                <a:defRPr/>
              </a:pPr>
              <a:endParaRPr lang="en-US" sz="1700" dirty="0">
                <a:solidFill>
                  <a:prstClr val="white"/>
                </a:solidFill>
              </a:endParaRPr>
            </a:p>
          </p:txBody>
        </p:sp>
        <p:sp>
          <p:nvSpPr>
            <p:cNvPr id="80" name="Line 34"/>
            <p:cNvSpPr>
              <a:spLocks noChangeShapeType="1"/>
            </p:cNvSpPr>
            <p:nvPr/>
          </p:nvSpPr>
          <p:spPr bwMode="auto">
            <a:xfrm flipV="1">
              <a:off x="3516" y="2485"/>
              <a:ext cx="154" cy="6"/>
            </a:xfrm>
            <a:prstGeom prst="line">
              <a:avLst/>
            </a:prstGeom>
            <a:grpFill/>
            <a:ln w="76200">
              <a:solidFill>
                <a:schemeClr val="bg1">
                  <a:lumMod val="65000"/>
                </a:schemeClr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 sz="1700" dirty="0">
                <a:solidFill>
                  <a:prstClr val="black"/>
                </a:solidFill>
              </a:endParaRPr>
            </a:p>
          </p:txBody>
        </p:sp>
        <p:sp>
          <p:nvSpPr>
            <p:cNvPr id="81" name="Line 35"/>
            <p:cNvSpPr>
              <a:spLocks noChangeShapeType="1"/>
            </p:cNvSpPr>
            <p:nvPr/>
          </p:nvSpPr>
          <p:spPr bwMode="auto">
            <a:xfrm flipH="1">
              <a:off x="3489" y="2618"/>
              <a:ext cx="179" cy="0"/>
            </a:xfrm>
            <a:prstGeom prst="line">
              <a:avLst/>
            </a:prstGeom>
            <a:grpFill/>
            <a:ln w="76200">
              <a:solidFill>
                <a:srgbClr val="FFC000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 sz="170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75058" y="2019672"/>
            <a:ext cx="98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Private Sector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28184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LA BEOC in 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3467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Hurricane Isaac – Lafourche Parish 08/30/2012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3375"/>
            <a:ext cx="8229600" cy="320520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SEOC receives </a:t>
            </a:r>
            <a:r>
              <a:rPr lang="en-US" dirty="0" err="1" smtClean="0"/>
              <a:t>WebEOC</a:t>
            </a:r>
            <a:r>
              <a:rPr lang="en-US" dirty="0" smtClean="0"/>
              <a:t> request for Levee/Flood Support </a:t>
            </a:r>
          </a:p>
          <a:p>
            <a:pPr lvl="1"/>
            <a:r>
              <a:rPr lang="en-US" dirty="0" smtClean="0"/>
              <a:t>22:14:18 Potential four mile levee breach a Bayou </a:t>
            </a:r>
            <a:r>
              <a:rPr lang="en-US" dirty="0" err="1" smtClean="0"/>
              <a:t>Bouef</a:t>
            </a:r>
            <a:r>
              <a:rPr lang="en-US" dirty="0" smtClean="0"/>
              <a:t> Levee System – need sandbags</a:t>
            </a:r>
            <a:r>
              <a:rPr lang="en-US" dirty="0"/>
              <a:t> </a:t>
            </a:r>
            <a:r>
              <a:rPr lang="en-US" dirty="0" smtClean="0"/>
              <a:t>&amp; equipment</a:t>
            </a:r>
          </a:p>
          <a:p>
            <a:pPr lvl="1"/>
            <a:r>
              <a:rPr lang="en-US" dirty="0" smtClean="0"/>
              <a:t>22:49:32 Report Immediate Mandatory Evacuation for Kraemer, LA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53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1F497D">
                    <a:lumMod val="75000"/>
                  </a:srgbClr>
                </a:solidFill>
              </a:rPr>
              <a:t>Hurricane Isaac – Lafourche Parish 08/30/2012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ESF 16 &amp; ESF 13 Tasking</a:t>
            </a:r>
          </a:p>
          <a:p>
            <a:r>
              <a:rPr lang="en-US" dirty="0" smtClean="0"/>
              <a:t>Sandbag Operational </a:t>
            </a:r>
            <a:r>
              <a:rPr lang="en-US" dirty="0"/>
              <a:t>I</a:t>
            </a:r>
            <a:r>
              <a:rPr lang="en-US" dirty="0" smtClean="0"/>
              <a:t>ssues</a:t>
            </a:r>
          </a:p>
          <a:p>
            <a:r>
              <a:rPr lang="en-US" dirty="0" smtClean="0"/>
              <a:t>LA BEOC Activity</a:t>
            </a:r>
          </a:p>
          <a:p>
            <a:r>
              <a:rPr lang="en-US" dirty="0" smtClean="0"/>
              <a:t>Mission complete 08:00:26 08/31/2012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885639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2454"/>
            <a:ext cx="8229600" cy="1143000"/>
          </a:xfrm>
        </p:spPr>
        <p:txBody>
          <a:bodyPr>
            <a:normAutofit fontScale="90000"/>
          </a:bodyPr>
          <a:lstStyle/>
          <a:p>
            <a:pPr marL="285750" lvl="0" algn="ctr">
              <a:spcBef>
                <a:spcPts val="0"/>
              </a:spcBef>
              <a:spcAft>
                <a:spcPts val="600"/>
              </a:spcAft>
            </a:pPr>
            <a:r>
              <a:rPr lang="en-US" sz="4200" dirty="0" smtClean="0">
                <a:solidFill>
                  <a:srgbClr val="800000"/>
                </a:solidFill>
                <a:ea typeface="+mn-ea"/>
                <a:cs typeface="+mn-cs"/>
              </a:rPr>
              <a:t/>
            </a:r>
            <a:br>
              <a:rPr lang="en-US" sz="4200" dirty="0" smtClean="0">
                <a:solidFill>
                  <a:srgbClr val="800000"/>
                </a:solidFill>
                <a:ea typeface="+mn-ea"/>
                <a:cs typeface="+mn-cs"/>
              </a:rPr>
            </a:br>
            <a:r>
              <a:rPr lang="en-US" sz="4200" dirty="0" smtClean="0">
                <a:solidFill>
                  <a:srgbClr val="800000"/>
                </a:solidFill>
                <a:ea typeface="+mn-ea"/>
                <a:cs typeface="+mn-cs"/>
              </a:rPr>
              <a:t>Speed</a:t>
            </a:r>
            <a:r>
              <a:rPr lang="en-US" sz="4200" b="0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4200" b="0" dirty="0">
                <a:solidFill>
                  <a:prstClr val="black"/>
                </a:solidFill>
                <a:ea typeface="+mn-ea"/>
                <a:cs typeface="+mn-cs"/>
              </a:rPr>
              <a:t>+ </a:t>
            </a:r>
            <a:r>
              <a:rPr lang="en-US" sz="4200" dirty="0">
                <a:solidFill>
                  <a:srgbClr val="800000"/>
                </a:solidFill>
                <a:ea typeface="+mn-ea"/>
                <a:cs typeface="+mn-cs"/>
              </a:rPr>
              <a:t>Efficiency</a:t>
            </a:r>
            <a:r>
              <a:rPr lang="en-US" sz="4200" b="0" dirty="0">
                <a:solidFill>
                  <a:prstClr val="black"/>
                </a:solidFill>
                <a:ea typeface="+mn-ea"/>
                <a:cs typeface="+mn-cs"/>
              </a:rPr>
              <a:t> + </a:t>
            </a:r>
            <a:r>
              <a:rPr lang="en-US" sz="4200" dirty="0">
                <a:solidFill>
                  <a:srgbClr val="800000"/>
                </a:solidFill>
                <a:ea typeface="+mn-ea"/>
                <a:cs typeface="+mn-cs"/>
              </a:rPr>
              <a:t>Impact</a:t>
            </a:r>
            <a:r>
              <a:rPr lang="en-US" sz="4200" b="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4200" b="0" dirty="0">
                <a:solidFill>
                  <a:prstClr val="black"/>
                </a:solidFill>
                <a:ea typeface="+mn-ea"/>
                <a:cs typeface="+mn-cs"/>
              </a:rPr>
            </a:br>
            <a:endParaRPr lang="en-US" dirty="0"/>
          </a:p>
        </p:txBody>
      </p:sp>
      <p:pic>
        <p:nvPicPr>
          <p:cNvPr id="1026" name="Picture 2" descr="C:\Users\crives\Desktop\PICS from GOHSEP\P10101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292" y="4821204"/>
            <a:ext cx="1784678" cy="133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rives\Desktop\PICS from GOHSEP\7914870948_3083c16d71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6504" y="4277710"/>
            <a:ext cx="2908820" cy="195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rives\Desktop\PICS from GOHSEP\100_08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309" y="3512321"/>
            <a:ext cx="2637212" cy="19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rives\Desktop\PICS from GOHSEP\P10101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018" y="2504293"/>
            <a:ext cx="2136610" cy="160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rives\Desktop\PICS from GOHSEP\13-03432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0710" y="2456134"/>
            <a:ext cx="2816498" cy="211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1953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Added Features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5164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7475" y="1674451"/>
            <a:ext cx="4918841" cy="4454887"/>
          </a:xfrm>
        </p:spPr>
      </p:pic>
    </p:spTree>
    <p:extLst>
      <p:ext uri="{BB962C8B-B14F-4D97-AF65-F5344CB8AC3E}">
        <p14:creationId xmlns:p14="http://schemas.microsoft.com/office/powerpoint/2010/main" xmlns="" val="15808966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6655" y="1715531"/>
            <a:ext cx="5490379" cy="4413807"/>
          </a:xfrm>
        </p:spPr>
      </p:pic>
    </p:spTree>
    <p:extLst>
      <p:ext uri="{BB962C8B-B14F-4D97-AF65-F5344CB8AC3E}">
        <p14:creationId xmlns:p14="http://schemas.microsoft.com/office/powerpoint/2010/main" xmlns="" val="1150192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532929"/>
            <a:ext cx="9144000" cy="132507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90" y="1715531"/>
            <a:ext cx="8586213" cy="1026542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solidFill>
                  <a:srgbClr val="800000"/>
                </a:solidFill>
              </a:rPr>
              <a:t>. . . Public-private partnership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24636"/>
            <a:ext cx="8229600" cy="2545417"/>
          </a:xfrm>
        </p:spPr>
        <p:txBody>
          <a:bodyPr>
            <a:noAutofit/>
          </a:bodyPr>
          <a:lstStyle/>
          <a:p>
            <a:pPr marL="62865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An </a:t>
            </a:r>
            <a:r>
              <a:rPr lang="en-US" b="1" dirty="0"/>
              <a:t>opportunity</a:t>
            </a:r>
            <a:r>
              <a:rPr lang="en-US" dirty="0"/>
              <a:t> for businesses </a:t>
            </a:r>
            <a:r>
              <a:rPr lang="en-US" dirty="0" smtClean="0"/>
              <a:t>to: </a:t>
            </a:r>
          </a:p>
          <a:p>
            <a:pPr marL="1028700"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Support </a:t>
            </a:r>
            <a:r>
              <a:rPr lang="en-US" dirty="0"/>
              <a:t>the State when </a:t>
            </a:r>
            <a:r>
              <a:rPr lang="en-US" b="1" dirty="0"/>
              <a:t>traditional resources </a:t>
            </a:r>
            <a:r>
              <a:rPr lang="en-US" dirty="0"/>
              <a:t>are </a:t>
            </a:r>
            <a:r>
              <a:rPr lang="en-US" dirty="0" smtClean="0"/>
              <a:t>exhausted.</a:t>
            </a:r>
          </a:p>
          <a:p>
            <a:pPr marL="1028700"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H</a:t>
            </a:r>
            <a:r>
              <a:rPr lang="en-US" dirty="0" smtClean="0"/>
              <a:t>elp one another through the </a:t>
            </a:r>
            <a:r>
              <a:rPr lang="en-US" b="1" dirty="0" smtClean="0"/>
              <a:t>network of </a:t>
            </a:r>
            <a:r>
              <a:rPr lang="en-US" b="1" dirty="0"/>
              <a:t>a</a:t>
            </a:r>
            <a:r>
              <a:rPr lang="en-US" b="1" dirty="0" smtClean="0"/>
              <a:t>ssociations</a:t>
            </a:r>
            <a:r>
              <a:rPr lang="en-US" dirty="0" smtClean="0"/>
              <a:t>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674199"/>
            <a:ext cx="8229600" cy="911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200" b="1" dirty="0" smtClean="0">
                <a:solidFill>
                  <a:srgbClr val="800000"/>
                </a:solidFill>
              </a:rPr>
              <a:t>Speed</a:t>
            </a:r>
            <a:r>
              <a:rPr lang="en-US" sz="4200" dirty="0" smtClean="0"/>
              <a:t> + </a:t>
            </a:r>
            <a:r>
              <a:rPr lang="en-US" sz="4200" b="1" dirty="0" smtClean="0">
                <a:solidFill>
                  <a:srgbClr val="800000"/>
                </a:solidFill>
              </a:rPr>
              <a:t>Networking</a:t>
            </a:r>
            <a:r>
              <a:rPr lang="en-US" sz="4200" dirty="0" smtClean="0"/>
              <a:t> + </a:t>
            </a:r>
            <a:r>
              <a:rPr lang="en-US" sz="4200" b="1" dirty="0" smtClean="0">
                <a:solidFill>
                  <a:srgbClr val="800000"/>
                </a:solidFill>
              </a:rPr>
              <a:t>Flexibility</a:t>
            </a:r>
            <a:endParaRPr lang="en-US" sz="4200" dirty="0" smtClean="0"/>
          </a:p>
          <a:p>
            <a:pPr marL="28575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n-US" sz="4200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91537" y="5532928"/>
            <a:ext cx="785837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208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 BEOC Virtual BETA Platform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4962" y="2924175"/>
            <a:ext cx="6294076" cy="3205163"/>
          </a:xfrm>
        </p:spPr>
      </p:pic>
    </p:spTree>
    <p:extLst>
      <p:ext uri="{BB962C8B-B14F-4D97-AF65-F5344CB8AC3E}">
        <p14:creationId xmlns:p14="http://schemas.microsoft.com/office/powerpoint/2010/main" xmlns="" val="23108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3" y="-1"/>
            <a:ext cx="9268707" cy="615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83112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498" y="1893993"/>
            <a:ext cx="6613452" cy="423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31623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6660" y="1758247"/>
            <a:ext cx="6230680" cy="419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3183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Training Available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IS-660: Introduction to Public-Private </a:t>
            </a:r>
            <a:r>
              <a:rPr lang="en-US" dirty="0" smtClean="0"/>
              <a:t>Partnerships</a:t>
            </a:r>
          </a:p>
          <a:p>
            <a:r>
              <a:rPr lang="en-US" dirty="0"/>
              <a:t>IS-662: Improving Preparedness and Resilience through Public-Private Partnerships</a:t>
            </a:r>
          </a:p>
        </p:txBody>
      </p:sp>
    </p:spTree>
    <p:extLst>
      <p:ext uri="{BB962C8B-B14F-4D97-AF65-F5344CB8AC3E}">
        <p14:creationId xmlns:p14="http://schemas.microsoft.com/office/powerpoint/2010/main" xmlns="" val="31023677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Portal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24636"/>
            <a:ext cx="8229600" cy="288074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Requirement and Design Phase Survey</a:t>
            </a:r>
          </a:p>
          <a:p>
            <a:pPr lvl="1"/>
            <a:r>
              <a:rPr lang="en-US" dirty="0" smtClean="0"/>
              <a:t>Open for Business Application</a:t>
            </a:r>
          </a:p>
          <a:p>
            <a:pPr lvl="1"/>
            <a:r>
              <a:rPr lang="en-US" dirty="0" smtClean="0"/>
              <a:t>Community Forum</a:t>
            </a:r>
          </a:p>
          <a:p>
            <a:pPr lvl="1"/>
            <a:r>
              <a:rPr lang="en-US" dirty="0" smtClean="0"/>
              <a:t>Enhanced GIS and Crowdsourcing Capabilities</a:t>
            </a:r>
          </a:p>
          <a:p>
            <a:pPr lvl="1"/>
            <a:r>
              <a:rPr lang="en-US" dirty="0" smtClean="0"/>
              <a:t>Business-to-Business Portal</a:t>
            </a:r>
          </a:p>
          <a:p>
            <a:pPr lvl="1"/>
            <a:r>
              <a:rPr lang="en-US" dirty="0" smtClean="0"/>
              <a:t>Other:</a:t>
            </a:r>
          </a:p>
          <a:p>
            <a:pPr lvl="2"/>
            <a:r>
              <a:rPr lang="en-US" dirty="0" smtClean="0"/>
              <a:t>PDA Tool</a:t>
            </a:r>
          </a:p>
          <a:p>
            <a:pPr lvl="2"/>
            <a:r>
              <a:rPr lang="en-US" dirty="0" smtClean="0"/>
              <a:t>Re-Entry </a:t>
            </a:r>
          </a:p>
          <a:p>
            <a:pPr lvl="2"/>
            <a:r>
              <a:rPr lang="en-US" dirty="0" smtClean="0"/>
              <a:t>Single Point Sign 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737337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7074F-43D0-8640-A651-AF883E31906A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99450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For more information . . .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Email</a:t>
            </a:r>
            <a:r>
              <a:rPr lang="en-US" dirty="0"/>
              <a:t> us at:</a:t>
            </a:r>
          </a:p>
          <a:p>
            <a:pPr marL="457200" lvl="1" indent="0">
              <a:buNone/>
            </a:pPr>
            <a:r>
              <a:rPr lang="en-US" sz="3600" b="1" dirty="0" smtClean="0">
                <a:solidFill>
                  <a:srgbClr val="800000"/>
                </a:solidFill>
              </a:rPr>
              <a:t>info@labeoc.org</a:t>
            </a:r>
          </a:p>
        </p:txBody>
      </p:sp>
    </p:spTree>
    <p:extLst>
      <p:ext uri="{BB962C8B-B14F-4D97-AF65-F5344CB8AC3E}">
        <p14:creationId xmlns:p14="http://schemas.microsoft.com/office/powerpoint/2010/main" xmlns="" val="7361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5782"/>
            <a:ext cx="8229600" cy="41440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5" t="4420" r="1141" b="4936"/>
          <a:stretch/>
        </p:blipFill>
        <p:spPr bwMode="auto">
          <a:xfrm>
            <a:off x="1135119" y="1639613"/>
            <a:ext cx="7009797" cy="458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283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460" y="1717010"/>
            <a:ext cx="7354160" cy="441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7757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6451"/>
            <a:ext cx="8229600" cy="6389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800000"/>
                </a:solidFill>
              </a:rPr>
              <a:t>Military or 24 hour Time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347537" y="2275274"/>
          <a:ext cx="6497054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542"/>
                <a:gridCol w="1527542"/>
                <a:gridCol w="346864"/>
                <a:gridCol w="1547553"/>
                <a:gridCol w="1547553"/>
              </a:tblGrid>
              <a:tr h="272049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Conversion Chart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27204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Civilian</a:t>
                      </a:r>
                      <a:r>
                        <a:rPr lang="en-US" sz="1200" b="1" baseline="0" dirty="0" smtClean="0"/>
                        <a:t> Time (AM)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24 Hour Time</a:t>
                      </a:r>
                      <a:endParaRPr lang="en-US" sz="1200" b="1" dirty="0"/>
                    </a:p>
                  </a:txBody>
                  <a:tcPr anchor="ctr"/>
                </a:tc>
                <a:tc rowSpan="13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Civilian time (PM)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24 Hour Time</a:t>
                      </a:r>
                      <a:endParaRPr lang="en-US" sz="1200" b="1" dirty="0"/>
                    </a:p>
                  </a:txBody>
                  <a:tcPr anchor="ctr"/>
                </a:tc>
              </a:tr>
              <a:tr h="2720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 AM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0000</a:t>
                      </a:r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 PM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US" sz="1200" dirty="0"/>
                    </a:p>
                  </a:txBody>
                  <a:tcPr anchor="ctr"/>
                </a:tc>
              </a:tr>
              <a:tr h="2720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en-US" sz="1200" baseline="0" dirty="0" smtClean="0"/>
                        <a:t> AM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0100</a:t>
                      </a:r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 PM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1300</a:t>
                      </a:r>
                      <a:endParaRPr lang="en-US" sz="1200" dirty="0"/>
                    </a:p>
                  </a:txBody>
                  <a:tcPr anchor="ctr"/>
                </a:tc>
              </a:tr>
              <a:tr h="2720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 AM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0200</a:t>
                      </a:r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 PM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1400</a:t>
                      </a:r>
                      <a:endParaRPr lang="en-US" sz="1200" dirty="0"/>
                    </a:p>
                  </a:txBody>
                  <a:tcPr anchor="ctr"/>
                </a:tc>
              </a:tr>
              <a:tr h="2720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0300</a:t>
                      </a:r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r>
                        <a:rPr lang="en-US" sz="1200" baseline="0" dirty="0" smtClean="0"/>
                        <a:t> PM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1500</a:t>
                      </a:r>
                      <a:endParaRPr lang="en-US" sz="1200" dirty="0"/>
                    </a:p>
                  </a:txBody>
                  <a:tcPr anchor="ctr"/>
                </a:tc>
              </a:tr>
              <a:tr h="2720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 AM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0400</a:t>
                      </a:r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 PM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1600</a:t>
                      </a:r>
                      <a:endParaRPr lang="en-US" sz="1200" dirty="0"/>
                    </a:p>
                  </a:txBody>
                  <a:tcPr anchor="ctr"/>
                </a:tc>
              </a:tr>
              <a:tr h="2720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 AM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0500</a:t>
                      </a:r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 PM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1700</a:t>
                      </a:r>
                      <a:endParaRPr lang="en-US" sz="1200" dirty="0"/>
                    </a:p>
                  </a:txBody>
                  <a:tcPr anchor="ctr"/>
                </a:tc>
              </a:tr>
              <a:tr h="2720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 AM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0600</a:t>
                      </a:r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 PM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1800</a:t>
                      </a:r>
                      <a:endParaRPr lang="en-US" sz="1200" dirty="0"/>
                    </a:p>
                  </a:txBody>
                  <a:tcPr anchor="ctr"/>
                </a:tc>
              </a:tr>
              <a:tr h="2720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 AM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0700</a:t>
                      </a:r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 PM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1900</a:t>
                      </a:r>
                      <a:endParaRPr lang="en-US" sz="1200" dirty="0"/>
                    </a:p>
                  </a:txBody>
                  <a:tcPr anchor="ctr"/>
                </a:tc>
              </a:tr>
              <a:tr h="2720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r>
                        <a:rPr lang="en-US" sz="1200" baseline="0" dirty="0" smtClean="0"/>
                        <a:t> AM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0800</a:t>
                      </a:r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 PM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2100</a:t>
                      </a:r>
                      <a:endParaRPr lang="en-US" sz="1200" dirty="0"/>
                    </a:p>
                  </a:txBody>
                  <a:tcPr anchor="ctr"/>
                </a:tc>
              </a:tr>
              <a:tr h="2720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 AM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0900</a:t>
                      </a:r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 PM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2100</a:t>
                      </a:r>
                      <a:endParaRPr lang="en-US" sz="1200" dirty="0"/>
                    </a:p>
                  </a:txBody>
                  <a:tcPr anchor="ctr"/>
                </a:tc>
              </a:tr>
              <a:tr h="2720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 AM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1000</a:t>
                      </a:r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 PM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2200</a:t>
                      </a:r>
                      <a:endParaRPr lang="en-US" sz="1200" dirty="0"/>
                    </a:p>
                  </a:txBody>
                  <a:tcPr anchor="ctr"/>
                </a:tc>
              </a:tr>
              <a:tr h="2720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11 AM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1100</a:t>
                      </a:r>
                      <a:endParaRPr 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11 PM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2300</a:t>
                      </a:r>
                      <a:endParaRPr lang="en-US" sz="12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0596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5531"/>
            <a:ext cx="8229600" cy="811101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attle Rhythm”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301" y="2394284"/>
            <a:ext cx="8269433" cy="402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471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.3|.4|.4|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680</Words>
  <Application>Microsoft Office PowerPoint</Application>
  <PresentationFormat>On-screen Show (4:3)</PresentationFormat>
  <Paragraphs>208</Paragraphs>
  <Slides>57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Louisiana Business Emergency Operations Center (LA BEOC)  Portal Technology</vt:lpstr>
      <vt:lpstr> </vt:lpstr>
      <vt:lpstr>Mission Statement</vt:lpstr>
      <vt:lpstr>Public-private partnership . . .</vt:lpstr>
      <vt:lpstr>. . . Public-private partnership</vt:lpstr>
      <vt:lpstr> </vt:lpstr>
      <vt:lpstr> </vt:lpstr>
      <vt:lpstr>Military or 24 hour Time</vt:lpstr>
      <vt:lpstr>“Battle Rhythm” </vt:lpstr>
      <vt:lpstr>Website home page</vt:lpstr>
      <vt:lpstr>Website home page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Example of LA BEOC in Action</vt:lpstr>
      <vt:lpstr>Hurricane Isaac – Lafourche Parish 08/30/2012</vt:lpstr>
      <vt:lpstr>Hurricane Isaac – Lafourche Parish 08/30/2012</vt:lpstr>
      <vt:lpstr> Speed + Efficiency + Impact </vt:lpstr>
      <vt:lpstr>New Added Features</vt:lpstr>
      <vt:lpstr> </vt:lpstr>
      <vt:lpstr> </vt:lpstr>
      <vt:lpstr>LA BEOC Virtual BETA Platform</vt:lpstr>
      <vt:lpstr>Slide 51</vt:lpstr>
      <vt:lpstr>Slide 52</vt:lpstr>
      <vt:lpstr>Slide 53</vt:lpstr>
      <vt:lpstr>Training Available</vt:lpstr>
      <vt:lpstr>Future Portal Improvements</vt:lpstr>
      <vt:lpstr>Slide 56</vt:lpstr>
      <vt:lpstr>For more information . . .</vt:lpstr>
    </vt:vector>
  </TitlesOfParts>
  <Company>Sides &amp; Associates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Media</dc:creator>
  <cp:lastModifiedBy>maxzip</cp:lastModifiedBy>
  <cp:revision>62</cp:revision>
  <dcterms:created xsi:type="dcterms:W3CDTF">2014-06-23T20:26:43Z</dcterms:created>
  <dcterms:modified xsi:type="dcterms:W3CDTF">2015-01-21T02:04:13Z</dcterms:modified>
</cp:coreProperties>
</file>