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45"/>
  </p:notesMasterIdLst>
  <p:handoutMasterIdLst>
    <p:handoutMasterId r:id="rId46"/>
  </p:handoutMasterIdLst>
  <p:sldIdLst>
    <p:sldId id="1412" r:id="rId5"/>
    <p:sldId id="1654" r:id="rId6"/>
    <p:sldId id="1629" r:id="rId7"/>
    <p:sldId id="1691" r:id="rId8"/>
    <p:sldId id="1653" r:id="rId9"/>
    <p:sldId id="1652" r:id="rId10"/>
    <p:sldId id="1656" r:id="rId11"/>
    <p:sldId id="1655" r:id="rId12"/>
    <p:sldId id="1651" r:id="rId13"/>
    <p:sldId id="1659" r:id="rId14"/>
    <p:sldId id="1658" r:id="rId15"/>
    <p:sldId id="1661" r:id="rId16"/>
    <p:sldId id="1660" r:id="rId17"/>
    <p:sldId id="1663" r:id="rId18"/>
    <p:sldId id="1662" r:id="rId19"/>
    <p:sldId id="1664" r:id="rId20"/>
    <p:sldId id="1665" r:id="rId21"/>
    <p:sldId id="1666" r:id="rId22"/>
    <p:sldId id="1668" r:id="rId23"/>
    <p:sldId id="1670" r:id="rId24"/>
    <p:sldId id="1669" r:id="rId25"/>
    <p:sldId id="1671" r:id="rId26"/>
    <p:sldId id="1673" r:id="rId27"/>
    <p:sldId id="1672" r:id="rId28"/>
    <p:sldId id="1674" r:id="rId29"/>
    <p:sldId id="1667" r:id="rId30"/>
    <p:sldId id="1676" r:id="rId31"/>
    <p:sldId id="1678" r:id="rId32"/>
    <p:sldId id="1677" r:id="rId33"/>
    <p:sldId id="1675" r:id="rId34"/>
    <p:sldId id="1679" r:id="rId35"/>
    <p:sldId id="1681" r:id="rId36"/>
    <p:sldId id="1680" r:id="rId37"/>
    <p:sldId id="1687" r:id="rId38"/>
    <p:sldId id="1688" r:id="rId39"/>
    <p:sldId id="1689" r:id="rId40"/>
    <p:sldId id="1690" r:id="rId41"/>
    <p:sldId id="1692" r:id="rId42"/>
    <p:sldId id="1683" r:id="rId43"/>
    <p:sldId id="1657" r:id="rId44"/>
  </p:sldIdLst>
  <p:sldSz cx="9144000" cy="6858000" type="screen4x3"/>
  <p:notesSz cx="7023100" cy="9309100"/>
  <p:custDataLst>
    <p:tags r:id="rId47"/>
  </p:custDataLst>
  <p:defaultTextStyle>
    <a:defPPr>
      <a:defRPr lang="en-US"/>
    </a:defPPr>
    <a:lvl1pPr algn="ctr" rtl="0" fontAlgn="base">
      <a:spcBef>
        <a:spcPct val="0"/>
      </a:spcBef>
      <a:spcAft>
        <a:spcPct val="0"/>
      </a:spcAft>
      <a:defRPr sz="2800" b="1" kern="1200">
        <a:solidFill>
          <a:schemeClr val="tx1"/>
        </a:solidFill>
        <a:latin typeface="Times New Roman" pitchFamily="18" charset="0"/>
        <a:ea typeface="+mn-ea"/>
        <a:cs typeface="+mn-cs"/>
      </a:defRPr>
    </a:lvl1pPr>
    <a:lvl2pPr marL="457200" algn="ctr" rtl="0" fontAlgn="base">
      <a:spcBef>
        <a:spcPct val="0"/>
      </a:spcBef>
      <a:spcAft>
        <a:spcPct val="0"/>
      </a:spcAft>
      <a:defRPr sz="2800" b="1" kern="1200">
        <a:solidFill>
          <a:schemeClr val="tx1"/>
        </a:solidFill>
        <a:latin typeface="Times New Roman" pitchFamily="18" charset="0"/>
        <a:ea typeface="+mn-ea"/>
        <a:cs typeface="+mn-cs"/>
      </a:defRPr>
    </a:lvl2pPr>
    <a:lvl3pPr marL="914400" algn="ctr" rtl="0" fontAlgn="base">
      <a:spcBef>
        <a:spcPct val="0"/>
      </a:spcBef>
      <a:spcAft>
        <a:spcPct val="0"/>
      </a:spcAft>
      <a:defRPr sz="2800" b="1" kern="1200">
        <a:solidFill>
          <a:schemeClr val="tx1"/>
        </a:solidFill>
        <a:latin typeface="Times New Roman" pitchFamily="18" charset="0"/>
        <a:ea typeface="+mn-ea"/>
        <a:cs typeface="+mn-cs"/>
      </a:defRPr>
    </a:lvl3pPr>
    <a:lvl4pPr marL="1371600" algn="ctr" rtl="0" fontAlgn="base">
      <a:spcBef>
        <a:spcPct val="0"/>
      </a:spcBef>
      <a:spcAft>
        <a:spcPct val="0"/>
      </a:spcAft>
      <a:defRPr sz="2800" b="1" kern="1200">
        <a:solidFill>
          <a:schemeClr val="tx1"/>
        </a:solidFill>
        <a:latin typeface="Times New Roman" pitchFamily="18" charset="0"/>
        <a:ea typeface="+mn-ea"/>
        <a:cs typeface="+mn-cs"/>
      </a:defRPr>
    </a:lvl4pPr>
    <a:lvl5pPr marL="1828800" algn="ctr"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AD"/>
    <a:srgbClr val="151561"/>
    <a:srgbClr val="8E0000"/>
    <a:srgbClr val="6792C5"/>
    <a:srgbClr val="F6903C"/>
    <a:srgbClr val="315683"/>
    <a:srgbClr val="6E97C8"/>
    <a:srgbClr val="3D6AA1"/>
    <a:srgbClr val="274467"/>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9" autoAdjust="0"/>
    <p:restoredTop sz="99833" autoAdjust="0"/>
  </p:normalViewPr>
  <p:slideViewPr>
    <p:cSldViewPr snapToGrid="0">
      <p:cViewPr>
        <p:scale>
          <a:sx n="70" d="100"/>
          <a:sy n="70" d="100"/>
        </p:scale>
        <p:origin x="-1666" y="-480"/>
      </p:cViewPr>
      <p:guideLst>
        <p:guide orient="horz" pos="2160"/>
        <p:guide pos="2880"/>
      </p:guideLst>
    </p:cSldViewPr>
  </p:slideViewPr>
  <p:outlineViewPr>
    <p:cViewPr>
      <p:scale>
        <a:sx n="33" d="100"/>
        <a:sy n="33" d="100"/>
      </p:scale>
      <p:origin x="0" y="3426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guide orient="horz" pos="2932"/>
        <p:guide pos="2212"/>
      </p:guideLst>
    </p:cSldViewPr>
  </p:notesViewPr>
  <p:gridSpacing cx="39319" cy="3931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b="0"/>
            </a:lvl1pPr>
          </a:lstStyle>
          <a:p>
            <a:endParaRPr lang="en-US" dirty="0"/>
          </a:p>
        </p:txBody>
      </p:sp>
      <p:sp>
        <p:nvSpPr>
          <p:cNvPr id="4099" name="Rectangle 3"/>
          <p:cNvSpPr>
            <a:spLocks noGrp="1" noChangeArrowheads="1"/>
          </p:cNvSpPr>
          <p:nvPr>
            <p:ph type="dt" sz="quarter" idx="1"/>
          </p:nvPr>
        </p:nvSpPr>
        <p:spPr bwMode="auto">
          <a:xfrm>
            <a:off x="3978079"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b="0"/>
            </a:lvl1pPr>
          </a:lstStyle>
          <a:p>
            <a:endParaRPr lang="en-US" dirty="0"/>
          </a:p>
        </p:txBody>
      </p:sp>
      <p:sp>
        <p:nvSpPr>
          <p:cNvPr id="4100" name="Rectangle 4"/>
          <p:cNvSpPr>
            <a:spLocks noGrp="1" noChangeArrowheads="1"/>
          </p:cNvSpPr>
          <p:nvPr>
            <p:ph type="ftr" sz="quarter" idx="2"/>
          </p:nvPr>
        </p:nvSpPr>
        <p:spPr bwMode="auto">
          <a:xfrm>
            <a:off x="1"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b="0"/>
            </a:lvl1pPr>
          </a:lstStyle>
          <a:p>
            <a:endParaRPr lang="en-US" dirty="0"/>
          </a:p>
        </p:txBody>
      </p:sp>
      <p:sp>
        <p:nvSpPr>
          <p:cNvPr id="4101" name="Rectangle 5"/>
          <p:cNvSpPr>
            <a:spLocks noGrp="1" noChangeArrowheads="1"/>
          </p:cNvSpPr>
          <p:nvPr>
            <p:ph type="sldNum" sz="quarter" idx="3"/>
          </p:nvPr>
        </p:nvSpPr>
        <p:spPr bwMode="auto">
          <a:xfrm>
            <a:off x="3978079"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r">
              <a:defRPr sz="1200" b="0"/>
            </a:lvl1pPr>
          </a:lstStyle>
          <a:p>
            <a:fld id="{6CE1749F-FDB6-4B88-B395-7EF5CD640743}" type="slidenum">
              <a:rPr lang="en-US"/>
              <a:pPr/>
              <a:t>‹#›</a:t>
            </a:fld>
            <a:endParaRPr lang="en-US" dirty="0"/>
          </a:p>
        </p:txBody>
      </p:sp>
    </p:spTree>
    <p:extLst>
      <p:ext uri="{BB962C8B-B14F-4D97-AF65-F5344CB8AC3E}">
        <p14:creationId xmlns:p14="http://schemas.microsoft.com/office/powerpoint/2010/main" val="4264056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b="0"/>
            </a:lvl1pPr>
          </a:lstStyle>
          <a:p>
            <a:endParaRPr lang="en-US" dirty="0"/>
          </a:p>
        </p:txBody>
      </p:sp>
      <p:sp>
        <p:nvSpPr>
          <p:cNvPr id="3075" name="Rectangle 3"/>
          <p:cNvSpPr>
            <a:spLocks noGrp="1" noChangeArrowheads="1"/>
          </p:cNvSpPr>
          <p:nvPr>
            <p:ph type="dt" idx="1"/>
          </p:nvPr>
        </p:nvSpPr>
        <p:spPr bwMode="auto">
          <a:xfrm>
            <a:off x="3978079"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b="0"/>
            </a:lvl1pPr>
          </a:lstStyle>
          <a:p>
            <a:endParaRPr lang="en-US" dirty="0"/>
          </a:p>
        </p:txBody>
      </p:sp>
      <p:sp>
        <p:nvSpPr>
          <p:cNvPr id="3076" name="Rectangle 4"/>
          <p:cNvSpPr>
            <a:spLocks noGrp="1" noRot="1" noChangeAspect="1" noChangeArrowheads="1" noTextEdit="1"/>
          </p:cNvSpPr>
          <p:nvPr>
            <p:ph type="sldImg" idx="2"/>
          </p:nvPr>
        </p:nvSpPr>
        <p:spPr bwMode="auto">
          <a:xfrm>
            <a:off x="1185863" y="700088"/>
            <a:ext cx="4651375" cy="3487737"/>
          </a:xfrm>
          <a:prstGeom prst="rect">
            <a:avLst/>
          </a:prstGeom>
          <a:noFill/>
          <a:ln w="12700">
            <a:solidFill>
              <a:srgbClr val="000000"/>
            </a:solidFill>
            <a:miter lim="800000"/>
            <a:headEnd/>
            <a:tailEnd/>
          </a:ln>
          <a:effectLst/>
        </p:spPr>
      </p:sp>
      <p:sp>
        <p:nvSpPr>
          <p:cNvPr id="3077" name="Rectangle 5"/>
          <p:cNvSpPr>
            <a:spLocks noGrp="1" noChangeArrowheads="1"/>
          </p:cNvSpPr>
          <p:nvPr>
            <p:ph type="body" sz="quarter" idx="3"/>
          </p:nvPr>
        </p:nvSpPr>
        <p:spPr bwMode="auto">
          <a:xfrm>
            <a:off x="702790" y="4422667"/>
            <a:ext cx="5617520" cy="41886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b="0"/>
            </a:lvl1pPr>
          </a:lstStyle>
          <a:p>
            <a:endParaRPr lang="en-US" dirty="0"/>
          </a:p>
        </p:txBody>
      </p:sp>
      <p:sp>
        <p:nvSpPr>
          <p:cNvPr id="3079" name="Rectangle 7"/>
          <p:cNvSpPr>
            <a:spLocks noGrp="1" noChangeArrowheads="1"/>
          </p:cNvSpPr>
          <p:nvPr>
            <p:ph type="sldNum" sz="quarter" idx="5"/>
          </p:nvPr>
        </p:nvSpPr>
        <p:spPr bwMode="auto">
          <a:xfrm>
            <a:off x="3978079"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r">
              <a:defRPr sz="1200" b="0"/>
            </a:lvl1pPr>
          </a:lstStyle>
          <a:p>
            <a:fld id="{2E4183E0-83A0-4B60-9B22-EBEA5E163979}" type="slidenum">
              <a:rPr lang="en-US"/>
              <a:pPr/>
              <a:t>‹#›</a:t>
            </a:fld>
            <a:endParaRPr lang="en-US" dirty="0"/>
          </a:p>
        </p:txBody>
      </p:sp>
    </p:spTree>
    <p:extLst>
      <p:ext uri="{BB962C8B-B14F-4D97-AF65-F5344CB8AC3E}">
        <p14:creationId xmlns:p14="http://schemas.microsoft.com/office/powerpoint/2010/main" val="2273143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183E0-83A0-4B60-9B22-EBEA5E163979}" type="slidenum">
              <a:rPr lang="en-US" smtClean="0">
                <a:solidFill>
                  <a:prstClr val="black"/>
                </a:solidFill>
              </a:rPr>
              <a:pPr/>
              <a:t>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smtClean="0"/>
              <a:t>Hazard Mitigation </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Recovery Points</a:t>
            </a:r>
            <a:endParaRPr lang="en-US" dirty="0"/>
          </a:p>
        </p:txBody>
      </p:sp>
      <p:sp>
        <p:nvSpPr>
          <p:cNvPr id="4"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7BA4DC43-7860-45DE-8402-67C2259056A9}"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094C520A-9563-403F-8729-6E4DDA0B5D36}"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63600"/>
            <a:ext cx="2286000" cy="5360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63600"/>
            <a:ext cx="6705600"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F0F7DB7B-F0E3-4DD5-9C5C-3D0AEFCB32FF}"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7596" y="980563"/>
            <a:ext cx="9144000" cy="53609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FC7F9A07-1150-4F4C-8A19-0A5503826A36}"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938031"/>
            <a:ext cx="9144000" cy="6016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779588"/>
            <a:ext cx="7772400" cy="4445000"/>
          </a:xfrm>
        </p:spPr>
        <p:txBody>
          <a:bodyPr/>
          <a:lstStyle/>
          <a:p>
            <a:pPr lvl="0"/>
            <a:endParaRPr lang="en-US" noProof="0" dirty="0" smtClean="0"/>
          </a:p>
        </p:txBody>
      </p:sp>
      <p:sp>
        <p:nvSpPr>
          <p:cNvPr id="4"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BE7A8175-C93D-4127-B502-B305CA7EDEC8}"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z="2400">
                <a:latin typeface="+mj-lt"/>
              </a:defRPr>
            </a:lvl1pPr>
          </a:lstStyle>
          <a:p>
            <a:fld id="{1B8B4E12-20CA-4A61-978A-875E238363A2}" type="datetimeFigureOut">
              <a:rPr lang="en-US" smtClean="0">
                <a:solidFill>
                  <a:prstClr val="black">
                    <a:tint val="75000"/>
                  </a:prstClr>
                </a:solidFill>
              </a:rPr>
              <a:pPr/>
              <a:t>2/18/2013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z="2400">
                <a:latin typeface="+mj-lt"/>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z="2400">
                <a:latin typeface="+mj-lt"/>
              </a:defRPr>
            </a:lvl1pPr>
          </a:lstStyle>
          <a:p>
            <a:fld id="{F58D40A3-F1D3-4870-B11A-AC965C85A23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a:xfrm>
            <a:off x="6553200" y="6245225"/>
            <a:ext cx="2133600" cy="476250"/>
          </a:xfrm>
          <a:prstGeom prst="rect">
            <a:avLst/>
          </a:prstGeom>
        </p:spPr>
        <p:txBody>
          <a:bodyPr/>
          <a:lstStyle/>
          <a:p>
            <a:fld id="{81582BD6-FC20-4557-852B-8433F8572D30}" type="slidenum">
              <a:rPr lang="en-US" smtClean="0">
                <a:solidFill>
                  <a:prstClr val="white"/>
                </a:solidFill>
              </a:rPr>
              <a:pPr/>
              <a:t>‹#›</a:t>
            </a:fld>
            <a:endParaRPr lang="en-US" dirty="0">
              <a:solidFill>
                <a:prstClr val="white"/>
              </a:solidFill>
            </a:endParaRPr>
          </a:p>
        </p:txBody>
      </p:sp>
      <p:sp>
        <p:nvSpPr>
          <p:cNvPr id="13" name="Footer Placeholder 12"/>
          <p:cNvSpPr>
            <a:spLocks noGrp="1"/>
          </p:cNvSpPr>
          <p:nvPr>
            <p:ph type="ftr" sz="quarter" idx="15"/>
          </p:nvPr>
        </p:nvSpPr>
        <p:spPr>
          <a:xfrm>
            <a:off x="3124200" y="6245225"/>
            <a:ext cx="2895600" cy="476250"/>
          </a:xfrm>
          <a:prstGeom prst="rect">
            <a:avLst/>
          </a:prstGeom>
        </p:spPr>
        <p:txBody>
          <a:bodyPr/>
          <a:lstStyle/>
          <a:p>
            <a:endParaRPr lang="en-US" dirty="0">
              <a:solidFill>
                <a:prstClr val="white"/>
              </a:solidFill>
            </a:endParaRPr>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transition advTm="1300">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6FDF6C19-F10F-4E72-B746-0BD0839392A7}"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3F771E19-9171-4B69-A5FE-3A9C4A8EBF52}"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79588"/>
            <a:ext cx="3810000" cy="444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9588"/>
            <a:ext cx="3810000" cy="444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B2CE8356-6A19-4605-B9DE-732594FCC24A}"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8CDE4F54-FF5B-4532-A415-FC38992256E1}"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83FF048F-207C-4B87-91FF-3873D77D1A21}"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32E7C357-69CD-4E67-8710-7176681C7217}"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15918E37-2720-4190-ACD7-03F70B7FAB5B}"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93F1F7F5-2D2E-4E1A-A23B-FC05F2B7AC42}" type="slidenum">
              <a:rPr lang="en-US">
                <a:solidFill>
                  <a:srgbClr val="000000"/>
                </a:solidFill>
              </a:rPr>
              <a:pPr>
                <a:defRPr/>
              </a:pPr>
              <a:t>‹#›</a:t>
            </a:fld>
            <a:endParaRPr lang="en-US" dirty="0">
              <a:solidFill>
                <a:srgbClr val="000000"/>
              </a:solidFill>
            </a:endParaRPr>
          </a:p>
        </p:txBody>
      </p:sp>
    </p:spTree>
  </p:cSld>
  <p:clrMapOvr>
    <a:masterClrMapping/>
  </p:clrMapOvr>
  <p:transition advTm="13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bwMode="auto">
          <a:xfrm>
            <a:off x="6829425" y="904875"/>
            <a:ext cx="2238375" cy="1295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Times New Roman" pitchFamily="18" charset="0"/>
            </a:endParaRPr>
          </a:p>
        </p:txBody>
      </p:sp>
      <p:sp>
        <p:nvSpPr>
          <p:cNvPr id="1026" name="Rectangle 2"/>
          <p:cNvSpPr>
            <a:spLocks noGrp="1" noChangeArrowheads="1"/>
          </p:cNvSpPr>
          <p:nvPr>
            <p:ph type="body" idx="1"/>
          </p:nvPr>
        </p:nvSpPr>
        <p:spPr bwMode="auto">
          <a:xfrm>
            <a:off x="685800" y="1860698"/>
            <a:ext cx="7772400" cy="43638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4"/>
          <p:cNvSpPr>
            <a:spLocks noGrp="1" noChangeArrowheads="1"/>
          </p:cNvSpPr>
          <p:nvPr>
            <p:ph type="title"/>
          </p:nvPr>
        </p:nvSpPr>
        <p:spPr bwMode="auto">
          <a:xfrm>
            <a:off x="0" y="991196"/>
            <a:ext cx="9144000" cy="601663"/>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pic>
        <p:nvPicPr>
          <p:cNvPr id="18" name="Picture 2"/>
          <p:cNvPicPr>
            <a:picLocks noChangeAspect="1" noChangeArrowheads="1"/>
          </p:cNvPicPr>
          <p:nvPr userDrawn="1"/>
        </p:nvPicPr>
        <p:blipFill>
          <a:blip r:embed="rId17" cstate="print"/>
          <a:srcRect t="6453"/>
          <a:stretch>
            <a:fillRect/>
          </a:stretch>
        </p:blipFill>
        <p:spPr bwMode="auto">
          <a:xfrm>
            <a:off x="0" y="5"/>
            <a:ext cx="9144000" cy="924874"/>
          </a:xfrm>
          <a:prstGeom prst="rect">
            <a:avLst/>
          </a:prstGeom>
          <a:noFill/>
          <a:ln w="9525">
            <a:noFill/>
            <a:miter lim="800000"/>
            <a:headEnd/>
            <a:tailEnd/>
          </a:ln>
          <a:effectLst/>
        </p:spPr>
      </p:pic>
      <p:sp>
        <p:nvSpPr>
          <p:cNvPr id="20" name="WordArt 46"/>
          <p:cNvSpPr>
            <a:spLocks noChangeArrowheads="1" noChangeShapeType="1" noTextEdit="1"/>
          </p:cNvSpPr>
          <p:nvPr userDrawn="1"/>
        </p:nvSpPr>
        <p:spPr bwMode="auto">
          <a:xfrm>
            <a:off x="256993" y="156020"/>
            <a:ext cx="6468495" cy="278841"/>
          </a:xfrm>
          <a:prstGeom prst="rect">
            <a:avLst/>
          </a:prstGeom>
        </p:spPr>
        <p:txBody>
          <a:bodyPr wrap="none" fromWordArt="1">
            <a:prstTxWarp prst="textPlain">
              <a:avLst>
                <a:gd name="adj" fmla="val 50000"/>
              </a:avLst>
            </a:prstTxWarp>
          </a:bodyPr>
          <a:lstStyle/>
          <a:p>
            <a:pPr algn="ctr"/>
            <a:r>
              <a:rPr lang="en-US" sz="2400" b="0" i="1" kern="10" dirty="0">
                <a:ln w="9525">
                  <a:noFill/>
                  <a:round/>
                  <a:headEnd/>
                  <a:tailEnd/>
                </a:ln>
                <a:solidFill>
                  <a:schemeClr val="bg1">
                    <a:lumMod val="85000"/>
                  </a:schemeClr>
                </a:solidFill>
                <a:latin typeface="Arial"/>
                <a:cs typeface="Arial"/>
              </a:rPr>
              <a:t>Governor's Office of Homeland Security &amp; Emergency </a:t>
            </a:r>
            <a:r>
              <a:rPr lang="en-US" sz="2400" b="0" i="1" kern="10" dirty="0" smtClean="0">
                <a:ln w="9525">
                  <a:noFill/>
                  <a:round/>
                  <a:headEnd/>
                  <a:tailEnd/>
                </a:ln>
                <a:solidFill>
                  <a:schemeClr val="bg1">
                    <a:lumMod val="85000"/>
                  </a:schemeClr>
                </a:solidFill>
                <a:latin typeface="Arial"/>
                <a:cs typeface="Arial"/>
              </a:rPr>
              <a:t>Preparedness</a:t>
            </a:r>
            <a:endParaRPr lang="en-US" sz="2400" b="0" i="1" kern="10" dirty="0">
              <a:ln w="9525">
                <a:noFill/>
                <a:round/>
                <a:headEnd/>
                <a:tailEnd/>
              </a:ln>
              <a:solidFill>
                <a:schemeClr val="bg1">
                  <a:lumMod val="85000"/>
                </a:schemeClr>
              </a:solidFill>
              <a:latin typeface="Arial"/>
              <a:cs typeface="Arial"/>
            </a:endParaRPr>
          </a:p>
        </p:txBody>
      </p:sp>
      <p:sp>
        <p:nvSpPr>
          <p:cNvPr id="21" name="WordArt 19"/>
          <p:cNvSpPr>
            <a:spLocks noChangeArrowheads="1" noChangeShapeType="1" noTextEdit="1"/>
          </p:cNvSpPr>
          <p:nvPr userDrawn="1"/>
        </p:nvSpPr>
        <p:spPr bwMode="auto">
          <a:xfrm>
            <a:off x="285270" y="489097"/>
            <a:ext cx="2171327" cy="335782"/>
          </a:xfrm>
          <a:prstGeom prst="rect">
            <a:avLst/>
          </a:prstGeom>
        </p:spPr>
        <p:txBody>
          <a:bodyPr wrap="none" fromWordArt="1">
            <a:prstTxWarp prst="textPlain">
              <a:avLst>
                <a:gd name="adj" fmla="val 50000"/>
              </a:avLst>
            </a:prstTxWarp>
          </a:bodyPr>
          <a:lstStyle/>
          <a:p>
            <a:r>
              <a:rPr lang="en-US" sz="3200" b="0" i="1" kern="10" spc="0" baseline="0" dirty="0" smtClean="0">
                <a:ln w="3175" cmpd="sng">
                  <a:noFill/>
                  <a:prstDash val="solid"/>
                </a:ln>
                <a:solidFill>
                  <a:schemeClr val="bg1">
                    <a:lumMod val="95000"/>
                  </a:schemeClr>
                </a:solidFill>
                <a:effectLst/>
                <a:latin typeface="+mj-lt"/>
              </a:rPr>
              <a:t>Hazard Mitigation </a:t>
            </a:r>
            <a:endParaRPr lang="en-US" sz="3200" b="0" i="1" kern="10" spc="0" baseline="0" dirty="0">
              <a:ln w="3175" cmpd="sng">
                <a:noFill/>
                <a:prstDash val="solid"/>
              </a:ln>
              <a:solidFill>
                <a:schemeClr val="bg1">
                  <a:lumMod val="95000"/>
                </a:schemeClr>
              </a:solidFill>
              <a:effectLst/>
              <a:latin typeface="+mj-lt"/>
            </a:endParaRPr>
          </a:p>
        </p:txBody>
      </p:sp>
      <p:cxnSp>
        <p:nvCxnSpPr>
          <p:cNvPr id="24" name="Straight Connector 23"/>
          <p:cNvCxnSpPr/>
          <p:nvPr userDrawn="1"/>
        </p:nvCxnSpPr>
        <p:spPr bwMode="auto">
          <a:xfrm>
            <a:off x="0" y="946298"/>
            <a:ext cx="9144000" cy="1588"/>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880" r:id="rId14"/>
    <p:sldLayoutId id="2147483715" r:id="rId15"/>
  </p:sldLayoutIdLst>
  <p:transition advTm="1300">
    <p:random/>
  </p:transition>
  <p:timing>
    <p:tnLst>
      <p:par>
        <p:cTn id="1" dur="indefinite" restart="never" nodeType="tmRoot"/>
      </p:par>
    </p:tnLst>
  </p:timing>
  <p:hf sldNum="0" hdr="0" ftr="0"/>
  <p:txStyles>
    <p:titleStyle>
      <a:lvl1pPr algn="ctr" rtl="0" eaLnBrk="0" fontAlgn="base" hangingPunct="0">
        <a:spcBef>
          <a:spcPct val="0"/>
        </a:spcBef>
        <a:spcAft>
          <a:spcPct val="0"/>
        </a:spcAft>
        <a:defRPr sz="4000" i="1">
          <a:solidFill>
            <a:srgbClr val="101D5C"/>
          </a:solidFill>
          <a:latin typeface="+mj-lt"/>
          <a:ea typeface="+mj-ea"/>
          <a:cs typeface="+mj-cs"/>
        </a:defRPr>
      </a:lvl1pPr>
      <a:lvl2pPr algn="ctr" rtl="0" eaLnBrk="0" fontAlgn="base" hangingPunct="0">
        <a:spcBef>
          <a:spcPct val="0"/>
        </a:spcBef>
        <a:spcAft>
          <a:spcPct val="0"/>
        </a:spcAft>
        <a:defRPr sz="3800" i="1">
          <a:solidFill>
            <a:srgbClr val="000066"/>
          </a:solidFill>
          <a:latin typeface="Arial" charset="0"/>
        </a:defRPr>
      </a:lvl2pPr>
      <a:lvl3pPr algn="ctr" rtl="0" eaLnBrk="0" fontAlgn="base" hangingPunct="0">
        <a:spcBef>
          <a:spcPct val="0"/>
        </a:spcBef>
        <a:spcAft>
          <a:spcPct val="0"/>
        </a:spcAft>
        <a:defRPr sz="3800" i="1">
          <a:solidFill>
            <a:srgbClr val="000066"/>
          </a:solidFill>
          <a:latin typeface="Arial" charset="0"/>
        </a:defRPr>
      </a:lvl3pPr>
      <a:lvl4pPr algn="ctr" rtl="0" eaLnBrk="0" fontAlgn="base" hangingPunct="0">
        <a:spcBef>
          <a:spcPct val="0"/>
        </a:spcBef>
        <a:spcAft>
          <a:spcPct val="0"/>
        </a:spcAft>
        <a:defRPr sz="3800" i="1">
          <a:solidFill>
            <a:srgbClr val="000066"/>
          </a:solidFill>
          <a:latin typeface="Arial" charset="0"/>
        </a:defRPr>
      </a:lvl4pPr>
      <a:lvl5pPr algn="ctr" rtl="0" eaLnBrk="0" fontAlgn="base" hangingPunct="0">
        <a:spcBef>
          <a:spcPct val="0"/>
        </a:spcBef>
        <a:spcAft>
          <a:spcPct val="0"/>
        </a:spcAft>
        <a:defRPr sz="3800" i="1">
          <a:solidFill>
            <a:srgbClr val="000066"/>
          </a:solidFill>
          <a:latin typeface="Arial" charset="0"/>
        </a:defRPr>
      </a:lvl5pPr>
      <a:lvl6pPr marL="457200" algn="ctr" rtl="0" fontAlgn="base">
        <a:spcBef>
          <a:spcPct val="0"/>
        </a:spcBef>
        <a:spcAft>
          <a:spcPct val="0"/>
        </a:spcAft>
        <a:defRPr sz="3800" i="1">
          <a:solidFill>
            <a:srgbClr val="000066"/>
          </a:solidFill>
          <a:latin typeface="Arial" charset="0"/>
        </a:defRPr>
      </a:lvl6pPr>
      <a:lvl7pPr marL="914400" algn="ctr" rtl="0" fontAlgn="base">
        <a:spcBef>
          <a:spcPct val="0"/>
        </a:spcBef>
        <a:spcAft>
          <a:spcPct val="0"/>
        </a:spcAft>
        <a:defRPr sz="3800" i="1">
          <a:solidFill>
            <a:srgbClr val="000066"/>
          </a:solidFill>
          <a:latin typeface="Arial" charset="0"/>
        </a:defRPr>
      </a:lvl7pPr>
      <a:lvl8pPr marL="1371600" algn="ctr" rtl="0" fontAlgn="base">
        <a:spcBef>
          <a:spcPct val="0"/>
        </a:spcBef>
        <a:spcAft>
          <a:spcPct val="0"/>
        </a:spcAft>
        <a:defRPr sz="3800" i="1">
          <a:solidFill>
            <a:srgbClr val="000066"/>
          </a:solidFill>
          <a:latin typeface="Arial" charset="0"/>
        </a:defRPr>
      </a:lvl8pPr>
      <a:lvl9pPr marL="1828800" algn="ctr" rtl="0" fontAlgn="base">
        <a:spcBef>
          <a:spcPct val="0"/>
        </a:spcBef>
        <a:spcAft>
          <a:spcPct val="0"/>
        </a:spcAft>
        <a:defRPr sz="3800" i="1">
          <a:solidFill>
            <a:srgbClr val="000066"/>
          </a:solidFill>
          <a:latin typeface="Arial" charset="0"/>
        </a:defRPr>
      </a:lvl9pPr>
    </p:titleStyle>
    <p:bodyStyle>
      <a:lvl1pPr marL="347663" indent="-347663" algn="l" rtl="0" eaLnBrk="0" fontAlgn="base" hangingPunct="0">
        <a:lnSpc>
          <a:spcPct val="90000"/>
        </a:lnSpc>
        <a:spcBef>
          <a:spcPct val="45000"/>
        </a:spcBef>
        <a:spcAft>
          <a:spcPct val="0"/>
        </a:spcAft>
        <a:buClr>
          <a:srgbClr val="A50021"/>
        </a:buClr>
        <a:buSzPct val="90000"/>
        <a:buFont typeface="Wingdings" pitchFamily="2" charset="2"/>
        <a:buChar char="ü"/>
        <a:defRPr sz="3200">
          <a:solidFill>
            <a:schemeClr val="tx1"/>
          </a:solidFill>
          <a:latin typeface="+mn-lt"/>
          <a:ea typeface="+mn-ea"/>
          <a:cs typeface="+mn-cs"/>
        </a:defRPr>
      </a:lvl1pPr>
      <a:lvl2pPr marL="682625" indent="-171450" algn="l" rtl="0" eaLnBrk="0" fontAlgn="base" hangingPunct="0">
        <a:lnSpc>
          <a:spcPct val="90000"/>
        </a:lnSpc>
        <a:spcBef>
          <a:spcPct val="45000"/>
        </a:spcBef>
        <a:spcAft>
          <a:spcPct val="0"/>
        </a:spcAft>
        <a:buClr>
          <a:srgbClr val="000099"/>
        </a:buClr>
        <a:buSzPct val="75000"/>
        <a:buFont typeface="Wingdings" pitchFamily="2" charset="2"/>
        <a:buChar char="§"/>
        <a:defRPr sz="2800">
          <a:solidFill>
            <a:schemeClr val="tx1"/>
          </a:solidFill>
          <a:latin typeface="+mn-lt"/>
        </a:defRPr>
      </a:lvl2pPr>
      <a:lvl3pPr marL="1085850" indent="-171450" algn="l" rtl="0" eaLnBrk="0" fontAlgn="base" hangingPunct="0">
        <a:lnSpc>
          <a:spcPct val="90000"/>
        </a:lnSpc>
        <a:spcBef>
          <a:spcPct val="45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45000"/>
        </a:spcBef>
        <a:spcAft>
          <a:spcPct val="0"/>
        </a:spcAft>
        <a:buChar char="–"/>
        <a:defRPr sz="2000">
          <a:solidFill>
            <a:schemeClr val="tx1"/>
          </a:solidFill>
          <a:latin typeface="+mn-lt"/>
        </a:defRPr>
      </a:lvl4pPr>
      <a:lvl5pPr marL="2057400" indent="-228600" algn="l" rtl="0" eaLnBrk="0" fontAlgn="base" hangingPunct="0">
        <a:lnSpc>
          <a:spcPct val="90000"/>
        </a:lnSpc>
        <a:spcBef>
          <a:spcPct val="45000"/>
        </a:spcBef>
        <a:spcAft>
          <a:spcPct val="0"/>
        </a:spcAft>
        <a:buClr>
          <a:schemeClr val="tx2"/>
        </a:buClr>
        <a:buChar char="–"/>
        <a:defRPr sz="2000">
          <a:solidFill>
            <a:schemeClr val="tx1"/>
          </a:solidFill>
          <a:latin typeface="+mn-lt"/>
        </a:defRPr>
      </a:lvl5pPr>
      <a:lvl6pPr marL="2514600" indent="-228600" algn="l" rtl="0" fontAlgn="base">
        <a:lnSpc>
          <a:spcPct val="90000"/>
        </a:lnSpc>
        <a:spcBef>
          <a:spcPct val="45000"/>
        </a:spcBef>
        <a:spcAft>
          <a:spcPct val="0"/>
        </a:spcAft>
        <a:buClr>
          <a:schemeClr val="tx2"/>
        </a:buClr>
        <a:buChar char="–"/>
        <a:defRPr sz="2000">
          <a:solidFill>
            <a:schemeClr val="tx1"/>
          </a:solidFill>
          <a:latin typeface="+mn-lt"/>
        </a:defRPr>
      </a:lvl6pPr>
      <a:lvl7pPr marL="2971800" indent="-228600" algn="l" rtl="0" fontAlgn="base">
        <a:lnSpc>
          <a:spcPct val="90000"/>
        </a:lnSpc>
        <a:spcBef>
          <a:spcPct val="45000"/>
        </a:spcBef>
        <a:spcAft>
          <a:spcPct val="0"/>
        </a:spcAft>
        <a:buClr>
          <a:schemeClr val="tx2"/>
        </a:buClr>
        <a:buChar char="–"/>
        <a:defRPr sz="2000">
          <a:solidFill>
            <a:schemeClr val="tx1"/>
          </a:solidFill>
          <a:latin typeface="+mn-lt"/>
        </a:defRPr>
      </a:lvl7pPr>
      <a:lvl8pPr marL="3429000" indent="-228600" algn="l" rtl="0" fontAlgn="base">
        <a:lnSpc>
          <a:spcPct val="90000"/>
        </a:lnSpc>
        <a:spcBef>
          <a:spcPct val="45000"/>
        </a:spcBef>
        <a:spcAft>
          <a:spcPct val="0"/>
        </a:spcAft>
        <a:buClr>
          <a:schemeClr val="tx2"/>
        </a:buClr>
        <a:buChar char="–"/>
        <a:defRPr sz="2000">
          <a:solidFill>
            <a:schemeClr val="tx1"/>
          </a:solidFill>
          <a:latin typeface="+mn-lt"/>
        </a:defRPr>
      </a:lvl8pPr>
      <a:lvl9pPr marL="3886200" indent="-228600" algn="l" rtl="0" fontAlgn="base">
        <a:lnSpc>
          <a:spcPct val="90000"/>
        </a:lnSpc>
        <a:spcBef>
          <a:spcPct val="45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Jeffrey.giering@L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5" name="Rectangle 3"/>
          <p:cNvSpPr>
            <a:spLocks noChangeArrowheads="1"/>
          </p:cNvSpPr>
          <p:nvPr/>
        </p:nvSpPr>
        <p:spPr bwMode="auto">
          <a:xfrm>
            <a:off x="0" y="3137403"/>
            <a:ext cx="9144000" cy="1143000"/>
          </a:xfrm>
          <a:prstGeom prst="rect">
            <a:avLst/>
          </a:prstGeom>
          <a:noFill/>
          <a:ln w="9525">
            <a:noFill/>
            <a:miter lim="800000"/>
            <a:headEnd/>
            <a:tailEnd/>
          </a:ln>
          <a:effectLst/>
        </p:spPr>
        <p:txBody>
          <a:bodyPr lIns="92075" tIns="46038" rIns="92075" bIns="46038" anchor="ctr"/>
          <a:lstStyle/>
          <a:p>
            <a:pPr>
              <a:lnSpc>
                <a:spcPts val="8900"/>
              </a:lnSpc>
            </a:pPr>
            <a:r>
              <a:rPr lang="en-US" sz="6000" b="0" i="1" spc="300" dirty="0" smtClean="0">
                <a:solidFill>
                  <a:schemeClr val="tx2">
                    <a:lumMod val="75000"/>
                  </a:schemeClr>
                </a:solidFill>
                <a:latin typeface="Arial"/>
              </a:rPr>
              <a:t>Safe Rooms </a:t>
            </a:r>
          </a:p>
          <a:p>
            <a:pPr>
              <a:lnSpc>
                <a:spcPts val="8900"/>
              </a:lnSpc>
            </a:pPr>
            <a:r>
              <a:rPr lang="en-US" sz="4400" b="0" i="1" spc="300" dirty="0" smtClean="0">
                <a:solidFill>
                  <a:schemeClr val="tx2">
                    <a:lumMod val="75000"/>
                  </a:schemeClr>
                </a:solidFill>
                <a:latin typeface="Arial"/>
              </a:rPr>
              <a:t>What you need to know</a:t>
            </a:r>
          </a:p>
        </p:txBody>
      </p:sp>
    </p:spTree>
  </p:cSld>
  <p:clrMapOvr>
    <a:masterClrMapping/>
  </p:clrMapOvr>
  <p:transition advTm="13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896" y="1860698"/>
            <a:ext cx="4009030" cy="4363890"/>
          </a:xfrm>
        </p:spPr>
        <p:txBody>
          <a:bodyPr/>
          <a:lstStyle/>
          <a:p>
            <a:pPr marL="0" indent="0" eaLnBrk="1" hangingPunct="1">
              <a:buNone/>
            </a:pPr>
            <a:r>
              <a:rPr lang="en-US" sz="2400" dirty="0" smtClean="0"/>
              <a:t>Dual-Use</a:t>
            </a:r>
            <a:endParaRPr lang="en-US" sz="2400" dirty="0"/>
          </a:p>
          <a:p>
            <a:pPr lvl="1" eaLnBrk="1" hangingPunct="1">
              <a:buClr>
                <a:schemeClr val="tx2"/>
              </a:buClr>
            </a:pPr>
            <a:r>
              <a:rPr lang="en-US" sz="2400" dirty="0"/>
              <a:t>Stand-alone or interior safe room</a:t>
            </a:r>
          </a:p>
          <a:p>
            <a:pPr lvl="1" eaLnBrk="1" hangingPunct="1">
              <a:buClr>
                <a:schemeClr val="tx2"/>
              </a:buClr>
            </a:pPr>
            <a:r>
              <a:rPr lang="en-US" sz="2400" dirty="0"/>
              <a:t>Optimal utility of space</a:t>
            </a:r>
          </a:p>
          <a:p>
            <a:pPr lvl="1" eaLnBrk="1" hangingPunct="1">
              <a:buClr>
                <a:schemeClr val="tx2"/>
              </a:buClr>
            </a:pPr>
            <a:r>
              <a:rPr lang="en-US" sz="2400" dirty="0"/>
              <a:t>Must maintain readiness</a:t>
            </a:r>
          </a:p>
          <a:p>
            <a:pPr lvl="1" eaLnBrk="1" hangingPunct="1">
              <a:buClr>
                <a:schemeClr val="tx2"/>
              </a:buClr>
            </a:pPr>
            <a:r>
              <a:rPr lang="en-US" sz="2400" dirty="0"/>
              <a:t>Little or no increase in facility maintenance</a:t>
            </a:r>
          </a:p>
          <a:p>
            <a:pPr lvl="1" eaLnBrk="1" hangingPunct="1"/>
            <a:r>
              <a:rPr lang="en-US" sz="2400" dirty="0"/>
              <a:t>Immediate return on investment</a:t>
            </a:r>
          </a:p>
          <a:p>
            <a:endParaRPr lang="en-US" dirty="0"/>
          </a:p>
        </p:txBody>
      </p:sp>
      <p:sp>
        <p:nvSpPr>
          <p:cNvPr id="3" name="Title 2"/>
          <p:cNvSpPr>
            <a:spLocks noGrp="1"/>
          </p:cNvSpPr>
          <p:nvPr>
            <p:ph type="title"/>
          </p:nvPr>
        </p:nvSpPr>
        <p:spPr/>
        <p:txBody>
          <a:bodyPr/>
          <a:lstStyle/>
          <a:p>
            <a:r>
              <a:rPr lang="en-US" dirty="0" smtClean="0"/>
              <a:t>Safe Rooms Uses</a:t>
            </a:r>
            <a:endParaRPr lang="en-US" dirty="0"/>
          </a:p>
        </p:txBody>
      </p:sp>
      <p:sp>
        <p:nvSpPr>
          <p:cNvPr id="5" name="Rectangle 4"/>
          <p:cNvSpPr/>
          <p:nvPr/>
        </p:nvSpPr>
        <p:spPr>
          <a:xfrm>
            <a:off x="5397690" y="1883401"/>
            <a:ext cx="3459715" cy="4191917"/>
          </a:xfrm>
          <a:prstGeom prst="rect">
            <a:avLst/>
          </a:prstGeom>
        </p:spPr>
        <p:txBody>
          <a:bodyPr wrap="square">
            <a:spAutoFit/>
          </a:bodyPr>
          <a:lstStyle/>
          <a:p>
            <a:pPr lvl="0" algn="l">
              <a:lnSpc>
                <a:spcPct val="90000"/>
              </a:lnSpc>
              <a:spcBef>
                <a:spcPct val="20000"/>
              </a:spcBef>
              <a:buClr>
                <a:srgbClr val="003366"/>
              </a:buClr>
              <a:buSzPct val="75000"/>
            </a:pPr>
            <a:r>
              <a:rPr lang="en-US" sz="2400" b="0" kern="0" dirty="0">
                <a:latin typeface="Arial"/>
              </a:rPr>
              <a:t>Single Use</a:t>
            </a:r>
          </a:p>
          <a:p>
            <a:pPr marL="800100" lvl="1" indent="-342900" algn="l">
              <a:lnSpc>
                <a:spcPct val="90000"/>
              </a:lnSpc>
              <a:spcBef>
                <a:spcPct val="20000"/>
              </a:spcBef>
              <a:buClr>
                <a:srgbClr val="003366"/>
              </a:buClr>
              <a:buSzPct val="75000"/>
              <a:buFont typeface="Wingdings" pitchFamily="2" charset="2"/>
              <a:buChar char="§"/>
            </a:pPr>
            <a:r>
              <a:rPr lang="en-US" sz="2400" b="0" kern="0" dirty="0">
                <a:latin typeface="Arial"/>
              </a:rPr>
              <a:t>Separate </a:t>
            </a:r>
            <a:r>
              <a:rPr lang="en-US" sz="2400" b="0" kern="0" dirty="0" smtClean="0">
                <a:latin typeface="Arial"/>
              </a:rPr>
              <a:t>structure</a:t>
            </a:r>
          </a:p>
          <a:p>
            <a:pPr marL="800100" lvl="1" indent="-342900" algn="l">
              <a:lnSpc>
                <a:spcPct val="90000"/>
              </a:lnSpc>
              <a:spcBef>
                <a:spcPct val="20000"/>
              </a:spcBef>
              <a:buClr>
                <a:srgbClr val="003366"/>
              </a:buClr>
              <a:buSzPct val="75000"/>
              <a:buFont typeface="Wingdings" pitchFamily="2" charset="2"/>
              <a:buChar char="§"/>
            </a:pPr>
            <a:r>
              <a:rPr lang="en-US" sz="2400" b="0" kern="0" dirty="0" smtClean="0">
                <a:latin typeface="Arial"/>
              </a:rPr>
              <a:t>Simplified </a:t>
            </a:r>
            <a:r>
              <a:rPr lang="en-US" sz="2400" b="0" kern="0" dirty="0">
                <a:latin typeface="Arial"/>
              </a:rPr>
              <a:t>design</a:t>
            </a:r>
          </a:p>
          <a:p>
            <a:pPr marL="800100" lvl="1" indent="-342900" algn="l">
              <a:lnSpc>
                <a:spcPct val="90000"/>
              </a:lnSpc>
              <a:spcBef>
                <a:spcPct val="20000"/>
              </a:spcBef>
              <a:buClr>
                <a:srgbClr val="003366"/>
              </a:buClr>
              <a:buSzPct val="75000"/>
              <a:buFont typeface="Wingdings" pitchFamily="2" charset="2"/>
              <a:buChar char="§"/>
            </a:pPr>
            <a:r>
              <a:rPr lang="en-US" sz="2400" b="0" kern="0" dirty="0">
                <a:latin typeface="Arial"/>
              </a:rPr>
              <a:t>Ready-to-use</a:t>
            </a:r>
          </a:p>
          <a:p>
            <a:pPr marL="800100" lvl="1" indent="-342900" algn="l">
              <a:lnSpc>
                <a:spcPct val="90000"/>
              </a:lnSpc>
              <a:spcBef>
                <a:spcPct val="20000"/>
              </a:spcBef>
              <a:buClr>
                <a:srgbClr val="003366"/>
              </a:buClr>
              <a:buSzPct val="75000"/>
              <a:buFont typeface="Wingdings" pitchFamily="2" charset="2"/>
              <a:buChar char="§"/>
            </a:pPr>
            <a:r>
              <a:rPr lang="en-US" sz="2400" b="0" kern="0" dirty="0">
                <a:latin typeface="Arial"/>
              </a:rPr>
              <a:t>No other demands</a:t>
            </a:r>
          </a:p>
          <a:p>
            <a:pPr marL="800100" lvl="1" indent="-342900" algn="l">
              <a:lnSpc>
                <a:spcPct val="90000"/>
              </a:lnSpc>
              <a:spcBef>
                <a:spcPct val="20000"/>
              </a:spcBef>
              <a:buClr>
                <a:srgbClr val="003366"/>
              </a:buClr>
              <a:buSzPct val="75000"/>
              <a:buFont typeface="Wingdings" pitchFamily="2" charset="2"/>
              <a:buChar char="§"/>
            </a:pPr>
            <a:r>
              <a:rPr lang="en-US" sz="2400" b="0" kern="0" dirty="0">
                <a:latin typeface="Arial"/>
              </a:rPr>
              <a:t>Increase facility maintenance</a:t>
            </a:r>
          </a:p>
          <a:p>
            <a:pPr marL="800100" lvl="1" indent="-342900" algn="l">
              <a:lnSpc>
                <a:spcPct val="90000"/>
              </a:lnSpc>
              <a:spcBef>
                <a:spcPct val="20000"/>
              </a:spcBef>
              <a:buClr>
                <a:srgbClr val="003366"/>
              </a:buClr>
              <a:buSzPct val="75000"/>
              <a:buFont typeface="Wingdings" pitchFamily="2" charset="2"/>
              <a:buChar char="§"/>
            </a:pPr>
            <a:r>
              <a:rPr lang="en-US" sz="2400" b="0" kern="0" dirty="0">
                <a:latin typeface="Arial"/>
              </a:rPr>
              <a:t>Lower return on investment </a:t>
            </a:r>
          </a:p>
        </p:txBody>
      </p:sp>
    </p:spTree>
    <p:extLst>
      <p:ext uri="{BB962C8B-B14F-4D97-AF65-F5344CB8AC3E}">
        <p14:creationId xmlns:p14="http://schemas.microsoft.com/office/powerpoint/2010/main" val="2140308749"/>
      </p:ext>
    </p:extLst>
  </p:cSld>
  <p:clrMapOvr>
    <a:masterClrMapping/>
  </p:clrMapOvr>
  <p:transition advTm="13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490" y="1860698"/>
            <a:ext cx="3794077" cy="4363890"/>
          </a:xfrm>
        </p:spPr>
        <p:txBody>
          <a:bodyPr/>
          <a:lstStyle/>
          <a:p>
            <a:pPr marL="0" indent="0" eaLnBrk="1" hangingPunct="1">
              <a:buNone/>
            </a:pPr>
            <a:r>
              <a:rPr lang="en-US" sz="2400" dirty="0"/>
              <a:t>Internal Safe Room</a:t>
            </a:r>
          </a:p>
          <a:p>
            <a:pPr lvl="1" eaLnBrk="1" hangingPunct="1">
              <a:buClr>
                <a:schemeClr val="tx2"/>
              </a:buClr>
            </a:pPr>
            <a:r>
              <a:rPr lang="en-US" sz="2400" dirty="0"/>
              <a:t>Shielded by surrounding structure</a:t>
            </a:r>
          </a:p>
          <a:p>
            <a:pPr lvl="1" eaLnBrk="1" hangingPunct="1">
              <a:buClr>
                <a:schemeClr val="tx2"/>
              </a:buClr>
            </a:pPr>
            <a:r>
              <a:rPr lang="en-US" sz="2400" dirty="0"/>
              <a:t>Design as independent structure</a:t>
            </a:r>
          </a:p>
          <a:p>
            <a:pPr lvl="1" eaLnBrk="1" hangingPunct="1">
              <a:buClr>
                <a:schemeClr val="tx2"/>
              </a:buClr>
            </a:pPr>
            <a:r>
              <a:rPr lang="en-US" sz="2400" dirty="0"/>
              <a:t>Allows access without going outside</a:t>
            </a:r>
          </a:p>
          <a:p>
            <a:pPr lvl="1" eaLnBrk="1" hangingPunct="1"/>
            <a:r>
              <a:rPr lang="en-US" sz="2400" dirty="0"/>
              <a:t>Cost may be reduce</a:t>
            </a:r>
          </a:p>
          <a:p>
            <a:pPr eaLnBrk="1" hangingPunct="1"/>
            <a:endParaRPr lang="en-US" sz="2400" dirty="0"/>
          </a:p>
        </p:txBody>
      </p:sp>
      <p:sp>
        <p:nvSpPr>
          <p:cNvPr id="3" name="Title 2"/>
          <p:cNvSpPr>
            <a:spLocks noGrp="1"/>
          </p:cNvSpPr>
          <p:nvPr>
            <p:ph type="title"/>
          </p:nvPr>
        </p:nvSpPr>
        <p:spPr/>
        <p:txBody>
          <a:bodyPr/>
          <a:lstStyle/>
          <a:p>
            <a:r>
              <a:rPr lang="en-US" dirty="0" smtClean="0"/>
              <a:t>Safe Room Types</a:t>
            </a:r>
            <a:endParaRPr lang="en-US" dirty="0"/>
          </a:p>
        </p:txBody>
      </p:sp>
      <p:sp>
        <p:nvSpPr>
          <p:cNvPr id="4" name="Rectangle 3"/>
          <p:cNvSpPr/>
          <p:nvPr/>
        </p:nvSpPr>
        <p:spPr>
          <a:xfrm>
            <a:off x="4954144" y="1862943"/>
            <a:ext cx="4162567" cy="3637919"/>
          </a:xfrm>
          <a:prstGeom prst="rect">
            <a:avLst/>
          </a:prstGeom>
        </p:spPr>
        <p:txBody>
          <a:bodyPr wrap="square">
            <a:spAutoFit/>
          </a:bodyPr>
          <a:lstStyle/>
          <a:p>
            <a:pPr lvl="0" algn="l">
              <a:spcBef>
                <a:spcPct val="20000"/>
              </a:spcBef>
              <a:buClr>
                <a:srgbClr val="003366"/>
              </a:buClr>
              <a:buSzPct val="75000"/>
            </a:pPr>
            <a:r>
              <a:rPr lang="en-US" sz="2400" b="0" kern="0" dirty="0">
                <a:latin typeface="Arial"/>
              </a:rPr>
              <a:t>Stand-Alone Safe Rooms</a:t>
            </a:r>
          </a:p>
          <a:p>
            <a:pPr marL="800100" lvl="1" indent="-342900" algn="l">
              <a:spcBef>
                <a:spcPct val="20000"/>
              </a:spcBef>
              <a:buClr>
                <a:srgbClr val="003366"/>
              </a:buClr>
              <a:buSzPct val="75000"/>
              <a:buFont typeface="Wingdings" pitchFamily="2" charset="2"/>
              <a:buChar char="§"/>
            </a:pPr>
            <a:r>
              <a:rPr lang="en-US" sz="2400" b="0" kern="0" dirty="0">
                <a:latin typeface="Arial"/>
              </a:rPr>
              <a:t>Can locate away from potential debris</a:t>
            </a:r>
          </a:p>
          <a:p>
            <a:pPr marL="800100" lvl="1" indent="-342900" algn="l">
              <a:spcBef>
                <a:spcPct val="20000"/>
              </a:spcBef>
              <a:buClr>
                <a:srgbClr val="003366"/>
              </a:buClr>
              <a:buSzPct val="75000"/>
              <a:buFont typeface="Wingdings" pitchFamily="2" charset="2"/>
              <a:buChar char="§"/>
            </a:pPr>
            <a:r>
              <a:rPr lang="en-US" sz="2400" b="0" kern="0" dirty="0">
                <a:latin typeface="Arial"/>
              </a:rPr>
              <a:t>Not weaken by collapse of adjacent structure</a:t>
            </a:r>
          </a:p>
          <a:p>
            <a:pPr marL="800100" lvl="1" indent="-342900" algn="l">
              <a:spcBef>
                <a:spcPct val="20000"/>
              </a:spcBef>
              <a:buClr>
                <a:srgbClr val="003366"/>
              </a:buClr>
              <a:buSzPct val="75000"/>
              <a:buFont typeface="Wingdings" pitchFamily="2" charset="2"/>
              <a:buChar char="§"/>
            </a:pPr>
            <a:r>
              <a:rPr lang="en-US" sz="2400" b="0" kern="0" dirty="0">
                <a:latin typeface="Arial"/>
              </a:rPr>
              <a:t>Design and materials not constrained by existing structure</a:t>
            </a:r>
          </a:p>
        </p:txBody>
      </p:sp>
    </p:spTree>
    <p:extLst>
      <p:ext uri="{BB962C8B-B14F-4D97-AF65-F5344CB8AC3E}">
        <p14:creationId xmlns:p14="http://schemas.microsoft.com/office/powerpoint/2010/main" val="2243931866"/>
      </p:ext>
    </p:extLst>
  </p:cSld>
  <p:clrMapOvr>
    <a:masterClrMapping/>
  </p:clrMapOvr>
  <p:transition advTm="13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lnSpc>
                <a:spcPct val="75000"/>
              </a:lnSpc>
              <a:spcBef>
                <a:spcPct val="0"/>
              </a:spcBef>
              <a:buNone/>
            </a:pPr>
            <a:r>
              <a:rPr lang="en-US" sz="2400" dirty="0"/>
              <a:t>The required square footage based on the number and type of occupants listed</a:t>
            </a:r>
          </a:p>
          <a:p>
            <a:pPr marL="0" indent="0" eaLnBrk="1" hangingPunct="1">
              <a:lnSpc>
                <a:spcPct val="75000"/>
              </a:lnSpc>
              <a:spcBef>
                <a:spcPct val="0"/>
              </a:spcBef>
              <a:buNone/>
            </a:pPr>
            <a:r>
              <a:rPr lang="en-US" sz="2400" dirty="0"/>
              <a:t>For </a:t>
            </a:r>
            <a:r>
              <a:rPr lang="en-US" sz="2400" dirty="0">
                <a:solidFill>
                  <a:srgbClr val="FF0000"/>
                </a:solidFill>
              </a:rPr>
              <a:t>Hurricane </a:t>
            </a:r>
            <a:r>
              <a:rPr lang="en-US" sz="2400" dirty="0"/>
              <a:t>community safe rooms, </a:t>
            </a:r>
          </a:p>
          <a:p>
            <a:pPr marL="0" indent="0" eaLnBrk="1" hangingPunct="1">
              <a:lnSpc>
                <a:spcPct val="75000"/>
              </a:lnSpc>
              <a:spcBef>
                <a:spcPct val="0"/>
              </a:spcBef>
              <a:buNone/>
            </a:pPr>
            <a:r>
              <a:rPr lang="en-US" sz="2400" dirty="0"/>
              <a:t>Table 3-3 from FEMA 361:</a:t>
            </a:r>
          </a:p>
          <a:p>
            <a:pPr lvl="1" eaLnBrk="1" hangingPunct="1">
              <a:lnSpc>
                <a:spcPct val="75000"/>
              </a:lnSpc>
              <a:spcBef>
                <a:spcPct val="0"/>
              </a:spcBef>
            </a:pPr>
            <a:r>
              <a:rPr lang="en-US" sz="2400" dirty="0"/>
              <a:t>Each community safe room should be sized to accommodate a minimum of one wheelchair space for every 200 occupants or portion </a:t>
            </a:r>
            <a:r>
              <a:rPr lang="en-US" sz="2400" dirty="0" smtClean="0"/>
              <a:t>thereof.</a:t>
            </a:r>
            <a:endParaRPr lang="en-US" sz="2400" dirty="0"/>
          </a:p>
          <a:p>
            <a:endParaRPr lang="en-US" dirty="0"/>
          </a:p>
        </p:txBody>
      </p:sp>
      <p:sp>
        <p:nvSpPr>
          <p:cNvPr id="3" name="Title 2"/>
          <p:cNvSpPr>
            <a:spLocks noGrp="1"/>
          </p:cNvSpPr>
          <p:nvPr>
            <p:ph type="title"/>
          </p:nvPr>
        </p:nvSpPr>
        <p:spPr/>
        <p:txBody>
          <a:bodyPr/>
          <a:lstStyle/>
          <a:p>
            <a:r>
              <a:rPr lang="en-US" dirty="0" smtClean="0"/>
              <a:t>Hurricane Community Safe Room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4099342"/>
            <a:ext cx="7986713" cy="228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642102"/>
      </p:ext>
    </p:extLst>
  </p:cSld>
  <p:clrMapOvr>
    <a:masterClrMapping/>
  </p:clrMapOvr>
  <p:transition advTm="13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lnSpc>
                <a:spcPct val="75000"/>
              </a:lnSpc>
              <a:spcBef>
                <a:spcPct val="0"/>
              </a:spcBef>
              <a:buNone/>
            </a:pPr>
            <a:r>
              <a:rPr lang="en-US" sz="2400" dirty="0"/>
              <a:t>The required square footage based on the number and type of occupants listed</a:t>
            </a:r>
          </a:p>
          <a:p>
            <a:pPr marL="0" indent="0" eaLnBrk="1" hangingPunct="1">
              <a:lnSpc>
                <a:spcPct val="75000"/>
              </a:lnSpc>
              <a:spcBef>
                <a:spcPct val="0"/>
              </a:spcBef>
              <a:buNone/>
            </a:pPr>
            <a:r>
              <a:rPr lang="en-US" sz="2400" dirty="0"/>
              <a:t>For </a:t>
            </a:r>
            <a:r>
              <a:rPr lang="en-US" sz="2400" dirty="0">
                <a:solidFill>
                  <a:srgbClr val="FF0000"/>
                </a:solidFill>
              </a:rPr>
              <a:t>tornado </a:t>
            </a:r>
            <a:r>
              <a:rPr lang="en-US" sz="2400" dirty="0"/>
              <a:t>community safe rooms</a:t>
            </a:r>
            <a:r>
              <a:rPr lang="en-US" sz="2400" dirty="0">
                <a:solidFill>
                  <a:srgbClr val="FF0000"/>
                </a:solidFill>
              </a:rPr>
              <a:t>,</a:t>
            </a:r>
            <a:r>
              <a:rPr lang="en-US" sz="2400" dirty="0"/>
              <a:t> </a:t>
            </a:r>
          </a:p>
          <a:p>
            <a:pPr marL="0" indent="0" eaLnBrk="1" hangingPunct="1">
              <a:lnSpc>
                <a:spcPct val="75000"/>
              </a:lnSpc>
              <a:spcBef>
                <a:spcPct val="0"/>
              </a:spcBef>
              <a:buNone/>
            </a:pPr>
            <a:r>
              <a:rPr lang="en-US" sz="2400" dirty="0"/>
              <a:t>Table 3-1 from FEMA 361:</a:t>
            </a:r>
          </a:p>
          <a:p>
            <a:pPr lvl="1" eaLnBrk="1" hangingPunct="1">
              <a:lnSpc>
                <a:spcPct val="75000"/>
              </a:lnSpc>
              <a:spcBef>
                <a:spcPct val="0"/>
              </a:spcBef>
            </a:pPr>
            <a:r>
              <a:rPr lang="en-US" sz="2400" dirty="0"/>
              <a:t>Each community safe room should be sized to accommodate a minimum of one wheelchair space for every 200 occupants or portion </a:t>
            </a:r>
            <a:r>
              <a:rPr lang="en-US" sz="2400" dirty="0" smtClean="0"/>
              <a:t>thereof.</a:t>
            </a:r>
            <a:endParaRPr lang="en-US" sz="2400" dirty="0"/>
          </a:p>
        </p:txBody>
      </p:sp>
      <p:sp>
        <p:nvSpPr>
          <p:cNvPr id="3" name="Title 2"/>
          <p:cNvSpPr>
            <a:spLocks noGrp="1"/>
          </p:cNvSpPr>
          <p:nvPr>
            <p:ph type="title"/>
          </p:nvPr>
        </p:nvSpPr>
        <p:spPr/>
        <p:txBody>
          <a:bodyPr/>
          <a:lstStyle/>
          <a:p>
            <a:r>
              <a:rPr lang="en-US" dirty="0" smtClean="0"/>
              <a:t>Tornado Community Safe Room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3964441"/>
            <a:ext cx="7913687" cy="22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586463"/>
      </p:ext>
    </p:extLst>
  </p:cSld>
  <p:clrMapOvr>
    <a:masterClrMapping/>
  </p:clrMapOvr>
  <p:transition advTm="13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lnSpc>
                <a:spcPct val="85000"/>
              </a:lnSpc>
              <a:spcBef>
                <a:spcPct val="0"/>
              </a:spcBef>
              <a:buNone/>
            </a:pPr>
            <a:r>
              <a:rPr lang="en-US" sz="2400" dirty="0"/>
              <a:t>The required square footage based on the number and type of occupants listed</a:t>
            </a:r>
          </a:p>
          <a:p>
            <a:pPr marL="0" indent="0" eaLnBrk="1" hangingPunct="1">
              <a:lnSpc>
                <a:spcPct val="85000"/>
              </a:lnSpc>
              <a:spcBef>
                <a:spcPct val="0"/>
              </a:spcBef>
              <a:buNone/>
            </a:pPr>
            <a:r>
              <a:rPr lang="en-US" sz="2400" dirty="0"/>
              <a:t>For </a:t>
            </a:r>
            <a:r>
              <a:rPr lang="en-US" sz="2400" dirty="0">
                <a:solidFill>
                  <a:srgbClr val="FF0000"/>
                </a:solidFill>
              </a:rPr>
              <a:t>residentia</a:t>
            </a:r>
            <a:r>
              <a:rPr lang="en-US" sz="2400" dirty="0"/>
              <a:t>l safe rooms, </a:t>
            </a:r>
          </a:p>
          <a:p>
            <a:pPr marL="0" indent="0" eaLnBrk="1" hangingPunct="1">
              <a:lnSpc>
                <a:spcPct val="85000"/>
              </a:lnSpc>
              <a:spcBef>
                <a:spcPct val="0"/>
              </a:spcBef>
              <a:buNone/>
            </a:pPr>
            <a:r>
              <a:rPr lang="en-US" sz="2400" dirty="0"/>
              <a:t>Table 3-5 from FEMA 361</a:t>
            </a:r>
          </a:p>
        </p:txBody>
      </p:sp>
      <p:sp>
        <p:nvSpPr>
          <p:cNvPr id="3" name="Title 2"/>
          <p:cNvSpPr>
            <a:spLocks noGrp="1"/>
          </p:cNvSpPr>
          <p:nvPr>
            <p:ph type="title"/>
          </p:nvPr>
        </p:nvSpPr>
        <p:spPr/>
        <p:txBody>
          <a:bodyPr/>
          <a:lstStyle/>
          <a:p>
            <a:r>
              <a:rPr lang="en-US" dirty="0" smtClean="0"/>
              <a:t>Residential Safe Room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316406"/>
            <a:ext cx="8102600" cy="327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255928"/>
      </p:ext>
    </p:extLst>
  </p:cSld>
  <p:clrMapOvr>
    <a:masterClrMapping/>
  </p:clrMapOvr>
  <p:transition advTm="13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spcBef>
                <a:spcPct val="20000"/>
              </a:spcBef>
              <a:buClr>
                <a:srgbClr val="003366"/>
              </a:buClr>
              <a:buSzPct val="75000"/>
              <a:buNone/>
            </a:pPr>
            <a:r>
              <a:rPr lang="en-US" sz="2400" dirty="0"/>
              <a:t>Gross floor area minus the area of obstructions such as columns, partitions and walls, fixed or movable objects, furniture, or other equipment and features placed in the safe room</a:t>
            </a:r>
          </a:p>
          <a:p>
            <a:pPr marL="742950" lvl="1" indent="-285750" eaLnBrk="1" hangingPunct="1">
              <a:spcBef>
                <a:spcPct val="20000"/>
              </a:spcBef>
              <a:buClr>
                <a:srgbClr val="003366"/>
              </a:buClr>
              <a:buFontTx/>
              <a:buChar char="–"/>
            </a:pPr>
            <a:r>
              <a:rPr lang="en-US" sz="2400" dirty="0"/>
              <a:t>Especially important for multi-use safe rooms</a:t>
            </a:r>
          </a:p>
          <a:p>
            <a:pPr marL="742950" lvl="1" indent="-285750" eaLnBrk="1" hangingPunct="1">
              <a:spcBef>
                <a:spcPct val="20000"/>
              </a:spcBef>
              <a:buClr>
                <a:srgbClr val="003366"/>
              </a:buClr>
              <a:buFontTx/>
              <a:buChar char="–"/>
            </a:pPr>
            <a:r>
              <a:rPr lang="en-US" sz="2400" dirty="0"/>
              <a:t>Most sub-applications do not contain floor plans with specific calculations for the exact usable area</a:t>
            </a:r>
          </a:p>
          <a:p>
            <a:pPr marL="0" lvl="0" indent="0" eaLnBrk="1" hangingPunct="1">
              <a:spcBef>
                <a:spcPct val="20000"/>
              </a:spcBef>
              <a:buClr>
                <a:srgbClr val="003366"/>
              </a:buClr>
              <a:buSzPct val="75000"/>
              <a:buNone/>
            </a:pPr>
            <a:r>
              <a:rPr lang="en-US" sz="2400" dirty="0"/>
              <a:t>Should not include unused areas such as mechanical rooms or storage closets </a:t>
            </a:r>
          </a:p>
          <a:p>
            <a:pPr marL="0" indent="0">
              <a:buNone/>
            </a:pPr>
            <a:endParaRPr lang="en-US" dirty="0"/>
          </a:p>
        </p:txBody>
      </p:sp>
      <p:sp>
        <p:nvSpPr>
          <p:cNvPr id="3" name="Title 2"/>
          <p:cNvSpPr>
            <a:spLocks noGrp="1"/>
          </p:cNvSpPr>
          <p:nvPr>
            <p:ph type="title"/>
          </p:nvPr>
        </p:nvSpPr>
        <p:spPr/>
        <p:txBody>
          <a:bodyPr/>
          <a:lstStyle/>
          <a:p>
            <a:r>
              <a:rPr lang="en-US" dirty="0" smtClean="0"/>
              <a:t>Calculating Usable Area</a:t>
            </a:r>
            <a:endParaRPr lang="en-US" dirty="0"/>
          </a:p>
        </p:txBody>
      </p:sp>
    </p:spTree>
    <p:extLst>
      <p:ext uri="{BB962C8B-B14F-4D97-AF65-F5344CB8AC3E}">
        <p14:creationId xmlns:p14="http://schemas.microsoft.com/office/powerpoint/2010/main" val="1999581231"/>
      </p:ext>
    </p:extLst>
  </p:cSld>
  <p:clrMapOvr>
    <a:masterClrMapping/>
  </p:clrMapOvr>
  <p:transition advTm="13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spcBef>
                <a:spcPct val="20000"/>
              </a:spcBef>
              <a:buClr>
                <a:srgbClr val="003366"/>
              </a:buClr>
              <a:buSzPct val="75000"/>
              <a:buNone/>
            </a:pPr>
            <a:r>
              <a:rPr lang="en-US" sz="2400" dirty="0"/>
              <a:t>FEMA 361 provides an alternative method to calculate usable square footage:</a:t>
            </a:r>
          </a:p>
          <a:p>
            <a:pPr marL="742950" lvl="1" indent="-285750" eaLnBrk="1" hangingPunct="1">
              <a:spcBef>
                <a:spcPct val="20000"/>
              </a:spcBef>
              <a:buClr>
                <a:srgbClr val="003366"/>
              </a:buClr>
              <a:buFontTx/>
              <a:buChar char="–"/>
            </a:pPr>
            <a:r>
              <a:rPr lang="en-US" sz="2400" dirty="0"/>
              <a:t>For areas with concentrated furnishing or fixed seating, reduce gross floor area by a minimum of 50%</a:t>
            </a:r>
          </a:p>
          <a:p>
            <a:pPr marL="742950" lvl="1" indent="-285750" eaLnBrk="1" hangingPunct="1">
              <a:spcBef>
                <a:spcPct val="20000"/>
              </a:spcBef>
              <a:buClr>
                <a:srgbClr val="003366"/>
              </a:buClr>
              <a:buFontTx/>
              <a:buChar char="–"/>
            </a:pPr>
            <a:r>
              <a:rPr lang="en-US" sz="2400" dirty="0"/>
              <a:t>For areas with </a:t>
            </a:r>
            <a:r>
              <a:rPr lang="en-US" sz="2400" dirty="0" smtClean="0"/>
              <a:t>un-concentrated </a:t>
            </a:r>
            <a:r>
              <a:rPr lang="en-US" sz="2400" dirty="0"/>
              <a:t>furnishing and without fixed seating, reduce gross floor area by a minimum of 35%</a:t>
            </a:r>
          </a:p>
          <a:p>
            <a:pPr marL="742950" lvl="1" indent="-285750" eaLnBrk="1" hangingPunct="1">
              <a:spcBef>
                <a:spcPct val="20000"/>
              </a:spcBef>
              <a:buClr>
                <a:srgbClr val="003366"/>
              </a:buClr>
              <a:buFontTx/>
              <a:buChar char="–"/>
            </a:pPr>
            <a:r>
              <a:rPr lang="en-US" sz="2400" dirty="0"/>
              <a:t>For areas with open plan furnishing and without fixed seating, reduce gross floor area by a minimum of 15% </a:t>
            </a:r>
          </a:p>
          <a:p>
            <a:pPr marL="0" indent="0">
              <a:buNone/>
            </a:pPr>
            <a:endParaRPr lang="en-US" dirty="0"/>
          </a:p>
        </p:txBody>
      </p:sp>
      <p:sp>
        <p:nvSpPr>
          <p:cNvPr id="3" name="Title 2"/>
          <p:cNvSpPr>
            <a:spLocks noGrp="1"/>
          </p:cNvSpPr>
          <p:nvPr>
            <p:ph type="title"/>
          </p:nvPr>
        </p:nvSpPr>
        <p:spPr/>
        <p:txBody>
          <a:bodyPr/>
          <a:lstStyle/>
          <a:p>
            <a:r>
              <a:rPr lang="en-US" dirty="0" smtClean="0"/>
              <a:t>Calculating Usable Area (cont’d)</a:t>
            </a:r>
            <a:endParaRPr lang="en-US" dirty="0"/>
          </a:p>
        </p:txBody>
      </p:sp>
    </p:spTree>
    <p:extLst>
      <p:ext uri="{BB962C8B-B14F-4D97-AF65-F5344CB8AC3E}">
        <p14:creationId xmlns:p14="http://schemas.microsoft.com/office/powerpoint/2010/main" val="4105264092"/>
      </p:ext>
    </p:extLst>
  </p:cSld>
  <p:clrMapOvr>
    <a:masterClrMapping/>
  </p:clrMapOvr>
  <p:transition advTm="13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19754"/>
            <a:ext cx="7772400" cy="4363890"/>
          </a:xfrm>
        </p:spPr>
        <p:txBody>
          <a:bodyPr/>
          <a:lstStyle/>
          <a:p>
            <a:pPr marL="0" indent="0">
              <a:buNone/>
            </a:pPr>
            <a:r>
              <a:rPr lang="en-US" sz="2400" dirty="0" smtClean="0"/>
              <a:t>Other hazards:</a:t>
            </a:r>
          </a:p>
          <a:p>
            <a:pPr>
              <a:buClr>
                <a:schemeClr val="tx2"/>
              </a:buClr>
              <a:buFont typeface="Wingdings" pitchFamily="2" charset="2"/>
              <a:buChar char="Ø"/>
            </a:pPr>
            <a:r>
              <a:rPr lang="en-US" sz="2400" dirty="0"/>
              <a:t>	</a:t>
            </a:r>
            <a:r>
              <a:rPr lang="en-US" sz="2400" dirty="0" smtClean="0"/>
              <a:t>Falling Debris</a:t>
            </a:r>
          </a:p>
          <a:p>
            <a:pPr>
              <a:buClr>
                <a:schemeClr val="tx2"/>
              </a:buClr>
              <a:buFont typeface="Wingdings" pitchFamily="2" charset="2"/>
              <a:buChar char="Ø"/>
            </a:pPr>
            <a:r>
              <a:rPr lang="en-US" sz="2400" dirty="0"/>
              <a:t>	</a:t>
            </a:r>
            <a:r>
              <a:rPr lang="en-US" sz="2400" dirty="0" smtClean="0"/>
              <a:t>Flooding</a:t>
            </a:r>
          </a:p>
          <a:p>
            <a:pPr marL="0" indent="0">
              <a:buNone/>
            </a:pPr>
            <a:r>
              <a:rPr lang="en-US" sz="2400" dirty="0" smtClean="0"/>
              <a:t>Operational Issues</a:t>
            </a:r>
          </a:p>
          <a:p>
            <a:pPr>
              <a:buClr>
                <a:schemeClr val="tx2"/>
              </a:buClr>
              <a:buFont typeface="Wingdings" pitchFamily="2" charset="2"/>
              <a:buChar char="Ø"/>
            </a:pPr>
            <a:r>
              <a:rPr lang="en-US" sz="2400" dirty="0"/>
              <a:t>	</a:t>
            </a:r>
            <a:r>
              <a:rPr lang="en-US" sz="2400" dirty="0" smtClean="0"/>
              <a:t>Source of occupants</a:t>
            </a:r>
          </a:p>
          <a:p>
            <a:pPr>
              <a:buClr>
                <a:schemeClr val="tx2"/>
              </a:buClr>
              <a:buFont typeface="Wingdings" pitchFamily="2" charset="2"/>
              <a:buChar char="Ø"/>
            </a:pPr>
            <a:r>
              <a:rPr lang="en-US" sz="2400" dirty="0"/>
              <a:t>	</a:t>
            </a:r>
            <a:r>
              <a:rPr lang="en-US" sz="2400" dirty="0" smtClean="0"/>
              <a:t>Warning time</a:t>
            </a:r>
          </a:p>
          <a:p>
            <a:pPr>
              <a:buClr>
                <a:schemeClr val="tx2"/>
              </a:buClr>
              <a:buFont typeface="Wingdings" pitchFamily="2" charset="2"/>
              <a:buChar char="Ø"/>
            </a:pPr>
            <a:r>
              <a:rPr lang="en-US" sz="2400" dirty="0"/>
              <a:t>	</a:t>
            </a:r>
            <a:r>
              <a:rPr lang="en-US" sz="2400" dirty="0" smtClean="0"/>
              <a:t>Capability requirements (ADA requirements)</a:t>
            </a:r>
          </a:p>
          <a:p>
            <a:pPr>
              <a:buClr>
                <a:schemeClr val="tx2"/>
              </a:buClr>
              <a:buFont typeface="Wingdings" pitchFamily="2" charset="2"/>
              <a:buChar char="Ø"/>
            </a:pPr>
            <a:r>
              <a:rPr lang="en-US" sz="2400" dirty="0"/>
              <a:t>	</a:t>
            </a:r>
            <a:r>
              <a:rPr lang="en-US" sz="2400" dirty="0" smtClean="0"/>
              <a:t>Human factors</a:t>
            </a:r>
            <a:endParaRPr lang="en-US" sz="2400" dirty="0"/>
          </a:p>
        </p:txBody>
      </p:sp>
      <p:sp>
        <p:nvSpPr>
          <p:cNvPr id="3" name="Title 2"/>
          <p:cNvSpPr>
            <a:spLocks noGrp="1"/>
          </p:cNvSpPr>
          <p:nvPr>
            <p:ph type="title"/>
          </p:nvPr>
        </p:nvSpPr>
        <p:spPr/>
        <p:txBody>
          <a:bodyPr/>
          <a:lstStyle/>
          <a:p>
            <a:r>
              <a:rPr lang="en-US" dirty="0" smtClean="0"/>
              <a:t>Siting Considerations</a:t>
            </a:r>
            <a:endParaRPr lang="en-US" dirty="0"/>
          </a:p>
        </p:txBody>
      </p:sp>
    </p:spTree>
    <p:extLst>
      <p:ext uri="{BB962C8B-B14F-4D97-AF65-F5344CB8AC3E}">
        <p14:creationId xmlns:p14="http://schemas.microsoft.com/office/powerpoint/2010/main" val="3156980358"/>
      </p:ext>
    </p:extLst>
  </p:cSld>
  <p:clrMapOvr>
    <a:masterClrMapping/>
  </p:clrMapOvr>
  <p:transition advTm="13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lnSpc>
                <a:spcPct val="85000"/>
              </a:lnSpc>
              <a:spcBef>
                <a:spcPct val="0"/>
              </a:spcBef>
              <a:buClr>
                <a:srgbClr val="003366"/>
              </a:buClr>
              <a:buSzPct val="75000"/>
              <a:buNone/>
            </a:pPr>
            <a:r>
              <a:rPr lang="en-US" sz="2400" dirty="0"/>
              <a:t>Flood hazards MUST be considered when designing a safe room</a:t>
            </a:r>
          </a:p>
          <a:p>
            <a:pPr marL="0" lvl="0" indent="0" eaLnBrk="1" hangingPunct="1">
              <a:lnSpc>
                <a:spcPct val="85000"/>
              </a:lnSpc>
              <a:spcBef>
                <a:spcPct val="0"/>
              </a:spcBef>
              <a:buClr>
                <a:srgbClr val="003366"/>
              </a:buClr>
              <a:buSzPct val="75000"/>
              <a:buNone/>
            </a:pPr>
            <a:r>
              <a:rPr lang="en-US" sz="2400" dirty="0"/>
              <a:t>The safe room should be located </a:t>
            </a:r>
            <a:r>
              <a:rPr lang="en-US" sz="2400" u="sng" dirty="0"/>
              <a:t>outside </a:t>
            </a:r>
            <a:r>
              <a:rPr lang="en-US" sz="2400" dirty="0"/>
              <a:t>of:</a:t>
            </a:r>
          </a:p>
          <a:p>
            <a:pPr marL="800100" lvl="1" indent="-342900" eaLnBrk="1" hangingPunct="1">
              <a:lnSpc>
                <a:spcPct val="85000"/>
              </a:lnSpc>
              <a:spcBef>
                <a:spcPct val="0"/>
              </a:spcBef>
              <a:buClr>
                <a:srgbClr val="003366"/>
              </a:buClr>
              <a:buFont typeface="Wingdings" pitchFamily="2" charset="2"/>
              <a:buChar char="Ø"/>
            </a:pPr>
            <a:r>
              <a:rPr lang="en-US" sz="2400" dirty="0"/>
              <a:t>Coastal High Hazard Areas (Zone VE) or other areas known to be subject to high-velocity wave action</a:t>
            </a:r>
          </a:p>
          <a:p>
            <a:pPr marL="800100" lvl="1" indent="-342900" eaLnBrk="1" hangingPunct="1">
              <a:lnSpc>
                <a:spcPct val="85000"/>
              </a:lnSpc>
              <a:spcBef>
                <a:spcPct val="0"/>
              </a:spcBef>
              <a:buClr>
                <a:srgbClr val="003366"/>
              </a:buClr>
              <a:buFont typeface="Wingdings" pitchFamily="2" charset="2"/>
              <a:buChar char="Ø"/>
            </a:pPr>
            <a:r>
              <a:rPr lang="en-US" sz="2400" dirty="0"/>
              <a:t>Areas seaward of the </a:t>
            </a:r>
            <a:r>
              <a:rPr lang="en-US" sz="2400" dirty="0" smtClean="0"/>
              <a:t>Limit of Moderate Wave Action (LiMWA) </a:t>
            </a:r>
            <a:r>
              <a:rPr lang="en-US" sz="2400" dirty="0"/>
              <a:t>where mapped (Coastal A Zone)</a:t>
            </a:r>
          </a:p>
          <a:p>
            <a:pPr marL="800100" lvl="1" indent="-342900" eaLnBrk="1" hangingPunct="1">
              <a:lnSpc>
                <a:spcPct val="85000"/>
              </a:lnSpc>
              <a:spcBef>
                <a:spcPct val="0"/>
              </a:spcBef>
              <a:buClr>
                <a:srgbClr val="003366"/>
              </a:buClr>
              <a:buFont typeface="Wingdings" pitchFamily="2" charset="2"/>
              <a:buChar char="Ø"/>
            </a:pPr>
            <a:r>
              <a:rPr lang="en-US" sz="2400" dirty="0"/>
              <a:t>Floodways</a:t>
            </a:r>
          </a:p>
          <a:p>
            <a:pPr marL="800100" lvl="1" indent="-342900" eaLnBrk="1" hangingPunct="1">
              <a:lnSpc>
                <a:spcPct val="85000"/>
              </a:lnSpc>
              <a:spcBef>
                <a:spcPct val="0"/>
              </a:spcBef>
              <a:buClr>
                <a:srgbClr val="003366"/>
              </a:buClr>
              <a:buFont typeface="Wingdings" pitchFamily="2" charset="2"/>
              <a:buChar char="Ø"/>
            </a:pPr>
            <a:r>
              <a:rPr lang="en-US" sz="2400" dirty="0"/>
              <a:t>Areas subject to coastal storm surge inundation associated with a Category 5 </a:t>
            </a:r>
            <a:r>
              <a:rPr lang="en-US" sz="2400" dirty="0" smtClean="0"/>
              <a:t>hurricane</a:t>
            </a:r>
          </a:p>
          <a:p>
            <a:pPr marL="457200" lvl="1" indent="0" eaLnBrk="1" hangingPunct="1">
              <a:lnSpc>
                <a:spcPct val="85000"/>
              </a:lnSpc>
              <a:spcBef>
                <a:spcPct val="0"/>
              </a:spcBef>
              <a:buClr>
                <a:srgbClr val="003366"/>
              </a:buClr>
              <a:buNone/>
            </a:pPr>
            <a:endParaRPr lang="en-US" sz="2400" dirty="0"/>
          </a:p>
          <a:p>
            <a:pPr marL="0" lvl="0" indent="0" eaLnBrk="1" hangingPunct="1">
              <a:lnSpc>
                <a:spcPct val="85000"/>
              </a:lnSpc>
              <a:spcBef>
                <a:spcPct val="0"/>
              </a:spcBef>
              <a:buClr>
                <a:srgbClr val="003366"/>
              </a:buClr>
              <a:buSzPct val="75000"/>
              <a:buNone/>
            </a:pPr>
            <a:r>
              <a:rPr lang="en-US" sz="2400" dirty="0" smtClean="0"/>
              <a:t>See </a:t>
            </a:r>
            <a:r>
              <a:rPr lang="en-US" sz="2400" dirty="0"/>
              <a:t>Section </a:t>
            </a:r>
            <a:r>
              <a:rPr lang="en-US" sz="2400" dirty="0" smtClean="0"/>
              <a:t>3.6.1 </a:t>
            </a:r>
            <a:r>
              <a:rPr lang="en-US" sz="2400" dirty="0"/>
              <a:t>of FEMA 361 for more detail information</a:t>
            </a:r>
          </a:p>
          <a:p>
            <a:endParaRPr lang="en-US" dirty="0"/>
          </a:p>
        </p:txBody>
      </p:sp>
      <p:sp>
        <p:nvSpPr>
          <p:cNvPr id="3" name="Title 2"/>
          <p:cNvSpPr>
            <a:spLocks noGrp="1"/>
          </p:cNvSpPr>
          <p:nvPr>
            <p:ph type="title"/>
          </p:nvPr>
        </p:nvSpPr>
        <p:spPr/>
        <p:txBody>
          <a:bodyPr/>
          <a:lstStyle/>
          <a:p>
            <a:r>
              <a:rPr lang="en-US" dirty="0" smtClean="0"/>
              <a:t>Flood Hazards</a:t>
            </a:r>
            <a:endParaRPr lang="en-US" dirty="0"/>
          </a:p>
        </p:txBody>
      </p:sp>
    </p:spTree>
    <p:extLst>
      <p:ext uri="{BB962C8B-B14F-4D97-AF65-F5344CB8AC3E}">
        <p14:creationId xmlns:p14="http://schemas.microsoft.com/office/powerpoint/2010/main" val="390721905"/>
      </p:ext>
    </p:extLst>
  </p:cSld>
  <p:clrMapOvr>
    <a:masterClrMapping/>
  </p:clrMapOvr>
  <p:transition advTm="13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eaLnBrk="1" hangingPunct="1">
              <a:lnSpc>
                <a:spcPct val="85000"/>
              </a:lnSpc>
              <a:spcBef>
                <a:spcPct val="0"/>
              </a:spcBef>
              <a:buClr>
                <a:srgbClr val="003366"/>
              </a:buClr>
              <a:buSzPct val="75000"/>
              <a:buFont typeface="Wingdings" pitchFamily="2" charset="2"/>
              <a:buChar char="Ø"/>
            </a:pPr>
            <a:r>
              <a:rPr lang="en-US" sz="2400" dirty="0"/>
              <a:t>All community safe rooms must submit an Operations and Maintenance plan</a:t>
            </a:r>
          </a:p>
          <a:p>
            <a:pPr lvl="0" eaLnBrk="1" hangingPunct="1">
              <a:lnSpc>
                <a:spcPct val="85000"/>
              </a:lnSpc>
              <a:spcBef>
                <a:spcPct val="0"/>
              </a:spcBef>
              <a:buClr>
                <a:srgbClr val="003366"/>
              </a:buClr>
              <a:buSzPct val="75000"/>
              <a:buFont typeface="Wingdings" pitchFamily="2" charset="2"/>
              <a:buChar char="Ø"/>
            </a:pPr>
            <a:r>
              <a:rPr lang="en-US" sz="2400" dirty="0"/>
              <a:t>This is especially important for large-scale safe rooms, where coordinated teams may be required to handle large populations</a:t>
            </a:r>
          </a:p>
          <a:p>
            <a:pPr lvl="0" eaLnBrk="1" hangingPunct="1">
              <a:lnSpc>
                <a:spcPct val="85000"/>
              </a:lnSpc>
              <a:spcBef>
                <a:spcPct val="0"/>
              </a:spcBef>
              <a:buClr>
                <a:srgbClr val="003366"/>
              </a:buClr>
              <a:buSzPct val="75000"/>
              <a:buFont typeface="Wingdings" pitchFamily="2" charset="2"/>
              <a:buChar char="Ø"/>
            </a:pPr>
            <a:r>
              <a:rPr lang="en-US" sz="2400" dirty="0"/>
              <a:t>Should identify teams members responsible for various roles</a:t>
            </a:r>
          </a:p>
          <a:p>
            <a:pPr lvl="0" eaLnBrk="1" hangingPunct="1">
              <a:lnSpc>
                <a:spcPct val="85000"/>
              </a:lnSpc>
              <a:spcBef>
                <a:spcPct val="0"/>
              </a:spcBef>
              <a:buClr>
                <a:srgbClr val="003366"/>
              </a:buClr>
              <a:buSzPct val="75000"/>
              <a:buFont typeface="Wingdings" pitchFamily="2" charset="2"/>
              <a:buChar char="Ø"/>
            </a:pPr>
            <a:r>
              <a:rPr lang="en-US" sz="2400" dirty="0"/>
              <a:t>Refer to Chapter 9 of 361-Emergency Management </a:t>
            </a:r>
            <a:r>
              <a:rPr lang="en-US" sz="2400" dirty="0" smtClean="0"/>
              <a:t>Considerations for plan considerations </a:t>
            </a:r>
            <a:endParaRPr lang="en-US" sz="2400" dirty="0"/>
          </a:p>
          <a:p>
            <a:pPr lvl="0" eaLnBrk="1" hangingPunct="1">
              <a:lnSpc>
                <a:spcPct val="85000"/>
              </a:lnSpc>
              <a:spcBef>
                <a:spcPct val="0"/>
              </a:spcBef>
              <a:buClr>
                <a:srgbClr val="003366"/>
              </a:buClr>
              <a:buSzPct val="75000"/>
              <a:buFont typeface="Wingdings" pitchFamily="2" charset="2"/>
              <a:buChar char="Ø"/>
            </a:pPr>
            <a:r>
              <a:rPr lang="en-US" sz="2400" dirty="0"/>
              <a:t>Signage identifying safe room</a:t>
            </a:r>
          </a:p>
          <a:p>
            <a:pPr marL="0" indent="0">
              <a:buNone/>
            </a:pPr>
            <a:endParaRPr lang="en-US" dirty="0"/>
          </a:p>
        </p:txBody>
      </p:sp>
      <p:sp>
        <p:nvSpPr>
          <p:cNvPr id="3" name="Title 2"/>
          <p:cNvSpPr>
            <a:spLocks noGrp="1"/>
          </p:cNvSpPr>
          <p:nvPr>
            <p:ph type="title"/>
          </p:nvPr>
        </p:nvSpPr>
        <p:spPr/>
        <p:txBody>
          <a:bodyPr/>
          <a:lstStyle/>
          <a:p>
            <a:r>
              <a:rPr lang="en-US" dirty="0" smtClean="0"/>
              <a:t>Operations and Maintenance Plans</a:t>
            </a:r>
            <a:endParaRPr lang="en-US" dirty="0"/>
          </a:p>
        </p:txBody>
      </p:sp>
    </p:spTree>
    <p:extLst>
      <p:ext uri="{BB962C8B-B14F-4D97-AF65-F5344CB8AC3E}">
        <p14:creationId xmlns:p14="http://schemas.microsoft.com/office/powerpoint/2010/main" val="561431032"/>
      </p:ext>
    </p:extLst>
  </p:cSld>
  <p:clrMapOvr>
    <a:masterClrMapping/>
  </p:clrMapOvr>
  <p:transition advTm="13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0442"/>
            <a:ext cx="7772400" cy="4567398"/>
          </a:xfrm>
        </p:spPr>
        <p:txBody>
          <a:bodyPr/>
          <a:lstStyle/>
          <a:p>
            <a:pPr marL="0" indent="0">
              <a:buClr>
                <a:schemeClr val="tx2"/>
              </a:buClr>
              <a:buNone/>
            </a:pPr>
            <a:r>
              <a:rPr lang="en-US" sz="2400" dirty="0" smtClean="0"/>
              <a:t>For the purposes of mitigation funded grants (Hazard Mitigation Grant Program – HMGP and Pre-Disaster Mitigation Grants – PDM) the term “safe room” only applies to:</a:t>
            </a:r>
          </a:p>
          <a:p>
            <a:pPr>
              <a:buClr>
                <a:schemeClr val="tx2"/>
              </a:buClr>
              <a:buFont typeface="Wingdings" pitchFamily="2" charset="2"/>
              <a:buChar char="Ø"/>
            </a:pPr>
            <a:r>
              <a:rPr lang="en-US" sz="2400" dirty="0" smtClean="0"/>
              <a:t>Extreme wind (combined tornado and hurricane) residential and non-residential safe rooms;</a:t>
            </a:r>
          </a:p>
          <a:p>
            <a:pPr>
              <a:buClr>
                <a:schemeClr val="tx2"/>
              </a:buClr>
              <a:buFont typeface="Wingdings" pitchFamily="2" charset="2"/>
              <a:buChar char="Ø"/>
            </a:pPr>
            <a:r>
              <a:rPr lang="en-US" sz="2400" dirty="0" smtClean="0"/>
              <a:t>Extreme wind (combined tornado and hurricane) community safe rooms;</a:t>
            </a:r>
          </a:p>
          <a:p>
            <a:pPr>
              <a:buClr>
                <a:schemeClr val="tx2"/>
              </a:buClr>
              <a:buFont typeface="Wingdings" pitchFamily="2" charset="2"/>
              <a:buChar char="Ø"/>
            </a:pPr>
            <a:r>
              <a:rPr lang="en-US" sz="2400" dirty="0" smtClean="0"/>
              <a:t>Tornado community safe rooms; and</a:t>
            </a:r>
          </a:p>
          <a:p>
            <a:pPr>
              <a:buClr>
                <a:schemeClr val="tx2"/>
              </a:buClr>
              <a:buFont typeface="Wingdings" pitchFamily="2" charset="2"/>
              <a:buChar char="Ø"/>
            </a:pPr>
            <a:r>
              <a:rPr lang="en-US" sz="2400" dirty="0" smtClean="0"/>
              <a:t>Hurricane community safe rooms</a:t>
            </a:r>
          </a:p>
          <a:p>
            <a:pPr marL="0" lvl="0" indent="0">
              <a:buNone/>
            </a:pPr>
            <a:r>
              <a:rPr lang="en-US" sz="2400" dirty="0">
                <a:solidFill>
                  <a:prstClr val="black"/>
                </a:solidFill>
              </a:rPr>
              <a:t>According to FEMA program rules, PDM and HMGP funds are not available for general population shelters, including evacuation or recovery shelters. </a:t>
            </a:r>
          </a:p>
          <a:p>
            <a:pPr>
              <a:buClr>
                <a:schemeClr val="tx2"/>
              </a:buClr>
              <a:buFont typeface="Wingdings" pitchFamily="2" charset="2"/>
              <a:buChar char="Ø"/>
            </a:pPr>
            <a:endParaRPr lang="en-US" sz="2400" dirty="0"/>
          </a:p>
        </p:txBody>
      </p:sp>
      <p:sp>
        <p:nvSpPr>
          <p:cNvPr id="3" name="Title 2"/>
          <p:cNvSpPr>
            <a:spLocks noGrp="1"/>
          </p:cNvSpPr>
          <p:nvPr>
            <p:ph type="title"/>
          </p:nvPr>
        </p:nvSpPr>
        <p:spPr/>
        <p:txBody>
          <a:bodyPr/>
          <a:lstStyle/>
          <a:p>
            <a:r>
              <a:rPr lang="en-US" spc="300" dirty="0"/>
              <a:t>What is a Safe </a:t>
            </a:r>
            <a:r>
              <a:rPr lang="en-US" spc="300" dirty="0" smtClean="0"/>
              <a:t>Room</a:t>
            </a:r>
            <a:endParaRPr lang="en-US" dirty="0"/>
          </a:p>
        </p:txBody>
      </p:sp>
    </p:spTree>
    <p:extLst>
      <p:ext uri="{BB962C8B-B14F-4D97-AF65-F5344CB8AC3E}">
        <p14:creationId xmlns:p14="http://schemas.microsoft.com/office/powerpoint/2010/main" val="3587357293"/>
      </p:ext>
    </p:extLst>
  </p:cSld>
  <p:clrMapOvr>
    <a:masterClrMapping/>
  </p:clrMapOvr>
  <p:transition advTm="130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eaLnBrk="1" hangingPunct="1">
              <a:lnSpc>
                <a:spcPct val="100000"/>
              </a:lnSpc>
              <a:spcBef>
                <a:spcPct val="20000"/>
              </a:spcBef>
              <a:buClr>
                <a:srgbClr val="003366"/>
              </a:buClr>
              <a:buSzPct val="75000"/>
              <a:buFont typeface="Wingdings" pitchFamily="2" charset="2"/>
              <a:buChar char="Ø"/>
            </a:pPr>
            <a:r>
              <a:rPr lang="en-US" sz="2400" dirty="0"/>
              <a:t>Protect critical support systems to the same level as occupants</a:t>
            </a:r>
          </a:p>
          <a:p>
            <a:pPr lvl="0" eaLnBrk="1" hangingPunct="1">
              <a:lnSpc>
                <a:spcPct val="100000"/>
              </a:lnSpc>
              <a:spcBef>
                <a:spcPct val="20000"/>
              </a:spcBef>
              <a:buClr>
                <a:srgbClr val="003366"/>
              </a:buClr>
              <a:buSzPct val="75000"/>
              <a:buFont typeface="Wingdings" pitchFamily="2" charset="2"/>
              <a:buChar char="Ø"/>
            </a:pPr>
            <a:r>
              <a:rPr lang="en-US" sz="2400" dirty="0"/>
              <a:t>Provide for special needs, if applicable</a:t>
            </a:r>
          </a:p>
          <a:p>
            <a:pPr lvl="0" eaLnBrk="1" hangingPunct="1">
              <a:lnSpc>
                <a:spcPct val="100000"/>
              </a:lnSpc>
              <a:spcBef>
                <a:spcPct val="20000"/>
              </a:spcBef>
              <a:buClr>
                <a:srgbClr val="003366"/>
              </a:buClr>
              <a:buSzPct val="75000"/>
              <a:buFont typeface="Wingdings" pitchFamily="2" charset="2"/>
              <a:buChar char="Ø"/>
            </a:pPr>
            <a:r>
              <a:rPr lang="en-US" sz="2400" dirty="0"/>
              <a:t>Back up lighting</a:t>
            </a:r>
          </a:p>
          <a:p>
            <a:pPr lvl="0" eaLnBrk="1" hangingPunct="1">
              <a:lnSpc>
                <a:spcPct val="100000"/>
              </a:lnSpc>
              <a:spcBef>
                <a:spcPct val="20000"/>
              </a:spcBef>
              <a:buClr>
                <a:srgbClr val="003366"/>
              </a:buClr>
              <a:buSzPct val="75000"/>
              <a:buFont typeface="Wingdings" pitchFamily="2" charset="2"/>
              <a:buChar char="Ø"/>
            </a:pPr>
            <a:r>
              <a:rPr lang="en-US" sz="2400" dirty="0"/>
              <a:t>Emergency provisions</a:t>
            </a:r>
          </a:p>
          <a:p>
            <a:pPr lvl="0" eaLnBrk="1" hangingPunct="1">
              <a:lnSpc>
                <a:spcPct val="100000"/>
              </a:lnSpc>
              <a:spcBef>
                <a:spcPct val="20000"/>
              </a:spcBef>
              <a:buClr>
                <a:srgbClr val="003366"/>
              </a:buClr>
              <a:buSzPct val="75000"/>
              <a:buFont typeface="Wingdings" pitchFamily="2" charset="2"/>
              <a:buChar char="Ø"/>
            </a:pPr>
            <a:r>
              <a:rPr lang="en-US" sz="2400" dirty="0"/>
              <a:t>Communication equipment</a:t>
            </a:r>
          </a:p>
          <a:p>
            <a:pPr lvl="0" eaLnBrk="1" hangingPunct="1">
              <a:lnSpc>
                <a:spcPct val="100000"/>
              </a:lnSpc>
              <a:spcBef>
                <a:spcPct val="20000"/>
              </a:spcBef>
              <a:buClr>
                <a:srgbClr val="003366"/>
              </a:buClr>
              <a:buSzPct val="75000"/>
              <a:buFont typeface="Wingdings" pitchFamily="2" charset="2"/>
              <a:buChar char="Ø"/>
            </a:pPr>
            <a:r>
              <a:rPr lang="en-US" sz="2400" dirty="0"/>
              <a:t>Standby power</a:t>
            </a:r>
          </a:p>
          <a:p>
            <a:pPr marL="0" indent="0">
              <a:buNone/>
            </a:pPr>
            <a:endParaRPr lang="en-US" dirty="0"/>
          </a:p>
        </p:txBody>
      </p:sp>
      <p:sp>
        <p:nvSpPr>
          <p:cNvPr id="3" name="Title 2"/>
          <p:cNvSpPr>
            <a:spLocks noGrp="1"/>
          </p:cNvSpPr>
          <p:nvPr>
            <p:ph type="title"/>
          </p:nvPr>
        </p:nvSpPr>
        <p:spPr/>
        <p:txBody>
          <a:bodyPr/>
          <a:lstStyle/>
          <a:p>
            <a:r>
              <a:rPr lang="en-US" dirty="0" smtClean="0"/>
              <a:t>Operations and Maintenance</a:t>
            </a:r>
            <a:endParaRPr lang="en-US" dirty="0"/>
          </a:p>
        </p:txBody>
      </p:sp>
    </p:spTree>
    <p:extLst>
      <p:ext uri="{BB962C8B-B14F-4D97-AF65-F5344CB8AC3E}">
        <p14:creationId xmlns:p14="http://schemas.microsoft.com/office/powerpoint/2010/main" val="3776040721"/>
      </p:ext>
    </p:extLst>
  </p:cSld>
  <p:clrMapOvr>
    <a:masterClrMapping/>
  </p:clrMapOvr>
  <p:transition advTm="13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lnSpc>
                <a:spcPct val="80000"/>
              </a:lnSpc>
              <a:spcBef>
                <a:spcPct val="20000"/>
              </a:spcBef>
              <a:buClr>
                <a:srgbClr val="003366"/>
              </a:buClr>
              <a:buSzPct val="75000"/>
              <a:buNone/>
            </a:pPr>
            <a:r>
              <a:rPr lang="en-US" sz="2800" dirty="0"/>
              <a:t>Tornado Safe Room</a:t>
            </a:r>
          </a:p>
          <a:p>
            <a:pPr marL="800100" lvl="1" indent="-342900" eaLnBrk="1" hangingPunct="1">
              <a:lnSpc>
                <a:spcPct val="80000"/>
              </a:lnSpc>
              <a:spcBef>
                <a:spcPct val="20000"/>
              </a:spcBef>
              <a:buClr>
                <a:srgbClr val="003366"/>
              </a:buClr>
              <a:buFont typeface="Wingdings" pitchFamily="2" charset="2"/>
              <a:buChar char="Ø"/>
            </a:pPr>
            <a:r>
              <a:rPr lang="en-US" sz="2400" dirty="0"/>
              <a:t>Warning time are minimal, usually less than 15 minutes-travel time to safe room limited</a:t>
            </a:r>
          </a:p>
          <a:p>
            <a:pPr marL="800100" lvl="1" indent="-342900" eaLnBrk="1" hangingPunct="1">
              <a:lnSpc>
                <a:spcPct val="80000"/>
              </a:lnSpc>
              <a:spcBef>
                <a:spcPct val="20000"/>
              </a:spcBef>
              <a:buClr>
                <a:srgbClr val="003366"/>
              </a:buClr>
              <a:buFont typeface="Wingdings" pitchFamily="2" charset="2"/>
              <a:buChar char="Ø"/>
            </a:pPr>
            <a:r>
              <a:rPr lang="en-US" sz="2400" dirty="0"/>
              <a:t>Safe room must be ready to use-warning time does not allow for hurricane shutter installation</a:t>
            </a:r>
          </a:p>
          <a:p>
            <a:pPr marL="0" lvl="0" indent="0" eaLnBrk="1" hangingPunct="1">
              <a:lnSpc>
                <a:spcPct val="80000"/>
              </a:lnSpc>
              <a:spcBef>
                <a:spcPct val="20000"/>
              </a:spcBef>
              <a:buClr>
                <a:srgbClr val="003366"/>
              </a:buClr>
              <a:buSzPct val="75000"/>
              <a:buNone/>
            </a:pPr>
            <a:endParaRPr lang="en-US" sz="2800" dirty="0" smtClean="0"/>
          </a:p>
          <a:p>
            <a:pPr marL="0" lvl="0" indent="0" eaLnBrk="1" hangingPunct="1">
              <a:lnSpc>
                <a:spcPct val="80000"/>
              </a:lnSpc>
              <a:spcBef>
                <a:spcPct val="20000"/>
              </a:spcBef>
              <a:buClr>
                <a:srgbClr val="003366"/>
              </a:buClr>
              <a:buSzPct val="75000"/>
              <a:buNone/>
            </a:pPr>
            <a:r>
              <a:rPr lang="en-US" sz="2800" dirty="0" smtClean="0"/>
              <a:t>Hurricane </a:t>
            </a:r>
            <a:r>
              <a:rPr lang="en-US" sz="2800" dirty="0"/>
              <a:t>safe room</a:t>
            </a:r>
          </a:p>
          <a:p>
            <a:pPr marL="800100" lvl="1" indent="-342900" eaLnBrk="1" hangingPunct="1">
              <a:lnSpc>
                <a:spcPct val="80000"/>
              </a:lnSpc>
              <a:spcBef>
                <a:spcPct val="20000"/>
              </a:spcBef>
              <a:buClr>
                <a:srgbClr val="003366"/>
              </a:buClr>
              <a:buFont typeface="Wingdings" pitchFamily="2" charset="2"/>
              <a:buChar char="Ø"/>
            </a:pPr>
            <a:r>
              <a:rPr lang="en-US" sz="2400" dirty="0"/>
              <a:t>Warning time are hours to days</a:t>
            </a:r>
          </a:p>
          <a:p>
            <a:pPr marL="800100" lvl="1" indent="-342900" eaLnBrk="1" hangingPunct="1">
              <a:lnSpc>
                <a:spcPct val="80000"/>
              </a:lnSpc>
              <a:spcBef>
                <a:spcPct val="20000"/>
              </a:spcBef>
              <a:buClr>
                <a:srgbClr val="003366"/>
              </a:buClr>
              <a:buFont typeface="Wingdings" pitchFamily="2" charset="2"/>
              <a:buChar char="Ø"/>
            </a:pPr>
            <a:r>
              <a:rPr lang="en-US" sz="2400" dirty="0"/>
              <a:t>Notice is sufficient for installing hurricane shutters prior to storm </a:t>
            </a:r>
          </a:p>
          <a:p>
            <a:pPr marL="0" indent="0">
              <a:buNone/>
            </a:pPr>
            <a:endParaRPr lang="en-US" dirty="0"/>
          </a:p>
        </p:txBody>
      </p:sp>
      <p:sp>
        <p:nvSpPr>
          <p:cNvPr id="3" name="Title 2"/>
          <p:cNvSpPr>
            <a:spLocks noGrp="1"/>
          </p:cNvSpPr>
          <p:nvPr>
            <p:ph type="title"/>
          </p:nvPr>
        </p:nvSpPr>
        <p:spPr/>
        <p:txBody>
          <a:bodyPr/>
          <a:lstStyle/>
          <a:p>
            <a:r>
              <a:rPr lang="en-US" dirty="0" smtClean="0"/>
              <a:t>Warning Time</a:t>
            </a:r>
            <a:endParaRPr lang="en-US" dirty="0"/>
          </a:p>
        </p:txBody>
      </p:sp>
    </p:spTree>
    <p:extLst>
      <p:ext uri="{BB962C8B-B14F-4D97-AF65-F5344CB8AC3E}">
        <p14:creationId xmlns:p14="http://schemas.microsoft.com/office/powerpoint/2010/main" val="1890875190"/>
      </p:ext>
    </p:extLst>
  </p:cSld>
  <p:clrMapOvr>
    <a:masterClrMapping/>
  </p:clrMapOvr>
  <p:transition advTm="13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92458"/>
            <a:ext cx="7772400" cy="4363890"/>
          </a:xfrm>
        </p:spPr>
        <p:txBody>
          <a:bodyPr/>
          <a:lstStyle/>
          <a:p>
            <a:pPr marL="0" lvl="0" indent="0" eaLnBrk="1" hangingPunct="1">
              <a:lnSpc>
                <a:spcPct val="85000"/>
              </a:lnSpc>
              <a:spcBef>
                <a:spcPct val="0"/>
              </a:spcBef>
              <a:buClr>
                <a:srgbClr val="003366"/>
              </a:buClr>
              <a:buSzPct val="75000"/>
              <a:buNone/>
            </a:pPr>
            <a:r>
              <a:rPr lang="en-US" sz="2400" dirty="0"/>
              <a:t>Travel time and egress</a:t>
            </a:r>
          </a:p>
          <a:p>
            <a:pPr marL="0" lvl="0" indent="0" eaLnBrk="1" hangingPunct="1">
              <a:lnSpc>
                <a:spcPct val="85000"/>
              </a:lnSpc>
              <a:spcBef>
                <a:spcPct val="0"/>
              </a:spcBef>
              <a:buClr>
                <a:srgbClr val="003366"/>
              </a:buClr>
              <a:buSzPct val="75000"/>
              <a:buNone/>
            </a:pPr>
            <a:endParaRPr lang="en-US" sz="2400" dirty="0" smtClean="0"/>
          </a:p>
          <a:p>
            <a:pPr marL="0" lvl="0" indent="0" eaLnBrk="1" hangingPunct="1">
              <a:lnSpc>
                <a:spcPct val="85000"/>
              </a:lnSpc>
              <a:spcBef>
                <a:spcPct val="0"/>
              </a:spcBef>
              <a:buClr>
                <a:srgbClr val="003366"/>
              </a:buClr>
              <a:buSzPct val="75000"/>
              <a:buNone/>
            </a:pPr>
            <a:r>
              <a:rPr lang="en-US" sz="2400" dirty="0" smtClean="0"/>
              <a:t>Tornado </a:t>
            </a:r>
            <a:r>
              <a:rPr lang="en-US" sz="2400" dirty="0"/>
              <a:t>(per FEMA policy guidance documents):</a:t>
            </a:r>
          </a:p>
          <a:p>
            <a:pPr marL="914400" lvl="1" indent="-457200" eaLnBrk="1" hangingPunct="1">
              <a:lnSpc>
                <a:spcPct val="85000"/>
              </a:lnSpc>
              <a:spcBef>
                <a:spcPct val="0"/>
              </a:spcBef>
              <a:buClr>
                <a:srgbClr val="003366"/>
              </a:buClr>
              <a:buFont typeface="Wingdings" pitchFamily="2" charset="2"/>
              <a:buChar char="Ø"/>
            </a:pPr>
            <a:r>
              <a:rPr lang="en-US" sz="2400" dirty="0"/>
              <a:t>5 minutes travel time recommended</a:t>
            </a:r>
          </a:p>
          <a:p>
            <a:pPr lvl="2" eaLnBrk="1" hangingPunct="1">
              <a:lnSpc>
                <a:spcPct val="85000"/>
              </a:lnSpc>
              <a:spcBef>
                <a:spcPct val="0"/>
              </a:spcBef>
              <a:buClr>
                <a:srgbClr val="003366"/>
              </a:buClr>
              <a:buSzPct val="75000"/>
              <a:buFont typeface="Wingdings" pitchFamily="2" charset="2"/>
              <a:buChar char="Ø"/>
            </a:pPr>
            <a:r>
              <a:rPr lang="en-US" dirty="0"/>
              <a:t>0.5 mile radius </a:t>
            </a:r>
          </a:p>
          <a:p>
            <a:pPr marL="914400" lvl="1" indent="-457200" eaLnBrk="1" hangingPunct="1">
              <a:lnSpc>
                <a:spcPct val="85000"/>
              </a:lnSpc>
              <a:spcBef>
                <a:spcPct val="0"/>
              </a:spcBef>
              <a:buClr>
                <a:srgbClr val="003366"/>
              </a:buClr>
              <a:buFont typeface="Wingdings" pitchFamily="2" charset="2"/>
              <a:buChar char="Ø"/>
            </a:pPr>
            <a:r>
              <a:rPr lang="en-US" sz="2400" dirty="0"/>
              <a:t>10 minutes to secure safe room</a:t>
            </a:r>
          </a:p>
          <a:p>
            <a:pPr marL="0" lvl="0" indent="0" eaLnBrk="1" hangingPunct="1">
              <a:lnSpc>
                <a:spcPct val="85000"/>
              </a:lnSpc>
              <a:spcBef>
                <a:spcPct val="0"/>
              </a:spcBef>
              <a:buClr>
                <a:srgbClr val="003366"/>
              </a:buClr>
              <a:buSzPct val="75000"/>
              <a:buNone/>
            </a:pPr>
            <a:endParaRPr lang="en-US" sz="2400" dirty="0" smtClean="0"/>
          </a:p>
          <a:p>
            <a:pPr marL="0" lvl="0" indent="0" eaLnBrk="1" hangingPunct="1">
              <a:lnSpc>
                <a:spcPct val="85000"/>
              </a:lnSpc>
              <a:spcBef>
                <a:spcPct val="0"/>
              </a:spcBef>
              <a:buClr>
                <a:srgbClr val="003366"/>
              </a:buClr>
              <a:buSzPct val="75000"/>
              <a:buNone/>
            </a:pPr>
            <a:r>
              <a:rPr lang="en-US" sz="2400" dirty="0" smtClean="0"/>
              <a:t>Hurricane</a:t>
            </a:r>
            <a:r>
              <a:rPr lang="en-US" sz="2400" dirty="0"/>
              <a:t>:</a:t>
            </a:r>
          </a:p>
          <a:p>
            <a:pPr marL="914400" lvl="1" indent="-457200" eaLnBrk="1" hangingPunct="1">
              <a:lnSpc>
                <a:spcPct val="85000"/>
              </a:lnSpc>
              <a:spcBef>
                <a:spcPct val="0"/>
              </a:spcBef>
              <a:buClr>
                <a:srgbClr val="003366"/>
              </a:buClr>
              <a:buFont typeface="Wingdings" pitchFamily="2" charset="2"/>
              <a:buChar char="Ø"/>
            </a:pPr>
            <a:r>
              <a:rPr lang="en-US" sz="2400" dirty="0"/>
              <a:t>No minimum recommended </a:t>
            </a:r>
          </a:p>
          <a:p>
            <a:pPr marL="914400" lvl="1" indent="-457200" eaLnBrk="1" hangingPunct="1">
              <a:lnSpc>
                <a:spcPct val="85000"/>
              </a:lnSpc>
              <a:spcBef>
                <a:spcPct val="0"/>
              </a:spcBef>
              <a:buClr>
                <a:srgbClr val="003366"/>
              </a:buClr>
              <a:buFont typeface="Wingdings" pitchFamily="2" charset="2"/>
              <a:buChar char="Ø"/>
            </a:pPr>
            <a:r>
              <a:rPr lang="en-US" sz="2400" dirty="0"/>
              <a:t>Some restrictions exist (see HMA Guidance)</a:t>
            </a:r>
          </a:p>
          <a:p>
            <a:pPr marL="0" lvl="0" indent="0" eaLnBrk="1" hangingPunct="1">
              <a:lnSpc>
                <a:spcPct val="85000"/>
              </a:lnSpc>
              <a:spcBef>
                <a:spcPct val="0"/>
              </a:spcBef>
              <a:buClr>
                <a:srgbClr val="003366"/>
              </a:buClr>
              <a:buSzPct val="75000"/>
              <a:buNone/>
            </a:pPr>
            <a:endParaRPr lang="en-US" sz="2400" dirty="0" smtClean="0"/>
          </a:p>
          <a:p>
            <a:pPr marL="0" lvl="0" indent="0" eaLnBrk="1" hangingPunct="1">
              <a:lnSpc>
                <a:spcPct val="85000"/>
              </a:lnSpc>
              <a:spcBef>
                <a:spcPct val="0"/>
              </a:spcBef>
              <a:buClr>
                <a:srgbClr val="003366"/>
              </a:buClr>
              <a:buSzPct val="75000"/>
              <a:buNone/>
            </a:pPr>
            <a:r>
              <a:rPr lang="en-US" sz="2400" dirty="0" smtClean="0"/>
              <a:t>ADA </a:t>
            </a:r>
            <a:r>
              <a:rPr lang="en-US" sz="2400" dirty="0"/>
              <a:t>may change access times</a:t>
            </a:r>
          </a:p>
          <a:p>
            <a:pPr marL="0" lvl="0" indent="0" eaLnBrk="1" hangingPunct="1">
              <a:lnSpc>
                <a:spcPct val="85000"/>
              </a:lnSpc>
              <a:spcBef>
                <a:spcPct val="0"/>
              </a:spcBef>
              <a:buClr>
                <a:srgbClr val="003366"/>
              </a:buClr>
              <a:buSzPct val="75000"/>
              <a:buNone/>
            </a:pPr>
            <a:r>
              <a:rPr lang="en-US" sz="2400" dirty="0"/>
              <a:t>Must meet fire code egress requirements</a:t>
            </a:r>
          </a:p>
          <a:p>
            <a:endParaRPr lang="en-US" dirty="0"/>
          </a:p>
        </p:txBody>
      </p:sp>
      <p:sp>
        <p:nvSpPr>
          <p:cNvPr id="3" name="Title 2"/>
          <p:cNvSpPr>
            <a:spLocks noGrp="1"/>
          </p:cNvSpPr>
          <p:nvPr>
            <p:ph type="title"/>
          </p:nvPr>
        </p:nvSpPr>
        <p:spPr/>
        <p:txBody>
          <a:bodyPr/>
          <a:lstStyle/>
          <a:p>
            <a:r>
              <a:rPr lang="en-US" dirty="0" smtClean="0"/>
              <a:t>Travel Time and Considerations</a:t>
            </a:r>
            <a:endParaRPr lang="en-US" dirty="0"/>
          </a:p>
        </p:txBody>
      </p:sp>
    </p:spTree>
    <p:extLst>
      <p:ext uri="{BB962C8B-B14F-4D97-AF65-F5344CB8AC3E}">
        <p14:creationId xmlns:p14="http://schemas.microsoft.com/office/powerpoint/2010/main" val="1415213075"/>
      </p:ext>
    </p:extLst>
  </p:cSld>
  <p:clrMapOvr>
    <a:masterClrMapping/>
  </p:clrMapOvr>
  <p:transition advTm="13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60954"/>
            <a:ext cx="7772400" cy="4363890"/>
          </a:xfrm>
        </p:spPr>
        <p:txBody>
          <a:bodyPr/>
          <a:lstStyle/>
          <a:p>
            <a:pPr marL="0" lvl="0" indent="0" eaLnBrk="1" hangingPunct="1">
              <a:lnSpc>
                <a:spcPct val="75000"/>
              </a:lnSpc>
              <a:spcBef>
                <a:spcPct val="0"/>
              </a:spcBef>
              <a:buClr>
                <a:srgbClr val="003366"/>
              </a:buClr>
              <a:buSzPct val="75000"/>
              <a:buNone/>
            </a:pPr>
            <a:r>
              <a:rPr lang="en-US" sz="2400" dirty="0"/>
              <a:t>Per FY11 HMA Unified Guidance, the detail cost estimate should include all anticipated costs, including:</a:t>
            </a:r>
          </a:p>
          <a:p>
            <a:pPr marL="800100" lvl="1" indent="-342900" eaLnBrk="1" hangingPunct="1">
              <a:lnSpc>
                <a:spcPct val="75000"/>
              </a:lnSpc>
              <a:spcBef>
                <a:spcPct val="0"/>
              </a:spcBef>
              <a:buClr>
                <a:srgbClr val="003366"/>
              </a:buClr>
              <a:buFont typeface="Wingdings" pitchFamily="2" charset="2"/>
              <a:buChar char="Ø"/>
            </a:pPr>
            <a:r>
              <a:rPr lang="en-US" sz="2400" dirty="0"/>
              <a:t>Design</a:t>
            </a:r>
          </a:p>
          <a:p>
            <a:pPr marL="800100" lvl="1" indent="-342900" eaLnBrk="1" hangingPunct="1">
              <a:lnSpc>
                <a:spcPct val="75000"/>
              </a:lnSpc>
              <a:spcBef>
                <a:spcPct val="0"/>
              </a:spcBef>
              <a:buClr>
                <a:srgbClr val="003366"/>
              </a:buClr>
              <a:buFont typeface="Wingdings" pitchFamily="2" charset="2"/>
              <a:buChar char="Ø"/>
            </a:pPr>
            <a:r>
              <a:rPr lang="en-US" sz="2400" dirty="0"/>
              <a:t>Materials</a:t>
            </a:r>
          </a:p>
          <a:p>
            <a:pPr marL="800100" lvl="1" indent="-342900" eaLnBrk="1" hangingPunct="1">
              <a:lnSpc>
                <a:spcPct val="75000"/>
              </a:lnSpc>
              <a:spcBef>
                <a:spcPct val="0"/>
              </a:spcBef>
              <a:buClr>
                <a:srgbClr val="003366"/>
              </a:buClr>
              <a:buFont typeface="Wingdings" pitchFamily="2" charset="2"/>
              <a:buChar char="Ø"/>
            </a:pPr>
            <a:r>
              <a:rPr lang="en-US" sz="2400" dirty="0"/>
              <a:t>Labor </a:t>
            </a:r>
          </a:p>
          <a:p>
            <a:pPr marL="800100" lvl="1" indent="-342900" eaLnBrk="1" hangingPunct="1">
              <a:lnSpc>
                <a:spcPct val="75000"/>
              </a:lnSpc>
              <a:spcBef>
                <a:spcPct val="0"/>
              </a:spcBef>
              <a:buClr>
                <a:srgbClr val="003366"/>
              </a:buClr>
              <a:buFont typeface="Wingdings" pitchFamily="2" charset="2"/>
              <a:buChar char="Ø"/>
            </a:pPr>
            <a:r>
              <a:rPr lang="en-US" sz="2400" dirty="0"/>
              <a:t>Equipment</a:t>
            </a:r>
          </a:p>
          <a:p>
            <a:pPr marL="800100" lvl="1" indent="-342900" eaLnBrk="1" hangingPunct="1">
              <a:lnSpc>
                <a:spcPct val="75000"/>
              </a:lnSpc>
              <a:spcBef>
                <a:spcPct val="0"/>
              </a:spcBef>
              <a:buClr>
                <a:srgbClr val="003366"/>
              </a:buClr>
              <a:buFont typeface="Wingdings" pitchFamily="2" charset="2"/>
              <a:buChar char="Ø"/>
            </a:pPr>
            <a:r>
              <a:rPr lang="en-US" sz="2400" dirty="0"/>
              <a:t>Sub contractor costs</a:t>
            </a:r>
          </a:p>
          <a:p>
            <a:pPr marL="0" lvl="0" indent="0" eaLnBrk="1" hangingPunct="1">
              <a:lnSpc>
                <a:spcPct val="75000"/>
              </a:lnSpc>
              <a:spcBef>
                <a:spcPct val="0"/>
              </a:spcBef>
              <a:buClr>
                <a:srgbClr val="003366"/>
              </a:buClr>
              <a:buSzPct val="75000"/>
              <a:buNone/>
            </a:pPr>
            <a:endParaRPr lang="en-US" sz="2400" dirty="0" smtClean="0"/>
          </a:p>
          <a:p>
            <a:pPr marL="0" lvl="0" indent="0" eaLnBrk="1" hangingPunct="1">
              <a:lnSpc>
                <a:spcPct val="75000"/>
              </a:lnSpc>
              <a:spcBef>
                <a:spcPct val="0"/>
              </a:spcBef>
              <a:buClr>
                <a:srgbClr val="003366"/>
              </a:buClr>
              <a:buSzPct val="75000"/>
              <a:buNone/>
            </a:pPr>
            <a:r>
              <a:rPr lang="en-US" sz="2400" dirty="0" smtClean="0"/>
              <a:t>Cost </a:t>
            </a:r>
            <a:r>
              <a:rPr lang="en-US" sz="2400" dirty="0"/>
              <a:t>estimates have a documented source, such as a registered engineer or </a:t>
            </a:r>
            <a:r>
              <a:rPr lang="en-US" sz="2400" dirty="0" smtClean="0"/>
              <a:t>architect.</a:t>
            </a:r>
          </a:p>
          <a:p>
            <a:pPr marL="0" lvl="0" indent="0" eaLnBrk="1" hangingPunct="1">
              <a:lnSpc>
                <a:spcPct val="75000"/>
              </a:lnSpc>
              <a:spcBef>
                <a:spcPct val="0"/>
              </a:spcBef>
              <a:buClr>
                <a:srgbClr val="003366"/>
              </a:buClr>
              <a:buSzPct val="75000"/>
              <a:buNone/>
            </a:pPr>
            <a:endParaRPr lang="en-US" sz="2400" dirty="0"/>
          </a:p>
          <a:p>
            <a:pPr marL="0" lvl="0" indent="0" eaLnBrk="1" hangingPunct="1">
              <a:lnSpc>
                <a:spcPct val="75000"/>
              </a:lnSpc>
              <a:spcBef>
                <a:spcPct val="0"/>
              </a:spcBef>
              <a:buClr>
                <a:srgbClr val="003366"/>
              </a:buClr>
              <a:buSzPct val="75000"/>
              <a:buNone/>
            </a:pPr>
            <a:r>
              <a:rPr lang="en-US" sz="2400" b="1" dirty="0" smtClean="0"/>
              <a:t>Safe Rooms grants are funded at a 75% federal funds and 25% non-federal funds.   </a:t>
            </a:r>
            <a:endParaRPr lang="en-US" sz="2400" b="1" dirty="0"/>
          </a:p>
          <a:p>
            <a:pPr marL="0" indent="0">
              <a:buNone/>
            </a:pPr>
            <a:endParaRPr lang="en-US" dirty="0"/>
          </a:p>
        </p:txBody>
      </p:sp>
      <p:sp>
        <p:nvSpPr>
          <p:cNvPr id="3" name="Title 2"/>
          <p:cNvSpPr>
            <a:spLocks noGrp="1"/>
          </p:cNvSpPr>
          <p:nvPr>
            <p:ph type="title"/>
          </p:nvPr>
        </p:nvSpPr>
        <p:spPr/>
        <p:txBody>
          <a:bodyPr/>
          <a:lstStyle/>
          <a:p>
            <a:r>
              <a:rPr lang="en-US" dirty="0" smtClean="0"/>
              <a:t>Cost Estimates</a:t>
            </a:r>
            <a:endParaRPr lang="en-US" dirty="0"/>
          </a:p>
        </p:txBody>
      </p:sp>
    </p:spTree>
    <p:extLst>
      <p:ext uri="{BB962C8B-B14F-4D97-AF65-F5344CB8AC3E}">
        <p14:creationId xmlns:p14="http://schemas.microsoft.com/office/powerpoint/2010/main" val="1976685691"/>
      </p:ext>
    </p:extLst>
  </p:cSld>
  <p:clrMapOvr>
    <a:masterClrMapping/>
  </p:clrMapOvr>
  <p:transition advTm="13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79322"/>
            <a:ext cx="7772400" cy="4363890"/>
          </a:xfrm>
        </p:spPr>
        <p:txBody>
          <a:bodyPr/>
          <a:lstStyle/>
          <a:p>
            <a:pPr lvl="0" eaLnBrk="1" hangingPunct="1">
              <a:spcBef>
                <a:spcPct val="20000"/>
              </a:spcBef>
              <a:buClr>
                <a:srgbClr val="003366"/>
              </a:buClr>
              <a:buSzPct val="75000"/>
              <a:buFont typeface="Wingdings" pitchFamily="2" charset="2"/>
              <a:buChar char="Ø"/>
            </a:pPr>
            <a:r>
              <a:rPr lang="en-US" sz="2400" dirty="0"/>
              <a:t>For safe room, eligible cost are those directly related to or necessary for the hazard mitigation purpose of immediate life safety resulting from structural and building envelope </a:t>
            </a:r>
            <a:r>
              <a:rPr lang="en-US" sz="2400" dirty="0" smtClean="0"/>
              <a:t>protection.</a:t>
            </a:r>
          </a:p>
          <a:p>
            <a:pPr marL="0" lvl="0" indent="0" eaLnBrk="1" hangingPunct="1">
              <a:spcBef>
                <a:spcPct val="20000"/>
              </a:spcBef>
              <a:buClr>
                <a:srgbClr val="003366"/>
              </a:buClr>
              <a:buSzPct val="75000"/>
              <a:buNone/>
            </a:pPr>
            <a:endParaRPr lang="en-US" sz="2400" dirty="0"/>
          </a:p>
          <a:p>
            <a:pPr lvl="0" eaLnBrk="1" hangingPunct="1">
              <a:spcBef>
                <a:spcPct val="20000"/>
              </a:spcBef>
              <a:buClr>
                <a:srgbClr val="003366"/>
              </a:buClr>
              <a:buSzPct val="75000"/>
              <a:buFont typeface="Wingdings" pitchFamily="2" charset="2"/>
              <a:buChar char="Ø"/>
            </a:pPr>
            <a:r>
              <a:rPr lang="en-US" sz="2400" dirty="0"/>
              <a:t>FY11 HMA Unified Guidance, Part IX, Section C, Table 6 contains eligible and ineligible components of both residential and non-residential safe rooms.</a:t>
            </a:r>
          </a:p>
          <a:p>
            <a:endParaRPr lang="en-US" dirty="0"/>
          </a:p>
        </p:txBody>
      </p:sp>
      <p:sp>
        <p:nvSpPr>
          <p:cNvPr id="3" name="Title 2"/>
          <p:cNvSpPr>
            <a:spLocks noGrp="1"/>
          </p:cNvSpPr>
          <p:nvPr>
            <p:ph type="title"/>
          </p:nvPr>
        </p:nvSpPr>
        <p:spPr/>
        <p:txBody>
          <a:bodyPr/>
          <a:lstStyle/>
          <a:p>
            <a:r>
              <a:rPr lang="en-US" dirty="0" smtClean="0"/>
              <a:t>Cost Estimates (cont’d)</a:t>
            </a:r>
            <a:endParaRPr lang="en-US" dirty="0"/>
          </a:p>
        </p:txBody>
      </p:sp>
    </p:spTree>
    <p:extLst>
      <p:ext uri="{BB962C8B-B14F-4D97-AF65-F5344CB8AC3E}">
        <p14:creationId xmlns:p14="http://schemas.microsoft.com/office/powerpoint/2010/main" val="3100728850"/>
      </p:ext>
    </p:extLst>
  </p:cSld>
  <p:clrMapOvr>
    <a:masterClrMapping/>
  </p:clrMapOvr>
  <p:transition advTm="130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74602"/>
            <a:ext cx="7772400" cy="4363890"/>
          </a:xfrm>
        </p:spPr>
        <p:txBody>
          <a:bodyPr/>
          <a:lstStyle/>
          <a:p>
            <a:pPr lvl="0" eaLnBrk="1" hangingPunct="1">
              <a:lnSpc>
                <a:spcPct val="85000"/>
              </a:lnSpc>
              <a:spcBef>
                <a:spcPct val="0"/>
              </a:spcBef>
              <a:buClr>
                <a:srgbClr val="003366"/>
              </a:buClr>
              <a:buSzPct val="75000"/>
              <a:buFont typeface="Wingdings" pitchFamily="2" charset="2"/>
              <a:buChar char="Ø"/>
            </a:pPr>
            <a:r>
              <a:rPr lang="en-US" sz="2400" dirty="0"/>
              <a:t>As an example, reinforced walls, moisture protection, electrical lighting, doors, and windows are all eligible cost - they relate directly to the life safety protection of the </a:t>
            </a:r>
            <a:r>
              <a:rPr lang="en-US" sz="2400" dirty="0" smtClean="0"/>
              <a:t>occupants</a:t>
            </a:r>
          </a:p>
          <a:p>
            <a:pPr marL="0" lvl="0" indent="0" eaLnBrk="1" hangingPunct="1">
              <a:lnSpc>
                <a:spcPct val="85000"/>
              </a:lnSpc>
              <a:spcBef>
                <a:spcPct val="0"/>
              </a:spcBef>
              <a:buClr>
                <a:srgbClr val="003366"/>
              </a:buClr>
              <a:buSzPct val="75000"/>
              <a:buNone/>
            </a:pPr>
            <a:endParaRPr lang="en-US" sz="2400" dirty="0"/>
          </a:p>
          <a:p>
            <a:pPr lvl="0" eaLnBrk="1" hangingPunct="1">
              <a:lnSpc>
                <a:spcPct val="85000"/>
              </a:lnSpc>
              <a:spcBef>
                <a:spcPct val="0"/>
              </a:spcBef>
              <a:buClr>
                <a:srgbClr val="003366"/>
              </a:buClr>
              <a:buSzPct val="75000"/>
              <a:buFont typeface="Wingdings" pitchFamily="2" charset="2"/>
              <a:buChar char="Ø"/>
            </a:pPr>
            <a:r>
              <a:rPr lang="en-US" sz="2400" dirty="0"/>
              <a:t>Paint, acoustics, flooring (beyond subflooring), cabinets, and finishes are all ineligible cost - they </a:t>
            </a:r>
            <a:r>
              <a:rPr lang="en-US" sz="2400" b="1" dirty="0"/>
              <a:t>do not</a:t>
            </a:r>
            <a:r>
              <a:rPr lang="en-US" sz="2400" dirty="0"/>
              <a:t> provide life safety </a:t>
            </a:r>
            <a:r>
              <a:rPr lang="en-US" sz="2400" dirty="0" smtClean="0"/>
              <a:t>protection</a:t>
            </a:r>
          </a:p>
          <a:p>
            <a:pPr marL="0" lvl="0" indent="0" eaLnBrk="1" hangingPunct="1">
              <a:lnSpc>
                <a:spcPct val="85000"/>
              </a:lnSpc>
              <a:spcBef>
                <a:spcPct val="0"/>
              </a:spcBef>
              <a:buClr>
                <a:srgbClr val="003366"/>
              </a:buClr>
              <a:buSzPct val="75000"/>
              <a:buNone/>
            </a:pPr>
            <a:endParaRPr lang="en-US" sz="2400" dirty="0"/>
          </a:p>
          <a:p>
            <a:pPr lvl="0" eaLnBrk="1" hangingPunct="1">
              <a:lnSpc>
                <a:spcPct val="85000"/>
              </a:lnSpc>
              <a:spcBef>
                <a:spcPct val="0"/>
              </a:spcBef>
              <a:buClr>
                <a:srgbClr val="003366"/>
              </a:buClr>
              <a:buSzPct val="75000"/>
              <a:buFont typeface="Wingdings" pitchFamily="2" charset="2"/>
              <a:buChar char="Ø"/>
            </a:pPr>
            <a:r>
              <a:rPr lang="en-US" sz="2400" dirty="0"/>
              <a:t>Lump-sum costs </a:t>
            </a:r>
            <a:r>
              <a:rPr lang="en-US" sz="2400" b="1" dirty="0"/>
              <a:t>are not </a:t>
            </a:r>
            <a:r>
              <a:rPr lang="en-US" sz="2400" dirty="0" smtClean="0"/>
              <a:t>acceptable</a:t>
            </a:r>
          </a:p>
          <a:p>
            <a:pPr marL="0" lvl="0" indent="0" eaLnBrk="1" hangingPunct="1">
              <a:lnSpc>
                <a:spcPct val="85000"/>
              </a:lnSpc>
              <a:spcBef>
                <a:spcPct val="0"/>
              </a:spcBef>
              <a:buClr>
                <a:srgbClr val="003366"/>
              </a:buClr>
              <a:buSzPct val="75000"/>
              <a:buNone/>
            </a:pPr>
            <a:endParaRPr lang="en-US" sz="2400" dirty="0"/>
          </a:p>
          <a:p>
            <a:pPr lvl="0" eaLnBrk="1" hangingPunct="1">
              <a:lnSpc>
                <a:spcPct val="85000"/>
              </a:lnSpc>
              <a:spcBef>
                <a:spcPct val="0"/>
              </a:spcBef>
              <a:buClr>
                <a:srgbClr val="003366"/>
              </a:buClr>
              <a:buSzPct val="75000"/>
              <a:buFont typeface="Wingdings" pitchFamily="2" charset="2"/>
              <a:buChar char="Ø"/>
            </a:pPr>
            <a:r>
              <a:rPr lang="en-US" sz="2400" dirty="0" smtClean="0"/>
              <a:t>Contingency costs </a:t>
            </a:r>
            <a:r>
              <a:rPr lang="en-US" sz="2400" b="1" dirty="0"/>
              <a:t>are not </a:t>
            </a:r>
            <a:r>
              <a:rPr lang="en-US" sz="2400" dirty="0"/>
              <a:t>acceptable </a:t>
            </a:r>
          </a:p>
          <a:p>
            <a:endParaRPr lang="en-US" dirty="0"/>
          </a:p>
        </p:txBody>
      </p:sp>
      <p:sp>
        <p:nvSpPr>
          <p:cNvPr id="3" name="Title 2"/>
          <p:cNvSpPr>
            <a:spLocks noGrp="1"/>
          </p:cNvSpPr>
          <p:nvPr>
            <p:ph type="title"/>
          </p:nvPr>
        </p:nvSpPr>
        <p:spPr/>
        <p:txBody>
          <a:bodyPr/>
          <a:lstStyle/>
          <a:p>
            <a:r>
              <a:rPr lang="en-US" dirty="0" smtClean="0"/>
              <a:t>Cost Estimates (cont’d)</a:t>
            </a:r>
            <a:endParaRPr lang="en-US" dirty="0"/>
          </a:p>
        </p:txBody>
      </p:sp>
    </p:spTree>
    <p:extLst>
      <p:ext uri="{BB962C8B-B14F-4D97-AF65-F5344CB8AC3E}">
        <p14:creationId xmlns:p14="http://schemas.microsoft.com/office/powerpoint/2010/main" val="150149380"/>
      </p:ext>
    </p:extLst>
  </p:cSld>
  <p:clrMapOvr>
    <a:masterClrMapping/>
  </p:clrMapOvr>
  <p:transition advTm="13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06362"/>
            <a:ext cx="7772400" cy="4363890"/>
          </a:xfrm>
        </p:spPr>
        <p:txBody>
          <a:bodyPr/>
          <a:lstStyle/>
          <a:p>
            <a:pPr lvl="0" eaLnBrk="1" hangingPunct="1">
              <a:lnSpc>
                <a:spcPct val="75000"/>
              </a:lnSpc>
              <a:spcBef>
                <a:spcPct val="0"/>
              </a:spcBef>
              <a:buClr>
                <a:srgbClr val="003366"/>
              </a:buClr>
              <a:buSzPct val="75000"/>
              <a:buFont typeface="Wingdings" pitchFamily="2" charset="2"/>
              <a:buChar char="Ø"/>
            </a:pPr>
            <a:r>
              <a:rPr lang="en-US" sz="2400" dirty="0"/>
              <a:t>Design activities</a:t>
            </a:r>
          </a:p>
          <a:p>
            <a:pPr lvl="0" eaLnBrk="1" hangingPunct="1">
              <a:lnSpc>
                <a:spcPct val="75000"/>
              </a:lnSpc>
              <a:spcBef>
                <a:spcPct val="0"/>
              </a:spcBef>
              <a:buClr>
                <a:srgbClr val="003366"/>
              </a:buClr>
              <a:buSzPct val="75000"/>
              <a:buFont typeface="Wingdings" pitchFamily="2" charset="2"/>
              <a:buChar char="Ø"/>
            </a:pPr>
            <a:r>
              <a:rPr lang="en-US" sz="2400" dirty="0"/>
              <a:t>Site preparation and building construction</a:t>
            </a:r>
          </a:p>
          <a:p>
            <a:pPr lvl="0" eaLnBrk="1" hangingPunct="1">
              <a:lnSpc>
                <a:spcPct val="75000"/>
              </a:lnSpc>
              <a:spcBef>
                <a:spcPct val="0"/>
              </a:spcBef>
              <a:buClr>
                <a:srgbClr val="003366"/>
              </a:buClr>
              <a:buSzPct val="75000"/>
              <a:buFont typeface="Wingdings" pitchFamily="2" charset="2"/>
              <a:buChar char="Ø"/>
            </a:pPr>
            <a:r>
              <a:rPr lang="en-US" sz="2400" dirty="0"/>
              <a:t>Structural systems capable of resisting design wind-loads </a:t>
            </a:r>
          </a:p>
          <a:p>
            <a:pPr lvl="0" eaLnBrk="1" hangingPunct="1">
              <a:lnSpc>
                <a:spcPct val="75000"/>
              </a:lnSpc>
              <a:spcBef>
                <a:spcPct val="0"/>
              </a:spcBef>
              <a:buClr>
                <a:srgbClr val="003366"/>
              </a:buClr>
              <a:buSzPct val="75000"/>
              <a:buFont typeface="Wingdings" pitchFamily="2" charset="2"/>
              <a:buChar char="Ø"/>
            </a:pPr>
            <a:r>
              <a:rPr lang="en-US" sz="2400" dirty="0"/>
              <a:t>Protective envelope: </a:t>
            </a:r>
          </a:p>
          <a:p>
            <a:pPr marL="800100" lvl="1" indent="-342900" eaLnBrk="1" hangingPunct="1">
              <a:lnSpc>
                <a:spcPct val="75000"/>
              </a:lnSpc>
              <a:spcBef>
                <a:spcPct val="0"/>
              </a:spcBef>
              <a:buClr>
                <a:srgbClr val="003366"/>
              </a:buClr>
            </a:pPr>
            <a:r>
              <a:rPr lang="en-US" sz="2400" dirty="0"/>
              <a:t>walls, roof system and doors other hardening activities</a:t>
            </a:r>
          </a:p>
          <a:p>
            <a:pPr lvl="0" eaLnBrk="1" hangingPunct="1">
              <a:lnSpc>
                <a:spcPct val="75000"/>
              </a:lnSpc>
              <a:spcBef>
                <a:spcPct val="0"/>
              </a:spcBef>
              <a:buClr>
                <a:srgbClr val="003366"/>
              </a:buClr>
              <a:buSzPct val="75000"/>
              <a:buFont typeface="Wingdings" pitchFamily="2" charset="2"/>
              <a:buChar char="Ø"/>
            </a:pPr>
            <a:r>
              <a:rPr lang="en-US" sz="2400" dirty="0"/>
              <a:t>Functional components: </a:t>
            </a:r>
          </a:p>
          <a:p>
            <a:pPr marL="800100" lvl="1" indent="-342900" eaLnBrk="1" hangingPunct="1">
              <a:lnSpc>
                <a:spcPct val="75000"/>
              </a:lnSpc>
              <a:spcBef>
                <a:spcPct val="0"/>
              </a:spcBef>
              <a:buClr>
                <a:srgbClr val="003366"/>
              </a:buClr>
            </a:pPr>
            <a:r>
              <a:rPr lang="en-US" sz="2400" dirty="0"/>
              <a:t>lighting, ventilation, heating/cooling, toilets and hand washing facilities</a:t>
            </a:r>
          </a:p>
          <a:p>
            <a:pPr lvl="0" eaLnBrk="1" hangingPunct="1">
              <a:lnSpc>
                <a:spcPct val="75000"/>
              </a:lnSpc>
              <a:spcBef>
                <a:spcPct val="0"/>
              </a:spcBef>
              <a:buClr>
                <a:srgbClr val="003366"/>
              </a:buClr>
              <a:buSzPct val="75000"/>
              <a:buFont typeface="Wingdings" pitchFamily="2" charset="2"/>
              <a:buChar char="Ø"/>
            </a:pPr>
            <a:r>
              <a:rPr lang="en-US" sz="2400" dirty="0"/>
              <a:t>Operation and Maintenance Plan development</a:t>
            </a:r>
          </a:p>
          <a:p>
            <a:pPr lvl="0" eaLnBrk="1" hangingPunct="1">
              <a:lnSpc>
                <a:spcPct val="75000"/>
              </a:lnSpc>
              <a:spcBef>
                <a:spcPct val="0"/>
              </a:spcBef>
              <a:buClr>
                <a:srgbClr val="003366"/>
              </a:buClr>
              <a:buSzPct val="75000"/>
              <a:buFont typeface="Wingdings" pitchFamily="2" charset="2"/>
              <a:buChar char="Ø"/>
            </a:pPr>
            <a:r>
              <a:rPr lang="en-US" sz="2400" dirty="0"/>
              <a:t>Lump-sum costs are not acceptable</a:t>
            </a:r>
          </a:p>
          <a:p>
            <a:pPr lvl="0" eaLnBrk="1" hangingPunct="1">
              <a:lnSpc>
                <a:spcPct val="75000"/>
              </a:lnSpc>
              <a:spcBef>
                <a:spcPct val="0"/>
              </a:spcBef>
              <a:buClr>
                <a:srgbClr val="003366"/>
              </a:buClr>
              <a:buSzPct val="75000"/>
              <a:buFont typeface="Wingdings" pitchFamily="2" charset="2"/>
              <a:buChar char="Ø"/>
            </a:pPr>
            <a:r>
              <a:rPr lang="en-US" sz="2400" dirty="0"/>
              <a:t>Contingency costs are not acceptable </a:t>
            </a:r>
          </a:p>
          <a:p>
            <a:endParaRPr lang="en-US" dirty="0"/>
          </a:p>
        </p:txBody>
      </p:sp>
      <p:sp>
        <p:nvSpPr>
          <p:cNvPr id="3" name="Title 2"/>
          <p:cNvSpPr>
            <a:spLocks noGrp="1"/>
          </p:cNvSpPr>
          <p:nvPr>
            <p:ph type="title"/>
          </p:nvPr>
        </p:nvSpPr>
        <p:spPr/>
        <p:txBody>
          <a:bodyPr/>
          <a:lstStyle/>
          <a:p>
            <a:r>
              <a:rPr lang="en-US" dirty="0" smtClean="0"/>
              <a:t>Cost Estimates – What’s Eligible </a:t>
            </a:r>
            <a:endParaRPr lang="en-US" dirty="0"/>
          </a:p>
        </p:txBody>
      </p:sp>
    </p:spTree>
    <p:extLst>
      <p:ext uri="{BB962C8B-B14F-4D97-AF65-F5344CB8AC3E}">
        <p14:creationId xmlns:p14="http://schemas.microsoft.com/office/powerpoint/2010/main" val="3001845262"/>
      </p:ext>
    </p:extLst>
  </p:cSld>
  <p:clrMapOvr>
    <a:masterClrMapping/>
  </p:clrMapOvr>
  <p:transition advTm="13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561" y="2392970"/>
            <a:ext cx="7772400" cy="4363890"/>
          </a:xfrm>
        </p:spPr>
        <p:txBody>
          <a:bodyPr/>
          <a:lstStyle/>
          <a:p>
            <a:pPr lvl="0" eaLnBrk="1" hangingPunct="1">
              <a:lnSpc>
                <a:spcPct val="100000"/>
              </a:lnSpc>
              <a:spcBef>
                <a:spcPct val="20000"/>
              </a:spcBef>
              <a:buClr>
                <a:srgbClr val="003366"/>
              </a:buClr>
              <a:buSzPct val="75000"/>
              <a:buFont typeface="Wingdings" pitchFamily="2" charset="2"/>
              <a:buChar char="Ø"/>
            </a:pPr>
            <a:r>
              <a:rPr lang="en-US" sz="2400" dirty="0"/>
              <a:t>Project components not directly related to mitigation purpose</a:t>
            </a:r>
          </a:p>
          <a:p>
            <a:pPr lvl="0" eaLnBrk="1" hangingPunct="1">
              <a:lnSpc>
                <a:spcPct val="100000"/>
              </a:lnSpc>
              <a:spcBef>
                <a:spcPct val="20000"/>
              </a:spcBef>
              <a:buClr>
                <a:srgbClr val="003366"/>
              </a:buClr>
              <a:buSzPct val="75000"/>
              <a:buFont typeface="Wingdings" pitchFamily="2" charset="2"/>
              <a:buChar char="Ø"/>
            </a:pPr>
            <a:r>
              <a:rPr lang="en-US" sz="2400" dirty="0"/>
              <a:t>Project components not consistent FEMA approved performance criteria</a:t>
            </a:r>
          </a:p>
          <a:p>
            <a:pPr lvl="0" eaLnBrk="1" hangingPunct="1">
              <a:lnSpc>
                <a:spcPct val="100000"/>
              </a:lnSpc>
              <a:spcBef>
                <a:spcPct val="20000"/>
              </a:spcBef>
              <a:buClr>
                <a:srgbClr val="003366"/>
              </a:buClr>
              <a:buSzPct val="75000"/>
              <a:buFont typeface="Wingdings" pitchFamily="2" charset="2"/>
              <a:buChar char="Ø"/>
            </a:pPr>
            <a:r>
              <a:rPr lang="en-US" sz="2400" dirty="0"/>
              <a:t>Cost of functionality or outfitting of facility</a:t>
            </a:r>
          </a:p>
          <a:p>
            <a:pPr lvl="0" eaLnBrk="1" hangingPunct="1">
              <a:lnSpc>
                <a:spcPct val="100000"/>
              </a:lnSpc>
              <a:spcBef>
                <a:spcPct val="20000"/>
              </a:spcBef>
              <a:buClr>
                <a:srgbClr val="003366"/>
              </a:buClr>
              <a:buSzPct val="75000"/>
              <a:buFont typeface="Wingdings" pitchFamily="2" charset="2"/>
              <a:buChar char="Ø"/>
            </a:pPr>
            <a:r>
              <a:rPr lang="en-US" sz="2400" dirty="0"/>
              <a:t>Operations and maintenance of safe room</a:t>
            </a:r>
          </a:p>
          <a:p>
            <a:pPr lvl="0" eaLnBrk="1" hangingPunct="1">
              <a:lnSpc>
                <a:spcPct val="100000"/>
              </a:lnSpc>
              <a:spcBef>
                <a:spcPct val="20000"/>
              </a:spcBef>
              <a:buClr>
                <a:srgbClr val="003366"/>
              </a:buClr>
              <a:buSzPct val="75000"/>
              <a:buFont typeface="Wingdings" pitchFamily="2" charset="2"/>
              <a:buChar char="Ø"/>
            </a:pPr>
            <a:r>
              <a:rPr lang="en-US" sz="2400" dirty="0"/>
              <a:t>Cost associated with acquisition of land</a:t>
            </a:r>
          </a:p>
          <a:p>
            <a:endParaRPr lang="en-US" dirty="0"/>
          </a:p>
        </p:txBody>
      </p:sp>
      <p:sp>
        <p:nvSpPr>
          <p:cNvPr id="3" name="Title 2"/>
          <p:cNvSpPr>
            <a:spLocks noGrp="1"/>
          </p:cNvSpPr>
          <p:nvPr>
            <p:ph type="title"/>
          </p:nvPr>
        </p:nvSpPr>
        <p:spPr/>
        <p:txBody>
          <a:bodyPr/>
          <a:lstStyle/>
          <a:p>
            <a:r>
              <a:rPr lang="en-US" dirty="0" smtClean="0"/>
              <a:t>Costs Estimates – Not Eligible</a:t>
            </a:r>
            <a:endParaRPr lang="en-US" dirty="0"/>
          </a:p>
        </p:txBody>
      </p:sp>
    </p:spTree>
    <p:extLst>
      <p:ext uri="{BB962C8B-B14F-4D97-AF65-F5344CB8AC3E}">
        <p14:creationId xmlns:p14="http://schemas.microsoft.com/office/powerpoint/2010/main" val="2421691567"/>
      </p:ext>
    </p:extLst>
  </p:cSld>
  <p:clrMapOvr>
    <a:masterClrMapping/>
  </p:clrMapOvr>
  <p:transition advTm="13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38378"/>
            <a:ext cx="7772400" cy="4363890"/>
          </a:xfrm>
        </p:spPr>
        <p:txBody>
          <a:bodyPr/>
          <a:lstStyle/>
          <a:p>
            <a:pPr marL="0" lvl="0" indent="0" eaLnBrk="1" hangingPunct="1">
              <a:lnSpc>
                <a:spcPct val="85000"/>
              </a:lnSpc>
              <a:spcBef>
                <a:spcPct val="0"/>
              </a:spcBef>
              <a:buClr>
                <a:srgbClr val="003366"/>
              </a:buClr>
              <a:buSzPct val="75000"/>
              <a:buNone/>
            </a:pPr>
            <a:r>
              <a:rPr lang="en-US" sz="2400" dirty="0" smtClean="0"/>
              <a:t>Many of the items covered today are the inputs </a:t>
            </a:r>
            <a:r>
              <a:rPr lang="en-US" sz="2400" dirty="0"/>
              <a:t>for the BCA tool</a:t>
            </a:r>
          </a:p>
          <a:p>
            <a:pPr marL="0" lvl="0" indent="0" eaLnBrk="1" hangingPunct="1">
              <a:lnSpc>
                <a:spcPct val="85000"/>
              </a:lnSpc>
              <a:spcBef>
                <a:spcPct val="0"/>
              </a:spcBef>
              <a:buClr>
                <a:srgbClr val="003366"/>
              </a:buClr>
              <a:buSzPct val="75000"/>
              <a:buNone/>
            </a:pPr>
            <a:endParaRPr lang="en-US" sz="2400" dirty="0" smtClean="0"/>
          </a:p>
          <a:p>
            <a:pPr marL="0" lvl="0" indent="0" eaLnBrk="1" hangingPunct="1">
              <a:lnSpc>
                <a:spcPct val="85000"/>
              </a:lnSpc>
              <a:spcBef>
                <a:spcPct val="0"/>
              </a:spcBef>
              <a:buClr>
                <a:srgbClr val="003366"/>
              </a:buClr>
              <a:buSzPct val="75000"/>
              <a:buNone/>
            </a:pPr>
            <a:r>
              <a:rPr lang="en-US" sz="2400" dirty="0" smtClean="0"/>
              <a:t>The </a:t>
            </a:r>
            <a:r>
              <a:rPr lang="en-US" sz="2400" dirty="0"/>
              <a:t>following inputs are required to execute a BCA (documentation is required)</a:t>
            </a:r>
          </a:p>
          <a:p>
            <a:pPr marL="800100" lvl="1" indent="-342900" eaLnBrk="1" hangingPunct="1">
              <a:lnSpc>
                <a:spcPct val="85000"/>
              </a:lnSpc>
              <a:spcBef>
                <a:spcPct val="0"/>
              </a:spcBef>
              <a:buClr>
                <a:srgbClr val="003366"/>
              </a:buClr>
              <a:buFont typeface="Wingdings" pitchFamily="2" charset="2"/>
              <a:buChar char="Ø"/>
            </a:pPr>
            <a:r>
              <a:rPr lang="en-US" sz="2400" dirty="0"/>
              <a:t>Name, address, parish, and coordinates for safe room project</a:t>
            </a:r>
          </a:p>
          <a:p>
            <a:pPr marL="800100" lvl="1" indent="-342900" eaLnBrk="1" hangingPunct="1">
              <a:lnSpc>
                <a:spcPct val="85000"/>
              </a:lnSpc>
              <a:spcBef>
                <a:spcPct val="0"/>
              </a:spcBef>
              <a:buClr>
                <a:srgbClr val="003366"/>
              </a:buClr>
              <a:buFont typeface="Wingdings" pitchFamily="2" charset="2"/>
              <a:buChar char="Ø"/>
            </a:pPr>
            <a:r>
              <a:rPr lang="en-US" sz="2400" dirty="0"/>
              <a:t>Scope of Work</a:t>
            </a:r>
          </a:p>
          <a:p>
            <a:pPr marL="800100" lvl="1" indent="-342900" eaLnBrk="1" hangingPunct="1">
              <a:lnSpc>
                <a:spcPct val="85000"/>
              </a:lnSpc>
              <a:spcBef>
                <a:spcPct val="0"/>
              </a:spcBef>
              <a:buClr>
                <a:srgbClr val="003366"/>
              </a:buClr>
              <a:buFont typeface="Wingdings" pitchFamily="2" charset="2"/>
              <a:buChar char="Ø"/>
            </a:pPr>
            <a:r>
              <a:rPr lang="en-US" sz="2400" dirty="0"/>
              <a:t>Safe room project type</a:t>
            </a:r>
          </a:p>
          <a:p>
            <a:pPr marL="800100" lvl="1" indent="-342900" eaLnBrk="1" hangingPunct="1">
              <a:lnSpc>
                <a:spcPct val="85000"/>
              </a:lnSpc>
              <a:spcBef>
                <a:spcPct val="0"/>
              </a:spcBef>
              <a:buClr>
                <a:srgbClr val="003366"/>
              </a:buClr>
              <a:buFont typeface="Wingdings" pitchFamily="2" charset="2"/>
              <a:buChar char="Ø"/>
            </a:pPr>
            <a:r>
              <a:rPr lang="en-US" sz="2400" dirty="0"/>
              <a:t>Project useful life</a:t>
            </a:r>
          </a:p>
          <a:p>
            <a:pPr marL="800100" lvl="1" indent="-342900" eaLnBrk="1" hangingPunct="1">
              <a:lnSpc>
                <a:spcPct val="85000"/>
              </a:lnSpc>
              <a:spcBef>
                <a:spcPct val="0"/>
              </a:spcBef>
              <a:buClr>
                <a:srgbClr val="003366"/>
              </a:buClr>
              <a:buFont typeface="Wingdings" pitchFamily="2" charset="2"/>
              <a:buChar char="Ø"/>
            </a:pPr>
            <a:r>
              <a:rPr lang="en-US" sz="2400" dirty="0"/>
              <a:t>Cost Estimate </a:t>
            </a:r>
          </a:p>
          <a:p>
            <a:endParaRPr lang="en-US" dirty="0"/>
          </a:p>
        </p:txBody>
      </p:sp>
      <p:sp>
        <p:nvSpPr>
          <p:cNvPr id="3" name="Title 2"/>
          <p:cNvSpPr>
            <a:spLocks noGrp="1"/>
          </p:cNvSpPr>
          <p:nvPr>
            <p:ph type="title"/>
          </p:nvPr>
        </p:nvSpPr>
        <p:spPr/>
        <p:txBody>
          <a:bodyPr/>
          <a:lstStyle/>
          <a:p>
            <a:r>
              <a:rPr lang="en-US" dirty="0" smtClean="0"/>
              <a:t>Benefit Cost Analysis</a:t>
            </a:r>
            <a:endParaRPr lang="en-US" dirty="0"/>
          </a:p>
        </p:txBody>
      </p:sp>
    </p:spTree>
    <p:extLst>
      <p:ext uri="{BB962C8B-B14F-4D97-AF65-F5344CB8AC3E}">
        <p14:creationId xmlns:p14="http://schemas.microsoft.com/office/powerpoint/2010/main" val="1344321299"/>
      </p:ext>
    </p:extLst>
  </p:cSld>
  <p:clrMapOvr>
    <a:masterClrMapping/>
  </p:clrMapOvr>
  <p:transition advTm="13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38378"/>
            <a:ext cx="7772400" cy="4363890"/>
          </a:xfrm>
        </p:spPr>
        <p:txBody>
          <a:bodyPr/>
          <a:lstStyle/>
          <a:p>
            <a:pPr marL="0" lvl="0" indent="0" eaLnBrk="1" hangingPunct="1">
              <a:lnSpc>
                <a:spcPct val="100000"/>
              </a:lnSpc>
              <a:spcBef>
                <a:spcPct val="20000"/>
              </a:spcBef>
              <a:buClr>
                <a:srgbClr val="003366"/>
              </a:buClr>
              <a:buSzPct val="75000"/>
              <a:buNone/>
            </a:pPr>
            <a:r>
              <a:rPr lang="en-US" sz="2400" dirty="0" smtClean="0"/>
              <a:t>Inputs:</a:t>
            </a:r>
          </a:p>
          <a:p>
            <a:pPr lvl="0" eaLnBrk="1" hangingPunct="1">
              <a:lnSpc>
                <a:spcPct val="100000"/>
              </a:lnSpc>
              <a:spcBef>
                <a:spcPct val="20000"/>
              </a:spcBef>
              <a:buClr>
                <a:srgbClr val="003366"/>
              </a:buClr>
              <a:buSzPct val="75000"/>
              <a:buFont typeface="Wingdings" pitchFamily="2" charset="2"/>
              <a:buChar char="Ø"/>
            </a:pPr>
            <a:r>
              <a:rPr lang="en-US" sz="2400" dirty="0" smtClean="0"/>
              <a:t>Maximum </a:t>
            </a:r>
            <a:r>
              <a:rPr lang="en-US" sz="2400" dirty="0"/>
              <a:t>occupancy</a:t>
            </a:r>
          </a:p>
          <a:p>
            <a:pPr lvl="0" eaLnBrk="1" hangingPunct="1">
              <a:lnSpc>
                <a:spcPct val="100000"/>
              </a:lnSpc>
              <a:spcBef>
                <a:spcPct val="20000"/>
              </a:spcBef>
              <a:buClr>
                <a:srgbClr val="003366"/>
              </a:buClr>
              <a:buSzPct val="75000"/>
              <a:buFont typeface="Wingdings" pitchFamily="2" charset="2"/>
              <a:buChar char="Ø"/>
            </a:pPr>
            <a:r>
              <a:rPr lang="en-US" sz="2400" dirty="0"/>
              <a:t>Gross area</a:t>
            </a:r>
          </a:p>
          <a:p>
            <a:pPr lvl="0" eaLnBrk="1" hangingPunct="1">
              <a:lnSpc>
                <a:spcPct val="100000"/>
              </a:lnSpc>
              <a:spcBef>
                <a:spcPct val="20000"/>
              </a:spcBef>
              <a:buClr>
                <a:srgbClr val="003366"/>
              </a:buClr>
              <a:buSzPct val="75000"/>
              <a:buFont typeface="Wingdings" pitchFamily="2" charset="2"/>
              <a:buChar char="Ø"/>
            </a:pPr>
            <a:r>
              <a:rPr lang="en-US" sz="2400" dirty="0"/>
              <a:t>Usable area</a:t>
            </a:r>
          </a:p>
          <a:p>
            <a:pPr lvl="0" eaLnBrk="1" hangingPunct="1">
              <a:lnSpc>
                <a:spcPct val="100000"/>
              </a:lnSpc>
              <a:spcBef>
                <a:spcPct val="20000"/>
              </a:spcBef>
              <a:buClr>
                <a:srgbClr val="003366"/>
              </a:buClr>
              <a:buSzPct val="75000"/>
              <a:buFont typeface="Wingdings" pitchFamily="2" charset="2"/>
              <a:buChar char="Ø"/>
            </a:pPr>
            <a:r>
              <a:rPr lang="en-US" sz="2400" dirty="0"/>
              <a:t>Safe room design wind speed</a:t>
            </a:r>
          </a:p>
          <a:p>
            <a:pPr lvl="0" eaLnBrk="1" hangingPunct="1">
              <a:lnSpc>
                <a:spcPct val="100000"/>
              </a:lnSpc>
              <a:spcBef>
                <a:spcPct val="20000"/>
              </a:spcBef>
              <a:buClr>
                <a:srgbClr val="003366"/>
              </a:buClr>
              <a:buSzPct val="75000"/>
              <a:buFont typeface="Wingdings" pitchFamily="2" charset="2"/>
              <a:buChar char="Ø"/>
            </a:pPr>
            <a:r>
              <a:rPr lang="en-US" sz="2400" dirty="0"/>
              <a:t>Radius of the community that will use the safe</a:t>
            </a:r>
          </a:p>
          <a:p>
            <a:pPr lvl="0" eaLnBrk="1" hangingPunct="1">
              <a:lnSpc>
                <a:spcPct val="100000"/>
              </a:lnSpc>
              <a:spcBef>
                <a:spcPct val="20000"/>
              </a:spcBef>
              <a:buClr>
                <a:srgbClr val="003366"/>
              </a:buClr>
              <a:buSzPct val="75000"/>
              <a:buFont typeface="Wingdings" pitchFamily="2" charset="2"/>
              <a:buChar char="Ø"/>
            </a:pPr>
            <a:r>
              <a:rPr lang="en-US" sz="2400" dirty="0"/>
              <a:t>Structure type occupants are currently using</a:t>
            </a:r>
          </a:p>
          <a:p>
            <a:pPr marL="0" indent="0">
              <a:buNone/>
            </a:pPr>
            <a:endParaRPr lang="en-US" dirty="0"/>
          </a:p>
        </p:txBody>
      </p:sp>
      <p:sp>
        <p:nvSpPr>
          <p:cNvPr id="3" name="Title 2"/>
          <p:cNvSpPr>
            <a:spLocks noGrp="1"/>
          </p:cNvSpPr>
          <p:nvPr>
            <p:ph type="title"/>
          </p:nvPr>
        </p:nvSpPr>
        <p:spPr/>
        <p:txBody>
          <a:bodyPr/>
          <a:lstStyle/>
          <a:p>
            <a:r>
              <a:rPr lang="en-US" dirty="0" smtClean="0"/>
              <a:t>Benefit Cost Analysis (cont’d)</a:t>
            </a:r>
            <a:endParaRPr lang="en-US" dirty="0"/>
          </a:p>
        </p:txBody>
      </p:sp>
    </p:spTree>
    <p:extLst>
      <p:ext uri="{BB962C8B-B14F-4D97-AF65-F5344CB8AC3E}">
        <p14:creationId xmlns:p14="http://schemas.microsoft.com/office/powerpoint/2010/main" val="85478214"/>
      </p:ext>
    </p:extLst>
  </p:cSld>
  <p:clrMapOvr>
    <a:masterClrMapping/>
  </p:clrMapOvr>
  <p:transition advTm="13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1235751"/>
            <a:ext cx="9144000" cy="601663"/>
          </a:xfrm>
        </p:spPr>
        <p:txBody>
          <a:bodyPr/>
          <a:lstStyle/>
          <a:p>
            <a:r>
              <a:rPr lang="en-US" sz="4400" spc="300" dirty="0" smtClean="0"/>
              <a:t>Safe Rooms</a:t>
            </a:r>
            <a:endParaRPr lang="en-US" sz="4400" spc="300" dirty="0"/>
          </a:p>
        </p:txBody>
      </p:sp>
      <p:sp>
        <p:nvSpPr>
          <p:cNvPr id="299011" name="Rectangle 3"/>
          <p:cNvSpPr>
            <a:spLocks noGrp="1" noChangeArrowheads="1"/>
          </p:cNvSpPr>
          <p:nvPr>
            <p:ph type="body" idx="1"/>
          </p:nvPr>
        </p:nvSpPr>
        <p:spPr>
          <a:xfrm>
            <a:off x="245660" y="2014471"/>
            <a:ext cx="8398612" cy="4363890"/>
          </a:xfrm>
        </p:spPr>
        <p:txBody>
          <a:bodyPr/>
          <a:lstStyle/>
          <a:p>
            <a:pPr>
              <a:buClr>
                <a:schemeClr val="tx2"/>
              </a:buClr>
              <a:buFont typeface="Wingdings" pitchFamily="2" charset="2"/>
              <a:buChar char="Ø"/>
            </a:pPr>
            <a:r>
              <a:rPr lang="en-US" sz="2400" dirty="0"/>
              <a:t>Safe </a:t>
            </a:r>
            <a:r>
              <a:rPr lang="en-US" sz="2400" dirty="0" smtClean="0"/>
              <a:t>rooms are structures that are constructed or existing structures that are hardened and designed to meet FEMA 320 and/or 361 standards, both meet or exceed the ICC-500 design standard.  </a:t>
            </a:r>
          </a:p>
          <a:p>
            <a:pPr>
              <a:buClr>
                <a:schemeClr val="tx2"/>
              </a:buClr>
              <a:buFont typeface="Wingdings" pitchFamily="2" charset="2"/>
              <a:buChar char="Ø"/>
            </a:pPr>
            <a:r>
              <a:rPr lang="en-US" sz="2400" dirty="0" smtClean="0"/>
              <a:t>Safe </a:t>
            </a:r>
            <a:r>
              <a:rPr lang="en-US" sz="2400" dirty="0"/>
              <a:t>rooms designed and </a:t>
            </a:r>
            <a:r>
              <a:rPr lang="en-US" sz="2400" dirty="0" smtClean="0"/>
              <a:t>constructed </a:t>
            </a:r>
            <a:r>
              <a:rPr lang="en-US" sz="2400" dirty="0"/>
              <a:t>in accordance with </a:t>
            </a:r>
            <a:r>
              <a:rPr lang="en-US" sz="2400" dirty="0" smtClean="0"/>
              <a:t>the guidance </a:t>
            </a:r>
            <a:r>
              <a:rPr lang="en-US" sz="2400" dirty="0"/>
              <a:t>presented in </a:t>
            </a:r>
            <a:r>
              <a:rPr lang="en-US" sz="2400" dirty="0" smtClean="0"/>
              <a:t>FEMA 320 and FEMA 361 provide </a:t>
            </a:r>
            <a:r>
              <a:rPr lang="en-US" sz="2400" dirty="0"/>
              <a:t>“</a:t>
            </a:r>
            <a:r>
              <a:rPr lang="en-US" sz="2400" dirty="0" smtClean="0"/>
              <a:t>near-absolute protection</a:t>
            </a:r>
            <a:r>
              <a:rPr lang="en-US" sz="2400" dirty="0"/>
              <a:t>” from extreme-wind events</a:t>
            </a:r>
            <a:r>
              <a:rPr lang="en-US" sz="2400" dirty="0" smtClean="0"/>
              <a:t>.  </a:t>
            </a:r>
          </a:p>
          <a:p>
            <a:pPr>
              <a:buClr>
                <a:schemeClr val="tx2"/>
              </a:buClr>
              <a:buFont typeface="Wingdings" pitchFamily="2" charset="2"/>
              <a:buChar char="Ø"/>
            </a:pPr>
            <a:r>
              <a:rPr lang="en-US" sz="2400" dirty="0" smtClean="0"/>
              <a:t>Near-absolute protection means </a:t>
            </a:r>
            <a:r>
              <a:rPr lang="en-US" sz="2400" dirty="0"/>
              <a:t>that, based on </a:t>
            </a:r>
            <a:r>
              <a:rPr lang="en-US" sz="2400" dirty="0" smtClean="0"/>
              <a:t>current </a:t>
            </a:r>
            <a:r>
              <a:rPr lang="en-US" sz="2400" dirty="0"/>
              <a:t>knowledge of tornadoes </a:t>
            </a:r>
            <a:r>
              <a:rPr lang="en-US" sz="2400" dirty="0" smtClean="0"/>
              <a:t>and hurricanes</a:t>
            </a:r>
            <a:r>
              <a:rPr lang="en-US" sz="2400" dirty="0"/>
              <a:t>, the occupants of a safe room built according to </a:t>
            </a:r>
            <a:r>
              <a:rPr lang="en-US" sz="2400" dirty="0" smtClean="0"/>
              <a:t>these standards will </a:t>
            </a:r>
            <a:r>
              <a:rPr lang="en-US" sz="2400" dirty="0"/>
              <a:t>have a very </a:t>
            </a:r>
            <a:r>
              <a:rPr lang="en-US" sz="2400" dirty="0" smtClean="0"/>
              <a:t>high probability </a:t>
            </a:r>
            <a:r>
              <a:rPr lang="en-US" sz="2400" dirty="0"/>
              <a:t>of being protected from injury or death.</a:t>
            </a:r>
          </a:p>
        </p:txBody>
      </p:sp>
    </p:spTree>
  </p:cSld>
  <p:clrMapOvr>
    <a:masterClrMapping/>
  </p:clrMapOvr>
  <p:transition advTm="130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79066"/>
            <a:ext cx="7772400" cy="4363890"/>
          </a:xfrm>
        </p:spPr>
        <p:txBody>
          <a:bodyPr/>
          <a:lstStyle/>
          <a:p>
            <a:pPr marL="0" lvl="0" indent="0" eaLnBrk="1" hangingPunct="1">
              <a:lnSpc>
                <a:spcPct val="80000"/>
              </a:lnSpc>
              <a:spcBef>
                <a:spcPct val="0"/>
              </a:spcBef>
              <a:buClr>
                <a:srgbClr val="003366"/>
              </a:buClr>
              <a:buSzPct val="75000"/>
              <a:buNone/>
            </a:pPr>
            <a:r>
              <a:rPr lang="en-US" sz="2400" dirty="0"/>
              <a:t>Safe room assessment checklists (Appendix B.1)</a:t>
            </a:r>
          </a:p>
          <a:p>
            <a:pPr marL="800100" lvl="1" indent="-342900" eaLnBrk="1" hangingPunct="1">
              <a:lnSpc>
                <a:spcPct val="80000"/>
              </a:lnSpc>
              <a:spcBef>
                <a:spcPct val="0"/>
              </a:spcBef>
              <a:buClr>
                <a:srgbClr val="003366"/>
              </a:buClr>
              <a:buFont typeface="Wingdings" pitchFamily="2" charset="2"/>
              <a:buChar char="Ø"/>
            </a:pPr>
            <a:r>
              <a:rPr lang="en-US" sz="2400" dirty="0"/>
              <a:t>Evaluate existing facilities</a:t>
            </a:r>
          </a:p>
          <a:p>
            <a:pPr marL="800100" lvl="1" indent="-342900" eaLnBrk="1" hangingPunct="1">
              <a:lnSpc>
                <a:spcPct val="80000"/>
              </a:lnSpc>
              <a:spcBef>
                <a:spcPct val="0"/>
              </a:spcBef>
              <a:buClr>
                <a:srgbClr val="003366"/>
              </a:buClr>
              <a:buFont typeface="Wingdings" pitchFamily="2" charset="2"/>
              <a:buChar char="Ø"/>
            </a:pPr>
            <a:r>
              <a:rPr lang="en-US" sz="2400" dirty="0"/>
              <a:t>Identify potential mitigation actions</a:t>
            </a:r>
          </a:p>
          <a:p>
            <a:pPr marL="800100" lvl="1" indent="-342900" eaLnBrk="1" hangingPunct="1">
              <a:lnSpc>
                <a:spcPct val="80000"/>
              </a:lnSpc>
              <a:spcBef>
                <a:spcPct val="0"/>
              </a:spcBef>
              <a:buClr>
                <a:srgbClr val="003366"/>
              </a:buClr>
              <a:buFont typeface="Wingdings" pitchFamily="2" charset="2"/>
              <a:buChar char="Ø"/>
            </a:pPr>
            <a:r>
              <a:rPr lang="en-US" sz="2400" dirty="0"/>
              <a:t>Identify best available areas</a:t>
            </a:r>
          </a:p>
          <a:p>
            <a:pPr marL="0" lvl="0" indent="0" eaLnBrk="1" hangingPunct="1">
              <a:lnSpc>
                <a:spcPct val="80000"/>
              </a:lnSpc>
              <a:spcBef>
                <a:spcPct val="0"/>
              </a:spcBef>
              <a:buClr>
                <a:srgbClr val="003366"/>
              </a:buClr>
              <a:buSzPct val="75000"/>
              <a:buNone/>
            </a:pPr>
            <a:endParaRPr lang="en-US" sz="2400" dirty="0" smtClean="0"/>
          </a:p>
          <a:p>
            <a:pPr marL="0" lvl="0" indent="0" eaLnBrk="1" hangingPunct="1">
              <a:lnSpc>
                <a:spcPct val="80000"/>
              </a:lnSpc>
              <a:spcBef>
                <a:spcPct val="0"/>
              </a:spcBef>
              <a:buClr>
                <a:srgbClr val="003366"/>
              </a:buClr>
              <a:buSzPct val="75000"/>
              <a:buNone/>
            </a:pPr>
            <a:r>
              <a:rPr lang="en-US" sz="2400" dirty="0" smtClean="0"/>
              <a:t>Safe </a:t>
            </a:r>
            <a:r>
              <a:rPr lang="en-US" sz="2400" dirty="0"/>
              <a:t>room Designer Manual Assessment (Checklists Appendix B.2)</a:t>
            </a:r>
          </a:p>
          <a:p>
            <a:pPr marL="0" lvl="0" indent="0" eaLnBrk="1" hangingPunct="1">
              <a:spcBef>
                <a:spcPct val="20000"/>
              </a:spcBef>
              <a:buClr>
                <a:srgbClr val="003366"/>
              </a:buClr>
              <a:buSzPct val="75000"/>
              <a:buNone/>
            </a:pPr>
            <a:endParaRPr lang="en-US" sz="2400" dirty="0" smtClean="0"/>
          </a:p>
          <a:p>
            <a:pPr marL="0" lvl="0" indent="0" eaLnBrk="1" hangingPunct="1">
              <a:spcBef>
                <a:spcPct val="20000"/>
              </a:spcBef>
              <a:buClr>
                <a:srgbClr val="003366"/>
              </a:buClr>
              <a:buSzPct val="75000"/>
              <a:buNone/>
            </a:pPr>
            <a:r>
              <a:rPr lang="en-US" sz="2400" dirty="0" smtClean="0"/>
              <a:t>Sample </a:t>
            </a:r>
            <a:r>
              <a:rPr lang="en-US" sz="2400" dirty="0"/>
              <a:t>Plans and Procedures (Appendix C and D) </a:t>
            </a:r>
          </a:p>
          <a:p>
            <a:pPr marL="0" lvl="0" indent="0" eaLnBrk="1" hangingPunct="1">
              <a:spcBef>
                <a:spcPct val="20000"/>
              </a:spcBef>
              <a:buClr>
                <a:srgbClr val="003366"/>
              </a:buClr>
              <a:buSzPct val="75000"/>
              <a:buNone/>
            </a:pPr>
            <a:endParaRPr lang="en-US" sz="2400" dirty="0" smtClean="0"/>
          </a:p>
          <a:p>
            <a:pPr marL="0" lvl="0" indent="0" eaLnBrk="1" hangingPunct="1">
              <a:spcBef>
                <a:spcPct val="20000"/>
              </a:spcBef>
              <a:buClr>
                <a:srgbClr val="003366"/>
              </a:buClr>
              <a:buSzPct val="75000"/>
              <a:buNone/>
            </a:pPr>
            <a:r>
              <a:rPr lang="en-US" sz="2400" dirty="0" smtClean="0"/>
              <a:t>Review </a:t>
            </a:r>
            <a:r>
              <a:rPr lang="en-US" sz="2400" dirty="0"/>
              <a:t>Checklists </a:t>
            </a:r>
          </a:p>
          <a:p>
            <a:endParaRPr lang="en-US" dirty="0"/>
          </a:p>
        </p:txBody>
      </p:sp>
      <p:sp>
        <p:nvSpPr>
          <p:cNvPr id="3" name="Title 2"/>
          <p:cNvSpPr>
            <a:spLocks noGrp="1"/>
          </p:cNvSpPr>
          <p:nvPr>
            <p:ph type="title"/>
          </p:nvPr>
        </p:nvSpPr>
        <p:spPr/>
        <p:txBody>
          <a:bodyPr/>
          <a:lstStyle/>
          <a:p>
            <a:r>
              <a:rPr lang="en-US" dirty="0" smtClean="0"/>
              <a:t>Useful Tools</a:t>
            </a:r>
            <a:endParaRPr lang="en-US" dirty="0"/>
          </a:p>
        </p:txBody>
      </p:sp>
    </p:spTree>
    <p:extLst>
      <p:ext uri="{BB962C8B-B14F-4D97-AF65-F5344CB8AC3E}">
        <p14:creationId xmlns:p14="http://schemas.microsoft.com/office/powerpoint/2010/main" val="2342135505"/>
      </p:ext>
    </p:extLst>
  </p:cSld>
  <p:clrMapOvr>
    <a:masterClrMapping/>
  </p:clrMapOvr>
  <p:transition advTm="13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38378"/>
            <a:ext cx="7772400" cy="4363890"/>
          </a:xfrm>
        </p:spPr>
        <p:txBody>
          <a:bodyPr/>
          <a:lstStyle/>
          <a:p>
            <a:pPr lvl="0" eaLnBrk="1" hangingPunct="1">
              <a:lnSpc>
                <a:spcPct val="100000"/>
              </a:lnSpc>
              <a:spcBef>
                <a:spcPct val="20000"/>
              </a:spcBef>
              <a:buClr>
                <a:srgbClr val="003366"/>
              </a:buClr>
              <a:buSzPct val="75000"/>
              <a:buFont typeface="Wingdings" pitchFamily="2" charset="2"/>
              <a:buChar char="Ø"/>
            </a:pPr>
            <a:r>
              <a:rPr lang="en-US" sz="2400" dirty="0" smtClean="0"/>
              <a:t>Provides a </a:t>
            </a:r>
            <a:r>
              <a:rPr lang="en-US" sz="2400" dirty="0"/>
              <a:t>method of rapid visual screening of hurricane and tornado refuge areas</a:t>
            </a:r>
          </a:p>
          <a:p>
            <a:pPr lvl="0" eaLnBrk="1" hangingPunct="1">
              <a:lnSpc>
                <a:spcPct val="100000"/>
              </a:lnSpc>
              <a:spcBef>
                <a:spcPct val="20000"/>
              </a:spcBef>
              <a:buClr>
                <a:srgbClr val="003366"/>
              </a:buClr>
              <a:buSzPct val="75000"/>
              <a:buFont typeface="Wingdings" pitchFamily="2" charset="2"/>
              <a:buChar char="Ø"/>
            </a:pPr>
            <a:r>
              <a:rPr lang="en-US" sz="2400" dirty="0" smtClean="0"/>
              <a:t>Identify </a:t>
            </a:r>
            <a:r>
              <a:rPr lang="en-US" sz="2400" dirty="0"/>
              <a:t>vulnerability to hazard forces</a:t>
            </a:r>
          </a:p>
          <a:p>
            <a:pPr lvl="0" eaLnBrk="1" hangingPunct="1">
              <a:lnSpc>
                <a:spcPct val="100000"/>
              </a:lnSpc>
              <a:spcBef>
                <a:spcPct val="20000"/>
              </a:spcBef>
              <a:buClr>
                <a:srgbClr val="003366"/>
              </a:buClr>
              <a:buSzPct val="75000"/>
              <a:buFont typeface="Wingdings" pitchFamily="2" charset="2"/>
              <a:buChar char="Ø"/>
            </a:pPr>
            <a:r>
              <a:rPr lang="en-US" sz="2400" dirty="0" smtClean="0"/>
              <a:t>Highlight </a:t>
            </a:r>
            <a:r>
              <a:rPr lang="en-US" sz="2400" dirty="0"/>
              <a:t>type of vulnerabilities</a:t>
            </a:r>
          </a:p>
          <a:p>
            <a:pPr lvl="0" eaLnBrk="1" hangingPunct="1">
              <a:lnSpc>
                <a:spcPct val="100000"/>
              </a:lnSpc>
              <a:spcBef>
                <a:spcPct val="20000"/>
              </a:spcBef>
              <a:buClr>
                <a:srgbClr val="003366"/>
              </a:buClr>
              <a:buSzPct val="75000"/>
              <a:buFont typeface="Wingdings" pitchFamily="2" charset="2"/>
              <a:buChar char="Ø"/>
            </a:pPr>
            <a:r>
              <a:rPr lang="en-US" sz="2400" dirty="0" smtClean="0"/>
              <a:t>Provide </a:t>
            </a:r>
            <a:r>
              <a:rPr lang="en-US" sz="2400" dirty="0"/>
              <a:t>means to rank a group of facilities</a:t>
            </a:r>
          </a:p>
          <a:p>
            <a:pPr lvl="0" eaLnBrk="1" hangingPunct="1">
              <a:lnSpc>
                <a:spcPct val="100000"/>
              </a:lnSpc>
              <a:spcBef>
                <a:spcPct val="20000"/>
              </a:spcBef>
              <a:buClr>
                <a:srgbClr val="003366"/>
              </a:buClr>
              <a:buSzPct val="75000"/>
              <a:buFont typeface="Wingdings" pitchFamily="2" charset="2"/>
              <a:buChar char="Ø"/>
            </a:pPr>
            <a:r>
              <a:rPr lang="en-US" sz="2400" dirty="0" smtClean="0"/>
              <a:t>Less </a:t>
            </a:r>
            <a:r>
              <a:rPr lang="en-US" sz="2400" dirty="0"/>
              <a:t>vulnerable to most vulnerable </a:t>
            </a:r>
          </a:p>
          <a:p>
            <a:endParaRPr lang="en-US" sz="2400" dirty="0"/>
          </a:p>
        </p:txBody>
      </p:sp>
      <p:sp>
        <p:nvSpPr>
          <p:cNvPr id="3" name="Title 2"/>
          <p:cNvSpPr>
            <a:spLocks noGrp="1"/>
          </p:cNvSpPr>
          <p:nvPr>
            <p:ph type="title"/>
          </p:nvPr>
        </p:nvSpPr>
        <p:spPr/>
        <p:txBody>
          <a:bodyPr/>
          <a:lstStyle/>
          <a:p>
            <a:r>
              <a:rPr lang="en-US" dirty="0" smtClean="0"/>
              <a:t>Appendix B – Assessment Checklist</a:t>
            </a:r>
            <a:endParaRPr lang="en-US" dirty="0"/>
          </a:p>
        </p:txBody>
      </p:sp>
    </p:spTree>
    <p:extLst>
      <p:ext uri="{BB962C8B-B14F-4D97-AF65-F5344CB8AC3E}">
        <p14:creationId xmlns:p14="http://schemas.microsoft.com/office/powerpoint/2010/main" val="3436137392"/>
      </p:ext>
    </p:extLst>
  </p:cSld>
  <p:clrMapOvr>
    <a:masterClrMapping/>
  </p:clrMapOvr>
  <p:transition advTm="13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eaLnBrk="1" hangingPunct="1">
              <a:spcBef>
                <a:spcPct val="20000"/>
              </a:spcBef>
              <a:buClr>
                <a:srgbClr val="003366"/>
              </a:buClr>
              <a:buSzPct val="75000"/>
              <a:buFont typeface="Wingdings" pitchFamily="2" charset="2"/>
              <a:buChar char="Ø"/>
            </a:pPr>
            <a:r>
              <a:rPr lang="en-US" sz="2800" dirty="0"/>
              <a:t>Purpose</a:t>
            </a:r>
          </a:p>
          <a:p>
            <a:pPr lvl="0" eaLnBrk="1" hangingPunct="1">
              <a:spcBef>
                <a:spcPct val="20000"/>
              </a:spcBef>
              <a:buClr>
                <a:srgbClr val="003366"/>
              </a:buClr>
              <a:buSzPct val="75000"/>
              <a:buFont typeface="Wingdings" pitchFamily="2" charset="2"/>
              <a:buChar char="Ø"/>
            </a:pPr>
            <a:r>
              <a:rPr lang="en-US" sz="2800" dirty="0"/>
              <a:t>Type, size, and location</a:t>
            </a:r>
          </a:p>
          <a:p>
            <a:pPr lvl="0" eaLnBrk="1" hangingPunct="1">
              <a:spcBef>
                <a:spcPct val="20000"/>
              </a:spcBef>
              <a:buClr>
                <a:srgbClr val="003366"/>
              </a:buClr>
              <a:buSzPct val="75000"/>
              <a:buFont typeface="Wingdings" pitchFamily="2" charset="2"/>
              <a:buChar char="Ø"/>
            </a:pPr>
            <a:r>
              <a:rPr lang="en-US" sz="2800" dirty="0"/>
              <a:t>Target population</a:t>
            </a:r>
          </a:p>
          <a:p>
            <a:pPr lvl="0" eaLnBrk="1" hangingPunct="1">
              <a:spcBef>
                <a:spcPct val="20000"/>
              </a:spcBef>
              <a:buClr>
                <a:srgbClr val="003366"/>
              </a:buClr>
              <a:buSzPct val="75000"/>
              <a:buFont typeface="Wingdings" pitchFamily="2" charset="2"/>
              <a:buChar char="Ø"/>
            </a:pPr>
            <a:r>
              <a:rPr lang="en-US" sz="2800" dirty="0"/>
              <a:t>Square feet per person</a:t>
            </a:r>
          </a:p>
          <a:p>
            <a:pPr lvl="0" eaLnBrk="1" hangingPunct="1">
              <a:spcBef>
                <a:spcPct val="20000"/>
              </a:spcBef>
              <a:buClr>
                <a:srgbClr val="003366"/>
              </a:buClr>
              <a:buSzPct val="75000"/>
              <a:buFont typeface="Wingdings" pitchFamily="2" charset="2"/>
              <a:buChar char="Ø"/>
            </a:pPr>
            <a:r>
              <a:rPr lang="en-US" sz="2800" dirty="0"/>
              <a:t>Design details and construction materials</a:t>
            </a:r>
          </a:p>
          <a:p>
            <a:pPr lvl="0" eaLnBrk="1" hangingPunct="1">
              <a:spcBef>
                <a:spcPct val="20000"/>
              </a:spcBef>
              <a:buClr>
                <a:srgbClr val="003366"/>
              </a:buClr>
              <a:buSzPct val="75000"/>
              <a:buFont typeface="Wingdings" pitchFamily="2" charset="2"/>
              <a:buChar char="Ø"/>
            </a:pPr>
            <a:r>
              <a:rPr lang="en-US" sz="2800" dirty="0"/>
              <a:t>Estimated design and construction cost</a:t>
            </a:r>
          </a:p>
          <a:p>
            <a:pPr lvl="0" eaLnBrk="1" hangingPunct="1">
              <a:spcBef>
                <a:spcPct val="20000"/>
              </a:spcBef>
              <a:buClr>
                <a:srgbClr val="003366"/>
              </a:buClr>
              <a:buSzPct val="75000"/>
              <a:buFont typeface="Wingdings" pitchFamily="2" charset="2"/>
              <a:buChar char="Ø"/>
            </a:pPr>
            <a:r>
              <a:rPr lang="en-US" sz="2800" dirty="0"/>
              <a:t>Estimated design and construction schedule</a:t>
            </a:r>
          </a:p>
          <a:p>
            <a:pPr lvl="0" eaLnBrk="1" hangingPunct="1">
              <a:spcBef>
                <a:spcPct val="20000"/>
              </a:spcBef>
              <a:buClr>
                <a:srgbClr val="003366"/>
              </a:buClr>
              <a:buSzPct val="75000"/>
              <a:buFont typeface="Wingdings" pitchFamily="2" charset="2"/>
              <a:buChar char="Ø"/>
            </a:pPr>
            <a:r>
              <a:rPr lang="en-US" sz="2800" dirty="0"/>
              <a:t>BCA</a:t>
            </a:r>
          </a:p>
          <a:p>
            <a:pPr marL="0" indent="0">
              <a:buNone/>
            </a:pPr>
            <a:endParaRPr lang="en-US" dirty="0"/>
          </a:p>
        </p:txBody>
      </p:sp>
      <p:sp>
        <p:nvSpPr>
          <p:cNvPr id="3" name="Title 2"/>
          <p:cNvSpPr>
            <a:spLocks noGrp="1"/>
          </p:cNvSpPr>
          <p:nvPr>
            <p:ph type="title"/>
          </p:nvPr>
        </p:nvSpPr>
        <p:spPr/>
        <p:txBody>
          <a:bodyPr/>
          <a:lstStyle/>
          <a:p>
            <a:r>
              <a:rPr lang="en-US" dirty="0" smtClean="0"/>
              <a:t>Application Summary </a:t>
            </a:r>
            <a:endParaRPr lang="en-US" dirty="0"/>
          </a:p>
        </p:txBody>
      </p:sp>
    </p:spTree>
    <p:extLst>
      <p:ext uri="{BB962C8B-B14F-4D97-AF65-F5344CB8AC3E}">
        <p14:creationId xmlns:p14="http://schemas.microsoft.com/office/powerpoint/2010/main" val="2776618520"/>
      </p:ext>
    </p:extLst>
  </p:cSld>
  <p:clrMapOvr>
    <a:masterClrMapping/>
  </p:clrMapOvr>
  <p:transition advTm="130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eaLnBrk="1" hangingPunct="1">
              <a:lnSpc>
                <a:spcPct val="80000"/>
              </a:lnSpc>
              <a:spcBef>
                <a:spcPct val="20000"/>
              </a:spcBef>
              <a:buClr>
                <a:srgbClr val="003366"/>
              </a:buClr>
              <a:buSzPct val="75000"/>
              <a:buFont typeface="Wingdings" pitchFamily="2" charset="2"/>
              <a:buChar char="Ø"/>
            </a:pPr>
            <a:r>
              <a:rPr lang="en-US" sz="2800" dirty="0"/>
              <a:t>Safe room guidance:</a:t>
            </a:r>
          </a:p>
          <a:p>
            <a:pPr marL="800100" lvl="1" indent="-342900" eaLnBrk="1" hangingPunct="1">
              <a:lnSpc>
                <a:spcPct val="80000"/>
              </a:lnSpc>
              <a:spcBef>
                <a:spcPct val="20000"/>
              </a:spcBef>
              <a:buClr>
                <a:srgbClr val="003366"/>
              </a:buClr>
              <a:buFont typeface="Wingdings" pitchFamily="2" charset="2"/>
              <a:buChar char="Ø"/>
            </a:pPr>
            <a:r>
              <a:rPr lang="en-US" sz="2400" dirty="0"/>
              <a:t>FEMA 320/361; ICC 500; ASCE 7</a:t>
            </a:r>
          </a:p>
          <a:p>
            <a:pPr marL="800100" lvl="1" indent="-342900" eaLnBrk="1" hangingPunct="1">
              <a:lnSpc>
                <a:spcPct val="80000"/>
              </a:lnSpc>
              <a:spcBef>
                <a:spcPct val="20000"/>
              </a:spcBef>
              <a:buClr>
                <a:srgbClr val="003366"/>
              </a:buClr>
              <a:buFont typeface="Wingdings" pitchFamily="2" charset="2"/>
              <a:buChar char="Ø"/>
            </a:pPr>
            <a:r>
              <a:rPr lang="en-US" sz="2400" dirty="0"/>
              <a:t>HMA Unified Guidance</a:t>
            </a:r>
          </a:p>
          <a:p>
            <a:pPr marL="800100" lvl="1" indent="-342900" eaLnBrk="1" hangingPunct="1">
              <a:lnSpc>
                <a:spcPct val="80000"/>
              </a:lnSpc>
              <a:spcBef>
                <a:spcPct val="20000"/>
              </a:spcBef>
              <a:buClr>
                <a:srgbClr val="003366"/>
              </a:buClr>
              <a:buFont typeface="Wingdings" pitchFamily="2" charset="2"/>
              <a:buChar char="Ø"/>
            </a:pPr>
            <a:r>
              <a:rPr lang="en-US" sz="2400" dirty="0"/>
              <a:t>FEMA Safe Room Interim Policy</a:t>
            </a:r>
          </a:p>
          <a:p>
            <a:pPr lvl="0" eaLnBrk="1" hangingPunct="1">
              <a:lnSpc>
                <a:spcPct val="80000"/>
              </a:lnSpc>
              <a:spcBef>
                <a:spcPct val="20000"/>
              </a:spcBef>
              <a:buClr>
                <a:srgbClr val="003366"/>
              </a:buClr>
              <a:buSzPct val="75000"/>
              <a:buFont typeface="Wingdings" pitchFamily="2" charset="2"/>
              <a:buChar char="Ø"/>
            </a:pPr>
            <a:r>
              <a:rPr lang="en-US" sz="2800" dirty="0"/>
              <a:t>Funding</a:t>
            </a:r>
          </a:p>
          <a:p>
            <a:pPr marL="800100" lvl="1" indent="-342900" eaLnBrk="1" hangingPunct="1">
              <a:lnSpc>
                <a:spcPct val="80000"/>
              </a:lnSpc>
              <a:spcBef>
                <a:spcPct val="20000"/>
              </a:spcBef>
              <a:buClr>
                <a:srgbClr val="003366"/>
              </a:buClr>
              <a:buFont typeface="Wingdings" pitchFamily="2" charset="2"/>
              <a:buChar char="Ø"/>
            </a:pPr>
            <a:r>
              <a:rPr lang="en-US" sz="2400" dirty="0"/>
              <a:t>PDM,HMGP requirements under HMA</a:t>
            </a:r>
          </a:p>
          <a:p>
            <a:pPr lvl="0" eaLnBrk="1" hangingPunct="1">
              <a:lnSpc>
                <a:spcPct val="80000"/>
              </a:lnSpc>
              <a:spcBef>
                <a:spcPct val="20000"/>
              </a:spcBef>
              <a:buClr>
                <a:srgbClr val="003366"/>
              </a:buClr>
              <a:buSzPct val="75000"/>
              <a:buFont typeface="Wingdings" pitchFamily="2" charset="2"/>
              <a:buChar char="Ø"/>
            </a:pPr>
            <a:r>
              <a:rPr lang="en-US" sz="2800" dirty="0"/>
              <a:t>Safe Room Tools</a:t>
            </a:r>
          </a:p>
          <a:p>
            <a:pPr marL="800100" lvl="1" indent="-342900" eaLnBrk="1" hangingPunct="1">
              <a:lnSpc>
                <a:spcPct val="80000"/>
              </a:lnSpc>
              <a:spcBef>
                <a:spcPct val="20000"/>
              </a:spcBef>
              <a:buClr>
                <a:srgbClr val="003366"/>
              </a:buClr>
              <a:buFont typeface="Wingdings" pitchFamily="2" charset="2"/>
              <a:buChar char="Ø"/>
            </a:pPr>
            <a:r>
              <a:rPr lang="en-US" sz="2400" dirty="0"/>
              <a:t>Operations and maintenance plan</a:t>
            </a:r>
          </a:p>
          <a:p>
            <a:pPr marL="800100" lvl="1" indent="-342900" eaLnBrk="1" hangingPunct="1">
              <a:lnSpc>
                <a:spcPct val="80000"/>
              </a:lnSpc>
              <a:spcBef>
                <a:spcPct val="20000"/>
              </a:spcBef>
              <a:buClr>
                <a:srgbClr val="003366"/>
              </a:buClr>
              <a:buFont typeface="Wingdings" pitchFamily="2" charset="2"/>
              <a:buChar char="Ø"/>
            </a:pPr>
            <a:r>
              <a:rPr lang="en-US" sz="2400" dirty="0"/>
              <a:t>FEMA 361, Appendix B Checklist</a:t>
            </a:r>
          </a:p>
          <a:p>
            <a:pPr marL="800100" lvl="1" indent="-342900" eaLnBrk="1" hangingPunct="1">
              <a:lnSpc>
                <a:spcPct val="80000"/>
              </a:lnSpc>
              <a:spcBef>
                <a:spcPct val="20000"/>
              </a:spcBef>
              <a:buClr>
                <a:srgbClr val="003366"/>
              </a:buClr>
              <a:buFont typeface="Wingdings" pitchFamily="2" charset="2"/>
              <a:buChar char="Ø"/>
            </a:pPr>
            <a:r>
              <a:rPr lang="en-US" sz="2400" dirty="0"/>
              <a:t>FEMA 320 Prescriptive Plans 2</a:t>
            </a:r>
            <a:endParaRPr lang="en-US" dirty="0"/>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877118665"/>
      </p:ext>
    </p:extLst>
  </p:cSld>
  <p:clrMapOvr>
    <a:masterClrMapping/>
  </p:clrMapOvr>
  <p:transition advTm="13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Safe Rooms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171540"/>
            <a:ext cx="7772400" cy="374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321999"/>
      </p:ext>
    </p:extLst>
  </p:cSld>
  <p:clrMapOvr>
    <a:masterClrMapping/>
  </p:clrMapOvr>
  <p:transition advTm="130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Dual Use Safe Rooms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64206"/>
            <a:ext cx="7772400" cy="435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63208"/>
      </p:ext>
    </p:extLst>
  </p:cSld>
  <p:clrMapOvr>
    <a:masterClrMapping/>
  </p:clrMapOvr>
  <p:transition advTm="130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a Dual Use Safe Room</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511" y="1942315"/>
            <a:ext cx="7766977" cy="420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81275"/>
      </p:ext>
    </p:extLst>
  </p:cSld>
  <p:clrMapOvr>
    <a:masterClrMapping/>
  </p:clrMapOvr>
  <p:transition advTm="130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Costs from Texas</a:t>
            </a:r>
            <a:endParaRPr lang="en-US" dirty="0"/>
          </a:p>
        </p:txBody>
      </p:sp>
      <p:sp>
        <p:nvSpPr>
          <p:cNvPr id="6" name="TextBox 5"/>
          <p:cNvSpPr txBox="1">
            <a:spLocks noChangeArrowheads="1"/>
          </p:cNvSpPr>
          <p:nvPr/>
        </p:nvSpPr>
        <p:spPr bwMode="auto">
          <a:xfrm>
            <a:off x="136478" y="1988972"/>
            <a:ext cx="8839200" cy="4493538"/>
          </a:xfrm>
          <a:prstGeom prst="rect">
            <a:avLst/>
          </a:prstGeom>
          <a:noFill/>
          <a:ln w="9525">
            <a:noFill/>
            <a:miter lim="800000"/>
            <a:headEnd/>
            <a:tailEnd/>
          </a:ln>
        </p:spPr>
        <p:txBody>
          <a:bodyPr>
            <a:spAutoFit/>
          </a:bodyPr>
          <a:lstStyle/>
          <a:p>
            <a:pPr algn="l"/>
            <a:r>
              <a:rPr lang="en-US" sz="2400" b="1" dirty="0">
                <a:latin typeface="+mn-lt"/>
              </a:rPr>
              <a:t>Cost to construct 15,000 sf @ $110/sf = $1,650,000 construction </a:t>
            </a:r>
            <a:r>
              <a:rPr lang="en-US" sz="2400" b="1" dirty="0" smtClean="0">
                <a:latin typeface="+mn-lt"/>
              </a:rPr>
              <a:t>cost:</a:t>
            </a:r>
          </a:p>
          <a:p>
            <a:pPr algn="l"/>
            <a:endParaRPr lang="en-US" sz="2400" dirty="0">
              <a:latin typeface="+mn-lt"/>
            </a:endParaRPr>
          </a:p>
          <a:p>
            <a:pPr marL="0" indent="0" algn="l" eaLnBrk="1" fontAlgn="b" hangingPunct="1">
              <a:spcBef>
                <a:spcPts val="0"/>
              </a:spcBef>
              <a:spcAft>
                <a:spcPts val="0"/>
              </a:spcAft>
              <a:buNone/>
            </a:pPr>
            <a:r>
              <a:rPr lang="en-US" sz="2400" dirty="0" smtClean="0">
                <a:solidFill>
                  <a:srgbClr val="000000"/>
                </a:solidFill>
                <a:latin typeface="+mn-lt"/>
              </a:rPr>
              <a:t>$ </a:t>
            </a:r>
            <a:r>
              <a:rPr lang="en-US" sz="2400" dirty="0">
                <a:solidFill>
                  <a:srgbClr val="000000"/>
                </a:solidFill>
                <a:latin typeface="+mn-lt"/>
              </a:rPr>
              <a:t>1,237,500 federal </a:t>
            </a:r>
            <a:r>
              <a:rPr lang="en-US" sz="2400" dirty="0" smtClean="0">
                <a:solidFill>
                  <a:srgbClr val="000000"/>
                </a:solidFill>
                <a:latin typeface="+mn-lt"/>
              </a:rPr>
              <a:t>share			75</a:t>
            </a:r>
            <a:r>
              <a:rPr lang="en-US" sz="2400" dirty="0">
                <a:solidFill>
                  <a:srgbClr val="000000"/>
                </a:solidFill>
                <a:latin typeface="+mn-lt"/>
              </a:rPr>
              <a:t>%</a:t>
            </a:r>
            <a:endParaRPr lang="en-US" sz="2400" dirty="0">
              <a:latin typeface="+mn-lt"/>
            </a:endParaRPr>
          </a:p>
          <a:p>
            <a:pPr marL="0" indent="0" algn="l" eaLnBrk="1" fontAlgn="b" hangingPunct="1">
              <a:spcBef>
                <a:spcPts val="0"/>
              </a:spcBef>
              <a:spcAft>
                <a:spcPts val="0"/>
              </a:spcAft>
              <a:buNone/>
            </a:pPr>
            <a:r>
              <a:rPr lang="en-US" sz="2400" dirty="0">
                <a:solidFill>
                  <a:srgbClr val="000000"/>
                </a:solidFill>
                <a:latin typeface="+mn-lt"/>
              </a:rPr>
              <a:t>$    412,500 </a:t>
            </a:r>
            <a:r>
              <a:rPr lang="en-US" sz="2400" dirty="0">
                <a:latin typeface="+mn-lt"/>
              </a:rPr>
              <a:t>non-federal </a:t>
            </a:r>
            <a:r>
              <a:rPr lang="en-US" sz="2400" dirty="0" smtClean="0">
                <a:solidFill>
                  <a:srgbClr val="000000"/>
                </a:solidFill>
                <a:latin typeface="+mn-lt"/>
              </a:rPr>
              <a:t>share		25%</a:t>
            </a:r>
          </a:p>
          <a:p>
            <a:pPr marL="0" indent="0" algn="l" eaLnBrk="1" fontAlgn="b" hangingPunct="1">
              <a:spcBef>
                <a:spcPts val="0"/>
              </a:spcBef>
              <a:spcAft>
                <a:spcPts val="0"/>
              </a:spcAft>
              <a:buNone/>
            </a:pPr>
            <a:endParaRPr lang="en-US" sz="2400" dirty="0">
              <a:solidFill>
                <a:srgbClr val="000000"/>
              </a:solidFill>
              <a:latin typeface="+mn-lt"/>
            </a:endParaRPr>
          </a:p>
          <a:p>
            <a:pPr marL="0" indent="0" algn="l" eaLnBrk="1" fontAlgn="b" hangingPunct="1">
              <a:spcBef>
                <a:spcPts val="0"/>
              </a:spcBef>
              <a:spcAft>
                <a:spcPts val="0"/>
              </a:spcAft>
              <a:buNone/>
            </a:pPr>
            <a:r>
              <a:rPr lang="en-US" sz="2400" dirty="0" smtClean="0">
                <a:solidFill>
                  <a:srgbClr val="000000"/>
                </a:solidFill>
                <a:latin typeface="+mn-lt"/>
              </a:rPr>
              <a:t>Cost to construct 5,000 sf @ 110/sf = $550,000 construction cost:</a:t>
            </a:r>
          </a:p>
          <a:p>
            <a:pPr marL="0" indent="0" algn="l" eaLnBrk="1" fontAlgn="b" hangingPunct="1">
              <a:spcBef>
                <a:spcPts val="0"/>
              </a:spcBef>
              <a:spcAft>
                <a:spcPts val="0"/>
              </a:spcAft>
              <a:buNone/>
            </a:pPr>
            <a:endParaRPr lang="en-US" sz="2400" dirty="0">
              <a:solidFill>
                <a:srgbClr val="000000"/>
              </a:solidFill>
              <a:latin typeface="+mn-lt"/>
            </a:endParaRPr>
          </a:p>
          <a:p>
            <a:pPr marL="0" indent="0" algn="l" eaLnBrk="1" fontAlgn="b" hangingPunct="1">
              <a:spcBef>
                <a:spcPts val="0"/>
              </a:spcBef>
              <a:spcAft>
                <a:spcPts val="0"/>
              </a:spcAft>
              <a:buNone/>
            </a:pPr>
            <a:r>
              <a:rPr lang="en-US" sz="2400" dirty="0" smtClean="0">
                <a:solidFill>
                  <a:srgbClr val="000000"/>
                </a:solidFill>
                <a:latin typeface="+mn-lt"/>
              </a:rPr>
              <a:t>$ 412,500 federal share			75%</a:t>
            </a:r>
          </a:p>
          <a:p>
            <a:pPr marL="0" indent="0" algn="l" eaLnBrk="1" fontAlgn="b" hangingPunct="1">
              <a:spcBef>
                <a:spcPts val="0"/>
              </a:spcBef>
              <a:spcAft>
                <a:spcPts val="0"/>
              </a:spcAft>
              <a:buNone/>
            </a:pPr>
            <a:r>
              <a:rPr lang="en-US" sz="2400" dirty="0" smtClean="0">
                <a:solidFill>
                  <a:srgbClr val="000000"/>
                </a:solidFill>
                <a:latin typeface="+mn-lt"/>
              </a:rPr>
              <a:t>$ 137,500 non-federal share		25%</a:t>
            </a:r>
            <a:r>
              <a:rPr lang="en-US" sz="2200" b="1" dirty="0">
                <a:latin typeface="Constantia" pitchFamily="18" charset="0"/>
              </a:rPr>
              <a:t>		</a:t>
            </a:r>
          </a:p>
          <a:p>
            <a:endParaRPr lang="en-US" sz="2200" b="1" dirty="0">
              <a:latin typeface="Constantia" pitchFamily="18" charset="0"/>
            </a:endParaRPr>
          </a:p>
        </p:txBody>
      </p:sp>
    </p:spTree>
    <p:extLst>
      <p:ext uri="{BB962C8B-B14F-4D97-AF65-F5344CB8AC3E}">
        <p14:creationId xmlns:p14="http://schemas.microsoft.com/office/powerpoint/2010/main" val="3366385689"/>
      </p:ext>
    </p:extLst>
  </p:cSld>
  <p:clrMapOvr>
    <a:masterClrMapping/>
  </p:clrMapOvr>
  <p:transition advTm="130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545" y="1710570"/>
            <a:ext cx="8461611" cy="4363890"/>
          </a:xfrm>
        </p:spPr>
        <p:txBody>
          <a:bodyPr/>
          <a:lstStyle/>
          <a:p>
            <a:pPr marL="0" indent="0">
              <a:buNone/>
            </a:pPr>
            <a:r>
              <a:rPr lang="en-US" sz="1600" dirty="0">
                <a:latin typeface="HelveticaLTStd-Roman"/>
              </a:rPr>
              <a:t>Site work and general requirements </a:t>
            </a:r>
            <a:r>
              <a:rPr lang="en-US" sz="1600" dirty="0" smtClean="0">
                <a:latin typeface="HelveticaLTStd-Roman"/>
              </a:rPr>
              <a:t>					$</a:t>
            </a:r>
            <a:r>
              <a:rPr lang="en-US" sz="1600" dirty="0">
                <a:latin typeface="HelveticaLTStd-Roman"/>
              </a:rPr>
              <a:t>47,000</a:t>
            </a:r>
          </a:p>
          <a:p>
            <a:pPr marL="0" indent="0">
              <a:buNone/>
            </a:pPr>
            <a:r>
              <a:rPr lang="en-US" sz="1600" dirty="0">
                <a:latin typeface="HelveticaLTStd-Roman"/>
              </a:rPr>
              <a:t>Major structural system: footings, floors, columns</a:t>
            </a:r>
            <a:r>
              <a:rPr lang="en-US" sz="1600" dirty="0" smtClean="0">
                <a:latin typeface="HelveticaLTStd-Roman"/>
              </a:rPr>
              <a:t>, pilasters</a:t>
            </a:r>
            <a:r>
              <a:rPr lang="en-US" sz="1600" dirty="0">
                <a:latin typeface="HelveticaLTStd-Roman"/>
              </a:rPr>
              <a:t>, beams, </a:t>
            </a:r>
            <a:r>
              <a:rPr lang="en-US" sz="1600" dirty="0" smtClean="0">
                <a:latin typeface="HelveticaLTStd-Roman"/>
              </a:rPr>
              <a:t>roof 	$</a:t>
            </a:r>
            <a:r>
              <a:rPr lang="en-US" sz="1600" dirty="0">
                <a:latin typeface="HelveticaLTStd-Roman"/>
              </a:rPr>
              <a:t>206,000</a:t>
            </a:r>
          </a:p>
          <a:p>
            <a:pPr marL="0" indent="0">
              <a:buNone/>
            </a:pPr>
            <a:r>
              <a:rPr lang="en-US" sz="1600" dirty="0">
                <a:latin typeface="HelveticaLTStd-Roman"/>
              </a:rPr>
              <a:t>Interior partitions </a:t>
            </a:r>
            <a:r>
              <a:rPr lang="en-US" sz="1600" dirty="0" smtClean="0">
                <a:latin typeface="HelveticaLTStd-Roman"/>
              </a:rPr>
              <a:t>							$</a:t>
            </a:r>
            <a:r>
              <a:rPr lang="en-US" sz="1600" dirty="0">
                <a:latin typeface="HelveticaLTStd-Roman"/>
              </a:rPr>
              <a:t>25,700</a:t>
            </a:r>
          </a:p>
          <a:p>
            <a:pPr marL="0" indent="0">
              <a:buNone/>
            </a:pPr>
            <a:r>
              <a:rPr lang="en-US" sz="1600" dirty="0">
                <a:latin typeface="HelveticaLTStd-Roman"/>
              </a:rPr>
              <a:t>Doors and hardware </a:t>
            </a:r>
            <a:r>
              <a:rPr lang="en-US" sz="1600" dirty="0" smtClean="0">
                <a:latin typeface="HelveticaLTStd-Roman"/>
              </a:rPr>
              <a:t>						$</a:t>
            </a:r>
            <a:r>
              <a:rPr lang="en-US" sz="1600" dirty="0">
                <a:latin typeface="HelveticaLTStd-Roman"/>
              </a:rPr>
              <a:t>12,000</a:t>
            </a:r>
          </a:p>
          <a:p>
            <a:pPr marL="0" indent="0">
              <a:buNone/>
            </a:pPr>
            <a:r>
              <a:rPr lang="en-US" sz="1600" dirty="0">
                <a:latin typeface="HelveticaLTStd-Roman"/>
              </a:rPr>
              <a:t>Painting, floor seal, exterior waterproofing </a:t>
            </a:r>
            <a:r>
              <a:rPr lang="en-US" sz="1600" dirty="0" smtClean="0">
                <a:latin typeface="HelveticaLTStd-Roman"/>
              </a:rPr>
              <a:t>				$</a:t>
            </a:r>
            <a:r>
              <a:rPr lang="en-US" sz="1600" dirty="0">
                <a:latin typeface="HelveticaLTStd-Roman"/>
              </a:rPr>
              <a:t>55,000</a:t>
            </a:r>
          </a:p>
          <a:p>
            <a:pPr marL="0" indent="0">
              <a:buNone/>
            </a:pPr>
            <a:r>
              <a:rPr lang="en-US" sz="1600" dirty="0">
                <a:latin typeface="HelveticaLTStd-Roman"/>
              </a:rPr>
              <a:t>Roofing (EPDM) single ply </a:t>
            </a:r>
            <a:r>
              <a:rPr lang="en-US" sz="1600" dirty="0" smtClean="0">
                <a:latin typeface="HelveticaLTStd-Roman"/>
              </a:rPr>
              <a:t>						$</a:t>
            </a:r>
            <a:r>
              <a:rPr lang="en-US" sz="1600" dirty="0">
                <a:latin typeface="HelveticaLTStd-Roman"/>
              </a:rPr>
              <a:t>22,000</a:t>
            </a:r>
          </a:p>
          <a:p>
            <a:pPr marL="0" indent="0">
              <a:buNone/>
            </a:pPr>
            <a:r>
              <a:rPr lang="en-US" sz="1600" dirty="0">
                <a:latin typeface="HelveticaLTStd-Roman"/>
              </a:rPr>
              <a:t>Toilet partitions and accessories (ADA) </a:t>
            </a:r>
            <a:r>
              <a:rPr lang="en-US" sz="1600" dirty="0" smtClean="0">
                <a:latin typeface="HelveticaLTStd-Roman"/>
              </a:rPr>
              <a:t>					$</a:t>
            </a:r>
            <a:r>
              <a:rPr lang="en-US" sz="1600" dirty="0">
                <a:latin typeface="HelveticaLTStd-Roman"/>
              </a:rPr>
              <a:t>6,600</a:t>
            </a:r>
          </a:p>
          <a:p>
            <a:pPr marL="0" indent="0">
              <a:buNone/>
            </a:pPr>
            <a:r>
              <a:rPr lang="en-US" sz="1600" dirty="0">
                <a:latin typeface="HelveticaLTStd-Roman"/>
              </a:rPr>
              <a:t>Plumbing </a:t>
            </a:r>
            <a:r>
              <a:rPr lang="en-US" sz="1600" dirty="0" smtClean="0">
                <a:latin typeface="HelveticaLTStd-Roman"/>
              </a:rPr>
              <a:t>								$8,800</a:t>
            </a:r>
            <a:endParaRPr lang="en-US" sz="1600" dirty="0">
              <a:latin typeface="HelveticaLTStd-Roman"/>
            </a:endParaRPr>
          </a:p>
          <a:p>
            <a:pPr marL="0" indent="0">
              <a:buNone/>
            </a:pPr>
            <a:r>
              <a:rPr lang="en-US" sz="1600" dirty="0">
                <a:latin typeface="HelveticaLTStd-Roman"/>
              </a:rPr>
              <a:t>Electrical </a:t>
            </a:r>
            <a:r>
              <a:rPr lang="en-US" sz="1600" dirty="0" smtClean="0">
                <a:latin typeface="HelveticaLTStd-Roman"/>
              </a:rPr>
              <a:t>								$</a:t>
            </a:r>
            <a:r>
              <a:rPr lang="en-US" sz="1600" dirty="0">
                <a:latin typeface="HelveticaLTStd-Roman"/>
              </a:rPr>
              <a:t>46,300</a:t>
            </a:r>
          </a:p>
          <a:p>
            <a:pPr marL="0" indent="0">
              <a:buNone/>
            </a:pPr>
            <a:r>
              <a:rPr lang="en-US" sz="1600" dirty="0">
                <a:latin typeface="HelveticaLTStd-Roman"/>
              </a:rPr>
              <a:t>Mechanical </a:t>
            </a:r>
            <a:r>
              <a:rPr lang="en-US" sz="1600" dirty="0" smtClean="0">
                <a:latin typeface="HelveticaLTStd-Roman"/>
              </a:rPr>
              <a:t>							$</a:t>
            </a:r>
            <a:r>
              <a:rPr lang="en-US" sz="1600" dirty="0">
                <a:latin typeface="HelveticaLTStd-Roman"/>
              </a:rPr>
              <a:t>44,000</a:t>
            </a:r>
          </a:p>
          <a:p>
            <a:pPr marL="0" indent="0">
              <a:buNone/>
            </a:pPr>
            <a:r>
              <a:rPr lang="en-US" sz="1600" b="1" dirty="0">
                <a:latin typeface="HelveticaLTStd-Bold"/>
              </a:rPr>
              <a:t>Total Construction Costs </a:t>
            </a:r>
            <a:r>
              <a:rPr lang="en-US" sz="1600" b="1" dirty="0" smtClean="0">
                <a:latin typeface="HelveticaLTStd-Bold"/>
              </a:rPr>
              <a:t>						</a:t>
            </a:r>
            <a:r>
              <a:rPr lang="en-US" sz="1600" dirty="0" smtClean="0">
                <a:latin typeface="HelveticaLTStd-Roman"/>
              </a:rPr>
              <a:t>$</a:t>
            </a:r>
            <a:r>
              <a:rPr lang="en-US" sz="1600" dirty="0">
                <a:latin typeface="HelveticaLTStd-Roman"/>
              </a:rPr>
              <a:t>473,400</a:t>
            </a:r>
          </a:p>
          <a:p>
            <a:pPr marL="0" indent="0">
              <a:buNone/>
            </a:pPr>
            <a:r>
              <a:rPr lang="en-US" sz="1600" dirty="0">
                <a:latin typeface="HelveticaLTStd-Roman"/>
              </a:rPr>
              <a:t>Profit and Fees </a:t>
            </a:r>
            <a:r>
              <a:rPr lang="en-US" sz="1600" dirty="0" smtClean="0">
                <a:latin typeface="HelveticaLTStd-Roman"/>
              </a:rPr>
              <a:t>							$</a:t>
            </a:r>
            <a:r>
              <a:rPr lang="en-US" sz="1600" dirty="0">
                <a:latin typeface="HelveticaLTStd-Roman"/>
              </a:rPr>
              <a:t>47,300</a:t>
            </a:r>
          </a:p>
          <a:p>
            <a:pPr marL="0" indent="0">
              <a:buNone/>
            </a:pPr>
            <a:r>
              <a:rPr lang="en-US" sz="1600" b="1" dirty="0">
                <a:latin typeface="HelveticaLTStd-Bold"/>
              </a:rPr>
              <a:t>Total Estimated Construction Costs </a:t>
            </a:r>
            <a:r>
              <a:rPr lang="en-US" sz="1600" b="1" dirty="0" smtClean="0">
                <a:latin typeface="HelveticaLTStd-Bold"/>
              </a:rPr>
              <a:t>					</a:t>
            </a:r>
            <a:r>
              <a:rPr lang="en-US" sz="1600" dirty="0" smtClean="0">
                <a:latin typeface="HelveticaLTStd-Roman"/>
              </a:rPr>
              <a:t>$520,700</a:t>
            </a:r>
          </a:p>
          <a:p>
            <a:pPr marL="0" indent="0">
              <a:buNone/>
            </a:pPr>
            <a:endParaRPr lang="en-US" sz="1600" dirty="0">
              <a:latin typeface="HelveticaLTStd-Roman"/>
            </a:endParaRPr>
          </a:p>
          <a:p>
            <a:pPr marL="0" indent="0">
              <a:buNone/>
            </a:pPr>
            <a:r>
              <a:rPr lang="en-US" sz="1600" b="1" dirty="0">
                <a:latin typeface="HelveticaLTStd-Bold"/>
              </a:rPr>
              <a:t>Unit Cost (per square foot [sf]) </a:t>
            </a:r>
            <a:r>
              <a:rPr lang="en-US" sz="1600" b="1" dirty="0" smtClean="0">
                <a:latin typeface="HelveticaLTStd-Bold"/>
              </a:rPr>
              <a:t>					</a:t>
            </a:r>
            <a:r>
              <a:rPr lang="en-US" sz="1600" dirty="0" smtClean="0">
                <a:latin typeface="HelveticaLTStd-Roman"/>
              </a:rPr>
              <a:t>$</a:t>
            </a:r>
            <a:r>
              <a:rPr lang="en-US" sz="1600" dirty="0">
                <a:latin typeface="HelveticaLTStd-Roman"/>
              </a:rPr>
              <a:t>145.00/sf</a:t>
            </a:r>
            <a:endParaRPr lang="en-US" sz="1600" dirty="0"/>
          </a:p>
        </p:txBody>
      </p:sp>
      <p:sp>
        <p:nvSpPr>
          <p:cNvPr id="3" name="Title 2"/>
          <p:cNvSpPr>
            <a:spLocks noGrp="1"/>
          </p:cNvSpPr>
          <p:nvPr>
            <p:ph type="title"/>
          </p:nvPr>
        </p:nvSpPr>
        <p:spPr/>
        <p:txBody>
          <a:bodyPr/>
          <a:lstStyle/>
          <a:p>
            <a:r>
              <a:rPr lang="en-US" dirty="0" smtClean="0"/>
              <a:t>Sample budget – FEMA 361</a:t>
            </a:r>
            <a:endParaRPr lang="en-US" dirty="0"/>
          </a:p>
        </p:txBody>
      </p:sp>
    </p:spTree>
    <p:extLst>
      <p:ext uri="{BB962C8B-B14F-4D97-AF65-F5344CB8AC3E}">
        <p14:creationId xmlns:p14="http://schemas.microsoft.com/office/powerpoint/2010/main" val="2509340103"/>
      </p:ext>
    </p:extLst>
  </p:cSld>
  <p:clrMapOvr>
    <a:masterClrMapping/>
  </p:clrMapOvr>
  <p:transition advTm="130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estion-mark-hybrids-01"/>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3761567" y="4156695"/>
            <a:ext cx="1692650" cy="2099982"/>
          </a:xfrm>
          <a:prstGeom prst="rect">
            <a:avLst/>
          </a:prstGeom>
          <a:noFill/>
          <a:effectLst/>
        </p:spPr>
      </p:pic>
      <p:sp>
        <p:nvSpPr>
          <p:cNvPr id="5" name="Text Box 3"/>
          <p:cNvSpPr txBox="1">
            <a:spLocks noChangeArrowheads="1"/>
          </p:cNvSpPr>
          <p:nvPr/>
        </p:nvSpPr>
        <p:spPr bwMode="auto">
          <a:xfrm>
            <a:off x="1066973" y="3027726"/>
            <a:ext cx="7081838" cy="638175"/>
          </a:xfrm>
          <a:prstGeom prst="rect">
            <a:avLst/>
          </a:prstGeom>
          <a:noFill/>
          <a:ln w="9525" algn="ctr">
            <a:noFill/>
            <a:miter lim="800000"/>
            <a:headEnd/>
            <a:tailEnd/>
          </a:ln>
          <a:effectLst/>
        </p:spPr>
        <p:txBody>
          <a:bodyPr anchor="ctr"/>
          <a:lstStyle/>
          <a:p>
            <a:pPr>
              <a:spcBef>
                <a:spcPct val="50000"/>
              </a:spcBef>
            </a:pPr>
            <a:r>
              <a:rPr lang="en-US" sz="11500" b="0" i="1" dirty="0">
                <a:latin typeface="Arial" charset="0"/>
              </a:rPr>
              <a:t>Questions</a:t>
            </a:r>
          </a:p>
        </p:txBody>
      </p:sp>
    </p:spTree>
    <p:extLst>
      <p:ext uri="{BB962C8B-B14F-4D97-AF65-F5344CB8AC3E}">
        <p14:creationId xmlns:p14="http://schemas.microsoft.com/office/powerpoint/2010/main" val="95875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137" y="1860698"/>
            <a:ext cx="8325135" cy="4363890"/>
          </a:xfrm>
        </p:spPr>
        <p:txBody>
          <a:bodyPr/>
          <a:lstStyle/>
          <a:p>
            <a:pPr marL="0" indent="0">
              <a:buNone/>
            </a:pPr>
            <a:r>
              <a:rPr lang="en-US" sz="2400" dirty="0" smtClean="0"/>
              <a:t>In Louisiana, safe rooms must be designed to withstand:</a:t>
            </a:r>
          </a:p>
          <a:p>
            <a:pPr marL="0" indent="0">
              <a:buNone/>
            </a:pPr>
            <a:r>
              <a:rPr lang="en-US" sz="2400" dirty="0" smtClean="0"/>
              <a:t>Walls/doors/windows:</a:t>
            </a:r>
          </a:p>
          <a:p>
            <a:pPr marL="0" indent="0">
              <a:buNone/>
            </a:pPr>
            <a:r>
              <a:rPr lang="en-US" sz="2400" dirty="0" smtClean="0"/>
              <a:t>250 mph tornado – 15lb 2x4 at 100mph</a:t>
            </a:r>
          </a:p>
          <a:p>
            <a:pPr marL="0" indent="0">
              <a:buNone/>
            </a:pPr>
            <a:r>
              <a:rPr lang="en-US" sz="2400" dirty="0" smtClean="0"/>
              <a:t>200 mph hurricane – 9lb 2x4 at 100mph</a:t>
            </a:r>
          </a:p>
          <a:p>
            <a:pPr marL="0" indent="0">
              <a:buNone/>
            </a:pPr>
            <a:r>
              <a:rPr lang="en-US" sz="2400" dirty="0" smtClean="0"/>
              <a:t>Roof:</a:t>
            </a:r>
          </a:p>
          <a:p>
            <a:pPr marL="0" lvl="0" indent="0">
              <a:buNone/>
            </a:pPr>
            <a:r>
              <a:rPr lang="en-US" sz="2400" dirty="0">
                <a:solidFill>
                  <a:prstClr val="black"/>
                </a:solidFill>
              </a:rPr>
              <a:t>250 mph tornado – 15lb 2x4 at </a:t>
            </a:r>
            <a:r>
              <a:rPr lang="en-US" sz="2400" dirty="0" smtClean="0">
                <a:solidFill>
                  <a:prstClr val="black"/>
                </a:solidFill>
              </a:rPr>
              <a:t>67mph</a:t>
            </a:r>
            <a:endParaRPr lang="en-US" sz="2400" dirty="0">
              <a:solidFill>
                <a:prstClr val="black"/>
              </a:solidFill>
            </a:endParaRPr>
          </a:p>
          <a:p>
            <a:pPr marL="0" lvl="0" indent="0">
              <a:buNone/>
            </a:pPr>
            <a:r>
              <a:rPr lang="en-US" sz="2400" dirty="0">
                <a:solidFill>
                  <a:prstClr val="black"/>
                </a:solidFill>
              </a:rPr>
              <a:t>200 mph hurricane – 9lb 2x4 at </a:t>
            </a:r>
            <a:r>
              <a:rPr lang="en-US" sz="2400" dirty="0" smtClean="0">
                <a:solidFill>
                  <a:prstClr val="black"/>
                </a:solidFill>
              </a:rPr>
              <a:t>20mph</a:t>
            </a:r>
            <a:endParaRPr lang="en-US" sz="2400" dirty="0">
              <a:solidFill>
                <a:prstClr val="black"/>
              </a:solidFill>
            </a:endParaRPr>
          </a:p>
          <a:p>
            <a:pPr marL="0" indent="0">
              <a:buNone/>
            </a:pPr>
            <a:r>
              <a:rPr lang="en-US" sz="2400" dirty="0" smtClean="0"/>
              <a:t>***Location determines the wind speed design factor; when designing a combined safe room – use the most restrictive design criteria.</a:t>
            </a:r>
          </a:p>
        </p:txBody>
      </p:sp>
      <p:sp>
        <p:nvSpPr>
          <p:cNvPr id="3" name="Title 2"/>
          <p:cNvSpPr>
            <a:spLocks noGrp="1"/>
          </p:cNvSpPr>
          <p:nvPr>
            <p:ph type="title"/>
          </p:nvPr>
        </p:nvSpPr>
        <p:spPr/>
        <p:txBody>
          <a:bodyPr/>
          <a:lstStyle/>
          <a:p>
            <a:r>
              <a:rPr lang="en-US" dirty="0" smtClean="0"/>
              <a:t>Levels of Protection</a:t>
            </a:r>
            <a:endParaRPr lang="en-US" dirty="0"/>
          </a:p>
        </p:txBody>
      </p:sp>
    </p:spTree>
    <p:extLst>
      <p:ext uri="{BB962C8B-B14F-4D97-AF65-F5344CB8AC3E}">
        <p14:creationId xmlns:p14="http://schemas.microsoft.com/office/powerpoint/2010/main" val="4247449909"/>
      </p:ext>
    </p:extLst>
  </p:cSld>
  <p:clrMapOvr>
    <a:masterClrMapping/>
  </p:clrMapOvr>
  <p:transition advTm="130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Additional Information</a:t>
            </a:r>
            <a:endParaRPr lang="en-US" dirty="0"/>
          </a:p>
        </p:txBody>
      </p:sp>
      <p:sp>
        <p:nvSpPr>
          <p:cNvPr id="15" name="TextBox 14"/>
          <p:cNvSpPr txBox="1"/>
          <p:nvPr/>
        </p:nvSpPr>
        <p:spPr>
          <a:xfrm>
            <a:off x="95326" y="2047148"/>
            <a:ext cx="8728673" cy="3600986"/>
          </a:xfrm>
          <a:prstGeom prst="rect">
            <a:avLst/>
          </a:prstGeom>
          <a:noFill/>
        </p:spPr>
        <p:txBody>
          <a:bodyPr wrap="none" rtlCol="0">
            <a:spAutoFit/>
          </a:bodyPr>
          <a:lstStyle/>
          <a:p>
            <a:r>
              <a:rPr lang="en-US" b="0" dirty="0" smtClean="0">
                <a:latin typeface="+mn-lt"/>
              </a:rPr>
              <a:t>       For additional information or additional questions</a:t>
            </a:r>
            <a:r>
              <a:rPr lang="en-US" sz="2400" b="0" dirty="0" smtClean="0">
                <a:latin typeface="+mn-lt"/>
              </a:rPr>
              <a:t>:</a:t>
            </a:r>
          </a:p>
          <a:p>
            <a:endParaRPr lang="en-US" sz="2400" b="0" dirty="0" smtClean="0">
              <a:latin typeface="+mn-lt"/>
            </a:endParaRPr>
          </a:p>
          <a:p>
            <a:endParaRPr lang="en-US" sz="2400" b="0" dirty="0">
              <a:latin typeface="+mn-lt"/>
            </a:endParaRPr>
          </a:p>
          <a:p>
            <a:endParaRPr lang="en-US" sz="2400" b="0" dirty="0">
              <a:latin typeface="+mn-lt"/>
            </a:endParaRPr>
          </a:p>
          <a:p>
            <a:r>
              <a:rPr lang="en-US" sz="3200" b="0" dirty="0" smtClean="0">
                <a:latin typeface="+mn-lt"/>
              </a:rPr>
              <a:t>Jeffrey Giering</a:t>
            </a:r>
          </a:p>
          <a:p>
            <a:r>
              <a:rPr lang="en-US" sz="3200" b="0" dirty="0" smtClean="0">
                <a:latin typeface="+mn-lt"/>
              </a:rPr>
              <a:t>State Hazard Mitigation Officer</a:t>
            </a:r>
          </a:p>
          <a:p>
            <a:r>
              <a:rPr lang="en-US" sz="3200" b="0" dirty="0">
                <a:latin typeface="+mn-lt"/>
                <a:hlinkClick r:id="rId2"/>
              </a:rPr>
              <a:t>j</a:t>
            </a:r>
            <a:r>
              <a:rPr lang="en-US" sz="3200" b="0" dirty="0" smtClean="0">
                <a:latin typeface="+mn-lt"/>
                <a:hlinkClick r:id="rId2"/>
              </a:rPr>
              <a:t>effrey.giering@LA.GOV</a:t>
            </a:r>
            <a:endParaRPr lang="en-US" sz="3200" b="0" dirty="0" smtClean="0">
              <a:latin typeface="+mn-lt"/>
            </a:endParaRPr>
          </a:p>
          <a:p>
            <a:r>
              <a:rPr lang="en-US" sz="3200" b="0" dirty="0" smtClean="0">
                <a:latin typeface="+mn-lt"/>
              </a:rPr>
              <a:t>225-267-2516</a:t>
            </a:r>
            <a:endParaRPr lang="en-US" sz="3200" b="0" dirty="0">
              <a:latin typeface="+mn-lt"/>
            </a:endParaRPr>
          </a:p>
        </p:txBody>
      </p:sp>
    </p:spTree>
    <p:extLst>
      <p:ext uri="{BB962C8B-B14F-4D97-AF65-F5344CB8AC3E}">
        <p14:creationId xmlns:p14="http://schemas.microsoft.com/office/powerpoint/2010/main" val="132481557"/>
      </p:ext>
    </p:extLst>
  </p:cSld>
  <p:clrMapOvr>
    <a:masterClrMapping/>
  </p:clrMapOvr>
  <p:transition advTm="13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16" y="2051770"/>
            <a:ext cx="8693624" cy="4363890"/>
          </a:xfrm>
        </p:spPr>
        <p:txBody>
          <a:bodyPr/>
          <a:lstStyle/>
          <a:p>
            <a:pPr>
              <a:buClr>
                <a:schemeClr val="tx2"/>
              </a:buClr>
              <a:buFont typeface="Wingdings" pitchFamily="2" charset="2"/>
              <a:buChar char="Ø"/>
            </a:pPr>
            <a:r>
              <a:rPr lang="en-US" sz="2400" dirty="0"/>
              <a:t>The safe room project must provide immediate life-safety protection in the target area of impact of a striking hurricane and/or tornado</a:t>
            </a:r>
            <a:r>
              <a:rPr lang="en-US" sz="2400" dirty="0" smtClean="0"/>
              <a:t>;</a:t>
            </a:r>
            <a:endParaRPr lang="en-US" sz="2400" dirty="0"/>
          </a:p>
          <a:p>
            <a:pPr>
              <a:buClr>
                <a:schemeClr val="tx2"/>
              </a:buClr>
              <a:buFont typeface="Wingdings" pitchFamily="2" charset="2"/>
              <a:buChar char="Ø"/>
            </a:pPr>
            <a:r>
              <a:rPr lang="en-US" sz="2400" dirty="0" smtClean="0"/>
              <a:t>The </a:t>
            </a:r>
            <a:r>
              <a:rPr lang="en-US" sz="2400" dirty="0"/>
              <a:t>safe room project is constructed with criteria recognized by FEMA to afford near-absolute protection and verified by a licensed design professional. Project applications must include documentation to show that the project meets or exceeds the criteria </a:t>
            </a:r>
            <a:r>
              <a:rPr lang="en-US" sz="2400" dirty="0" smtClean="0"/>
              <a:t>as found in FEMA 320 and FEMA 361.</a:t>
            </a:r>
          </a:p>
          <a:p>
            <a:pPr>
              <a:buClr>
                <a:schemeClr val="tx2"/>
              </a:buClr>
              <a:buFont typeface="Wingdings" pitchFamily="2" charset="2"/>
              <a:buChar char="Ø"/>
            </a:pPr>
            <a:r>
              <a:rPr lang="en-US" sz="2400" dirty="0"/>
              <a:t>The safe room project is not located in a flood hazard area where the flood waters have the potential to endanger occupants within the safe room.</a:t>
            </a:r>
          </a:p>
          <a:p>
            <a:pPr>
              <a:buFont typeface="Arial" pitchFamily="34" charset="0"/>
              <a:buChar char="•"/>
            </a:pPr>
            <a:endParaRPr lang="en-US" sz="2400" dirty="0"/>
          </a:p>
        </p:txBody>
      </p:sp>
      <p:sp>
        <p:nvSpPr>
          <p:cNvPr id="3" name="Title 2"/>
          <p:cNvSpPr>
            <a:spLocks noGrp="1"/>
          </p:cNvSpPr>
          <p:nvPr>
            <p:ph type="title"/>
          </p:nvPr>
        </p:nvSpPr>
        <p:spPr/>
        <p:txBody>
          <a:bodyPr/>
          <a:lstStyle/>
          <a:p>
            <a:r>
              <a:rPr lang="en-US" dirty="0" smtClean="0"/>
              <a:t>Eligibility Considerations</a:t>
            </a:r>
            <a:endParaRPr lang="en-US" dirty="0"/>
          </a:p>
        </p:txBody>
      </p:sp>
    </p:spTree>
    <p:extLst>
      <p:ext uri="{BB962C8B-B14F-4D97-AF65-F5344CB8AC3E}">
        <p14:creationId xmlns:p14="http://schemas.microsoft.com/office/powerpoint/2010/main" val="53780388"/>
      </p:ext>
    </p:extLst>
  </p:cSld>
  <p:clrMapOvr>
    <a:masterClrMapping/>
  </p:clrMapOvr>
  <p:transition advTm="13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489" y="2160954"/>
            <a:ext cx="8284191" cy="4363890"/>
          </a:xfrm>
        </p:spPr>
        <p:txBody>
          <a:bodyPr/>
          <a:lstStyle/>
          <a:p>
            <a:pPr>
              <a:buClr>
                <a:schemeClr val="tx2"/>
              </a:buClr>
              <a:buFont typeface="Wingdings" pitchFamily="2" charset="2"/>
              <a:buChar char="Ø"/>
            </a:pPr>
            <a:r>
              <a:rPr lang="en-US" sz="2400" dirty="0" smtClean="0"/>
              <a:t>Allowable </a:t>
            </a:r>
            <a:r>
              <a:rPr lang="en-US" sz="2400" dirty="0"/>
              <a:t>safe room project costs are </a:t>
            </a:r>
            <a:r>
              <a:rPr lang="en-US" sz="2400" dirty="0" smtClean="0"/>
              <a:t>those directly </a:t>
            </a:r>
            <a:r>
              <a:rPr lang="en-US" sz="2400" dirty="0"/>
              <a:t>related </a:t>
            </a:r>
            <a:r>
              <a:rPr lang="en-US" sz="2400" dirty="0" smtClean="0"/>
              <a:t>to and </a:t>
            </a:r>
            <a:r>
              <a:rPr lang="en-US" sz="2400" dirty="0"/>
              <a:t>necessary for the </a:t>
            </a:r>
            <a:r>
              <a:rPr lang="en-US" sz="2400" dirty="0" smtClean="0"/>
              <a:t>structural and </a:t>
            </a:r>
            <a:r>
              <a:rPr lang="en-US" sz="2400" dirty="0"/>
              <a:t>building envelope </a:t>
            </a:r>
            <a:r>
              <a:rPr lang="en-US" sz="2400" dirty="0" smtClean="0"/>
              <a:t>protection, that provide protection to the population </a:t>
            </a:r>
            <a:r>
              <a:rPr lang="en-US" sz="2400" dirty="0"/>
              <a:t>required to remain in the impact zone during an extreme wind event. </a:t>
            </a:r>
          </a:p>
          <a:p>
            <a:pPr>
              <a:buClr>
                <a:schemeClr val="tx2"/>
              </a:buClr>
              <a:buFont typeface="Wingdings" pitchFamily="2" charset="2"/>
              <a:buChar char="Ø"/>
            </a:pPr>
            <a:r>
              <a:rPr lang="en-US" sz="2400" dirty="0"/>
              <a:t>The safe room is designed and sized only to the extent necessary for the limited population that must remain in the impact strike area during an extreme wind event. The safe room is also designed only to the extent necessary for the limited time period that a hurricane and/or tornado event is occurring. </a:t>
            </a:r>
          </a:p>
          <a:p>
            <a:pPr marL="0" indent="0">
              <a:buNone/>
            </a:pPr>
            <a:endParaRPr lang="en-US" sz="2400" dirty="0"/>
          </a:p>
          <a:p>
            <a:endParaRPr lang="en-US" sz="2400" dirty="0"/>
          </a:p>
        </p:txBody>
      </p:sp>
      <p:sp>
        <p:nvSpPr>
          <p:cNvPr id="3" name="Title 2"/>
          <p:cNvSpPr>
            <a:spLocks noGrp="1"/>
          </p:cNvSpPr>
          <p:nvPr>
            <p:ph type="title"/>
          </p:nvPr>
        </p:nvSpPr>
        <p:spPr/>
        <p:txBody>
          <a:bodyPr/>
          <a:lstStyle/>
          <a:p>
            <a:r>
              <a:rPr lang="en-US" dirty="0"/>
              <a:t>Eligibility </a:t>
            </a:r>
            <a:r>
              <a:rPr lang="en-US" dirty="0" smtClean="0"/>
              <a:t>Considerations (cont’d)</a:t>
            </a:r>
            <a:endParaRPr lang="en-US" dirty="0"/>
          </a:p>
        </p:txBody>
      </p:sp>
    </p:spTree>
    <p:extLst>
      <p:ext uri="{BB962C8B-B14F-4D97-AF65-F5344CB8AC3E}">
        <p14:creationId xmlns:p14="http://schemas.microsoft.com/office/powerpoint/2010/main" val="868690759"/>
      </p:ext>
    </p:extLst>
  </p:cSld>
  <p:clrMapOvr>
    <a:masterClrMapping/>
  </p:clrMapOvr>
  <p:transition advTm="13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Clr>
                <a:schemeClr val="tx2"/>
              </a:buClr>
              <a:buNone/>
            </a:pPr>
            <a:endParaRPr lang="en-US" sz="2400" i="1" dirty="0" smtClean="0"/>
          </a:p>
          <a:p>
            <a:pPr marL="0" indent="0">
              <a:buClr>
                <a:schemeClr val="tx2"/>
              </a:buClr>
              <a:buNone/>
            </a:pPr>
            <a:r>
              <a:rPr lang="en-US" sz="2400" i="1" dirty="0" smtClean="0"/>
              <a:t>FEMA </a:t>
            </a:r>
            <a:r>
              <a:rPr lang="en-US" sz="2400" i="1" dirty="0"/>
              <a:t>will only consider PDM and HMGP applications for safe room projects that identify the safe room population that </a:t>
            </a:r>
            <a:r>
              <a:rPr lang="en-US" sz="2400" b="1" i="1" dirty="0"/>
              <a:t>must remain </a:t>
            </a:r>
            <a:r>
              <a:rPr lang="en-US" sz="2400" i="1" dirty="0"/>
              <a:t>behind to face an imminent threat against either, or both, tornado or hurricane hazards. </a:t>
            </a:r>
            <a:endParaRPr lang="en-US" sz="2400" i="1" dirty="0" smtClean="0"/>
          </a:p>
          <a:p>
            <a:pPr marL="0" indent="0">
              <a:buClr>
                <a:schemeClr val="tx2"/>
              </a:buClr>
              <a:buNone/>
            </a:pPr>
            <a:r>
              <a:rPr lang="en-US" sz="2400" i="1" dirty="0" smtClean="0"/>
              <a:t>This is the population that the applicant will identify and quantify, so that the anticipated population and resulting size of the safe room can be verified during the grant application review process. </a:t>
            </a:r>
            <a:endParaRPr lang="en-US" sz="2400" dirty="0"/>
          </a:p>
        </p:txBody>
      </p:sp>
      <p:sp>
        <p:nvSpPr>
          <p:cNvPr id="3" name="Title 2"/>
          <p:cNvSpPr>
            <a:spLocks noGrp="1"/>
          </p:cNvSpPr>
          <p:nvPr>
            <p:ph type="title"/>
          </p:nvPr>
        </p:nvSpPr>
        <p:spPr/>
        <p:txBody>
          <a:bodyPr/>
          <a:lstStyle/>
          <a:p>
            <a:r>
              <a:rPr lang="en-US" dirty="0" smtClean="0"/>
              <a:t>Population Protected</a:t>
            </a:r>
            <a:endParaRPr lang="en-US" dirty="0"/>
          </a:p>
        </p:txBody>
      </p:sp>
    </p:spTree>
    <p:extLst>
      <p:ext uri="{BB962C8B-B14F-4D97-AF65-F5344CB8AC3E}">
        <p14:creationId xmlns:p14="http://schemas.microsoft.com/office/powerpoint/2010/main" val="405546080"/>
      </p:ext>
    </p:extLst>
  </p:cSld>
  <p:clrMapOvr>
    <a:masterClrMapping/>
  </p:clrMapOvr>
  <p:transition advTm="13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504" y="1847050"/>
            <a:ext cx="7772400" cy="4363890"/>
          </a:xfrm>
        </p:spPr>
        <p:txBody>
          <a:bodyPr/>
          <a:lstStyle/>
          <a:p>
            <a:pPr marL="0" indent="0">
              <a:buNone/>
            </a:pPr>
            <a:r>
              <a:rPr lang="en-US" sz="2400" dirty="0"/>
              <a:t>Safe rooms designed to the criteria </a:t>
            </a:r>
            <a:r>
              <a:rPr lang="en-US" sz="2400" dirty="0" smtClean="0"/>
              <a:t>as set forth in FEMA 361 are </a:t>
            </a:r>
            <a:r>
              <a:rPr lang="en-US" sz="2400" dirty="0"/>
              <a:t>intended to provide life-safety protection to a specific population facing the </a:t>
            </a:r>
            <a:r>
              <a:rPr lang="en-US" sz="2400" dirty="0" smtClean="0"/>
              <a:t>immediate threat </a:t>
            </a:r>
            <a:r>
              <a:rPr lang="en-US" sz="2400" dirty="0"/>
              <a:t>of impact from a </a:t>
            </a:r>
            <a:r>
              <a:rPr lang="en-US" sz="2400" dirty="0" smtClean="0"/>
              <a:t>land falling </a:t>
            </a:r>
            <a:r>
              <a:rPr lang="en-US" sz="2400" dirty="0"/>
              <a:t>hurricane or from a tornado</a:t>
            </a:r>
            <a:r>
              <a:rPr lang="en-US" sz="2400" dirty="0" smtClean="0"/>
              <a:t>.</a:t>
            </a:r>
          </a:p>
          <a:p>
            <a:pPr marL="0" indent="0">
              <a:buNone/>
            </a:pPr>
            <a:r>
              <a:rPr lang="en-US" sz="2400" dirty="0" smtClean="0"/>
              <a:t>According to FEMA 361:</a:t>
            </a:r>
          </a:p>
          <a:p>
            <a:pPr marL="0" indent="0">
              <a:buNone/>
            </a:pPr>
            <a:r>
              <a:rPr lang="en-US" sz="2400" dirty="0" smtClean="0"/>
              <a:t>For Hurricanes:</a:t>
            </a:r>
          </a:p>
          <a:p>
            <a:pPr>
              <a:buClr>
                <a:schemeClr val="tx2"/>
              </a:buClr>
              <a:buFont typeface="Wingdings" pitchFamily="2" charset="2"/>
              <a:buChar char="Ø"/>
            </a:pPr>
            <a:r>
              <a:rPr lang="en-US" sz="2400" dirty="0" smtClean="0"/>
              <a:t>The at-risk population should be accommodated within the safe room for a minimum of </a:t>
            </a:r>
            <a:r>
              <a:rPr lang="en-US" sz="2400" b="1" dirty="0" smtClean="0"/>
              <a:t>24 hours. </a:t>
            </a:r>
          </a:p>
          <a:p>
            <a:pPr marL="0" indent="0">
              <a:buClr>
                <a:schemeClr val="tx2"/>
              </a:buClr>
              <a:buNone/>
            </a:pPr>
            <a:r>
              <a:rPr lang="en-US" sz="2400" dirty="0" smtClean="0"/>
              <a:t>For </a:t>
            </a:r>
            <a:r>
              <a:rPr lang="en-US" sz="2400" dirty="0" smtClean="0"/>
              <a:t>Tornadoes</a:t>
            </a:r>
            <a:r>
              <a:rPr lang="en-US" sz="2400" dirty="0" smtClean="0"/>
              <a:t>:</a:t>
            </a:r>
          </a:p>
          <a:p>
            <a:pPr>
              <a:buClr>
                <a:schemeClr val="tx2"/>
              </a:buClr>
              <a:buFont typeface="Wingdings" pitchFamily="2" charset="2"/>
              <a:buChar char="Ø"/>
            </a:pPr>
            <a:r>
              <a:rPr lang="en-US" sz="2400" dirty="0" smtClean="0"/>
              <a:t>The at-risk population should be accommodated within the safe room for a minimum of </a:t>
            </a:r>
            <a:r>
              <a:rPr lang="en-US" sz="2400" b="1" dirty="0" smtClean="0"/>
              <a:t>2 hours</a:t>
            </a:r>
            <a:r>
              <a:rPr lang="en-US" sz="2400" dirty="0" smtClean="0"/>
              <a:t>.</a:t>
            </a:r>
            <a:endParaRPr lang="en-US" sz="2400" dirty="0"/>
          </a:p>
        </p:txBody>
      </p:sp>
      <p:sp>
        <p:nvSpPr>
          <p:cNvPr id="3" name="Title 2"/>
          <p:cNvSpPr>
            <a:spLocks noGrp="1"/>
          </p:cNvSpPr>
          <p:nvPr>
            <p:ph type="title"/>
          </p:nvPr>
        </p:nvSpPr>
        <p:spPr/>
        <p:txBody>
          <a:bodyPr/>
          <a:lstStyle/>
          <a:p>
            <a:r>
              <a:rPr lang="en-US" dirty="0" smtClean="0"/>
              <a:t>Occupancy Duration</a:t>
            </a:r>
            <a:endParaRPr lang="en-US" dirty="0"/>
          </a:p>
        </p:txBody>
      </p:sp>
    </p:spTree>
    <p:extLst>
      <p:ext uri="{BB962C8B-B14F-4D97-AF65-F5344CB8AC3E}">
        <p14:creationId xmlns:p14="http://schemas.microsoft.com/office/powerpoint/2010/main" val="2414346835"/>
      </p:ext>
    </p:extLst>
  </p:cSld>
  <p:clrMapOvr>
    <a:masterClrMapping/>
  </p:clrMapOvr>
  <p:transition advTm="13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659" y="1615046"/>
            <a:ext cx="8748216" cy="4363890"/>
          </a:xfrm>
        </p:spPr>
        <p:txBody>
          <a:bodyPr/>
          <a:lstStyle/>
          <a:p>
            <a:pPr marL="0" indent="0">
              <a:buNone/>
            </a:pPr>
            <a:r>
              <a:rPr lang="en-US" sz="2300" dirty="0" smtClean="0"/>
              <a:t>Applicants must demonstrate that the following </a:t>
            </a:r>
            <a:r>
              <a:rPr lang="en-US" sz="2300" dirty="0"/>
              <a:t>components </a:t>
            </a:r>
            <a:r>
              <a:rPr lang="en-US" sz="2300" dirty="0" smtClean="0"/>
              <a:t>have been considered when determining </a:t>
            </a:r>
            <a:r>
              <a:rPr lang="en-US" sz="2300" dirty="0"/>
              <a:t>eligible safe room population: </a:t>
            </a:r>
            <a:endParaRPr lang="en-US" sz="2300" dirty="0" smtClean="0"/>
          </a:p>
          <a:p>
            <a:pPr>
              <a:buClr>
                <a:schemeClr val="tx2"/>
              </a:buClr>
              <a:buFont typeface="Wingdings" pitchFamily="2" charset="2"/>
              <a:buChar char="Ø"/>
            </a:pPr>
            <a:r>
              <a:rPr lang="en-US" sz="2300" dirty="0" smtClean="0"/>
              <a:t>population </a:t>
            </a:r>
            <a:r>
              <a:rPr lang="en-US" sz="2300" dirty="0"/>
              <a:t>to be protected within the area at risk of impact by tornado and/or hurricane hazards; </a:t>
            </a:r>
            <a:endParaRPr lang="en-US" sz="2300" dirty="0" smtClean="0"/>
          </a:p>
          <a:p>
            <a:pPr>
              <a:buClr>
                <a:schemeClr val="tx2"/>
              </a:buClr>
              <a:buFont typeface="Wingdings" pitchFamily="2" charset="2"/>
              <a:buChar char="Ø"/>
            </a:pPr>
            <a:r>
              <a:rPr lang="en-US" sz="2300" dirty="0" smtClean="0"/>
              <a:t>warning </a:t>
            </a:r>
            <a:r>
              <a:rPr lang="en-US" sz="2300" dirty="0"/>
              <a:t>capabilities, logistics, and operations components that support basic safe room functions; </a:t>
            </a:r>
            <a:endParaRPr lang="en-US" sz="2300" dirty="0" smtClean="0"/>
          </a:p>
          <a:p>
            <a:pPr>
              <a:buClr>
                <a:schemeClr val="tx2"/>
              </a:buClr>
              <a:buFont typeface="Wingdings" pitchFamily="2" charset="2"/>
              <a:buChar char="Ø"/>
            </a:pPr>
            <a:r>
              <a:rPr lang="en-US" sz="2300" dirty="0" smtClean="0"/>
              <a:t>travel </a:t>
            </a:r>
            <a:r>
              <a:rPr lang="en-US" sz="2300" dirty="0"/>
              <a:t>times for the population to be protected to reach the safe room, such that people are not exposed to additional risk when moving to the protected area; </a:t>
            </a:r>
            <a:endParaRPr lang="en-US" sz="2300" dirty="0" smtClean="0"/>
          </a:p>
          <a:p>
            <a:pPr>
              <a:buClr>
                <a:schemeClr val="tx2"/>
              </a:buClr>
              <a:buFont typeface="Wingdings" pitchFamily="2" charset="2"/>
              <a:buChar char="Ø"/>
            </a:pPr>
            <a:r>
              <a:rPr lang="en-US" sz="2300" dirty="0" smtClean="0"/>
              <a:t>hazard </a:t>
            </a:r>
            <a:r>
              <a:rPr lang="en-US" sz="2300" dirty="0"/>
              <a:t>mitigation time of protection: </a:t>
            </a:r>
            <a:r>
              <a:rPr lang="en-US" sz="2300" b="1" dirty="0"/>
              <a:t>2 hours for tornado </a:t>
            </a:r>
            <a:r>
              <a:rPr lang="en-US" sz="2300" dirty="0"/>
              <a:t>and </a:t>
            </a:r>
            <a:r>
              <a:rPr lang="en-US" sz="2300" b="1" dirty="0"/>
              <a:t>24 hours for hurricane</a:t>
            </a:r>
            <a:r>
              <a:rPr lang="en-US" sz="2300" dirty="0"/>
              <a:t>; and </a:t>
            </a:r>
            <a:endParaRPr lang="en-US" sz="2300" dirty="0" smtClean="0"/>
          </a:p>
          <a:p>
            <a:pPr>
              <a:buClr>
                <a:schemeClr val="tx2"/>
              </a:buClr>
              <a:buFont typeface="Wingdings" pitchFamily="2" charset="2"/>
              <a:buChar char="Ø"/>
            </a:pPr>
            <a:r>
              <a:rPr lang="en-US" sz="2300" dirty="0" smtClean="0"/>
              <a:t>relationship </a:t>
            </a:r>
            <a:r>
              <a:rPr lang="en-US" sz="2300" dirty="0"/>
              <a:t>of the population to be protected by the safe room to State or local emergency evacuation requirements. </a:t>
            </a:r>
          </a:p>
        </p:txBody>
      </p:sp>
      <p:sp>
        <p:nvSpPr>
          <p:cNvPr id="3" name="Title 2"/>
          <p:cNvSpPr>
            <a:spLocks noGrp="1"/>
          </p:cNvSpPr>
          <p:nvPr>
            <p:ph type="title"/>
          </p:nvPr>
        </p:nvSpPr>
        <p:spPr/>
        <p:txBody>
          <a:bodyPr/>
          <a:lstStyle/>
          <a:p>
            <a:r>
              <a:rPr lang="en-US" dirty="0" smtClean="0"/>
              <a:t>Planning Considerations</a:t>
            </a:r>
            <a:endParaRPr lang="en-US" dirty="0"/>
          </a:p>
        </p:txBody>
      </p:sp>
    </p:spTree>
    <p:extLst>
      <p:ext uri="{BB962C8B-B14F-4D97-AF65-F5344CB8AC3E}">
        <p14:creationId xmlns:p14="http://schemas.microsoft.com/office/powerpoint/2010/main" val="569488461"/>
      </p:ext>
    </p:extLst>
  </p:cSld>
  <p:clrMapOvr>
    <a:masterClrMapping/>
  </p:clrMapOvr>
  <p:transition advTm="1300">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9/7/2007 9:55:23 AM&quot;&gt;&lt;Slide id=&quot;836&quot; dur=&quot;46.93&quot;/&gt;&lt;Slide id=&quot;865&quot; dur=&quot;2.198&quot;/&gt;&lt;Slide id=&quot;838&quot; dur=&quot;.764&quot;/&gt;&lt;Slide id=&quot;928&quot; dur=&quot;.732&quot;/&gt;&lt;Slide id=&quot;929&quot; dur=&quot;1610.721&quot;/&gt;&lt;/Timings&gt;&lt;Timings time=&quot;8/3/2007 1:22:57 PM&quot;&gt;&lt;Slide id=&quot;813&quot; dur=&quot;4071.445&quot;/&gt;&lt;/Timings&gt;&lt;Timings time=&quot;2/8/2007 2:05:45 PM&quot;&gt;&lt;Slide id=&quot;795&quot; dur=&quot;12.579&quot;/&gt;&lt;Slide id=&quot;744&quot; dur=&quot;75.671&quot;/&gt;&lt;Slide id=&quot;790&quot; dur=&quot;3.235&quot;/&gt;&lt;Slide id=&quot;791&quot; dur=&quot;2.546&quot;/&gt;&lt;Slide id=&quot;800&quot; dur=&quot;2.563&quot;/&gt;&lt;Slide id=&quot;793&quot; dur=&quot;26&quot;/&gt;&lt;Slide id=&quot;772&quot; dur=&quot;4.5&quot;/&gt;&lt;Slide id=&quot;794&quot; dur=&quot;1.64&quot;/&gt;&lt;Slide id=&quot;772&quot; dur=&quot;2.282&quot;/&gt;&lt;Slide id=&quot;793&quot; dur=&quot;1.468&quot;/&gt;&lt;Slide id=&quot;772&quot; dur=&quot;36.078&quot;/&gt;&lt;Slide id=&quot;794&quot; dur=&quot;63.922&quot;/&gt;&lt;Slide id=&quot;796&quot; dur=&quot;57.859&quot;/&gt;&lt;Slide id=&quot;766&quot; dur=&quot;1.265&quot;/&gt;&lt;Slide id=&quot;797&quot; dur=&quot;6.313&quot;/&gt;&lt;Slide id=&quot;798&quot; dur=&quot;29.281&quot;/&gt;&lt;Slide id=&quot;799&quot; dur=&quot;2.156&quot;/&gt;&lt;Slide id=&quot;788&quot; dur=&quot;64.781&quot;/&gt;&lt;Slide id=&quot;789&quot; dur=&quot;2.406&quot;/&gt;&lt;Slide id=&quot;788&quot; dur=&quot;1.141&quot;/&gt;&lt;Slide id=&quot;789&quot; dur=&quot;28.453&quot;/&gt;&lt;Slide id=&quot;773&quot; dur=&quot;52.796&quot;/&gt;&lt;Slide id=&quot;528&quot; dur=&quot;175.718&quot;/&gt;&lt;Slide id=&quot;774&quot; dur=&quot;5.14&quot;/&gt;&lt;Slide id=&quot;767&quot; dur=&quot;1.813&quot;/&gt;&lt;Slide id=&quot;680&quot; dur=&quot;3.156&quot;/&gt;&lt;Slide id=&quot;699&quot; dur=&quot;20.547&quot;/&gt;&lt;Slide id=&quot;785&quot; dur=&quot;23.343&quot;/&gt;&lt;Slide id=&quot;723&quot; dur=&quot;14.703&quot;/&gt;&lt;Slide id=&quot;736&quot; dur=&quot;3.954&quot;/&gt;&lt;Slide id=&quot;726&quot; dur=&quot;55.077&quot;/&gt;&lt;Slide id=&quot;724&quot; dur=&quot;8.453&quot;/&gt;&lt;Slide id=&quot;731&quot; dur=&quot;14.219&quot;/&gt;&lt;Slide id=&quot;681&quot; dur=&quot;2.547&quot;/&gt;&lt;Slide id=&quot;701&quot; dur=&quot;11.937&quot;/&gt;&lt;Slide id=&quot;807&quot; dur=&quot;1050.681&quot;/&gt;&lt;Slide id=&quot;721&quot; dur=&quot;29.265&quot;/&gt;&lt;Slide id=&quot;722&quot; dur=&quot;1.266&quot;/&gt;&lt;Slide id=&quot;721&quot; dur=&quot;32.937&quot;/&gt;&lt;Slide id=&quot;722&quot; dur=&quot;2.656&quot;/&gt;&lt;Slide id=&quot;531&quot; dur=&quot;2.063&quot;/&gt;&lt;Slide id=&quot;697&quot; dur=&quot;1.406&quot;/&gt;&lt;Slide id=&quot;782&quot; dur=&quot;34.906&quot;/&gt;&lt;Slide id=&quot;745&quot; dur=&quot;2.688&quot;/&gt;&lt;Slide id=&quot;746&quot; dur=&quot;22.156&quot;/&gt;&lt;Slide id=&quot;747&quot; dur=&quot;14.046&quot;/&gt;&lt;Slide id=&quot;679&quot; dur=&quot;2.672&quot;/&gt;&lt;Slide id=&quot;677&quot; dur=&quot;4.625&quot;/&gt;&lt;Slide id=&quot;783&quot; dur=&quot;3.61&quot;/&gt;&lt;Slide id=&quot;678&quot; dur=&quot;26.093&quot;/&gt;&lt;Slide id=&quot;718&quot; dur=&quot;15.313&quot;/&gt;&lt;Slide id=&quot;803&quot; dur=&quot;4.64&quot;/&gt;&lt;Slide id=&quot;715&quot; dur=&quot;3.11&quot;/&gt;&lt;Slide id=&quot;801&quot; dur=&quot;3.75&quot;/&gt;&lt;Slide id=&quot;696&quot; dur=&quot;6.015&quot;/&gt;&lt;Slide id=&quot;802&quot; dur=&quot;14.109&quot;/&gt;&lt;Slide id=&quot;672&quot; dur=&quot;2.797&quot;/&gt;&lt;Slide id=&quot;682&quot; dur=&quot;31.563&quot;/&gt;&lt;Slide id=&quot;668&quot; dur=&quot;1.921&quot;/&gt;&lt;Slide id=&quot;787&quot; dur=&quot;2.86&quot;/&gt;&lt;Slide id=&quot;781&quot; dur=&quot;1.609&quot;/&gt;&lt;Slide id=&quot;675&quot; dur=&quot;22.75&quot;/&gt;&lt;Slide id=&quot;683&quot; dur=&quot;8.391&quot;/&gt;&lt;Slide id=&quot;702&quot; dur=&quot;2.453&quot;/&gt;&lt;Slide id=&quot;786&quot; dur=&quot;1.906&quot;/&gt;&lt;Slide id=&quot;739&quot; dur=&quot;5.125&quot;/&gt;&lt;Slide id=&quot;805&quot; dur=&quot;2.281&quot;/&gt;&lt;Slide id=&quot;741&quot; dur=&quot;2.141&quot;/&gt;&lt;Slide id=&quot;740&quot; dur=&quot;1.75&quot;/&gt;&lt;Slide id=&quot;806&quot; dur=&quot;1.531&quot;/&gt;&lt;Slide id=&quot;764&quot; dur=&quot;13.453&quot;/&gt;&lt;Slide id=&quot;751&quot; dur=&quot;1.844&quot;/&gt;&lt;Slide id=&quot;752&quot; dur=&quot;3.734&quot; bld=&quot;|.3|.4|.4|.5&quot;/&gt;&lt;Slide id=&quot;753&quot; dur=&quot;1.938&quot; bld=&quot;|0|.2|0|0&quot;/&gt;&lt;Slide id=&quot;754&quot; dur=&quot;2.468&quot; bld=&quot;|0|.1|0|0|0|0&quot;/&gt;&lt;Slide id=&quot;755&quot; dur=&quot;1.125&quot;/&gt;&lt;Slide id=&quot;748&quot; dur=&quot;1.235&quot;/&gt;&lt;/Timings&gt;&lt;/WMTools&gt;"/>
</p:tagLst>
</file>

<file path=ppt/theme/theme1.xml><?xml version="1.0" encoding="utf-8"?>
<a:theme xmlns:a="http://schemas.openxmlformats.org/drawingml/2006/main" name="1_Glob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Owner xmlns="9383fe21-241c-4b58-a6fa-ef802baabd5f">
      <UserInfo xmlns="9383fe21-241c-4b58-a6fa-ef802baabd5f">
        <DisplayName xmlns="9383fe21-241c-4b58-a6fa-ef802baabd5f"/>
        <AccountId xmlns="9383fe21-241c-4b58-a6fa-ef802baabd5f" xsi:nil="true"/>
        <AccountType xmlns="9383fe21-241c-4b58-a6fa-ef802baabd5f"/>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D6A9B71C1B884D89CB6241630449FD" ma:contentTypeVersion="4" ma:contentTypeDescription="Create a new document." ma:contentTypeScope="" ma:versionID="41bfcbb1f0dd065a8d492ddca01f45cc">
  <xsd:schema xmlns:xsd="http://www.w3.org/2001/XMLSchema" xmlns:p="http://schemas.microsoft.com/office/2006/metadata/properties" xmlns:ns2="9383fe21-241c-4b58-a6fa-ef802baabd5f" targetNamespace="http://schemas.microsoft.com/office/2006/metadata/properties" ma:root="true" ma:fieldsID="a218fa13530d7463b51484b1a615019a"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dms="http://schemas.microsoft.com/office/2006/documentManagement/types" targetNamespace="9383fe21-241c-4b58-a6fa-ef802baabd5f" elementFormDefault="qualified">
    <xsd:import namespace="http://schemas.microsoft.com/office/2006/documentManagement/types"/>
    <xsd:element name="Owner" ma:index="8" nillable="true" ma:displayName="Owner" ma:list="UserInfo"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47119FE-85CF-4B51-8FAE-897A53FD124E}">
  <ds:schemaRefs>
    <ds:schemaRef ds:uri="http://schemas.microsoft.com/sharepoint/v3/contenttype/forms"/>
  </ds:schemaRefs>
</ds:datastoreItem>
</file>

<file path=customXml/itemProps2.xml><?xml version="1.0" encoding="utf-8"?>
<ds:datastoreItem xmlns:ds="http://schemas.openxmlformats.org/officeDocument/2006/customXml" ds:itemID="{DA7A354D-ED74-4228-80BE-CCC23B33FE9B}">
  <ds:schemaRefs>
    <ds:schemaRef ds:uri="9383fe21-241c-4b58-a6fa-ef802baabd5f"/>
    <ds:schemaRef ds:uri="http://purl.org/dc/term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4023ADEC-720B-41F8-83DE-FACBEF2A5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94180</TotalTime>
  <Words>2006</Words>
  <Application>Microsoft Office PowerPoint</Application>
  <PresentationFormat>On-screen Show (4:3)</PresentationFormat>
  <Paragraphs>282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1_Global</vt:lpstr>
      <vt:lpstr>PowerPoint Presentation</vt:lpstr>
      <vt:lpstr>What is a Safe Room</vt:lpstr>
      <vt:lpstr>Safe Rooms</vt:lpstr>
      <vt:lpstr>Levels of Protection</vt:lpstr>
      <vt:lpstr>Eligibility Considerations</vt:lpstr>
      <vt:lpstr>Eligibility Considerations (cont’d)</vt:lpstr>
      <vt:lpstr>Population Protected</vt:lpstr>
      <vt:lpstr>Occupancy Duration</vt:lpstr>
      <vt:lpstr>Planning Considerations</vt:lpstr>
      <vt:lpstr>Safe Rooms Uses</vt:lpstr>
      <vt:lpstr>Safe Room Types</vt:lpstr>
      <vt:lpstr>Hurricane Community Safe Room</vt:lpstr>
      <vt:lpstr>Tornado Community Safe Room</vt:lpstr>
      <vt:lpstr>Residential Safe Room</vt:lpstr>
      <vt:lpstr>Calculating Usable Area</vt:lpstr>
      <vt:lpstr>Calculating Usable Area (cont’d)</vt:lpstr>
      <vt:lpstr>Siting Considerations</vt:lpstr>
      <vt:lpstr>Flood Hazards</vt:lpstr>
      <vt:lpstr>Operations and Maintenance Plans</vt:lpstr>
      <vt:lpstr>Operations and Maintenance</vt:lpstr>
      <vt:lpstr>Warning Time</vt:lpstr>
      <vt:lpstr>Travel Time and Considerations</vt:lpstr>
      <vt:lpstr>Cost Estimates</vt:lpstr>
      <vt:lpstr>Cost Estimates (cont’d)</vt:lpstr>
      <vt:lpstr>Cost Estimates (cont’d)</vt:lpstr>
      <vt:lpstr>Cost Estimates – What’s Eligible </vt:lpstr>
      <vt:lpstr>Costs Estimates – Not Eligible</vt:lpstr>
      <vt:lpstr>Benefit Cost Analysis</vt:lpstr>
      <vt:lpstr>Benefit Cost Analysis (cont’d)</vt:lpstr>
      <vt:lpstr>Useful Tools</vt:lpstr>
      <vt:lpstr>Appendix B – Assessment Checklist</vt:lpstr>
      <vt:lpstr>Application Summary </vt:lpstr>
      <vt:lpstr>Resources</vt:lpstr>
      <vt:lpstr>Examples of Safe Rooms</vt:lpstr>
      <vt:lpstr>Examples of Dual Use Safe Rooms</vt:lpstr>
      <vt:lpstr>Example of a Dual Use Safe Room</vt:lpstr>
      <vt:lpstr>Examples Costs from Texas</vt:lpstr>
      <vt:lpstr>Sample budget – FEMA 361</vt:lpstr>
      <vt:lpstr>PowerPoint Presentation</vt:lpstr>
      <vt:lpstr>Additional Information</vt:lpstr>
    </vt:vector>
  </TitlesOfParts>
  <Company>Office of Emergency Preparedness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&amp; Technology Division</dc:title>
  <dc:creator>Steve Burr</dc:creator>
  <cp:lastModifiedBy>Wyatt, Sean</cp:lastModifiedBy>
  <cp:revision>2442</cp:revision>
  <dcterms:created xsi:type="dcterms:W3CDTF">2003-07-06T14:22:07Z</dcterms:created>
  <dcterms:modified xsi:type="dcterms:W3CDTF">2013-02-18T14:44:16Z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0x01010083D6A9B71C1B884D89CB6241630449FD</vt:lpwstr>
  </property>
</Properties>
</file>