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12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9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GGOHSEP_PPT_7-10-14_v11_930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709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903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52700"/>
            <a:ext cx="8229600" cy="3425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6200" y="190500"/>
            <a:ext cx="3670300" cy="70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0000"/>
                </a:solidFill>
              </a:defRPr>
            </a:lvl1pPr>
          </a:lstStyle>
          <a:p>
            <a:fld id="{A1FCC955-EDC8-C641-B7EE-09FB459102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55220" y="1155700"/>
            <a:ext cx="249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87800" y="957590"/>
            <a:ext cx="4934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595959"/>
                </a:solidFill>
              </a:rPr>
              <a:t>Prepare + Prevent + Respond</a:t>
            </a:r>
            <a:r>
              <a:rPr lang="en-US" sz="1200" b="1" baseline="0" dirty="0" smtClean="0">
                <a:solidFill>
                  <a:srgbClr val="595959"/>
                </a:solidFill>
              </a:rPr>
              <a:t> + Recover + Mitigate</a:t>
            </a:r>
            <a:endParaRPr lang="en-US" sz="1200" b="1" dirty="0">
              <a:solidFill>
                <a:srgbClr val="595959"/>
              </a:solidFill>
            </a:endParaRPr>
          </a:p>
        </p:txBody>
      </p:sp>
      <p:pic>
        <p:nvPicPr>
          <p:cNvPr id="4" name="Picture 3" descr="GIR red_v3_7-8-14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700" y="190500"/>
            <a:ext cx="2705100" cy="67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9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4400" kern="1200">
          <a:solidFill>
            <a:srgbClr val="17375E"/>
          </a:solidFill>
          <a:latin typeface="+mj-lt"/>
          <a:ea typeface="+mj-ea"/>
          <a:cs typeface="+mj-cs"/>
        </a:defRPr>
      </a:lvl1pPr>
    </p:titleStyle>
    <p:bodyStyle>
      <a:lvl1pPr marL="568325" indent="-342900" algn="l" defTabSz="569913" rtl="0" eaLnBrk="1" latinLnBrk="0" hangingPunct="1">
        <a:spcBef>
          <a:spcPts val="600"/>
        </a:spcBef>
        <a:buFont typeface="Arial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1023938" indent="-285750" algn="l" defTabSz="457200" rtl="0" eaLnBrk="1" latinLnBrk="0" hangingPunct="1">
        <a:spcBef>
          <a:spcPts val="600"/>
        </a:spcBef>
        <a:buFont typeface="Arial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368425" indent="-228600" algn="l" defTabSz="457200" rtl="0" eaLnBrk="1" latinLnBrk="0" hangingPunct="1">
        <a:spcBef>
          <a:spcPts val="600"/>
        </a:spcBef>
        <a:buFont typeface="Courier New"/>
        <a:buChar char="o"/>
        <a:defRPr sz="2600" kern="1200">
          <a:solidFill>
            <a:srgbClr val="595959"/>
          </a:solidFill>
          <a:latin typeface="+mn-lt"/>
          <a:ea typeface="+mn-ea"/>
          <a:cs typeface="+mn-cs"/>
        </a:defRPr>
      </a:lvl3pPr>
      <a:lvl4pPr marL="1825625" indent="-228600" algn="l" defTabSz="457200" rtl="0" eaLnBrk="1" latinLnBrk="0" hangingPunct="1">
        <a:spcBef>
          <a:spcPts val="600"/>
        </a:spcBef>
        <a:buFont typeface="Arial"/>
        <a:buChar char="–"/>
        <a:defRPr sz="2400" kern="1200">
          <a:solidFill>
            <a:srgbClr val="595959"/>
          </a:solidFill>
          <a:latin typeface="+mn-lt"/>
          <a:ea typeface="+mn-ea"/>
          <a:cs typeface="+mn-cs"/>
        </a:defRPr>
      </a:lvl4pPr>
      <a:lvl5pPr marL="2281238" indent="-228600" algn="l" defTabSz="457200" rtl="0" eaLnBrk="1" latinLnBrk="0" hangingPunct="1">
        <a:spcBef>
          <a:spcPts val="600"/>
        </a:spcBef>
        <a:buFont typeface="Arial"/>
        <a:buChar char="»"/>
        <a:defRPr sz="2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andall.Hart@la.gov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683038"/>
          </a:xfrm>
        </p:spPr>
        <p:txBody>
          <a:bodyPr/>
          <a:lstStyle/>
          <a:p>
            <a:pPr algn="ctr"/>
            <a:r>
              <a:rPr lang="en-US" dirty="0" smtClean="0"/>
              <a:t>Obtaining and Maintaining Insurance as part of Receiving FEMA Public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978438"/>
            <a:ext cx="8229600" cy="94115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 and 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As a condition for receiving Public Assistance for permanent work, </a:t>
            </a:r>
            <a:r>
              <a:rPr lang="en-US" dirty="0" smtClean="0">
                <a:cs typeface="Times New Roman" pitchFamily="18" charset="0"/>
              </a:rPr>
              <a:t>you must 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Obtain and Maintain </a:t>
            </a:r>
            <a:r>
              <a:rPr lang="en-US" dirty="0">
                <a:cs typeface="Times New Roman" pitchFamily="18" charset="0"/>
              </a:rPr>
              <a:t>insurance to cover </a:t>
            </a:r>
            <a:r>
              <a:rPr lang="en-US" dirty="0" smtClean="0">
                <a:cs typeface="Times New Roman" pitchFamily="18" charset="0"/>
              </a:rPr>
              <a:t>your </a:t>
            </a:r>
            <a:r>
              <a:rPr lang="en-US" dirty="0">
                <a:cs typeface="Times New Roman" pitchFamily="18" charset="0"/>
              </a:rPr>
              <a:t>facility for the hazard that caused the damage</a:t>
            </a:r>
            <a:r>
              <a:rPr lang="en-US" dirty="0" smtClean="0">
                <a:cs typeface="Times New Roman" pitchFamily="18" charset="0"/>
              </a:rPr>
              <a:t>.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00" y="5205046"/>
            <a:ext cx="2924175" cy="127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0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 and Maintain (O&amp;M)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insurance should be: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OBTAIN = at least </a:t>
            </a:r>
            <a:r>
              <a:rPr lang="en-US" dirty="0">
                <a:cs typeface="Times New Roman" pitchFamily="18" charset="0"/>
              </a:rPr>
              <a:t>the amount of </a:t>
            </a:r>
            <a:r>
              <a:rPr lang="en-US" dirty="0" smtClean="0">
                <a:cs typeface="Times New Roman" pitchFamily="18" charset="0"/>
              </a:rPr>
              <a:t>eligible damages.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MAINTAIN = for the life of the item requiring insurance</a:t>
            </a:r>
            <a:endParaRPr lang="en-US" dirty="0">
              <a:cs typeface="Times New Roman" pitchFamily="18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643" y="4997163"/>
            <a:ext cx="2134455" cy="11957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097" y="4874393"/>
            <a:ext cx="2619375" cy="116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3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 and 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Failure to Obtain and Maintain </a:t>
            </a:r>
            <a:r>
              <a:rPr lang="en-US" dirty="0" smtClean="0"/>
              <a:t>the proper amount(s) and type of insurance will cause that facility to not be eligible for assistance in a future disaster.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425" y="4595446"/>
            <a:ext cx="2038350" cy="193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99" y="5009827"/>
            <a:ext cx="2228850" cy="151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1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 and 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Adjustments to the Obtain and Maintain requirement for a facility are possible by obtaining an Insurance Commissioner’s Certification (ICC).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52371"/>
            <a:ext cx="2938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 Black" panose="020B0A04020102020204" pitchFamily="34" charset="0"/>
              </a:rPr>
              <a:t>O&amp;M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 and 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ICC</a:t>
            </a:r>
          </a:p>
          <a:p>
            <a:pPr lvl="1"/>
            <a:r>
              <a:rPr lang="en-US" dirty="0" smtClean="0"/>
              <a:t>The La. State insurance commissioner has established criteria based off market conditions where applicants can obtain this certification if these criteria are met.</a:t>
            </a:r>
          </a:p>
          <a:p>
            <a:pPr lvl="1"/>
            <a:r>
              <a:rPr lang="en-US" dirty="0" smtClean="0"/>
              <a:t>Applicants </a:t>
            </a:r>
            <a:r>
              <a:rPr lang="en-US" dirty="0"/>
              <a:t>may apply for this certification from the Louisiana Insurance Commissioner through GOHSEP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 descr="LD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5" y="1475891"/>
            <a:ext cx="3657600" cy="84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7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 and Maintain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object 7"/>
          <p:cNvSpPr>
            <a:spLocks noGrp="1"/>
          </p:cNvSpPr>
          <p:nvPr>
            <p:ph idx="1"/>
          </p:nvPr>
        </p:nvSpPr>
        <p:spPr>
          <a:xfrm>
            <a:off x="636954" y="2349500"/>
            <a:ext cx="3216031" cy="3425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64370" y="2743200"/>
            <a:ext cx="3762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Randall Hart</a:t>
            </a:r>
          </a:p>
          <a:p>
            <a:r>
              <a:rPr lang="en-US" dirty="0" smtClean="0"/>
              <a:t>GOHSEP</a:t>
            </a:r>
          </a:p>
          <a:p>
            <a:r>
              <a:rPr lang="en-US" dirty="0" smtClean="0"/>
              <a:t>Problem Resolution Officer/Insurance</a:t>
            </a:r>
          </a:p>
          <a:p>
            <a:r>
              <a:rPr lang="en-US" dirty="0" smtClean="0"/>
              <a:t>225-376-5330</a:t>
            </a:r>
          </a:p>
          <a:p>
            <a:r>
              <a:rPr lang="en-US" dirty="0" smtClean="0">
                <a:hlinkClick r:id="rId3"/>
              </a:rPr>
              <a:t>Randall.Hart@la.gov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 and 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ICC	</a:t>
            </a:r>
          </a:p>
          <a:p>
            <a:pPr lvl="1"/>
            <a:r>
              <a:rPr lang="en-US" dirty="0" smtClean="0"/>
              <a:t>An ICC is only good until the next disaster.  If an applicant receives damages in a subsequent disaster, the applicant must “re-certify</a:t>
            </a:r>
            <a:r>
              <a:rPr lang="en-US" smtClean="0"/>
              <a:t>” for an </a:t>
            </a:r>
            <a:r>
              <a:rPr lang="en-US" dirty="0" smtClean="0"/>
              <a:t>updated ICC.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20" y="1164492"/>
            <a:ext cx="2466975" cy="138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Sides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 Sides Theme" id="{B4837193-389A-4D9D-9382-4A22BEB119EC}" vid="{E5F728BF-093E-49A8-99D7-1C1FAE6C3D7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Sides Theme</Template>
  <TotalTime>0</TotalTime>
  <Words>196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Courier New</vt:lpstr>
      <vt:lpstr>Times New Roman</vt:lpstr>
      <vt:lpstr>PowerPoint Sides Theme</vt:lpstr>
      <vt:lpstr>Obtaining and Maintaining Insurance as part of Receiving FEMA Public Assistance</vt:lpstr>
      <vt:lpstr>Obtain and Maintain</vt:lpstr>
      <vt:lpstr>Obtain and Maintain (O&amp;M)</vt:lpstr>
      <vt:lpstr>Obtain and Maintain</vt:lpstr>
      <vt:lpstr>Obtain and Maintain</vt:lpstr>
      <vt:lpstr>Obtain and Maintain</vt:lpstr>
      <vt:lpstr>Obtain and Maintain</vt:lpstr>
      <vt:lpstr>Obtain and Maintain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Obtaining and Maintaining Insurance as part of Receiving FEMA Public Assistance</dc:title>
  <dc:creator>Crothers, Daniel</dc:creator>
  <cp:lastModifiedBy>Crothers, Daniel</cp:lastModifiedBy>
  <cp:revision>1</cp:revision>
  <dcterms:created xsi:type="dcterms:W3CDTF">2016-07-13T12:34:51Z</dcterms:created>
  <dcterms:modified xsi:type="dcterms:W3CDTF">2016-07-13T12:35:12Z</dcterms:modified>
</cp:coreProperties>
</file>