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45" r:id="rId2"/>
    <p:sldId id="343" r:id="rId3"/>
    <p:sldId id="302" r:id="rId4"/>
    <p:sldId id="340" r:id="rId5"/>
    <p:sldId id="346" r:id="rId6"/>
    <p:sldId id="348" r:id="rId7"/>
    <p:sldId id="347" r:id="rId8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339"/>
    <a:srgbClr val="AC1500"/>
    <a:srgbClr val="00C2E4"/>
    <a:srgbClr val="262626"/>
    <a:srgbClr val="1E1E1E"/>
    <a:srgbClr val="00A6CF"/>
    <a:srgbClr val="505050"/>
    <a:srgbClr val="17B5DC"/>
    <a:srgbClr val="7A7A7A"/>
    <a:srgbClr val="EF6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94" autoAdjust="0"/>
    <p:restoredTop sz="95652" autoAdjust="0"/>
  </p:normalViewPr>
  <p:slideViewPr>
    <p:cSldViewPr snapToGrid="0" snapToObjects="1">
      <p:cViewPr varScale="1">
        <p:scale>
          <a:sx n="74" d="100"/>
          <a:sy n="74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1" d="100"/>
          <a:sy n="71" d="100"/>
        </p:scale>
        <p:origin x="199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913B4-BA53-854A-8D13-5A797F941C7E}" type="datetimeFigureOut">
              <a:rPr lang="en-US">
                <a:latin typeface="Arial"/>
              </a:rPr>
              <a:t>1/12/2018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8A8A2-8A07-3642-B5EE-BCEA408CC71D}" type="slidenum">
              <a:rPr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81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D5F1E3E-C73A-7445-A1EA-3495C02E9E3C}" type="datetimeFigureOut">
              <a:rPr lang="en-US" smtClean="0"/>
              <a:pPr/>
              <a:t>1/12/2018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F2460517-2DAD-284C-A4CE-27646153A0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0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4568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621486" y="-2351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7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21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9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182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063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0603D02-25A4-4399-83BE-29C8A43A28BA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B326AE7-E83F-4E5A-884C-695D19934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77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Sub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32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57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3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7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1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43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42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6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9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4" r:id="rId2"/>
    <p:sldLayoutId id="2147483650" r:id="rId3"/>
    <p:sldLayoutId id="2147483653" r:id="rId4"/>
    <p:sldLayoutId id="2147483678" r:id="rId5"/>
    <p:sldLayoutId id="2147483649" r:id="rId6"/>
    <p:sldLayoutId id="2147483712" r:id="rId7"/>
    <p:sldLayoutId id="2147483680" r:id="rId8"/>
    <p:sldLayoutId id="2147483707" r:id="rId9"/>
    <p:sldLayoutId id="2147483655" r:id="rId10"/>
    <p:sldLayoutId id="2147483710" r:id="rId11"/>
    <p:sldLayoutId id="2147483711" r:id="rId12"/>
    <p:sldLayoutId id="2147483713" r:id="rId13"/>
    <p:sldLayoutId id="2147483714" r:id="rId14"/>
    <p:sldLayoutId id="2147483715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5.jp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0.wmf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labeoc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IMSAT Logo clear wo U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9529" y="1497291"/>
            <a:ext cx="5624649" cy="17140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33" y="97377"/>
            <a:ext cx="2028921" cy="6812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97438" y="703847"/>
            <a:ext cx="2179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AC1500"/>
                </a:solidFill>
                <a:latin typeface="Rockwell" charset="0"/>
                <a:ea typeface="Rockwell" charset="0"/>
                <a:cs typeface="Rockwell" charset="0"/>
              </a:rPr>
              <a:t>“Research for a Reason”</a:t>
            </a:r>
            <a:endParaRPr lang="en-US" sz="1400" i="1" dirty="0">
              <a:solidFill>
                <a:srgbClr val="AC150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09" y="3754979"/>
            <a:ext cx="2454487" cy="22484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8809" y="3759335"/>
            <a:ext cx="2454488" cy="224406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1877245" y="5335009"/>
            <a:ext cx="537344" cy="10943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14588" y="6254655"/>
            <a:ext cx="14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 Lafayette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9398" y="3760713"/>
            <a:ext cx="38316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Dunaway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Director, NIMSAT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 Lafayette</a:t>
            </a: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January 2018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7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4" y="996656"/>
            <a:ext cx="3229501" cy="47159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19" y="731529"/>
            <a:ext cx="3240506" cy="9113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6434" y="1000667"/>
            <a:ext cx="3217469" cy="47119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6" descr="NIMSAT logo"/>
          <p:cNvPicPr>
            <a:picLocks noChangeAspect="1" noChangeArrowheads="1"/>
          </p:cNvPicPr>
          <p:nvPr/>
        </p:nvPicPr>
        <p:blipFill rotWithShape="1">
          <a:blip r:embed="rId4" cstate="print"/>
          <a:srcRect l="8610" r="5843"/>
          <a:stretch/>
        </p:blipFill>
        <p:spPr bwMode="auto">
          <a:xfrm>
            <a:off x="228548" y="87236"/>
            <a:ext cx="1504709" cy="644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777430" y="1731268"/>
            <a:ext cx="4812777" cy="42647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3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413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None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A Public / Private Sector Partnership</a:t>
            </a:r>
          </a:p>
          <a:p>
            <a:pPr marL="633413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None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     and Information-Sharing </a:t>
            </a:r>
            <a:r>
              <a:rPr lang="en-US" sz="1800" b="1" dirty="0">
                <a:solidFill>
                  <a:srgbClr val="002060"/>
                </a:solidFill>
              </a:rPr>
              <a:t>P</a:t>
            </a:r>
            <a:r>
              <a:rPr lang="en-US" sz="1800" b="1" dirty="0" smtClean="0">
                <a:solidFill>
                  <a:srgbClr val="002060"/>
                </a:solidFill>
              </a:rPr>
              <a:t>ortal to: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Establish Situational Awareness across public and private sectors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Support </a:t>
            </a:r>
            <a:r>
              <a:rPr lang="en-US" sz="1800" b="1" dirty="0">
                <a:solidFill>
                  <a:srgbClr val="002060"/>
                </a:solidFill>
              </a:rPr>
              <a:t>State disaster recovery when public resources are </a:t>
            </a:r>
            <a:r>
              <a:rPr lang="en-US" sz="1800" b="1" dirty="0" smtClean="0">
                <a:solidFill>
                  <a:srgbClr val="002060"/>
                </a:solidFill>
              </a:rPr>
              <a:t>exhausted</a:t>
            </a:r>
          </a:p>
          <a:p>
            <a:pPr marL="633413" lvl="1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endParaRPr lang="en-US" sz="1800" b="1" dirty="0" smtClean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  <a:p>
            <a:pPr marL="290513" lvl="1" indent="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None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And a resource to enable </a:t>
            </a:r>
            <a:r>
              <a:rPr lang="en-US" sz="1800" b="1" dirty="0">
                <a:solidFill>
                  <a:srgbClr val="002060"/>
                </a:solidFill>
              </a:rPr>
              <a:t>b</a:t>
            </a:r>
            <a:r>
              <a:rPr lang="en-US" sz="1800" b="1" dirty="0" smtClean="0">
                <a:solidFill>
                  <a:srgbClr val="002060"/>
                </a:solidFill>
              </a:rPr>
              <a:t>usinesses to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PROVIDE information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OBTAIN information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Identify REQUIREMENTS</a:t>
            </a:r>
          </a:p>
          <a:p>
            <a:pPr marL="1033463" lvl="2" indent="-342900">
              <a:spcBef>
                <a:spcPts val="0"/>
              </a:spcBef>
              <a:spcAft>
                <a:spcPts val="600"/>
              </a:spcAft>
              <a:buClr>
                <a:sysClr val="windowText" lastClr="000000">
                  <a:lumMod val="75000"/>
                  <a:lumOff val="25000"/>
                </a:sysClr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Provide RESOURCES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781" y="5811387"/>
            <a:ext cx="19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www.labeoc.org</a:t>
            </a:r>
            <a:endParaRPr lang="en-US" b="1" dirty="0" smtClean="0"/>
          </a:p>
        </p:txBody>
      </p:sp>
      <p:pic>
        <p:nvPicPr>
          <p:cNvPr id="12" name="Picture 2" descr="C:\Users\SBurr\Desktop\Graphics\GohsepLogos_final_large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17717" r="15524" b="28568"/>
          <a:stretch/>
        </p:blipFill>
        <p:spPr bwMode="auto">
          <a:xfrm>
            <a:off x="1652917" y="6151180"/>
            <a:ext cx="650840" cy="6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2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Dunaway\Desktop\GOHSEP logo new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80" y="1157887"/>
            <a:ext cx="800966" cy="80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Dunaway\Desktop\GOHSEP State EO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01" y="3533901"/>
            <a:ext cx="2385775" cy="8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362064"/>
            <a:ext cx="1914044" cy="538324"/>
          </a:xfrm>
          <a:prstGeom prst="rect">
            <a:avLst/>
          </a:prstGeom>
        </p:spPr>
      </p:pic>
      <p:pic>
        <p:nvPicPr>
          <p:cNvPr id="7" name="Picture 6" descr="C:\Users\MDunaway\Desktop\SEOC-exterior-aboutov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9" y="2452255"/>
            <a:ext cx="26612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MDunaway\Desktop\DSC_02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4" y="3481037"/>
            <a:ext cx="1238118" cy="82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MDunaway\Desktop\DSCN14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56" y="2393841"/>
            <a:ext cx="137144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EO_complete_map.pn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64258" y="4231298"/>
            <a:ext cx="2380842" cy="1828800"/>
          </a:xfrm>
          <a:prstGeom prst="rect">
            <a:avLst/>
          </a:prstGeom>
        </p:spPr>
      </p:pic>
      <p:pic>
        <p:nvPicPr>
          <p:cNvPr id="12" name="Picture 11" descr="C:\Users\MDunaway\Desktop\gulfoffshorelogistics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35" y="5822797"/>
            <a:ext cx="1421301" cy="9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3326805" y="3200400"/>
            <a:ext cx="2775204" cy="188682"/>
          </a:xfrm>
          <a:prstGeom prst="rightArrow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0800000">
            <a:off x="3206461" y="3368487"/>
            <a:ext cx="2775204" cy="188684"/>
          </a:xfrm>
          <a:prstGeom prst="rightArrow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 descr="C:\Users\MDunaway\Desktop\busines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243" y="5815202"/>
            <a:ext cx="1939114" cy="95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/>
          <p:cNvSpPr/>
          <p:nvPr/>
        </p:nvSpPr>
        <p:spPr>
          <a:xfrm rot="8498687">
            <a:off x="5404268" y="4983800"/>
            <a:ext cx="2227246" cy="121298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9302385">
            <a:off x="5532328" y="5008563"/>
            <a:ext cx="2211639" cy="103643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359172" y="2861846"/>
            <a:ext cx="2469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Information and Data Flow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 rot="19321929">
            <a:off x="5726727" y="4972420"/>
            <a:ext cx="2114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Situational Awareness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75358" y="3468440"/>
            <a:ext cx="1358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/>
              <a:t>SEOC to BEOC</a:t>
            </a:r>
            <a:endParaRPr lang="en-US" sz="1600" b="1" dirty="0"/>
          </a:p>
        </p:txBody>
      </p:sp>
      <p:sp>
        <p:nvSpPr>
          <p:cNvPr id="21" name="Right Arrow 20"/>
          <p:cNvSpPr/>
          <p:nvPr/>
        </p:nvSpPr>
        <p:spPr>
          <a:xfrm rot="13556404">
            <a:off x="1205682" y="5144100"/>
            <a:ext cx="2082147" cy="115354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2736833">
            <a:off x="1203881" y="5114344"/>
            <a:ext cx="1863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Contracts and Donations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7333" y="1932195"/>
            <a:ext cx="2399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Louisiana State</a:t>
            </a:r>
          </a:p>
          <a:p>
            <a:pPr algn="ctr"/>
            <a:r>
              <a:rPr lang="en-US" sz="1400" b="1" dirty="0" smtClean="0"/>
              <a:t>Emergency Operations Center</a:t>
            </a:r>
            <a:endParaRPr lang="en-US" sz="1400" b="1" dirty="0"/>
          </a:p>
        </p:txBody>
      </p:sp>
      <p:sp>
        <p:nvSpPr>
          <p:cNvPr id="24" name="Right Arrow 23"/>
          <p:cNvSpPr/>
          <p:nvPr/>
        </p:nvSpPr>
        <p:spPr>
          <a:xfrm rot="2468449">
            <a:off x="6030560" y="1097698"/>
            <a:ext cx="472227" cy="441570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8173013">
            <a:off x="2031453" y="1132842"/>
            <a:ext cx="472227" cy="441570"/>
          </a:xfrm>
          <a:prstGeom prst="rightArrow">
            <a:avLst/>
          </a:prstGeom>
          <a:solidFill>
            <a:schemeClr val="bg2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97044" y="0"/>
            <a:ext cx="568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State EOC / LA BEOC Activation and Coordination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837714" y="1853583"/>
            <a:ext cx="1715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Abdalla</a:t>
            </a:r>
            <a:r>
              <a:rPr lang="en-US" sz="1400" b="1" dirty="0" smtClean="0"/>
              <a:t> Hall</a:t>
            </a:r>
          </a:p>
          <a:p>
            <a:pPr algn="ctr"/>
            <a:r>
              <a:rPr lang="en-US" sz="1400" b="1" dirty="0" smtClean="0"/>
              <a:t>UL Research Park</a:t>
            </a:r>
            <a:endParaRPr lang="en-US" sz="1400" b="1" dirty="0"/>
          </a:p>
        </p:txBody>
      </p:sp>
      <p:sp>
        <p:nvSpPr>
          <p:cNvPr id="28" name="Right Arrow 27"/>
          <p:cNvSpPr/>
          <p:nvPr/>
        </p:nvSpPr>
        <p:spPr>
          <a:xfrm rot="2753809">
            <a:off x="1314309" y="5143584"/>
            <a:ext cx="2082147" cy="115354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08" y="424914"/>
            <a:ext cx="1618531" cy="121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http://t0.gstatic.com/images?q=tbn:ANd9GcTDJ5hIk7iibThYyNlhH5tFRV2gWtRiNhGj4DuM-trXaaa-FlTyB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8799" y="1293750"/>
            <a:ext cx="1757023" cy="1095047"/>
          </a:xfrm>
          <a:prstGeom prst="rect">
            <a:avLst/>
          </a:prstGeom>
          <a:noFill/>
        </p:spPr>
      </p:pic>
      <p:pic>
        <p:nvPicPr>
          <p:cNvPr id="30" name="Picture 2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02" y="356780"/>
            <a:ext cx="1211948" cy="1043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70358" y="6238814"/>
            <a:ext cx="2162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State Private Sector</a:t>
            </a:r>
          </a:p>
          <a:p>
            <a:pPr algn="ctr"/>
            <a:r>
              <a:rPr lang="en-US" sz="1400" b="1" dirty="0" smtClean="0"/>
              <a:t>Entities and Resources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3381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255" y="2229908"/>
            <a:ext cx="1466414" cy="110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439" y="1248256"/>
            <a:ext cx="2667000" cy="605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AD010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Supply Chain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Interdependency Analysis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5660" y="3327959"/>
            <a:ext cx="2833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>
                <a:solidFill>
                  <a:srgbClr val="960000"/>
                </a:solidFill>
                <a:latin typeface="Rockwell"/>
              </a:rPr>
              <a:t>Fuel Demand &amp; Supply Prediction for R</a:t>
            </a: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egional </a:t>
            </a:r>
            <a:r>
              <a:rPr lang="en-US" sz="1400" b="1" dirty="0">
                <a:solidFill>
                  <a:srgbClr val="960000"/>
                </a:solidFill>
                <a:latin typeface="Rockwell"/>
              </a:rPr>
              <a:t>E</a:t>
            </a: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vacuation</a:t>
            </a:r>
            <a:endParaRPr lang="en-US" sz="1400" b="1" dirty="0">
              <a:solidFill>
                <a:srgbClr val="960000"/>
              </a:solidFill>
              <a:latin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306" y="3569768"/>
            <a:ext cx="280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Points of Distribution (POD) </a:t>
            </a:r>
          </a:p>
          <a:p>
            <a:pPr algn="ctr"/>
            <a:r>
              <a:rPr lang="en-US" sz="1400" b="1" dirty="0">
                <a:solidFill>
                  <a:srgbClr val="960000"/>
                </a:solidFill>
                <a:latin typeface="Rockwell"/>
              </a:rPr>
              <a:t>l</a:t>
            </a: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ocation </a:t>
            </a:r>
            <a:r>
              <a:rPr lang="en-US" sz="1400" b="1" dirty="0">
                <a:solidFill>
                  <a:srgbClr val="960000"/>
                </a:solidFill>
                <a:latin typeface="Rockwell"/>
              </a:rPr>
              <a:t>o</a:t>
            </a: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ptimization</a:t>
            </a:r>
            <a:endParaRPr lang="en-US" sz="1400" b="1" dirty="0">
              <a:solidFill>
                <a:prstClr val="black"/>
              </a:solidFill>
              <a:latin typeface="Rockwel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80961" y="5195827"/>
            <a:ext cx="3457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Consequence Analysis of Natural Gas Pipeline Disruptions</a:t>
            </a:r>
            <a:endParaRPr lang="en-US" sz="1400" b="1" dirty="0">
              <a:solidFill>
                <a:srgbClr val="960000"/>
              </a:solidFill>
              <a:latin typeface="Rockwell"/>
            </a:endParaRPr>
          </a:p>
        </p:txBody>
      </p:sp>
      <p:pic>
        <p:nvPicPr>
          <p:cNvPr id="12" name="Picture 11"/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375" b="6000"/>
          <a:stretch>
            <a:fillRect/>
          </a:stretch>
        </p:blipFill>
        <p:spPr bwMode="auto">
          <a:xfrm>
            <a:off x="205727" y="1768483"/>
            <a:ext cx="2408424" cy="17615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ENRYHUB3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4638" y="3272043"/>
            <a:ext cx="2410947" cy="186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600" y="747553"/>
            <a:ext cx="3357622" cy="16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016688" y="2393942"/>
            <a:ext cx="2713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960000"/>
                </a:solidFill>
                <a:latin typeface="Rockwell" panose="02060603020205020403" pitchFamily="18" charset="0"/>
              </a:rPr>
              <a:t>Human Geography Mapping of Crisis </a:t>
            </a:r>
            <a:r>
              <a:rPr lang="en-US" sz="1400" b="1" dirty="0">
                <a:solidFill>
                  <a:srgbClr val="960000"/>
                </a:solidFill>
                <a:latin typeface="Rockwell" panose="02060603020205020403" pitchFamily="18" charset="0"/>
              </a:rPr>
              <a:t>L</a:t>
            </a:r>
            <a:r>
              <a:rPr lang="en-US" sz="1400" b="1" dirty="0" smtClean="0">
                <a:solidFill>
                  <a:srgbClr val="960000"/>
                </a:solidFill>
                <a:latin typeface="Rockwell" panose="02060603020205020403" pitchFamily="18" charset="0"/>
              </a:rPr>
              <a:t>eadership </a:t>
            </a:r>
            <a:r>
              <a:rPr lang="en-US" sz="1400" b="1" dirty="0">
                <a:solidFill>
                  <a:srgbClr val="960000"/>
                </a:solidFill>
                <a:latin typeface="Rockwell" panose="02060603020205020403" pitchFamily="18" charset="0"/>
              </a:rPr>
              <a:t>N</a:t>
            </a:r>
            <a:r>
              <a:rPr lang="en-US" sz="1400" b="1" dirty="0" smtClean="0">
                <a:solidFill>
                  <a:srgbClr val="960000"/>
                </a:solidFill>
                <a:latin typeface="Rockwell" panose="02060603020205020403" pitchFamily="18" charset="0"/>
              </a:rPr>
              <a:t>etworks</a:t>
            </a:r>
            <a:endParaRPr lang="en-US" sz="1400" b="1" dirty="0">
              <a:solidFill>
                <a:srgbClr val="960000"/>
              </a:solidFill>
              <a:latin typeface="Rockwell" panose="02060603020205020403" pitchFamily="18" charset="0"/>
            </a:endParaRPr>
          </a:p>
        </p:txBody>
      </p:sp>
      <p:pic>
        <p:nvPicPr>
          <p:cNvPr id="16" name="Picture 15" descr="CEO_complete_map.pn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5622" y="4250483"/>
            <a:ext cx="2319544" cy="15444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35660" y="5794890"/>
            <a:ext cx="248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Louisiana Hazard   Information Portal</a:t>
            </a:r>
            <a:endParaRPr lang="en-US" sz="1400" b="1" dirty="0">
              <a:solidFill>
                <a:srgbClr val="960000"/>
              </a:solidFill>
              <a:latin typeface="Rockwell"/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394" y="1118468"/>
            <a:ext cx="2619334" cy="2064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272536" y="6041396"/>
            <a:ext cx="2613363" cy="525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AD010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lang="en-US" sz="1400" b="1" dirty="0" smtClean="0">
                <a:solidFill>
                  <a:srgbClr val="960000"/>
                </a:solidFill>
                <a:latin typeface="Rockwell"/>
              </a:rPr>
              <a:t>LABEOC Open for Business App piloted during DR-4277-LA</a:t>
            </a:r>
          </a:p>
        </p:txBody>
      </p:sp>
      <p:pic>
        <p:nvPicPr>
          <p:cNvPr id="25" name="Picture 46" descr="NIMSAT logo"/>
          <p:cNvPicPr>
            <a:picLocks noChangeAspect="1" noChangeArrowheads="1"/>
          </p:cNvPicPr>
          <p:nvPr/>
        </p:nvPicPr>
        <p:blipFill rotWithShape="1">
          <a:blip r:embed="rId8" cstate="print"/>
          <a:srcRect l="8610" r="5843"/>
          <a:stretch/>
        </p:blipFill>
        <p:spPr bwMode="auto">
          <a:xfrm>
            <a:off x="124373" y="23438"/>
            <a:ext cx="2037253" cy="87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119485"/>
            <a:ext cx="1750740" cy="587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1500" y="726375"/>
            <a:ext cx="15664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AC1500"/>
                </a:solidFill>
                <a:latin typeface="Rockwell" charset="0"/>
                <a:ea typeface="Rockwell" charset="0"/>
                <a:cs typeface="Rockwell" charset="0"/>
              </a:rPr>
              <a:t>“Research for a Reason”</a:t>
            </a:r>
            <a:endParaRPr lang="en-US" sz="1000" i="1" dirty="0">
              <a:solidFill>
                <a:srgbClr val="AC1500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4250483"/>
            <a:ext cx="2573987" cy="18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7193" y="1070272"/>
            <a:ext cx="705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Initiatives in Public-Private Partnerships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645" y="2132218"/>
            <a:ext cx="55874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National Business EOC / FEMA Headquarters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FEMA Region Six Private Sector Office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NDRF/RSF Implementation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Regional BEOC Pilot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Cajundome</a:t>
            </a:r>
            <a:r>
              <a:rPr lang="en-US" sz="2400" b="1" dirty="0" smtClean="0"/>
              <a:t> </a:t>
            </a:r>
            <a:r>
              <a:rPr lang="en-US" sz="2400" b="1" dirty="0"/>
              <a:t>Mass </a:t>
            </a:r>
            <a:r>
              <a:rPr lang="en-US" sz="2400" b="1" dirty="0" smtClean="0"/>
              <a:t>Casualty</a:t>
            </a:r>
          </a:p>
          <a:p>
            <a:pPr indent="-457200"/>
            <a:r>
              <a:rPr lang="en-US" sz="2400" b="1" dirty="0" smtClean="0"/>
              <a:t>Incident </a:t>
            </a:r>
            <a:r>
              <a:rPr lang="en-US" sz="2400" b="1" dirty="0" smtClean="0"/>
              <a:t>Exercise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 descr="NIMSAT Logo clear wo U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005"/>
            <a:ext cx="1803340" cy="549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74" y="4763708"/>
            <a:ext cx="1698768" cy="825600"/>
          </a:xfrm>
          <a:prstGeom prst="rect">
            <a:avLst/>
          </a:prstGeom>
        </p:spPr>
      </p:pic>
      <p:pic>
        <p:nvPicPr>
          <p:cNvPr id="1026" name="Picture 2" descr="US Department of Homeland Security - Federal Emergency Management Ag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1" y="2188177"/>
            <a:ext cx="1935368" cy="6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p of the United States divided into the ten FEMA Regi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8" t="61267" r="41608" b="4438"/>
          <a:stretch/>
        </p:blipFill>
        <p:spPr bwMode="auto">
          <a:xfrm>
            <a:off x="6442459" y="2988717"/>
            <a:ext cx="1221145" cy="86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tore Louisiana Task Fo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3948307"/>
            <a:ext cx="1754589" cy="63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9678" y="57340"/>
            <a:ext cx="1594322" cy="682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74" y="5961132"/>
            <a:ext cx="1390131" cy="88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3013" y="5921597"/>
            <a:ext cx="1381450" cy="893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/>
          <a:stretch/>
        </p:blipFill>
        <p:spPr>
          <a:xfrm>
            <a:off x="7654924" y="5961132"/>
            <a:ext cx="1264450" cy="92771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347730" y="1593492"/>
            <a:ext cx="83970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>
          <a:xfrm>
            <a:off x="1517516" y="2431547"/>
            <a:ext cx="6498076" cy="444087"/>
          </a:xfrm>
          <a:prstGeom prst="rect">
            <a:avLst/>
          </a:prstGeom>
          <a:noFill/>
          <a:ln>
            <a:noFill/>
          </a:ln>
        </p:spPr>
        <p:txBody>
          <a:bodyPr lIns="91425" tIns="29880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Font typeface="Arial"/>
              <a:buNone/>
              <a:defRPr sz="28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pPr marL="215900" indent="-211138" algn="ctr">
              <a:lnSpc>
                <a:spcPct val="93000"/>
              </a:lnSpc>
              <a:tabLst>
                <a:tab pos="431800" algn="l"/>
                <a:tab pos="889000" algn="l"/>
                <a:tab pos="1346200" algn="l"/>
                <a:tab pos="1803400" algn="l"/>
                <a:tab pos="2260600" algn="l"/>
                <a:tab pos="2717800" algn="l"/>
                <a:tab pos="3175000" algn="l"/>
                <a:tab pos="3632200" algn="l"/>
                <a:tab pos="4089400" algn="l"/>
                <a:tab pos="4546600" algn="l"/>
                <a:tab pos="5003800" algn="l"/>
                <a:tab pos="5461000" algn="l"/>
                <a:tab pos="5918200" algn="l"/>
                <a:tab pos="6375400" algn="l"/>
                <a:tab pos="6832600" algn="l"/>
                <a:tab pos="7289800" algn="l"/>
                <a:tab pos="7747000" algn="l"/>
                <a:tab pos="8204200" algn="l"/>
                <a:tab pos="8661400" algn="l"/>
                <a:tab pos="9118600" algn="l"/>
                <a:tab pos="9575800" algn="l"/>
              </a:tabLst>
            </a:pPr>
            <a:r>
              <a:rPr lang="en-GB" sz="1800" i="1" dirty="0" smtClean="0">
                <a:solidFill>
                  <a:schemeClr val="tx1"/>
                </a:solidFill>
              </a:rPr>
              <a:t>NIST / GCTC Smart Public Safety Research</a:t>
            </a:r>
            <a:endParaRPr lang="en-GB" sz="1800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960" y="2789844"/>
            <a:ext cx="81355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Alameda / San Francisco, CA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AI-based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Emergency Preparedness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Conover, NC	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	GEO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Fencing Predictive Policing Solutions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Denton, TX / UNT / PSU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Deployable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Communications &amp; Incident Command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Fairfax County, VA / GMU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Multi-Team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Coordination &amp; Analysis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thelas" charset="0"/>
                <a:ea typeface="Athelas" charset="0"/>
                <a:cs typeface="Athelas" charset="0"/>
              </a:rPr>
              <a:t>Lafayette</a:t>
            </a:r>
            <a:r>
              <a:rPr lang="en-US" sz="1400" b="1" dirty="0">
                <a:solidFill>
                  <a:srgbClr val="FF0000"/>
                </a:solidFill>
                <a:latin typeface="Athelas" charset="0"/>
                <a:ea typeface="Athelas" charset="0"/>
                <a:cs typeface="Athelas" charset="0"/>
              </a:rPr>
              <a:t>, LA / UL Lafayette	</a:t>
            </a:r>
            <a:r>
              <a:rPr lang="en-US" sz="1400" b="1" dirty="0" smtClean="0">
                <a:solidFill>
                  <a:srgbClr val="FF0000"/>
                </a:solidFill>
                <a:latin typeface="Athelas" charset="0"/>
                <a:ea typeface="Athelas" charset="0"/>
                <a:cs typeface="Athelas" charset="0"/>
              </a:rPr>
              <a:t>	Louisiana </a:t>
            </a:r>
            <a:r>
              <a:rPr lang="en-US" sz="1400" b="1" dirty="0">
                <a:solidFill>
                  <a:srgbClr val="FF0000"/>
                </a:solidFill>
                <a:latin typeface="Athelas" charset="0"/>
                <a:ea typeface="Athelas" charset="0"/>
                <a:cs typeface="Athelas" charset="0"/>
              </a:rPr>
              <a:t>Business Emergency Operations Center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Las Vegas, NV	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	</a:t>
            </a:r>
            <a:r>
              <a:rPr lang="en-US" sz="1400" b="1" dirty="0" err="1" smtClean="0">
                <a:latin typeface="Athelas" charset="0"/>
                <a:ea typeface="Athelas" charset="0"/>
                <a:cs typeface="Athelas" charset="0"/>
              </a:rPr>
              <a:t>IoT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for Preparing Underserved Communities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Montgomery County, MD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Safe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Community Awareness and Alerting Network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Nashville, TN	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	Integrated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Analytics &amp; Scheduling of 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First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Responders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Newport News / VA Beach, VA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Storm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Sense Inundation and Flood Prediction Modeling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North Central Texas COG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Smart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Emergency Response System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Orlando, FL 	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	Video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Analytics for Public Safety during Special Events</a:t>
            </a:r>
          </a:p>
          <a:p>
            <a:r>
              <a:rPr lang="en-US" sz="1400" b="1" dirty="0" err="1">
                <a:latin typeface="Athelas" charset="0"/>
                <a:ea typeface="Athelas" charset="0"/>
                <a:cs typeface="Athelas" charset="0"/>
              </a:rPr>
              <a:t>Ronart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 / Santa Rosa, CA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Advanced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Flood Warning &amp; Environmental Awareness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San Francisco, CA	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Mobile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Micro-Grids for Disaster 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Resilience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Washington, DC					Cyber City Education &amp; Awareness Platform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Genoa / Milan / Torino, Italy		Open Platform for Smart City Disaster Prevention 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Taichung City, Taiwan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	Community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Traffic Control for Disaster Response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Wakayama / Nagano / Miyagi	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	</a:t>
            </a:r>
            <a:r>
              <a:rPr lang="en-US" sz="1400" b="1" dirty="0" err="1" smtClean="0">
                <a:latin typeface="Athelas" charset="0"/>
                <a:ea typeface="Athelas" charset="0"/>
                <a:cs typeface="Athelas" charset="0"/>
              </a:rPr>
              <a:t>NerveNet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 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Regional Resilience </a:t>
            </a:r>
            <a:r>
              <a:rPr lang="en-US" sz="1400" b="1" dirty="0" err="1">
                <a:latin typeface="Athelas" charset="0"/>
                <a:ea typeface="Athelas" charset="0"/>
                <a:cs typeface="Athelas" charset="0"/>
              </a:rPr>
              <a:t>IoT</a:t>
            </a:r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 Platform</a:t>
            </a:r>
          </a:p>
          <a:p>
            <a:r>
              <a:rPr lang="en-US" sz="1400" b="1" dirty="0">
                <a:latin typeface="Athelas" charset="0"/>
                <a:ea typeface="Athelas" charset="0"/>
                <a:cs typeface="Athelas" charset="0"/>
              </a:rPr>
              <a:t>         Prefectures, </a:t>
            </a:r>
            <a:r>
              <a:rPr lang="en-US" sz="1400" b="1" dirty="0" smtClean="0">
                <a:latin typeface="Athelas" charset="0"/>
                <a:ea typeface="Athelas" charset="0"/>
                <a:cs typeface="Athelas" charset="0"/>
              </a:rPr>
              <a:t>Japan</a:t>
            </a:r>
            <a:endParaRPr lang="en-US" sz="1400" b="1" dirty="0">
              <a:latin typeface="Athelas" charset="0"/>
              <a:ea typeface="Athelas" charset="0"/>
              <a:cs typeface="Athelas" charset="0"/>
            </a:endParaRPr>
          </a:p>
        </p:txBody>
      </p:sp>
      <p:pic>
        <p:nvPicPr>
          <p:cNvPr id="4" name="Shape 17"/>
          <p:cNvPicPr preferRelativeResize="0"/>
          <p:nvPr/>
        </p:nvPicPr>
        <p:blipFill rotWithShape="1">
          <a:blip r:embed="rId3">
            <a:alphaModFix/>
          </a:blip>
          <a:srcRect l="3571" t="29508" r="4253" b="37182"/>
          <a:stretch/>
        </p:blipFill>
        <p:spPr>
          <a:xfrm>
            <a:off x="824688" y="0"/>
            <a:ext cx="7620000" cy="178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718" y="1897878"/>
            <a:ext cx="1836672" cy="4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45816" y="1965974"/>
            <a:ext cx="798022" cy="28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 descr="us-ignite-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68" y="1817388"/>
            <a:ext cx="121126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927279" y="2751207"/>
            <a:ext cx="75174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7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98" y="353050"/>
            <a:ext cx="5074004" cy="1856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8693" y="2279469"/>
            <a:ext cx="624241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Michael </a:t>
            </a:r>
            <a:r>
              <a:rPr lang="en-US" sz="2800" b="1" dirty="0" smtClean="0"/>
              <a:t>Dunaway, PhD</a:t>
            </a:r>
          </a:p>
          <a:p>
            <a:pPr algn="ctr"/>
            <a:r>
              <a:rPr lang="en-US" sz="2800" b="1" dirty="0" smtClean="0"/>
              <a:t>Informatics Research Institute</a:t>
            </a:r>
          </a:p>
          <a:p>
            <a:pPr algn="ctr"/>
            <a:r>
              <a:rPr lang="en-US" sz="2800" b="1" dirty="0" smtClean="0"/>
              <a:t>University of Louisiana at Lafayette</a:t>
            </a:r>
          </a:p>
          <a:p>
            <a:pPr algn="ctr"/>
            <a:r>
              <a:rPr lang="en-US" sz="2800" b="1" dirty="0" smtClean="0"/>
              <a:t>mdunaway@louisiana.edu</a:t>
            </a:r>
          </a:p>
          <a:p>
            <a:pPr algn="ctr"/>
            <a:r>
              <a:rPr lang="en-US" sz="2800" b="1" dirty="0" smtClean="0"/>
              <a:t>337.482.0615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9" y="4703891"/>
            <a:ext cx="4285518" cy="1205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7783" y="5647583"/>
            <a:ext cx="2824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hlinkClick r:id="rId4"/>
              </a:rPr>
              <a:t>www.labeoc.org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46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SI-PPT-Template_4-3aspectRatio">
  <a:themeElements>
    <a:clrScheme name="Custom 1">
      <a:dk1>
        <a:srgbClr val="1E1E1E"/>
      </a:dk1>
      <a:lt1>
        <a:sysClr val="window" lastClr="FFFFFF"/>
      </a:lt1>
      <a:dk2>
        <a:srgbClr val="505050"/>
      </a:dk2>
      <a:lt2>
        <a:srgbClr val="E7E6E3"/>
      </a:lt2>
      <a:accent1>
        <a:srgbClr val="EF6C19"/>
      </a:accent1>
      <a:accent2>
        <a:srgbClr val="FC7513"/>
      </a:accent2>
      <a:accent3>
        <a:srgbClr val="17B5DC"/>
      </a:accent3>
      <a:accent4>
        <a:srgbClr val="21BDE4"/>
      </a:accent4>
      <a:accent5>
        <a:srgbClr val="F19B16"/>
      </a:accent5>
      <a:accent6>
        <a:srgbClr val="FAAB12"/>
      </a:accent6>
      <a:hlink>
        <a:srgbClr val="17B5DC"/>
      </a:hlink>
      <a:folHlink>
        <a:srgbClr val="7A7A7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USI-PPT-Templates_02-10-2015</Template>
  <TotalTime>4472</TotalTime>
  <Words>206</Words>
  <Application>Microsoft Office PowerPoint</Application>
  <PresentationFormat>On-screen Show (4:3)</PresentationFormat>
  <Paragraphs>74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Athelas</vt:lpstr>
      <vt:lpstr>Rockwell</vt:lpstr>
      <vt:lpstr>Times New Roman</vt:lpstr>
      <vt:lpstr>Wingdings</vt:lpstr>
      <vt:lpstr>USI-PPT-Template_4-3aspectRatio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Marice Sy</dc:creator>
  <cp:lastModifiedBy>CDayries</cp:lastModifiedBy>
  <cp:revision>256</cp:revision>
  <cp:lastPrinted>2016-06-12T03:29:30Z</cp:lastPrinted>
  <dcterms:created xsi:type="dcterms:W3CDTF">2016-05-16T20:25:59Z</dcterms:created>
  <dcterms:modified xsi:type="dcterms:W3CDTF">2018-01-12T15:18:14Z</dcterms:modified>
</cp:coreProperties>
</file>