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8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02"/>
    <a:srgbClr val="800000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2" autoAdjust="0"/>
    <p:restoredTop sz="99590" autoAdjust="0"/>
  </p:normalViewPr>
  <p:slideViewPr>
    <p:cSldViewPr snapToGrid="0" snapToObjects="1">
      <p:cViewPr varScale="1">
        <p:scale>
          <a:sx n="118" d="100"/>
          <a:sy n="118" d="100"/>
        </p:scale>
        <p:origin x="1728" y="102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95EDB-C11B-4541-8659-E53A72AD71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C585AD-101E-40BC-83FD-031DEC0E3F93}">
      <dgm:prSet phldrT="[Text]"/>
      <dgm:spPr/>
      <dgm:t>
        <a:bodyPr/>
        <a:lstStyle/>
        <a:p>
          <a:pPr algn="ctr"/>
          <a:r>
            <a:rPr lang="en-US" dirty="0" smtClean="0"/>
            <a:t>Cost</a:t>
          </a:r>
          <a:endParaRPr lang="en-US" dirty="0"/>
        </a:p>
      </dgm:t>
    </dgm:pt>
    <dgm:pt modelId="{BE9EA9C4-B669-415E-B185-2FE51706B718}" type="parTrans" cxnId="{5A676F5F-17A3-41BF-9079-A9753D1A93FD}">
      <dgm:prSet/>
      <dgm:spPr/>
      <dgm:t>
        <a:bodyPr/>
        <a:lstStyle/>
        <a:p>
          <a:pPr algn="ctr"/>
          <a:endParaRPr lang="en-US"/>
        </a:p>
      </dgm:t>
    </dgm:pt>
    <dgm:pt modelId="{6330C9DA-EB79-4308-8643-C015A51E2869}" type="sibTrans" cxnId="{5A676F5F-17A3-41BF-9079-A9753D1A93FD}">
      <dgm:prSet/>
      <dgm:spPr/>
      <dgm:t>
        <a:bodyPr/>
        <a:lstStyle/>
        <a:p>
          <a:pPr algn="ctr"/>
          <a:endParaRPr lang="en-US"/>
        </a:p>
      </dgm:t>
    </dgm:pt>
    <dgm:pt modelId="{0E389578-287E-4315-8136-BF9A68C61611}">
      <dgm:prSet phldrT="[Text]"/>
      <dgm:spPr/>
      <dgm:t>
        <a:bodyPr/>
        <a:lstStyle/>
        <a:p>
          <a:pPr algn="ctr"/>
          <a:r>
            <a:rPr lang="en-US" dirty="0" smtClean="0"/>
            <a:t>Interoperability</a:t>
          </a:r>
          <a:endParaRPr lang="en-US" dirty="0"/>
        </a:p>
      </dgm:t>
    </dgm:pt>
    <dgm:pt modelId="{9DF9E058-E261-47D1-B7E8-FB2A8A7E986C}" type="parTrans" cxnId="{11AFC47C-DEC3-4154-8AD4-EB7FB5DF4E4F}">
      <dgm:prSet/>
      <dgm:spPr/>
      <dgm:t>
        <a:bodyPr/>
        <a:lstStyle/>
        <a:p>
          <a:pPr algn="ctr"/>
          <a:endParaRPr lang="en-US"/>
        </a:p>
      </dgm:t>
    </dgm:pt>
    <dgm:pt modelId="{4D30D5B7-C373-44B9-B0D2-36617B0CC68E}" type="sibTrans" cxnId="{11AFC47C-DEC3-4154-8AD4-EB7FB5DF4E4F}">
      <dgm:prSet/>
      <dgm:spPr/>
      <dgm:t>
        <a:bodyPr/>
        <a:lstStyle/>
        <a:p>
          <a:pPr algn="ctr"/>
          <a:endParaRPr lang="en-US"/>
        </a:p>
      </dgm:t>
    </dgm:pt>
    <dgm:pt modelId="{F1DA4A87-221C-4FDD-875D-7CDFEBF40213}">
      <dgm:prSet phldrT="[Text]"/>
      <dgm:spPr/>
      <dgm:t>
        <a:bodyPr/>
        <a:lstStyle/>
        <a:p>
          <a:pPr algn="ctr"/>
          <a:r>
            <a:rPr lang="en-US" dirty="0" smtClean="0"/>
            <a:t>Coverage</a:t>
          </a:r>
          <a:endParaRPr lang="en-US" dirty="0"/>
        </a:p>
      </dgm:t>
    </dgm:pt>
    <dgm:pt modelId="{F57C5EFE-40AC-4367-A4A0-C7B10E6B5104}" type="parTrans" cxnId="{DDB70AD7-066C-48CE-AA92-571F64F06F11}">
      <dgm:prSet/>
      <dgm:spPr/>
      <dgm:t>
        <a:bodyPr/>
        <a:lstStyle/>
        <a:p>
          <a:pPr algn="ctr"/>
          <a:endParaRPr lang="en-US"/>
        </a:p>
      </dgm:t>
    </dgm:pt>
    <dgm:pt modelId="{605931E1-3E32-4B88-AD6E-7F28AC4D3496}" type="sibTrans" cxnId="{DDB70AD7-066C-48CE-AA92-571F64F06F11}">
      <dgm:prSet/>
      <dgm:spPr/>
      <dgm:t>
        <a:bodyPr/>
        <a:lstStyle/>
        <a:p>
          <a:pPr algn="ctr"/>
          <a:endParaRPr lang="en-US"/>
        </a:p>
      </dgm:t>
    </dgm:pt>
    <dgm:pt modelId="{7158FA9E-ADAD-4542-9678-746E7815E6C7}">
      <dgm:prSet phldrT="[Text]"/>
      <dgm:spPr/>
      <dgm:t>
        <a:bodyPr/>
        <a:lstStyle/>
        <a:p>
          <a:pPr algn="ctr"/>
          <a:r>
            <a:rPr lang="en-US" dirty="0" smtClean="0"/>
            <a:t>Funding</a:t>
          </a:r>
          <a:endParaRPr lang="en-US" dirty="0"/>
        </a:p>
      </dgm:t>
    </dgm:pt>
    <dgm:pt modelId="{E98B1864-B65D-42C6-92D1-C47F22925002}" type="parTrans" cxnId="{9C340BF2-79A5-4A2A-B275-99EFD604982A}">
      <dgm:prSet/>
      <dgm:spPr/>
      <dgm:t>
        <a:bodyPr/>
        <a:lstStyle/>
        <a:p>
          <a:pPr algn="ctr"/>
          <a:endParaRPr lang="en-US"/>
        </a:p>
      </dgm:t>
    </dgm:pt>
    <dgm:pt modelId="{26C35A70-D20B-4660-A4D5-EBB4513D2887}" type="sibTrans" cxnId="{9C340BF2-79A5-4A2A-B275-99EFD604982A}">
      <dgm:prSet/>
      <dgm:spPr/>
      <dgm:t>
        <a:bodyPr/>
        <a:lstStyle/>
        <a:p>
          <a:pPr algn="ctr"/>
          <a:endParaRPr lang="en-US"/>
        </a:p>
      </dgm:t>
    </dgm:pt>
    <dgm:pt modelId="{D6218CBB-9D6D-413F-9068-143D011CA11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 smtClean="0"/>
            <a:t>Security</a:t>
          </a:r>
          <a:endParaRPr lang="en-US" dirty="0"/>
        </a:p>
      </dgm:t>
    </dgm:pt>
    <dgm:pt modelId="{39F3FE2D-2821-4AB0-AA81-BDA8CE11AD9E}" type="parTrans" cxnId="{A2B7BB49-99E2-40AD-9A14-A044D430B34B}">
      <dgm:prSet/>
      <dgm:spPr/>
      <dgm:t>
        <a:bodyPr/>
        <a:lstStyle/>
        <a:p>
          <a:pPr algn="ctr"/>
          <a:endParaRPr lang="en-US"/>
        </a:p>
      </dgm:t>
    </dgm:pt>
    <dgm:pt modelId="{6D07E12C-1A5F-410D-8B2F-60ABA26C5E21}" type="sibTrans" cxnId="{A2B7BB49-99E2-40AD-9A14-A044D430B34B}">
      <dgm:prSet/>
      <dgm:spPr/>
      <dgm:t>
        <a:bodyPr/>
        <a:lstStyle/>
        <a:p>
          <a:pPr algn="ctr"/>
          <a:endParaRPr lang="en-US"/>
        </a:p>
      </dgm:t>
    </dgm:pt>
    <dgm:pt modelId="{2614A970-BBA1-441B-8566-E4FC4DE08A4A}">
      <dgm:prSet phldrT="[Text]"/>
      <dgm:spPr/>
      <dgm:t>
        <a:bodyPr/>
        <a:lstStyle/>
        <a:p>
          <a:pPr algn="ctr"/>
          <a:r>
            <a:rPr lang="en-US" dirty="0" smtClean="0"/>
            <a:t>Technology</a:t>
          </a:r>
          <a:endParaRPr lang="en-US" dirty="0"/>
        </a:p>
      </dgm:t>
    </dgm:pt>
    <dgm:pt modelId="{80450E0C-43D8-48F1-B6B7-52841B406BF1}" type="parTrans" cxnId="{D770E899-B5D9-4957-BCFE-F6BFC836E7FF}">
      <dgm:prSet/>
      <dgm:spPr/>
      <dgm:t>
        <a:bodyPr/>
        <a:lstStyle/>
        <a:p>
          <a:pPr algn="ctr"/>
          <a:endParaRPr lang="en-US"/>
        </a:p>
      </dgm:t>
    </dgm:pt>
    <dgm:pt modelId="{3E683B23-4EFC-4E1A-8370-3A59ED482837}" type="sibTrans" cxnId="{D770E899-B5D9-4957-BCFE-F6BFC836E7FF}">
      <dgm:prSet/>
      <dgm:spPr/>
      <dgm:t>
        <a:bodyPr/>
        <a:lstStyle/>
        <a:p>
          <a:pPr algn="ctr"/>
          <a:endParaRPr lang="en-US"/>
        </a:p>
      </dgm:t>
    </dgm:pt>
    <dgm:pt modelId="{C1A022B8-D74F-4EF5-84BE-2CD6B71D9123}">
      <dgm:prSet phldrT="[Text]"/>
      <dgm:spPr/>
      <dgm:t>
        <a:bodyPr/>
        <a:lstStyle/>
        <a:p>
          <a:pPr algn="ctr"/>
          <a:r>
            <a:rPr lang="en-US" dirty="0" smtClean="0"/>
            <a:t>Management</a:t>
          </a:r>
          <a:endParaRPr lang="en-US" dirty="0"/>
        </a:p>
      </dgm:t>
    </dgm:pt>
    <dgm:pt modelId="{0AEC27FF-5746-4360-82A3-5022D768D3E5}" type="parTrans" cxnId="{D8BEE0FA-5DF5-413C-BF41-7CE9EB94BFE6}">
      <dgm:prSet/>
      <dgm:spPr/>
      <dgm:t>
        <a:bodyPr/>
        <a:lstStyle/>
        <a:p>
          <a:pPr algn="ctr"/>
          <a:endParaRPr lang="en-US"/>
        </a:p>
      </dgm:t>
    </dgm:pt>
    <dgm:pt modelId="{D647517D-495D-4C6D-977A-5CF4099C1A99}" type="sibTrans" cxnId="{D8BEE0FA-5DF5-413C-BF41-7CE9EB94BFE6}">
      <dgm:prSet/>
      <dgm:spPr/>
      <dgm:t>
        <a:bodyPr/>
        <a:lstStyle/>
        <a:p>
          <a:pPr algn="ctr"/>
          <a:endParaRPr lang="en-US"/>
        </a:p>
      </dgm:t>
    </dgm:pt>
    <dgm:pt modelId="{78A13C09-F6FC-43B0-A4E6-14807031FFE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 err="1" smtClean="0"/>
            <a:t>QOS</a:t>
          </a:r>
          <a:endParaRPr lang="en-US" dirty="0"/>
        </a:p>
      </dgm:t>
    </dgm:pt>
    <dgm:pt modelId="{93020BF8-020C-49A3-942A-8629ECD5439B}" type="parTrans" cxnId="{1709B673-D114-48B1-BDFF-235D9AE4A52D}">
      <dgm:prSet/>
      <dgm:spPr/>
      <dgm:t>
        <a:bodyPr/>
        <a:lstStyle/>
        <a:p>
          <a:pPr algn="ctr"/>
          <a:endParaRPr lang="en-US"/>
        </a:p>
      </dgm:t>
    </dgm:pt>
    <dgm:pt modelId="{48DB0550-91D4-433C-B14A-70176F9052F0}" type="sibTrans" cxnId="{1709B673-D114-48B1-BDFF-235D9AE4A52D}">
      <dgm:prSet/>
      <dgm:spPr/>
      <dgm:t>
        <a:bodyPr/>
        <a:lstStyle/>
        <a:p>
          <a:pPr algn="ctr"/>
          <a:endParaRPr lang="en-US"/>
        </a:p>
      </dgm:t>
    </dgm:pt>
    <dgm:pt modelId="{C4D387A6-BA51-4F9E-A73D-08A1D342CBFF}">
      <dgm:prSet phldrT="[Text]"/>
      <dgm:spPr/>
      <dgm:t>
        <a:bodyPr/>
        <a:lstStyle/>
        <a:p>
          <a:pPr algn="ctr"/>
          <a:r>
            <a:rPr lang="en-US" dirty="0" smtClean="0"/>
            <a:t>Timeline</a:t>
          </a:r>
          <a:endParaRPr lang="en-US" dirty="0"/>
        </a:p>
      </dgm:t>
    </dgm:pt>
    <dgm:pt modelId="{6F922C1D-52FD-44C0-BF2A-0C0915DDDF78}" type="parTrans" cxnId="{33242C79-352F-4510-81EB-A89B1E92AAD0}">
      <dgm:prSet/>
      <dgm:spPr/>
      <dgm:t>
        <a:bodyPr/>
        <a:lstStyle/>
        <a:p>
          <a:pPr algn="ctr"/>
          <a:endParaRPr lang="en-US"/>
        </a:p>
      </dgm:t>
    </dgm:pt>
    <dgm:pt modelId="{5BFE59E5-6C3F-4EC0-86A0-B303842C369F}" type="sibTrans" cxnId="{33242C79-352F-4510-81EB-A89B1E92AAD0}">
      <dgm:prSet/>
      <dgm:spPr/>
      <dgm:t>
        <a:bodyPr/>
        <a:lstStyle/>
        <a:p>
          <a:pPr algn="ctr"/>
          <a:endParaRPr lang="en-US"/>
        </a:p>
      </dgm:t>
    </dgm:pt>
    <dgm:pt modelId="{4E79C03E-78BF-4209-B137-629640F26349}" type="pres">
      <dgm:prSet presAssocID="{76495EDB-C11B-4541-8659-E53A72AD7100}" presName="diagram" presStyleCnt="0">
        <dgm:presLayoutVars>
          <dgm:dir/>
          <dgm:resizeHandles val="exact"/>
        </dgm:presLayoutVars>
      </dgm:prSet>
      <dgm:spPr/>
    </dgm:pt>
    <dgm:pt modelId="{36797850-3108-47AE-95FF-AA560346D211}" type="pres">
      <dgm:prSet presAssocID="{A8C585AD-101E-40BC-83FD-031DEC0E3F93}" presName="node" presStyleLbl="node1" presStyleIdx="0" presStyleCnt="9" custLinFactNeighborX="55216">
        <dgm:presLayoutVars>
          <dgm:bulletEnabled val="1"/>
        </dgm:presLayoutVars>
      </dgm:prSet>
      <dgm:spPr/>
    </dgm:pt>
    <dgm:pt modelId="{5ABD4731-8B1C-444B-AF4A-B52A0FDECF2E}" type="pres">
      <dgm:prSet presAssocID="{6330C9DA-EB79-4308-8643-C015A51E2869}" presName="sibTrans" presStyleCnt="0"/>
      <dgm:spPr/>
    </dgm:pt>
    <dgm:pt modelId="{47251E37-EE61-40AC-BF5D-B8FA940FB8EA}" type="pres">
      <dgm:prSet presAssocID="{0E389578-287E-4315-8136-BF9A68C61611}" presName="node" presStyleLbl="node1" presStyleIdx="1" presStyleCnt="9" custLinFactNeighborX="55216">
        <dgm:presLayoutVars>
          <dgm:bulletEnabled val="1"/>
        </dgm:presLayoutVars>
      </dgm:prSet>
      <dgm:spPr/>
    </dgm:pt>
    <dgm:pt modelId="{44511F13-209E-47D3-9645-5402E0458901}" type="pres">
      <dgm:prSet presAssocID="{4D30D5B7-C373-44B9-B0D2-36617B0CC68E}" presName="sibTrans" presStyleCnt="0"/>
      <dgm:spPr/>
    </dgm:pt>
    <dgm:pt modelId="{32E4E471-3FB3-4DC2-ADBF-D316FED4BA5B}" type="pres">
      <dgm:prSet presAssocID="{F1DA4A87-221C-4FDD-875D-7CDFEBF40213}" presName="node" presStyleLbl="node1" presStyleIdx="2" presStyleCnt="9" custLinFactX="-64646" custLinFactY="100000" custLinFactNeighborX="-100000" custLinFactNeighborY="126764">
        <dgm:presLayoutVars>
          <dgm:bulletEnabled val="1"/>
        </dgm:presLayoutVars>
      </dgm:prSet>
      <dgm:spPr/>
    </dgm:pt>
    <dgm:pt modelId="{89ECA42B-DDB9-42B2-B309-233476979858}" type="pres">
      <dgm:prSet presAssocID="{605931E1-3E32-4B88-AD6E-7F28AC4D3496}" presName="sibTrans" presStyleCnt="0"/>
      <dgm:spPr/>
    </dgm:pt>
    <dgm:pt modelId="{857375C4-1F9F-4AFA-BE13-6F4C68638C45}" type="pres">
      <dgm:prSet presAssocID="{7158FA9E-ADAD-4542-9678-746E7815E6C7}" presName="node" presStyleLbl="node1" presStyleIdx="3" presStyleCnt="9" custLinFactNeighborX="-55701" custLinFactNeighborY="-159">
        <dgm:presLayoutVars>
          <dgm:bulletEnabled val="1"/>
        </dgm:presLayoutVars>
      </dgm:prSet>
      <dgm:spPr/>
    </dgm:pt>
    <dgm:pt modelId="{3CCC9985-9938-44EA-964E-A5D7A9E04DF8}" type="pres">
      <dgm:prSet presAssocID="{26C35A70-D20B-4660-A4D5-EBB4513D2887}" presName="sibTrans" presStyleCnt="0"/>
      <dgm:spPr/>
    </dgm:pt>
    <dgm:pt modelId="{86049543-D7B3-4429-AFF8-C1B8C6E899DB}" type="pres">
      <dgm:prSet presAssocID="{D6218CBB-9D6D-413F-9068-143D011CA115}" presName="node" presStyleLbl="node1" presStyleIdx="4" presStyleCnt="9" custLinFactNeighborX="55216">
        <dgm:presLayoutVars>
          <dgm:bulletEnabled val="1"/>
        </dgm:presLayoutVars>
      </dgm:prSet>
      <dgm:spPr/>
    </dgm:pt>
    <dgm:pt modelId="{5A9746DB-F9A8-42AF-BFD1-B9E74A000347}" type="pres">
      <dgm:prSet presAssocID="{6D07E12C-1A5F-410D-8B2F-60ABA26C5E21}" presName="sibTrans" presStyleCnt="0"/>
      <dgm:spPr/>
    </dgm:pt>
    <dgm:pt modelId="{324198A7-ADBC-44CE-B7AA-4516CE772C11}" type="pres">
      <dgm:prSet presAssocID="{2614A970-BBA1-441B-8566-E4FC4DE08A4A}" presName="node" presStyleLbl="node1" presStyleIdx="5" presStyleCnt="9" custLinFactNeighborX="55216">
        <dgm:presLayoutVars>
          <dgm:bulletEnabled val="1"/>
        </dgm:presLayoutVars>
      </dgm:prSet>
      <dgm:spPr/>
    </dgm:pt>
    <dgm:pt modelId="{C29BC728-06D5-40DA-9ADF-753A1D3BB23F}" type="pres">
      <dgm:prSet presAssocID="{3E683B23-4EFC-4E1A-8370-3A59ED482837}" presName="sibTrans" presStyleCnt="0"/>
      <dgm:spPr/>
    </dgm:pt>
    <dgm:pt modelId="{61C5820B-B809-4668-BA2A-FC2AAA436DDB}" type="pres">
      <dgm:prSet presAssocID="{C1A022B8-D74F-4EF5-84BE-2CD6B71D9123}" presName="node" presStyleLbl="node1" presStyleIdx="6" presStyleCnt="9" custLinFactNeighborX="55216">
        <dgm:presLayoutVars>
          <dgm:bulletEnabled val="1"/>
        </dgm:presLayoutVars>
      </dgm:prSet>
      <dgm:spPr/>
    </dgm:pt>
    <dgm:pt modelId="{34913C41-2F4E-47A5-9483-EC9FA47AE6EB}" type="pres">
      <dgm:prSet presAssocID="{D647517D-495D-4C6D-977A-5CF4099C1A99}" presName="sibTrans" presStyleCnt="0"/>
      <dgm:spPr/>
    </dgm:pt>
    <dgm:pt modelId="{E44FB2FA-F00A-411A-95F8-F2351B2E5063}" type="pres">
      <dgm:prSet presAssocID="{78A13C09-F6FC-43B0-A4E6-14807031FFEF}" presName="node" presStyleLbl="node1" presStyleIdx="7" presStyleCnt="9" custLinFactY="6809" custLinFactNeighborX="-53237" custLinFactNeighborY="100000">
        <dgm:presLayoutVars>
          <dgm:bulletEnabled val="1"/>
        </dgm:presLayoutVars>
      </dgm:prSet>
      <dgm:spPr/>
    </dgm:pt>
    <dgm:pt modelId="{684E38C3-BA1C-4034-87B5-BE79CD2DE2E5}" type="pres">
      <dgm:prSet presAssocID="{48DB0550-91D4-433C-B14A-70176F9052F0}" presName="sibTrans" presStyleCnt="0"/>
      <dgm:spPr/>
    </dgm:pt>
    <dgm:pt modelId="{B0787B2E-449C-44F5-8FDD-7AD241197EF2}" type="pres">
      <dgm:prSet presAssocID="{C4D387A6-BA51-4F9E-A73D-08A1D342CBFF}" presName="node" presStyleLbl="node1" presStyleIdx="8" presStyleCnt="9" custLinFactNeighborX="4" custLinFactNeighborY="-7394">
        <dgm:presLayoutVars>
          <dgm:bulletEnabled val="1"/>
        </dgm:presLayoutVars>
      </dgm:prSet>
      <dgm:spPr/>
    </dgm:pt>
  </dgm:ptLst>
  <dgm:cxnLst>
    <dgm:cxn modelId="{A2B7BB49-99E2-40AD-9A14-A044D430B34B}" srcId="{76495EDB-C11B-4541-8659-E53A72AD7100}" destId="{D6218CBB-9D6D-413F-9068-143D011CA115}" srcOrd="4" destOrd="0" parTransId="{39F3FE2D-2821-4AB0-AA81-BDA8CE11AD9E}" sibTransId="{6D07E12C-1A5F-410D-8B2F-60ABA26C5E21}"/>
    <dgm:cxn modelId="{D8BEE0FA-5DF5-413C-BF41-7CE9EB94BFE6}" srcId="{76495EDB-C11B-4541-8659-E53A72AD7100}" destId="{C1A022B8-D74F-4EF5-84BE-2CD6B71D9123}" srcOrd="6" destOrd="0" parTransId="{0AEC27FF-5746-4360-82A3-5022D768D3E5}" sibTransId="{D647517D-495D-4C6D-977A-5CF4099C1A99}"/>
    <dgm:cxn modelId="{F7C172D0-260A-43A2-A674-3300CB8E22C6}" type="presOf" srcId="{C1A022B8-D74F-4EF5-84BE-2CD6B71D9123}" destId="{61C5820B-B809-4668-BA2A-FC2AAA436DDB}" srcOrd="0" destOrd="0" presId="urn:microsoft.com/office/officeart/2005/8/layout/default"/>
    <dgm:cxn modelId="{992BC82D-B7C8-4E6E-BA96-0325DB578AD6}" type="presOf" srcId="{0E389578-287E-4315-8136-BF9A68C61611}" destId="{47251E37-EE61-40AC-BF5D-B8FA940FB8EA}" srcOrd="0" destOrd="0" presId="urn:microsoft.com/office/officeart/2005/8/layout/default"/>
    <dgm:cxn modelId="{A7538CDB-697C-4B19-92EB-7FDC76B6AC08}" type="presOf" srcId="{2614A970-BBA1-441B-8566-E4FC4DE08A4A}" destId="{324198A7-ADBC-44CE-B7AA-4516CE772C11}" srcOrd="0" destOrd="0" presId="urn:microsoft.com/office/officeart/2005/8/layout/default"/>
    <dgm:cxn modelId="{0C42F923-2AC3-4149-8F45-FBBC5C80107F}" type="presOf" srcId="{7158FA9E-ADAD-4542-9678-746E7815E6C7}" destId="{857375C4-1F9F-4AFA-BE13-6F4C68638C45}" srcOrd="0" destOrd="0" presId="urn:microsoft.com/office/officeart/2005/8/layout/default"/>
    <dgm:cxn modelId="{1B0A7CE6-F51C-4D59-A055-59DA17AE90CA}" type="presOf" srcId="{F1DA4A87-221C-4FDD-875D-7CDFEBF40213}" destId="{32E4E471-3FB3-4DC2-ADBF-D316FED4BA5B}" srcOrd="0" destOrd="0" presId="urn:microsoft.com/office/officeart/2005/8/layout/default"/>
    <dgm:cxn modelId="{DDB70AD7-066C-48CE-AA92-571F64F06F11}" srcId="{76495EDB-C11B-4541-8659-E53A72AD7100}" destId="{F1DA4A87-221C-4FDD-875D-7CDFEBF40213}" srcOrd="2" destOrd="0" parTransId="{F57C5EFE-40AC-4367-A4A0-C7B10E6B5104}" sibTransId="{605931E1-3E32-4B88-AD6E-7F28AC4D3496}"/>
    <dgm:cxn modelId="{33242C79-352F-4510-81EB-A89B1E92AAD0}" srcId="{76495EDB-C11B-4541-8659-E53A72AD7100}" destId="{C4D387A6-BA51-4F9E-A73D-08A1D342CBFF}" srcOrd="8" destOrd="0" parTransId="{6F922C1D-52FD-44C0-BF2A-0C0915DDDF78}" sibTransId="{5BFE59E5-6C3F-4EC0-86A0-B303842C369F}"/>
    <dgm:cxn modelId="{6B485624-46A8-4419-AC1E-58E63EA040D4}" type="presOf" srcId="{D6218CBB-9D6D-413F-9068-143D011CA115}" destId="{86049543-D7B3-4429-AFF8-C1B8C6E899DB}" srcOrd="0" destOrd="0" presId="urn:microsoft.com/office/officeart/2005/8/layout/default"/>
    <dgm:cxn modelId="{D770E899-B5D9-4957-BCFE-F6BFC836E7FF}" srcId="{76495EDB-C11B-4541-8659-E53A72AD7100}" destId="{2614A970-BBA1-441B-8566-E4FC4DE08A4A}" srcOrd="5" destOrd="0" parTransId="{80450E0C-43D8-48F1-B6B7-52841B406BF1}" sibTransId="{3E683B23-4EFC-4E1A-8370-3A59ED482837}"/>
    <dgm:cxn modelId="{5A676F5F-17A3-41BF-9079-A9753D1A93FD}" srcId="{76495EDB-C11B-4541-8659-E53A72AD7100}" destId="{A8C585AD-101E-40BC-83FD-031DEC0E3F93}" srcOrd="0" destOrd="0" parTransId="{BE9EA9C4-B669-415E-B185-2FE51706B718}" sibTransId="{6330C9DA-EB79-4308-8643-C015A51E2869}"/>
    <dgm:cxn modelId="{9C340BF2-79A5-4A2A-B275-99EFD604982A}" srcId="{76495EDB-C11B-4541-8659-E53A72AD7100}" destId="{7158FA9E-ADAD-4542-9678-746E7815E6C7}" srcOrd="3" destOrd="0" parTransId="{E98B1864-B65D-42C6-92D1-C47F22925002}" sibTransId="{26C35A70-D20B-4660-A4D5-EBB4513D2887}"/>
    <dgm:cxn modelId="{1A2741BB-8F51-4631-B953-0AAEE44D638E}" type="presOf" srcId="{78A13C09-F6FC-43B0-A4E6-14807031FFEF}" destId="{E44FB2FA-F00A-411A-95F8-F2351B2E5063}" srcOrd="0" destOrd="0" presId="urn:microsoft.com/office/officeart/2005/8/layout/default"/>
    <dgm:cxn modelId="{F4462493-AC6F-42CD-95AD-5E58EA9921EB}" type="presOf" srcId="{C4D387A6-BA51-4F9E-A73D-08A1D342CBFF}" destId="{B0787B2E-449C-44F5-8FDD-7AD241197EF2}" srcOrd="0" destOrd="0" presId="urn:microsoft.com/office/officeart/2005/8/layout/default"/>
    <dgm:cxn modelId="{1709B673-D114-48B1-BDFF-235D9AE4A52D}" srcId="{76495EDB-C11B-4541-8659-E53A72AD7100}" destId="{78A13C09-F6FC-43B0-A4E6-14807031FFEF}" srcOrd="7" destOrd="0" parTransId="{93020BF8-020C-49A3-942A-8629ECD5439B}" sibTransId="{48DB0550-91D4-433C-B14A-70176F9052F0}"/>
    <dgm:cxn modelId="{11AFC47C-DEC3-4154-8AD4-EB7FB5DF4E4F}" srcId="{76495EDB-C11B-4541-8659-E53A72AD7100}" destId="{0E389578-287E-4315-8136-BF9A68C61611}" srcOrd="1" destOrd="0" parTransId="{9DF9E058-E261-47D1-B7E8-FB2A8A7E986C}" sibTransId="{4D30D5B7-C373-44B9-B0D2-36617B0CC68E}"/>
    <dgm:cxn modelId="{E4B65C7F-CD55-4F6C-846C-9B2CB8CC688F}" type="presOf" srcId="{76495EDB-C11B-4541-8659-E53A72AD7100}" destId="{4E79C03E-78BF-4209-B137-629640F26349}" srcOrd="0" destOrd="0" presId="urn:microsoft.com/office/officeart/2005/8/layout/default"/>
    <dgm:cxn modelId="{835AD15F-2E7F-4104-8FB5-B820DD08F00C}" type="presOf" srcId="{A8C585AD-101E-40BC-83FD-031DEC0E3F93}" destId="{36797850-3108-47AE-95FF-AA560346D211}" srcOrd="0" destOrd="0" presId="urn:microsoft.com/office/officeart/2005/8/layout/default"/>
    <dgm:cxn modelId="{9F8FAD19-9B03-4CE2-8B2D-D486F7F5B122}" type="presParOf" srcId="{4E79C03E-78BF-4209-B137-629640F26349}" destId="{36797850-3108-47AE-95FF-AA560346D211}" srcOrd="0" destOrd="0" presId="urn:microsoft.com/office/officeart/2005/8/layout/default"/>
    <dgm:cxn modelId="{C7CD87F1-AF63-4DC8-9950-E0A1DC2414FE}" type="presParOf" srcId="{4E79C03E-78BF-4209-B137-629640F26349}" destId="{5ABD4731-8B1C-444B-AF4A-B52A0FDECF2E}" srcOrd="1" destOrd="0" presId="urn:microsoft.com/office/officeart/2005/8/layout/default"/>
    <dgm:cxn modelId="{9DF4B040-C208-4C92-AC03-3772916E4CB0}" type="presParOf" srcId="{4E79C03E-78BF-4209-B137-629640F26349}" destId="{47251E37-EE61-40AC-BF5D-B8FA940FB8EA}" srcOrd="2" destOrd="0" presId="urn:microsoft.com/office/officeart/2005/8/layout/default"/>
    <dgm:cxn modelId="{CE27E37D-5918-4870-BC6E-4507EC271FE7}" type="presParOf" srcId="{4E79C03E-78BF-4209-B137-629640F26349}" destId="{44511F13-209E-47D3-9645-5402E0458901}" srcOrd="3" destOrd="0" presId="urn:microsoft.com/office/officeart/2005/8/layout/default"/>
    <dgm:cxn modelId="{DB1148A1-BFC0-47AF-8A6B-01E1053B7A18}" type="presParOf" srcId="{4E79C03E-78BF-4209-B137-629640F26349}" destId="{32E4E471-3FB3-4DC2-ADBF-D316FED4BA5B}" srcOrd="4" destOrd="0" presId="urn:microsoft.com/office/officeart/2005/8/layout/default"/>
    <dgm:cxn modelId="{5958B2B2-CC58-4619-B2C3-CA2B75F8F1FB}" type="presParOf" srcId="{4E79C03E-78BF-4209-B137-629640F26349}" destId="{89ECA42B-DDB9-42B2-B309-233476979858}" srcOrd="5" destOrd="0" presId="urn:microsoft.com/office/officeart/2005/8/layout/default"/>
    <dgm:cxn modelId="{C82E7098-42D4-4F95-9979-24790CB086FE}" type="presParOf" srcId="{4E79C03E-78BF-4209-B137-629640F26349}" destId="{857375C4-1F9F-4AFA-BE13-6F4C68638C45}" srcOrd="6" destOrd="0" presId="urn:microsoft.com/office/officeart/2005/8/layout/default"/>
    <dgm:cxn modelId="{5FAE18E6-2BD3-41C4-9D8E-3B5FCCEBEEE6}" type="presParOf" srcId="{4E79C03E-78BF-4209-B137-629640F26349}" destId="{3CCC9985-9938-44EA-964E-A5D7A9E04DF8}" srcOrd="7" destOrd="0" presId="urn:microsoft.com/office/officeart/2005/8/layout/default"/>
    <dgm:cxn modelId="{DE26F4FD-0FBC-4CB3-876C-A24FDE3DF054}" type="presParOf" srcId="{4E79C03E-78BF-4209-B137-629640F26349}" destId="{86049543-D7B3-4429-AFF8-C1B8C6E899DB}" srcOrd="8" destOrd="0" presId="urn:microsoft.com/office/officeart/2005/8/layout/default"/>
    <dgm:cxn modelId="{38FFA4C3-7F3F-4879-96DA-2A0C17F52485}" type="presParOf" srcId="{4E79C03E-78BF-4209-B137-629640F26349}" destId="{5A9746DB-F9A8-42AF-BFD1-B9E74A000347}" srcOrd="9" destOrd="0" presId="urn:microsoft.com/office/officeart/2005/8/layout/default"/>
    <dgm:cxn modelId="{7E3B1E52-C110-4447-B543-0A0BC3544346}" type="presParOf" srcId="{4E79C03E-78BF-4209-B137-629640F26349}" destId="{324198A7-ADBC-44CE-B7AA-4516CE772C11}" srcOrd="10" destOrd="0" presId="urn:microsoft.com/office/officeart/2005/8/layout/default"/>
    <dgm:cxn modelId="{20D9C27D-1C26-4BD7-AAF3-18FDDE9B3320}" type="presParOf" srcId="{4E79C03E-78BF-4209-B137-629640F26349}" destId="{C29BC728-06D5-40DA-9ADF-753A1D3BB23F}" srcOrd="11" destOrd="0" presId="urn:microsoft.com/office/officeart/2005/8/layout/default"/>
    <dgm:cxn modelId="{16BED123-059D-4226-AFBC-6BD73A1EB1D3}" type="presParOf" srcId="{4E79C03E-78BF-4209-B137-629640F26349}" destId="{61C5820B-B809-4668-BA2A-FC2AAA436DDB}" srcOrd="12" destOrd="0" presId="urn:microsoft.com/office/officeart/2005/8/layout/default"/>
    <dgm:cxn modelId="{F1AEA606-4B55-4AC2-947F-412EC0356617}" type="presParOf" srcId="{4E79C03E-78BF-4209-B137-629640F26349}" destId="{34913C41-2F4E-47A5-9483-EC9FA47AE6EB}" srcOrd="13" destOrd="0" presId="urn:microsoft.com/office/officeart/2005/8/layout/default"/>
    <dgm:cxn modelId="{6755072C-CA51-48F2-92D6-D26FF2670DDA}" type="presParOf" srcId="{4E79C03E-78BF-4209-B137-629640F26349}" destId="{E44FB2FA-F00A-411A-95F8-F2351B2E5063}" srcOrd="14" destOrd="0" presId="urn:microsoft.com/office/officeart/2005/8/layout/default"/>
    <dgm:cxn modelId="{0F4767A4-BAB6-413E-94CE-147E2ABCF27B}" type="presParOf" srcId="{4E79C03E-78BF-4209-B137-629640F26349}" destId="{684E38C3-BA1C-4034-87B5-BE79CD2DE2E5}" srcOrd="15" destOrd="0" presId="urn:microsoft.com/office/officeart/2005/8/layout/default"/>
    <dgm:cxn modelId="{918BEBF5-CD46-451F-A8DA-74426BCC93C1}" type="presParOf" srcId="{4E79C03E-78BF-4209-B137-629640F26349}" destId="{B0787B2E-449C-44F5-8FDD-7AD241197EF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7850-3108-47AE-95FF-AA560346D211}">
      <dsp:nvSpPr>
        <dsp:cNvPr id="0" name=""/>
        <dsp:cNvSpPr/>
      </dsp:nvSpPr>
      <dsp:spPr>
        <a:xfrm>
          <a:off x="1491945" y="1562"/>
          <a:ext cx="1641499" cy="984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</a:t>
          </a:r>
          <a:endParaRPr lang="en-US" sz="1800" kern="1200" dirty="0"/>
        </a:p>
      </dsp:txBody>
      <dsp:txXfrm>
        <a:off x="1491945" y="1562"/>
        <a:ext cx="1641499" cy="984899"/>
      </dsp:txXfrm>
    </dsp:sp>
    <dsp:sp modelId="{47251E37-EE61-40AC-BF5D-B8FA940FB8EA}">
      <dsp:nvSpPr>
        <dsp:cNvPr id="0" name=""/>
        <dsp:cNvSpPr/>
      </dsp:nvSpPr>
      <dsp:spPr>
        <a:xfrm>
          <a:off x="3297595" y="1562"/>
          <a:ext cx="1641499" cy="9848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Interoperability</a:t>
          </a:r>
          <a:endParaRPr lang="en-US" sz="1800" kern="1200" dirty="0"/>
        </a:p>
      </dsp:txBody>
      <dsp:txXfrm>
        <a:off x="3297595" y="1562"/>
        <a:ext cx="1641499" cy="984899"/>
      </dsp:txXfrm>
    </dsp:sp>
    <dsp:sp modelId="{32E4E471-3FB3-4DC2-ADBF-D316FED4BA5B}">
      <dsp:nvSpPr>
        <dsp:cNvPr id="0" name=""/>
        <dsp:cNvSpPr/>
      </dsp:nvSpPr>
      <dsp:spPr>
        <a:xfrm>
          <a:off x="1494211" y="2234961"/>
          <a:ext cx="1641499" cy="9848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Coverage</a:t>
          </a:r>
          <a:endParaRPr lang="en-US" sz="1800" kern="1200" dirty="0"/>
        </a:p>
      </dsp:txBody>
      <dsp:txXfrm>
        <a:off x="1494211" y="2234961"/>
        <a:ext cx="1641499" cy="984899"/>
      </dsp:txXfrm>
    </dsp:sp>
    <dsp:sp modelId="{857375C4-1F9F-4AFA-BE13-6F4C68638C45}">
      <dsp:nvSpPr>
        <dsp:cNvPr id="0" name=""/>
        <dsp:cNvSpPr/>
      </dsp:nvSpPr>
      <dsp:spPr>
        <a:xfrm>
          <a:off x="5088192" y="0"/>
          <a:ext cx="1641499" cy="984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Funding</a:t>
          </a:r>
          <a:endParaRPr lang="en-US" sz="1800" kern="1200" dirty="0"/>
        </a:p>
      </dsp:txBody>
      <dsp:txXfrm>
        <a:off x="5088192" y="0"/>
        <a:ext cx="1641499" cy="984899"/>
      </dsp:txXfrm>
    </dsp:sp>
    <dsp:sp modelId="{86049543-D7B3-4429-AFF8-C1B8C6E899DB}">
      <dsp:nvSpPr>
        <dsp:cNvPr id="0" name=""/>
        <dsp:cNvSpPr/>
      </dsp:nvSpPr>
      <dsp:spPr>
        <a:xfrm>
          <a:off x="1491945" y="1150612"/>
          <a:ext cx="1641499" cy="984899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Security</a:t>
          </a:r>
          <a:endParaRPr lang="en-US" sz="1800" kern="1200" dirty="0"/>
        </a:p>
      </dsp:txBody>
      <dsp:txXfrm>
        <a:off x="1491945" y="1150612"/>
        <a:ext cx="1641499" cy="984899"/>
      </dsp:txXfrm>
    </dsp:sp>
    <dsp:sp modelId="{324198A7-ADBC-44CE-B7AA-4516CE772C11}">
      <dsp:nvSpPr>
        <dsp:cNvPr id="0" name=""/>
        <dsp:cNvSpPr/>
      </dsp:nvSpPr>
      <dsp:spPr>
        <a:xfrm>
          <a:off x="3297595" y="1150612"/>
          <a:ext cx="1641499" cy="984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Technology</a:t>
          </a:r>
          <a:endParaRPr lang="en-US" sz="1800" kern="1200" dirty="0"/>
        </a:p>
      </dsp:txBody>
      <dsp:txXfrm>
        <a:off x="3297595" y="1150612"/>
        <a:ext cx="1641499" cy="984899"/>
      </dsp:txXfrm>
    </dsp:sp>
    <dsp:sp modelId="{61C5820B-B809-4668-BA2A-FC2AAA436DDB}">
      <dsp:nvSpPr>
        <dsp:cNvPr id="0" name=""/>
        <dsp:cNvSpPr/>
      </dsp:nvSpPr>
      <dsp:spPr>
        <a:xfrm>
          <a:off x="5103245" y="1150612"/>
          <a:ext cx="1641499" cy="9848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Management</a:t>
          </a:r>
          <a:endParaRPr lang="en-US" sz="1800" kern="1200" dirty="0"/>
        </a:p>
      </dsp:txBody>
      <dsp:txXfrm>
        <a:off x="5103245" y="1150612"/>
        <a:ext cx="1641499" cy="984899"/>
      </dsp:txXfrm>
    </dsp:sp>
    <dsp:sp modelId="{E44FB2FA-F00A-411A-95F8-F2351B2E5063}">
      <dsp:nvSpPr>
        <dsp:cNvPr id="0" name=""/>
        <dsp:cNvSpPr/>
      </dsp:nvSpPr>
      <dsp:spPr>
        <a:xfrm>
          <a:off x="5128639" y="2202574"/>
          <a:ext cx="1641499" cy="984899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QOS</a:t>
          </a:r>
          <a:endParaRPr lang="en-US" sz="1800" kern="1200" dirty="0"/>
        </a:p>
      </dsp:txBody>
      <dsp:txXfrm>
        <a:off x="5128639" y="2202574"/>
        <a:ext cx="1641499" cy="984899"/>
      </dsp:txXfrm>
    </dsp:sp>
    <dsp:sp modelId="{B0787B2E-449C-44F5-8FDD-7AD241197EF2}">
      <dsp:nvSpPr>
        <dsp:cNvPr id="0" name=""/>
        <dsp:cNvSpPr/>
      </dsp:nvSpPr>
      <dsp:spPr>
        <a:xfrm>
          <a:off x="3294115" y="2226838"/>
          <a:ext cx="1641499" cy="984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Timeline</a:t>
          </a:r>
          <a:endParaRPr lang="en-US" sz="1800" kern="1200" dirty="0"/>
        </a:p>
      </dsp:txBody>
      <dsp:txXfrm>
        <a:off x="3294115" y="2226838"/>
        <a:ext cx="1641499" cy="984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E4105-3EB2-4DA0-8408-898BBBC7F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9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87796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92400"/>
            <a:ext cx="8229600" cy="328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00" y="190500"/>
            <a:ext cx="19558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7000" y="6174601"/>
            <a:ext cx="59055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1300" b="1" dirty="0" err="1" smtClean="0">
                <a:solidFill>
                  <a:schemeClr val="accent1">
                    <a:lumMod val="75000"/>
                  </a:schemeClr>
                </a:solidFill>
              </a:rPr>
              <a:t>LAFirstNet</a:t>
            </a:r>
            <a:r>
              <a:rPr lang="en-US" sz="1300" b="1" baseline="0" dirty="0" smtClean="0">
                <a:solidFill>
                  <a:schemeClr val="accent1">
                    <a:lumMod val="75000"/>
                  </a:schemeClr>
                </a:solidFill>
              </a:rPr>
              <a:t>    •    </a:t>
            </a:r>
            <a:r>
              <a:rPr lang="en-US" sz="1300" b="1" baseline="0" dirty="0" err="1" smtClean="0">
                <a:solidFill>
                  <a:schemeClr val="accent1">
                    <a:lumMod val="75000"/>
                  </a:schemeClr>
                </a:solidFill>
              </a:rPr>
              <a:t>www.FirstNet.louisiana.gov</a:t>
            </a:r>
            <a:r>
              <a:rPr lang="en-US" sz="1300" b="1" baseline="0" dirty="0" smtClean="0">
                <a:solidFill>
                  <a:schemeClr val="accent1">
                    <a:lumMod val="75000"/>
                  </a:schemeClr>
                </a:solidFill>
              </a:rPr>
              <a:t>    •    </a:t>
            </a:r>
            <a:r>
              <a:rPr lang="en-US" sz="1300" b="1" baseline="0" dirty="0" err="1" smtClean="0">
                <a:solidFill>
                  <a:schemeClr val="accent1">
                    <a:lumMod val="75000"/>
                  </a:schemeClr>
                </a:solidFill>
              </a:rPr>
              <a:t>FirstNet@la.gov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LA_logo11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5390821"/>
            <a:ext cx="1155700" cy="11115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989" y="2163607"/>
            <a:ext cx="6708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800000"/>
                </a:solidFill>
              </a:rPr>
              <a:t>Louisiana Public </a:t>
            </a:r>
            <a:r>
              <a:rPr lang="en-US" sz="5400" b="1" dirty="0">
                <a:solidFill>
                  <a:srgbClr val="800000"/>
                </a:solidFill>
              </a:rPr>
              <a:t>Safety </a:t>
            </a:r>
            <a:r>
              <a:rPr lang="en-US" sz="5400" b="1" dirty="0">
                <a:solidFill>
                  <a:srgbClr val="800000"/>
                </a:solidFill>
              </a:rPr>
              <a:t>Broadband/</a:t>
            </a:r>
            <a:r>
              <a:rPr lang="en-US" sz="5400" b="1" dirty="0" err="1">
                <a:solidFill>
                  <a:srgbClr val="800000"/>
                </a:solidFill>
              </a:rPr>
              <a:t>FirstNet</a:t>
            </a:r>
            <a:r>
              <a:rPr lang="en-US" sz="5400" b="1" dirty="0">
                <a:solidFill>
                  <a:srgbClr val="800000"/>
                </a:solidFill>
              </a:rPr>
              <a:t> </a:t>
            </a:r>
            <a:r>
              <a:rPr lang="en-US" sz="5400" b="1" dirty="0">
                <a:solidFill>
                  <a:srgbClr val="800000"/>
                </a:solidFill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3841" y="5284099"/>
            <a:ext cx="417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</a:rPr>
              <a:t>January 21 – 22, 2015</a:t>
            </a:r>
            <a:endParaRPr lang="en-US" sz="3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0996" y="2682060"/>
            <a:ext cx="7562008" cy="3286039"/>
          </a:xfrm>
        </p:spPr>
        <p:txBody>
          <a:bodyPr>
            <a:normAutofit/>
          </a:bodyPr>
          <a:lstStyle/>
          <a:p>
            <a:r>
              <a:rPr lang="en-US" dirty="0" smtClean="0"/>
              <a:t>SLIGP Staffing:</a:t>
            </a:r>
          </a:p>
          <a:p>
            <a:pPr lvl="1"/>
            <a:r>
              <a:rPr lang="en-US" dirty="0" smtClean="0"/>
              <a:t>Allison </a:t>
            </a:r>
            <a:r>
              <a:rPr lang="en-US" dirty="0" err="1" smtClean="0"/>
              <a:t>McLeary</a:t>
            </a:r>
            <a:r>
              <a:rPr lang="en-US" dirty="0" smtClean="0"/>
              <a:t>, Program Manager</a:t>
            </a:r>
          </a:p>
          <a:p>
            <a:pPr lvl="1"/>
            <a:r>
              <a:rPr lang="en-US" dirty="0" smtClean="0"/>
              <a:t>Jeya Selvaratnam, Technology Consultant</a:t>
            </a:r>
          </a:p>
          <a:p>
            <a:pPr lvl="1"/>
            <a:r>
              <a:rPr lang="en-US" dirty="0" smtClean="0"/>
              <a:t>Vacant, Outreach Coordinator</a:t>
            </a:r>
          </a:p>
          <a:p>
            <a:pPr lvl="1"/>
            <a:r>
              <a:rPr lang="en-US" dirty="0" smtClean="0"/>
              <a:t>Travis Johnson, Technology Specialist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Louisiana </a:t>
            </a:r>
            <a:r>
              <a:rPr lang="en-US" b="1" dirty="0" err="1" smtClean="0"/>
              <a:t>FirstNet</a:t>
            </a:r>
            <a:r>
              <a:rPr lang="en-US" b="1" dirty="0"/>
              <a:t>/</a:t>
            </a:r>
            <a:r>
              <a:rPr lang="en-US" b="1" dirty="0" smtClean="0"/>
              <a:t>SLIGP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Construction of a core network and any RAN build-out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Placement of towers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Coverage areas of the network, whether at the regional, state, tribal, or local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Adequacy of </a:t>
            </a:r>
            <a:r>
              <a:rPr lang="en-US" sz="2800" b="1" dirty="0"/>
              <a:t>hardening, security, reliability, and resiliency </a:t>
            </a:r>
            <a:r>
              <a:rPr lang="en-US" sz="2800" dirty="0"/>
              <a:t>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Assignment of </a:t>
            </a:r>
            <a:r>
              <a:rPr lang="en-US" sz="2800" b="1" dirty="0">
                <a:solidFill>
                  <a:srgbClr val="800000"/>
                </a:solidFill>
              </a:rPr>
              <a:t>priority</a:t>
            </a:r>
            <a:r>
              <a:rPr lang="en-US" sz="2800" dirty="0"/>
              <a:t> to local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Assignment of priority and selection of entities seeking access to or use of the nationwide interoperable public safety broadband network and training needs of local users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500" dirty="0"/>
              <a:t>State and </a:t>
            </a:r>
            <a:r>
              <a:rPr lang="en-US" sz="3500" dirty="0" smtClean="0"/>
              <a:t>Local </a:t>
            </a:r>
            <a:r>
              <a:rPr lang="en-US" sz="3500" dirty="0"/>
              <a:t>P</a:t>
            </a:r>
            <a:r>
              <a:rPr lang="en-US" sz="3500" dirty="0" smtClean="0"/>
              <a:t>lanning Consultation Topics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2012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5" y="1650777"/>
            <a:ext cx="7388236" cy="4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Plan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31596"/>
              </p:ext>
            </p:extLst>
          </p:nvPr>
        </p:nvGraphicFramePr>
        <p:xfrm>
          <a:off x="157795" y="2514375"/>
          <a:ext cx="8229600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7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Licensing </a:t>
            </a:r>
            <a:r>
              <a:rPr lang="en-US" dirty="0" err="1"/>
              <a:t>FirstNet</a:t>
            </a:r>
            <a:r>
              <a:rPr lang="en-US" dirty="0"/>
              <a:t> </a:t>
            </a:r>
            <a:r>
              <a:rPr lang="en-US" dirty="0"/>
              <a:t>Spectrum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the state plan is </a:t>
            </a:r>
            <a:r>
              <a:rPr lang="en-US" sz="2800" b="1" dirty="0"/>
              <a:t>not approved</a:t>
            </a:r>
            <a:r>
              <a:rPr lang="en-US" sz="2800" dirty="0"/>
              <a:t>, the construction, operation and maintenance of the state RAN will proceed in accordance with the </a:t>
            </a:r>
            <a:r>
              <a:rPr lang="en-US" sz="2800" b="1" dirty="0" err="1">
                <a:solidFill>
                  <a:srgbClr val="800000"/>
                </a:solidFill>
              </a:rPr>
              <a:t>FirstNet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>
                <a:solidFill>
                  <a:srgbClr val="800000"/>
                </a:solidFill>
              </a:rPr>
              <a:t>plan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</a:t>
            </a:r>
            <a:r>
              <a:rPr lang="en-US" sz="2800" dirty="0"/>
              <a:t>a state receives </a:t>
            </a:r>
            <a:r>
              <a:rPr lang="en-US" sz="2800" b="1" dirty="0"/>
              <a:t>approval </a:t>
            </a:r>
            <a:r>
              <a:rPr lang="en-US" sz="2800" dirty="0"/>
              <a:t>to build its own RAN, the state then must </a:t>
            </a:r>
            <a:r>
              <a:rPr lang="en-US" sz="2800" b="1" dirty="0"/>
              <a:t>apply</a:t>
            </a:r>
            <a:r>
              <a:rPr lang="en-US" sz="2800" dirty="0"/>
              <a:t> to </a:t>
            </a:r>
            <a:r>
              <a:rPr lang="en-US" sz="2800" dirty="0" err="1"/>
              <a:t>NTIA</a:t>
            </a:r>
            <a:r>
              <a:rPr lang="en-US" sz="2800" dirty="0"/>
              <a:t> to </a:t>
            </a:r>
            <a:r>
              <a:rPr lang="en-US" sz="2800" b="1" dirty="0"/>
              <a:t>lease </a:t>
            </a:r>
            <a:r>
              <a:rPr lang="en-US" sz="2800" b="1" dirty="0">
                <a:solidFill>
                  <a:srgbClr val="800000"/>
                </a:solidFill>
              </a:rPr>
              <a:t>spectrum</a:t>
            </a:r>
            <a:r>
              <a:rPr lang="en-US" sz="2800" dirty="0"/>
              <a:t> capacity from </a:t>
            </a:r>
            <a:r>
              <a:rPr lang="en-US" sz="2800" dirty="0" err="1"/>
              <a:t>FirstNet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3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9"/>
          <a:stretch>
            <a:fillRect/>
          </a:stretch>
        </p:blipFill>
        <p:spPr bwMode="auto">
          <a:xfrm>
            <a:off x="785620" y="1675051"/>
            <a:ext cx="7687344" cy="43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1405991" y="1640016"/>
            <a:ext cx="6605124" cy="45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5"/>
          <a:stretch/>
        </p:blipFill>
        <p:spPr bwMode="auto">
          <a:xfrm>
            <a:off x="1276519" y="1651159"/>
            <a:ext cx="6726504" cy="450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4"/>
          <a:stretch/>
        </p:blipFill>
        <p:spPr bwMode="auto">
          <a:xfrm>
            <a:off x="1561258" y="1656338"/>
            <a:ext cx="6480865" cy="43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7"/>
          <a:stretch/>
        </p:blipFill>
        <p:spPr bwMode="auto">
          <a:xfrm>
            <a:off x="1309899" y="1656339"/>
            <a:ext cx="6701216" cy="455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8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Middle Class Tax Relief and Job Creation Act of 2012 created the First Responder Network Authority (</a:t>
            </a:r>
            <a:r>
              <a:rPr lang="en-US" dirty="0" err="1"/>
              <a:t>FirstNet</a:t>
            </a:r>
            <a:r>
              <a:rPr lang="en-US" dirty="0"/>
              <a:t>) as an independent authority within the National Telecommunications and Information Administration (</a:t>
            </a:r>
            <a:r>
              <a:rPr lang="en-US" dirty="0" err="1"/>
              <a:t>NTIA</a:t>
            </a:r>
            <a:r>
              <a:rPr lang="en-US" dirty="0"/>
              <a:t>) to provide </a:t>
            </a:r>
            <a:r>
              <a:rPr lang="en-US" b="1" dirty="0"/>
              <a:t>emergency responders </a:t>
            </a:r>
            <a:r>
              <a:rPr lang="en-US" dirty="0"/>
              <a:t>with their first nationwide, high-speed, </a:t>
            </a:r>
            <a:r>
              <a:rPr lang="en-US" b="1" dirty="0"/>
              <a:t>broadband network </a:t>
            </a:r>
            <a:r>
              <a:rPr lang="en-US" sz="3000" b="1" dirty="0">
                <a:solidFill>
                  <a:srgbClr val="800000"/>
                </a:solidFill>
              </a:rPr>
              <a:t>dedicated to public safety</a:t>
            </a:r>
            <a:r>
              <a:rPr lang="en-US" dirty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8700" y="2743201"/>
            <a:ext cx="6400800" cy="1142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/>
              <a:t/>
            </a:r>
            <a:br>
              <a:rPr lang="en-US" sz="15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200" b="1" dirty="0">
              <a:solidFill>
                <a:srgbClr val="070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FirstNet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Outreach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92400"/>
            <a:ext cx="4114800" cy="32860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Presentations:</a:t>
            </a:r>
          </a:p>
          <a:p>
            <a:pPr lvl="1"/>
            <a:r>
              <a:rPr lang="en-US" dirty="0" smtClean="0"/>
              <a:t>Parish level meetings</a:t>
            </a:r>
          </a:p>
          <a:p>
            <a:pPr lvl="1"/>
            <a:r>
              <a:rPr lang="en-US" dirty="0" smtClean="0"/>
              <a:t>Association groups</a:t>
            </a:r>
          </a:p>
          <a:p>
            <a:pPr lvl="1"/>
            <a:r>
              <a:rPr lang="en-US" dirty="0" smtClean="0"/>
              <a:t>Conferences</a:t>
            </a:r>
          </a:p>
          <a:p>
            <a:r>
              <a:rPr lang="en-US" dirty="0" smtClean="0"/>
              <a:t>Louisiana </a:t>
            </a:r>
            <a:r>
              <a:rPr lang="en-US" dirty="0" err="1" smtClean="0"/>
              <a:t>FirstNet</a:t>
            </a:r>
            <a:r>
              <a:rPr lang="en-US" dirty="0" smtClean="0"/>
              <a:t> Consultation</a:t>
            </a:r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24400" y="2692399"/>
            <a:ext cx="4114800" cy="328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Developed:</a:t>
            </a:r>
          </a:p>
          <a:p>
            <a:pPr lvl="1"/>
            <a:r>
              <a:rPr lang="en-US" dirty="0" smtClean="0"/>
              <a:t>Louisiana </a:t>
            </a:r>
            <a:r>
              <a:rPr lang="en-US" dirty="0" err="1" smtClean="0"/>
              <a:t>FirstNet</a:t>
            </a:r>
            <a:r>
              <a:rPr lang="en-US" dirty="0" smtClean="0"/>
              <a:t> website</a:t>
            </a:r>
          </a:p>
          <a:p>
            <a:pPr lvl="1"/>
            <a:r>
              <a:rPr lang="en-US" dirty="0" smtClean="0"/>
              <a:t>Twitter Account</a:t>
            </a:r>
          </a:p>
          <a:p>
            <a:pPr lvl="1"/>
            <a:r>
              <a:rPr lang="en-US" dirty="0" smtClean="0"/>
              <a:t>Email Address</a:t>
            </a:r>
          </a:p>
          <a:p>
            <a:pPr marL="225425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2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First Responder Network Authority shall hold the </a:t>
            </a:r>
            <a:r>
              <a:rPr lang="en-US" b="1" dirty="0"/>
              <a:t>single public safety wireless license </a:t>
            </a:r>
            <a:r>
              <a:rPr lang="en-US" dirty="0"/>
              <a:t>(</a:t>
            </a:r>
            <a:r>
              <a:rPr lang="en-US" dirty="0" err="1"/>
              <a:t>700MHz</a:t>
            </a:r>
            <a:r>
              <a:rPr lang="en-US" dirty="0"/>
              <a:t>, or band class 14) and take all actions necessary to ensure the </a:t>
            </a:r>
            <a:r>
              <a:rPr lang="en-US" b="1" dirty="0">
                <a:solidFill>
                  <a:srgbClr val="800000"/>
                </a:solidFill>
              </a:rPr>
              <a:t>building, deployment, and operation</a:t>
            </a:r>
            <a:r>
              <a:rPr lang="en-US" b="1" dirty="0">
                <a:solidFill>
                  <a:srgbClr val="C60202"/>
                </a:solidFill>
              </a:rPr>
              <a:t> </a:t>
            </a:r>
            <a:r>
              <a:rPr lang="en-US" dirty="0"/>
              <a:t>of the </a:t>
            </a:r>
            <a:r>
              <a:rPr lang="en-US" b="1" dirty="0"/>
              <a:t>Nationwide Public Safety Broadband Network (</a:t>
            </a:r>
            <a:r>
              <a:rPr lang="en-US" b="1" dirty="0" err="1"/>
              <a:t>NPSBN</a:t>
            </a:r>
            <a:r>
              <a:rPr lang="en-US" b="1" dirty="0" smtClean="0"/>
              <a:t>).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2857501"/>
            <a:ext cx="6400800" cy="1142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/>
            </a:r>
            <a:br>
              <a:rPr lang="en-US" sz="1800" dirty="0"/>
            </a:br>
            <a:endParaRPr lang="en-US" sz="1200" b="1" dirty="0">
              <a:solidFill>
                <a:srgbClr val="070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FirstNet</a:t>
            </a:r>
            <a:r>
              <a:rPr lang="en-US" dirty="0" smtClean="0"/>
              <a:t>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14313" indent="-214313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dirty="0"/>
              <a:t>State Planning Funds: Up to $135 million </a:t>
            </a:r>
            <a:r>
              <a:rPr lang="en-US" b="1" dirty="0"/>
              <a:t>State and Local Implementation Grant program (SLIGP) </a:t>
            </a:r>
            <a:r>
              <a:rPr lang="en-US" dirty="0"/>
              <a:t>is provided by the </a:t>
            </a:r>
            <a:r>
              <a:rPr lang="en-US" dirty="0" err="1"/>
              <a:t>NTIA</a:t>
            </a:r>
            <a:r>
              <a:rPr lang="en-US" dirty="0"/>
              <a:t> to help State planning efforts in support of </a:t>
            </a:r>
            <a:r>
              <a:rPr lang="en-US" dirty="0" err="1"/>
              <a:t>FirstNet</a:t>
            </a:r>
            <a:r>
              <a:rPr lang="en-US" dirty="0"/>
              <a:t> consultation</a:t>
            </a:r>
          </a:p>
          <a:p>
            <a:pPr marL="214313" indent="-214313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dirty="0"/>
              <a:t>Opt In/Out Provision: </a:t>
            </a:r>
            <a:r>
              <a:rPr lang="en-US" b="1" dirty="0"/>
              <a:t>States</a:t>
            </a:r>
            <a:r>
              <a:rPr lang="en-US" dirty="0"/>
              <a:t> have the opportunity to </a:t>
            </a:r>
            <a:r>
              <a:rPr lang="en-US" b="1" dirty="0">
                <a:solidFill>
                  <a:srgbClr val="800000"/>
                </a:solidFill>
              </a:rPr>
              <a:t>opt-out</a:t>
            </a:r>
            <a:r>
              <a:rPr lang="en-US" b="1" dirty="0">
                <a:solidFill>
                  <a:srgbClr val="C60202"/>
                </a:solidFill>
              </a:rPr>
              <a:t> </a:t>
            </a:r>
            <a:r>
              <a:rPr lang="en-US" dirty="0"/>
              <a:t>of the nationwide build-out and </a:t>
            </a:r>
            <a:r>
              <a:rPr lang="en-US" b="1" dirty="0">
                <a:solidFill>
                  <a:srgbClr val="800000"/>
                </a:solidFill>
              </a:rPr>
              <a:t>develop its own </a:t>
            </a:r>
            <a:r>
              <a:rPr lang="en-US" dirty="0"/>
              <a:t>interoperable system with FCC </a:t>
            </a:r>
            <a:r>
              <a:rPr lang="en-US" dirty="0"/>
              <a:t>approval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Middle Class Tax Relief and Job </a:t>
            </a:r>
            <a:r>
              <a:rPr lang="en-US" sz="2800" b="1" dirty="0" smtClean="0"/>
              <a:t>Creation Act </a:t>
            </a:r>
            <a:r>
              <a:rPr lang="en-US" sz="2800" b="1" dirty="0"/>
              <a:t>of </a:t>
            </a:r>
            <a:r>
              <a:rPr lang="en-US" sz="2800" b="1" dirty="0" smtClean="0"/>
              <a:t>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40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154" y="2692400"/>
            <a:ext cx="7905919" cy="3286039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NSPBN</a:t>
            </a:r>
            <a:r>
              <a:rPr lang="en-US" dirty="0"/>
              <a:t> is the name of the planned </a:t>
            </a:r>
            <a:r>
              <a:rPr lang="en-US" dirty="0" err="1"/>
              <a:t>4G</a:t>
            </a:r>
            <a:r>
              <a:rPr lang="en-US" dirty="0"/>
              <a:t> LTE mobile data network for the nations' first responder community.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Not for public use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Band Class 14 (</a:t>
            </a:r>
            <a:r>
              <a:rPr lang="en-US" dirty="0" err="1"/>
              <a:t>700MHz</a:t>
            </a:r>
            <a:r>
              <a:rPr lang="en-US" dirty="0"/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Mission Critical Standards: Designed to be </a:t>
            </a:r>
            <a:r>
              <a:rPr lang="en-US" sz="3500" b="1" dirty="0">
                <a:solidFill>
                  <a:srgbClr val="800000"/>
                </a:solidFill>
              </a:rPr>
              <a:t>reliable, functional, safe and secure, and provide optimal levels of operational capability</a:t>
            </a:r>
            <a:r>
              <a:rPr lang="en-US" dirty="0"/>
              <a:t> at all </a:t>
            </a:r>
            <a:r>
              <a:rPr lang="en-US" dirty="0" smtClean="0"/>
              <a:t>times.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1" y="338337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Nationwide Public Safety Broadband Network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34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Funding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003" y="2441547"/>
            <a:ext cx="8047530" cy="1021844"/>
          </a:xfrm>
        </p:spPr>
        <p:txBody>
          <a:bodyPr>
            <a:noAutofit/>
          </a:bodyPr>
          <a:lstStyle/>
          <a:p>
            <a:pPr marL="214161" indent="-21416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70000"/>
                </a:solidFill>
              </a:rPr>
              <a:t>Planning and Implementation funding is provided through the spectrum auctions</a:t>
            </a:r>
          </a:p>
          <a:p>
            <a:pPr marL="214161" indent="-21416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70000"/>
                </a:solidFill>
              </a:rPr>
              <a:t>Funds are available until Sept. 30, 2022; revert to the Treasury for deficit reduction after</a:t>
            </a:r>
          </a:p>
          <a:p>
            <a:pPr marL="214161" indent="-21416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70000"/>
                </a:solidFill>
              </a:rPr>
              <a:t>By law, the network is to be self sustaining upon expending $7 </a:t>
            </a:r>
            <a:r>
              <a:rPr lang="en-US" sz="1600" dirty="0" smtClean="0">
                <a:solidFill>
                  <a:srgbClr val="070000"/>
                </a:solidFill>
              </a:rPr>
              <a:t>Billion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70418"/>
              </p:ext>
            </p:extLst>
          </p:nvPr>
        </p:nvGraphicFramePr>
        <p:xfrm>
          <a:off x="655455" y="3344550"/>
          <a:ext cx="7412304" cy="2874005"/>
        </p:xfrm>
        <a:graphic>
          <a:graphicData uri="http://schemas.openxmlformats.org/drawingml/2006/table">
            <a:tbl>
              <a:tblPr firstRow="1" bandRow="1"/>
              <a:tblGrid>
                <a:gridCol w="1625506"/>
                <a:gridCol w="1170363"/>
                <a:gridCol w="4616435"/>
              </a:tblGrid>
              <a:tr h="338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 smtClean="0"/>
                        <a:t>Phase</a:t>
                      </a:r>
                      <a:endParaRPr lang="en-US" sz="1000" dirty="0"/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lumMod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 smtClean="0"/>
                        <a:t>Funds</a:t>
                      </a:r>
                      <a:endParaRPr lang="en-US" sz="1000" dirty="0"/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lumMod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 smtClean="0"/>
                        <a:t>Purpose</a:t>
                      </a:r>
                      <a:endParaRPr lang="en-US" sz="1000" dirty="0"/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DADA">
                        <a:lumMod val="10000"/>
                      </a:srgbClr>
                    </a:solidFill>
                  </a:tcPr>
                </a:tc>
              </a:tr>
              <a:tr h="43381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070000"/>
                          </a:solidFill>
                        </a:rPr>
                        <a:t>Planning</a:t>
                      </a:r>
                      <a:endParaRPr lang="en-US" sz="1000" b="1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3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070000"/>
                          </a:solidFill>
                        </a:rPr>
                        <a:t>$135 Million</a:t>
                      </a:r>
                      <a:endParaRPr lang="en-US" sz="1000" b="1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3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37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70000"/>
                          </a:solidFill>
                        </a:rPr>
                        <a:t>Grants to assist States/Territories with planning &amp; implementation.  Requires</a:t>
                      </a:r>
                      <a:r>
                        <a:rPr lang="en-US" sz="1000" baseline="0" dirty="0" smtClean="0">
                          <a:solidFill>
                            <a:srgbClr val="070000"/>
                          </a:solidFill>
                        </a:rPr>
                        <a:t> 20% match</a:t>
                      </a:r>
                      <a:endParaRPr lang="en-US" sz="1000" dirty="0" smtClean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3">
                        <a:lumMod val="10000"/>
                        <a:lumOff val="90000"/>
                      </a:srgbClr>
                    </a:solidFill>
                  </a:tcPr>
                </a:tc>
              </a:tr>
              <a:tr h="501116">
                <a:tc vMerge="1">
                  <a:txBody>
                    <a:bodyPr/>
                    <a:lstStyle/>
                    <a:p>
                      <a:endParaRPr lang="en-US" sz="1500" b="1" dirty="0">
                        <a:solidFill>
                          <a:srgbClr val="07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070000"/>
                          </a:solidFill>
                        </a:rPr>
                        <a:t>$7 Billion</a:t>
                      </a:r>
                      <a:endParaRPr lang="en-US" sz="1000" b="1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0063">
                            <a:lumMod val="10000"/>
                            <a:lumOff val="90000"/>
                          </a:srgbClr>
                        </a:gs>
                        <a:gs pos="100000">
                          <a:srgbClr val="FF0000">
                            <a:lumMod val="20000"/>
                            <a:lumOff val="8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dirty="0" smtClean="0">
                          <a:solidFill>
                            <a:srgbClr val="070000"/>
                          </a:solidFill>
                        </a:rPr>
                        <a:t>$2 Billion provided up front</a:t>
                      </a:r>
                      <a:r>
                        <a:rPr lang="en-US" sz="1000" baseline="0" dirty="0" smtClean="0">
                          <a:solidFill>
                            <a:srgbClr val="070000"/>
                          </a:solidFill>
                        </a:rPr>
                        <a:t> to start planning, designing and early implementation</a:t>
                      </a:r>
                      <a:endParaRPr lang="en-US" sz="1000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3">
                        <a:lumMod val="10000"/>
                        <a:lumOff val="90000"/>
                      </a:srgbClr>
                    </a:solidFill>
                  </a:tcPr>
                </a:tc>
              </a:tr>
              <a:tr h="4653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070000"/>
                          </a:solidFill>
                        </a:rPr>
                        <a:t>Implementation</a:t>
                      </a:r>
                      <a:endParaRPr lang="en-US" sz="1000" b="1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500" dirty="0">
                        <a:solidFill>
                          <a:srgbClr val="07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rgbClr val="06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37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70000"/>
                          </a:solidFill>
                        </a:rPr>
                        <a:t>Remaining $5 Billion</a:t>
                      </a:r>
                      <a:r>
                        <a:rPr lang="en-US" sz="1000" baseline="0" dirty="0" smtClean="0">
                          <a:solidFill>
                            <a:srgbClr val="070000"/>
                          </a:solidFill>
                        </a:rPr>
                        <a:t> to be provided from spectrum auctions; used to complete network build out</a:t>
                      </a:r>
                      <a:endParaRPr lang="en-US" sz="1000" dirty="0" smtClean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lumMod val="20000"/>
                        <a:lumOff val="80000"/>
                      </a:srgbClr>
                    </a:solidFill>
                  </a:tcPr>
                </a:tc>
              </a:tr>
              <a:tr h="1089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000" b="1" dirty="0" smtClean="0">
                          <a:solidFill>
                            <a:srgbClr val="070000"/>
                          </a:solidFill>
                        </a:rPr>
                        <a:t>Sustainment</a:t>
                      </a:r>
                      <a:endParaRPr lang="en-US" sz="1000" b="1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BC1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070000"/>
                          </a:solidFill>
                        </a:rPr>
                        <a:t>Ongoing</a:t>
                      </a:r>
                      <a:endParaRPr lang="en-US" sz="1000" b="1" dirty="0">
                        <a:solidFill>
                          <a:srgbClr val="07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BC1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</a:rPr>
                        <a:t>Network User Fee: </a:t>
                      </a:r>
                      <a:r>
                        <a:rPr lang="en-US" sz="1000" b="0" kern="0" dirty="0" smtClean="0">
                          <a:solidFill>
                            <a:srgbClr val="000000"/>
                          </a:solidFill>
                        </a:rPr>
                        <a:t>Fee from each entity including public safety or secondary user that uses the Network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</a:rPr>
                        <a:t>Lease Fee for Network Capacity: </a:t>
                      </a:r>
                      <a:r>
                        <a:rPr lang="en-US" sz="1000" b="0" kern="0" dirty="0" smtClean="0">
                          <a:solidFill>
                            <a:srgbClr val="000000"/>
                          </a:solidFill>
                        </a:rPr>
                        <a:t>Fee for agreement between the FirstNet and secondary user to permit secondary access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n-US" sz="1000" b="1" kern="0" dirty="0" smtClean="0">
                          <a:solidFill>
                            <a:srgbClr val="000000"/>
                          </a:solidFill>
                        </a:rPr>
                        <a:t>Lease Fee for Network Equipment/Infrastructure: </a:t>
                      </a:r>
                      <a:r>
                        <a:rPr lang="en-US" sz="1000" b="0" kern="0" dirty="0" smtClean="0">
                          <a:solidFill>
                            <a:srgbClr val="000000"/>
                          </a:solidFill>
                        </a:rPr>
                        <a:t>Fee for entity that seeks access or use of antennas, towers, etc. constructed or owned by FirstNet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BC1F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386068" y="2724234"/>
            <a:ext cx="3086100" cy="335459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Consultation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386068" y="3156412"/>
            <a:ext cx="3086100" cy="327479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Management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86068" y="3609647"/>
            <a:ext cx="3086100" cy="312788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Standards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86068" y="4007563"/>
            <a:ext cx="3086100" cy="273296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Certified Equipment List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386068" y="4365985"/>
            <a:ext cx="3086100" cy="341261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RFPs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86300" y="2732074"/>
            <a:ext cx="3086100" cy="327619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Commercial Infrastructure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681960" y="3156412"/>
            <a:ext cx="3086100" cy="327479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Contracts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81960" y="3604435"/>
            <a:ext cx="3086100" cy="317999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Cybersecurity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681960" y="4007563"/>
            <a:ext cx="3086100" cy="273296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PSAPs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671109" y="4339500"/>
            <a:ext cx="3086100" cy="367747"/>
          </a:xfrm>
          <a:prstGeom prst="roundRect">
            <a:avLst/>
          </a:prstGeom>
          <a:gradFill rotWithShape="1">
            <a:gsLst>
              <a:gs pos="0">
                <a:srgbClr val="0058B5">
                  <a:shade val="51000"/>
                  <a:satMod val="130000"/>
                </a:srgbClr>
              </a:gs>
              <a:gs pos="80000">
                <a:srgbClr val="0058B5">
                  <a:shade val="93000"/>
                  <a:satMod val="130000"/>
                </a:srgbClr>
              </a:gs>
              <a:gs pos="100000">
                <a:srgbClr val="0058B5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Rural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846681" y="4833377"/>
            <a:ext cx="3775468" cy="617220"/>
          </a:xfrm>
          <a:prstGeom prst="round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Prohibition on Consumer Service</a:t>
            </a:r>
            <a:endParaRPr lang="en-US" sz="15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 kern="0" dirty="0">
                <a:solidFill>
                  <a:srgbClr val="FFFFFF"/>
                </a:solidFill>
                <a:latin typeface="Arial" pitchFamily="34" charset="0"/>
              </a:rPr>
              <a:t>FirstNet CANNOT offer, provide, or market commercial telecommunications or information services directly to consumers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Responsibilities of </a:t>
            </a:r>
            <a:r>
              <a:rPr lang="en-US" dirty="0" err="1"/>
              <a:t>FirstNet</a:t>
            </a:r>
            <a:r>
              <a:rPr lang="en-US" dirty="0"/>
              <a:t> by Law</a:t>
            </a:r>
          </a:p>
        </p:txBody>
      </p:sp>
    </p:spTree>
    <p:extLst>
      <p:ext uri="{BB962C8B-B14F-4D97-AF65-F5344CB8AC3E}">
        <p14:creationId xmlns:p14="http://schemas.microsoft.com/office/powerpoint/2010/main" val="16770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l Attachment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49" y="1650775"/>
            <a:ext cx="6487940" cy="45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2692400"/>
            <a:ext cx="4074341" cy="328603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State Point of Contact (</a:t>
            </a:r>
            <a:r>
              <a:rPr lang="en-US" dirty="0" err="1"/>
              <a:t>SPOC</a:t>
            </a:r>
            <a:r>
              <a:rPr lang="en-US" dirty="0"/>
              <a:t>): Col. Mike Edmonson </a:t>
            </a:r>
            <a:r>
              <a:rPr lang="en-US" sz="2200" i="1" dirty="0" smtClean="0"/>
              <a:t>(Appointed </a:t>
            </a:r>
            <a:r>
              <a:rPr lang="en-US" sz="2200" i="1" dirty="0"/>
              <a:t>by the </a:t>
            </a:r>
            <a:r>
              <a:rPr lang="en-US" sz="2200" i="1" dirty="0" smtClean="0"/>
              <a:t>Governor</a:t>
            </a:r>
            <a:r>
              <a:rPr lang="en-US" sz="2200" i="1" dirty="0"/>
              <a:t>)</a:t>
            </a:r>
          </a:p>
          <a:p>
            <a:r>
              <a:rPr lang="en-US" dirty="0"/>
              <a:t>SLIGP </a:t>
            </a:r>
            <a:r>
              <a:rPr lang="en-US" dirty="0" smtClean="0"/>
              <a:t>Grant Recipient: </a:t>
            </a:r>
            <a:r>
              <a:rPr lang="en-US" dirty="0"/>
              <a:t>Office of State </a:t>
            </a:r>
            <a:r>
              <a:rPr lang="en-US" dirty="0" smtClean="0"/>
              <a:t>Police</a:t>
            </a:r>
          </a:p>
          <a:p>
            <a:r>
              <a:rPr lang="en-US" dirty="0" smtClean="0"/>
              <a:t>Grant Administrator: GOHSEP</a:t>
            </a:r>
            <a:endParaRPr lang="en-US" dirty="0"/>
          </a:p>
          <a:p>
            <a:pPr marL="574675" indent="0" defTabSz="574675">
              <a:buNone/>
            </a:pPr>
            <a:r>
              <a:rPr lang="en-US" sz="2900" i="1" dirty="0" smtClean="0"/>
              <a:t>(80% Federal/ 20</a:t>
            </a:r>
            <a:r>
              <a:rPr lang="en-US" sz="2900" i="1" dirty="0"/>
              <a:t>% </a:t>
            </a:r>
            <a:r>
              <a:rPr lang="en-US" sz="2900" i="1" dirty="0" smtClean="0"/>
              <a:t>State Match)</a:t>
            </a:r>
            <a:endParaRPr lang="en-US" sz="2900" i="1" dirty="0"/>
          </a:p>
          <a:p>
            <a:pPr lvl="1"/>
            <a:r>
              <a:rPr lang="en-US" sz="3200" dirty="0"/>
              <a:t>Federal share: </a:t>
            </a:r>
            <a:r>
              <a:rPr lang="en-US" sz="3200" dirty="0" smtClean="0"/>
              <a:t>$</a:t>
            </a:r>
            <a:r>
              <a:rPr lang="en-US" sz="3200" dirty="0" err="1" smtClean="0"/>
              <a:t>1.9M</a:t>
            </a:r>
            <a:endParaRPr lang="en-US" sz="3200" dirty="0"/>
          </a:p>
          <a:p>
            <a:pPr lvl="1"/>
            <a:r>
              <a:rPr lang="en-US" sz="3200" dirty="0"/>
              <a:t>State share: </a:t>
            </a:r>
            <a:r>
              <a:rPr lang="en-US" sz="3200" dirty="0" smtClean="0"/>
              <a:t>$</a:t>
            </a:r>
            <a:r>
              <a:rPr lang="en-US" sz="3200" dirty="0" err="1" smtClean="0"/>
              <a:t>480K</a:t>
            </a:r>
            <a:endParaRPr lang="en-US" sz="3200" dirty="0"/>
          </a:p>
          <a:p>
            <a:pPr lvl="1"/>
            <a:r>
              <a:rPr lang="en-US" sz="3200" dirty="0"/>
              <a:t>Total: </a:t>
            </a:r>
            <a:r>
              <a:rPr lang="en-US" sz="3200" dirty="0" err="1" smtClean="0"/>
              <a:t>2.4M</a:t>
            </a: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Louisiana </a:t>
            </a:r>
            <a:r>
              <a:rPr lang="en-US" b="1" dirty="0" err="1" smtClean="0"/>
              <a:t>FirstNet</a:t>
            </a:r>
            <a:r>
              <a:rPr lang="en-US" b="1" dirty="0"/>
              <a:t>/</a:t>
            </a:r>
            <a:r>
              <a:rPr lang="en-US" b="1" dirty="0" smtClean="0"/>
              <a:t>SLIGP Structure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68905" y="2692400"/>
            <a:ext cx="3719639" cy="3286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SIEC Broadband Subcommittee</a:t>
            </a:r>
            <a:endParaRPr lang="en-US" sz="3100" dirty="0"/>
          </a:p>
          <a:p>
            <a:pPr lvl="1"/>
            <a:r>
              <a:rPr lang="en-US" sz="2700" dirty="0" smtClean="0"/>
              <a:t>Chairman: Adam </a:t>
            </a:r>
            <a:r>
              <a:rPr lang="en-US" sz="2700" dirty="0"/>
              <a:t>White, </a:t>
            </a:r>
            <a:r>
              <a:rPr lang="en-US" sz="2700" dirty="0" smtClean="0"/>
              <a:t>DPS/</a:t>
            </a:r>
            <a:r>
              <a:rPr lang="en-US" sz="2700" dirty="0" err="1" smtClean="0"/>
              <a:t>LSP</a:t>
            </a:r>
            <a:endParaRPr lang="en-US" sz="2700" dirty="0" smtClean="0"/>
          </a:p>
          <a:p>
            <a:pPr lvl="1"/>
            <a:r>
              <a:rPr lang="en-US" dirty="0" smtClean="0"/>
              <a:t>Christina Dayries, GOHSEP</a:t>
            </a:r>
          </a:p>
          <a:p>
            <a:pPr lvl="1"/>
            <a:r>
              <a:rPr lang="en-US" dirty="0" smtClean="0"/>
              <a:t>Neal Underwood, DOA/</a:t>
            </a:r>
            <a:r>
              <a:rPr lang="en-US" dirty="0" err="1" smtClean="0"/>
              <a:t>OTS</a:t>
            </a:r>
            <a:endParaRPr lang="en-US" dirty="0" smtClean="0"/>
          </a:p>
          <a:p>
            <a:pPr lvl="1"/>
            <a:r>
              <a:rPr lang="en-US" dirty="0" smtClean="0"/>
              <a:t>Ricky </a:t>
            </a:r>
            <a:r>
              <a:rPr lang="en-US" dirty="0"/>
              <a:t>Edwards, Louisiana Sheriffs </a:t>
            </a:r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Aaron </a:t>
            </a:r>
            <a:r>
              <a:rPr lang="en-US" dirty="0"/>
              <a:t>Miller, </a:t>
            </a:r>
            <a:r>
              <a:rPr lang="en-US" dirty="0" smtClean="0"/>
              <a:t>New Orleans</a:t>
            </a:r>
          </a:p>
          <a:p>
            <a:pPr lvl="1"/>
            <a:r>
              <a:rPr lang="en-US" dirty="0" smtClean="0"/>
              <a:t>William </a:t>
            </a:r>
            <a:r>
              <a:rPr lang="en-US" dirty="0"/>
              <a:t>Daniel, </a:t>
            </a:r>
            <a:r>
              <a:rPr lang="en-US" dirty="0" smtClean="0"/>
              <a:t>Baton Rouge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0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729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PowerPoint Presentation</vt:lpstr>
      <vt:lpstr>What is FirstNet?</vt:lpstr>
      <vt:lpstr>FirstNet Focus</vt:lpstr>
      <vt:lpstr>Middle Class Tax Relief and Job Creation Act of 2012</vt:lpstr>
      <vt:lpstr>Nationwide Public Safety Broadband Network</vt:lpstr>
      <vt:lpstr>Funding</vt:lpstr>
      <vt:lpstr>Responsibilities of FirstNet by Law</vt:lpstr>
      <vt:lpstr>PowerPoint Presentation</vt:lpstr>
      <vt:lpstr>Louisiana FirstNet/SLIGP Structure</vt:lpstr>
      <vt:lpstr>Louisiana FirstNet/SLIGP Structure</vt:lpstr>
      <vt:lpstr>State and Local Planning Consultation Topics</vt:lpstr>
      <vt:lpstr>PowerPoint Presentation</vt:lpstr>
      <vt:lpstr>State Plan</vt:lpstr>
      <vt:lpstr>Licensing FirstNet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Outreach</vt:lpstr>
      <vt:lpstr>Questions?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Dayries, Christina</cp:lastModifiedBy>
  <cp:revision>328</cp:revision>
  <cp:lastPrinted>2013-03-27T16:24:10Z</cp:lastPrinted>
  <dcterms:created xsi:type="dcterms:W3CDTF">2013-04-02T20:42:59Z</dcterms:created>
  <dcterms:modified xsi:type="dcterms:W3CDTF">2015-01-16T18:41:18Z</dcterms:modified>
</cp:coreProperties>
</file>