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668" r:id="rId2"/>
    <p:sldId id="669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86" r:id="rId20"/>
    <p:sldId id="687" r:id="rId21"/>
    <p:sldId id="688" r:id="rId22"/>
    <p:sldId id="689" r:id="rId23"/>
    <p:sldId id="690" r:id="rId24"/>
    <p:sldId id="691" r:id="rId25"/>
    <p:sldId id="692" r:id="rId26"/>
    <p:sldId id="693" r:id="rId27"/>
    <p:sldId id="694" r:id="rId28"/>
    <p:sldId id="695" r:id="rId29"/>
    <p:sldId id="696" r:id="rId30"/>
    <p:sldId id="697" r:id="rId31"/>
    <p:sldId id="698" r:id="rId32"/>
    <p:sldId id="699" r:id="rId33"/>
    <p:sldId id="700" r:id="rId34"/>
    <p:sldId id="701" r:id="rId35"/>
    <p:sldId id="702" r:id="rId36"/>
    <p:sldId id="703" r:id="rId37"/>
    <p:sldId id="704" r:id="rId38"/>
    <p:sldId id="705" r:id="rId39"/>
    <p:sldId id="706" r:id="rId40"/>
    <p:sldId id="707" r:id="rId41"/>
    <p:sldId id="708" r:id="rId42"/>
    <p:sldId id="709" r:id="rId43"/>
    <p:sldId id="710" r:id="rId44"/>
    <p:sldId id="711" r:id="rId45"/>
    <p:sldId id="712" r:id="rId46"/>
    <p:sldId id="713" r:id="rId47"/>
    <p:sldId id="714" r:id="rId48"/>
    <p:sldId id="715" r:id="rId49"/>
    <p:sldId id="716" r:id="rId50"/>
    <p:sldId id="717" r:id="rId51"/>
    <p:sldId id="718" r:id="rId52"/>
    <p:sldId id="719" r:id="rId53"/>
    <p:sldId id="720" r:id="rId54"/>
    <p:sldId id="721" r:id="rId55"/>
    <p:sldId id="722" r:id="rId56"/>
    <p:sldId id="723" r:id="rId57"/>
    <p:sldId id="724" r:id="rId58"/>
    <p:sldId id="725" r:id="rId59"/>
    <p:sldId id="726" r:id="rId60"/>
    <p:sldId id="727" r:id="rId61"/>
    <p:sldId id="728" r:id="rId62"/>
    <p:sldId id="729" r:id="rId63"/>
    <p:sldId id="730" r:id="rId64"/>
    <p:sldId id="731" r:id="rId65"/>
    <p:sldId id="732" r:id="rId66"/>
    <p:sldId id="733" r:id="rId6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60202"/>
    <a:srgbClr val="800000"/>
    <a:srgbClr val="E00202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 autoAdjust="0"/>
    <p:restoredTop sz="93967" autoAdjust="0"/>
  </p:normalViewPr>
  <p:slideViewPr>
    <p:cSldViewPr snapToGrid="0" snapToObjects="1">
      <p:cViewPr varScale="1">
        <p:scale>
          <a:sx n="144" d="100"/>
          <a:sy n="144" d="100"/>
        </p:scale>
        <p:origin x="-704" y="-104"/>
      </p:cViewPr>
      <p:guideLst>
        <p:guide orient="horz" pos="1397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EC786-2035-9B45-8E35-7790DC8440DF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Project Management Resource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9C72-DC7A-D74F-8F6E-C6BC50A10CE7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Project Management Resource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777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9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54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08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25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659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245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590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857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927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9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829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162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817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817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283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163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239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421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64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200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36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414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972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187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697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342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654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504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850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850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808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3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38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6650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892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1193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6638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8472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2032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7755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2436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67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18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813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23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523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0"/>
            <a:ext cx="8229600" cy="67725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770855"/>
            <a:ext cx="8229600" cy="13561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1" y="142879"/>
            <a:ext cx="1435100" cy="52769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135646"/>
      </p:ext>
    </p:extLst>
  </p:cSld>
  <p:clrMapOvr>
    <a:masterClrMapping/>
  </p:clrMapOvr>
  <p:transition xmlns:p14="http://schemas.microsoft.com/office/powerpoint/2010/main"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7567"/>
            <a:ext cx="8229600" cy="67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18"/>
            <a:ext cx="8229600" cy="243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670568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Educate to Mitigate-01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4361572"/>
            <a:ext cx="1099123" cy="460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77" r:id="rId7"/>
    <p:sldLayoutId id="2147483669" r:id="rId8"/>
    <p:sldLayoutId id="214748367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z="900" smtClean="0"/>
              <a:pPr/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342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29313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D</a:t>
            </a:r>
            <a:r>
              <a:rPr lang="en-US" b="1" dirty="0" smtClean="0">
                <a:solidFill>
                  <a:srgbClr val="800000"/>
                </a:solidFill>
              </a:rPr>
              <a:t>irect </a:t>
            </a:r>
            <a:r>
              <a:rPr lang="en-US" b="1" dirty="0">
                <a:solidFill>
                  <a:srgbClr val="800000"/>
                </a:solidFill>
              </a:rPr>
              <a:t>management </a:t>
            </a:r>
            <a:r>
              <a:rPr lang="en-US" dirty="0"/>
              <a:t>of projects in the </a:t>
            </a:r>
            <a:r>
              <a:rPr lang="en-US" b="1" dirty="0"/>
              <a:t>concept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b="1" dirty="0" smtClean="0"/>
              <a:t>design</a:t>
            </a:r>
            <a:r>
              <a:rPr lang="en-US" dirty="0" smtClean="0"/>
              <a:t> stages.</a:t>
            </a:r>
          </a:p>
          <a:p>
            <a:r>
              <a:rPr lang="en-US" b="1" dirty="0">
                <a:solidFill>
                  <a:srgbClr val="800000"/>
                </a:solidFill>
              </a:rPr>
              <a:t>P</a:t>
            </a:r>
            <a:r>
              <a:rPr lang="en-US" b="1" dirty="0" smtClean="0">
                <a:solidFill>
                  <a:srgbClr val="800000"/>
                </a:solidFill>
              </a:rPr>
              <a:t>rocurement </a:t>
            </a:r>
            <a:r>
              <a:rPr lang="en-US" b="1" dirty="0">
                <a:solidFill>
                  <a:srgbClr val="800000"/>
                </a:solidFill>
              </a:rPr>
              <a:t>activities </a:t>
            </a:r>
            <a:r>
              <a:rPr lang="en-US" dirty="0"/>
              <a:t>for architectural/</a:t>
            </a:r>
            <a:r>
              <a:rPr lang="en-US" b="1" dirty="0"/>
              <a:t>engineering </a:t>
            </a:r>
            <a:r>
              <a:rPr lang="en-US" b="1" dirty="0" smtClean="0"/>
              <a:t>services</a:t>
            </a:r>
            <a:r>
              <a:rPr lang="en-US" dirty="0" smtClean="0"/>
              <a:t> + </a:t>
            </a:r>
            <a:r>
              <a:rPr lang="en-US" b="1" dirty="0" smtClean="0"/>
              <a:t>performance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work.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175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 activities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2931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Review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800000"/>
                </a:solidFill>
              </a:rPr>
              <a:t>approval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b="1" dirty="0"/>
              <a:t>project </a:t>
            </a:r>
            <a:r>
              <a:rPr lang="en-US" b="1" dirty="0" smtClean="0"/>
              <a:t>design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Oversight </a:t>
            </a:r>
            <a:r>
              <a:rPr lang="en-US" dirty="0" smtClean="0"/>
              <a:t>of </a:t>
            </a:r>
            <a:r>
              <a:rPr lang="en-US" b="1" dirty="0" smtClean="0"/>
              <a:t>project work </a:t>
            </a:r>
            <a:r>
              <a:rPr lang="en-US" dirty="0"/>
              <a:t>by </a:t>
            </a:r>
            <a:r>
              <a:rPr lang="en-US" dirty="0" smtClean="0"/>
              <a:t>both A/E and construction contractors</a:t>
            </a:r>
            <a:r>
              <a:rPr lang="en-US" dirty="0"/>
              <a:t>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40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7119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Grants Administration </a:t>
            </a:r>
            <a:r>
              <a:rPr lang="en-US" sz="2200" dirty="0" smtClean="0"/>
              <a:t>(GA)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b="1" dirty="0" smtClean="0">
                <a:solidFill>
                  <a:srgbClr val="800000"/>
                </a:solidFill>
              </a:rPr>
              <a:t>Define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0094"/>
            <a:ext cx="8229600" cy="2569304"/>
          </a:xfrm>
        </p:spPr>
        <p:txBody>
          <a:bodyPr>
            <a:normAutofit/>
          </a:bodyPr>
          <a:lstStyle/>
          <a:p>
            <a:r>
              <a:rPr lang="en-US" dirty="0" smtClean="0"/>
              <a:t>Activities </a:t>
            </a:r>
            <a:r>
              <a:rPr lang="en-US" b="1" dirty="0" smtClean="0"/>
              <a:t>necessary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800000"/>
                </a:solidFill>
              </a:rPr>
              <a:t>apply for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800000"/>
                </a:solidFill>
              </a:rPr>
              <a:t>administer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800000"/>
                </a:solidFill>
              </a:rPr>
              <a:t>closeout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 grant.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244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263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238"/>
            <a:ext cx="8229600" cy="2931319"/>
          </a:xfrm>
        </p:spPr>
        <p:txBody>
          <a:bodyPr>
            <a:normAutofit/>
          </a:bodyPr>
          <a:lstStyle/>
          <a:p>
            <a:r>
              <a:rPr lang="en-US" b="1" dirty="0" smtClean="0"/>
              <a:t>Application</a:t>
            </a:r>
            <a:r>
              <a:rPr lang="en-US" dirty="0" smtClean="0"/>
              <a:t> process.</a:t>
            </a:r>
          </a:p>
          <a:p>
            <a:r>
              <a:rPr lang="en-US" b="1" dirty="0" smtClean="0"/>
              <a:t>Reimbursement</a:t>
            </a:r>
            <a:r>
              <a:rPr lang="en-US" dirty="0" smtClean="0"/>
              <a:t> activities.</a:t>
            </a:r>
          </a:p>
          <a:p>
            <a:r>
              <a:rPr lang="en-US" b="1" i="1" dirty="0" smtClean="0"/>
              <a:t>Quarterly Report </a:t>
            </a:r>
            <a:r>
              <a:rPr lang="en-US" dirty="0" smtClean="0"/>
              <a:t>preparation.</a:t>
            </a:r>
          </a:p>
          <a:p>
            <a:r>
              <a:rPr lang="en-US" dirty="0" smtClean="0"/>
              <a:t>Grant </a:t>
            </a:r>
            <a:r>
              <a:rPr lang="en-US" b="1" dirty="0" smtClean="0"/>
              <a:t>reconciliation</a:t>
            </a:r>
            <a:r>
              <a:rPr lang="en-US" dirty="0" smtClean="0"/>
              <a:t> activities.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675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376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Construction Management </a:t>
            </a:r>
            <a:r>
              <a:rPr lang="en-US" sz="2222" dirty="0" smtClean="0"/>
              <a:t>(CM)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800000"/>
                </a:solidFill>
              </a:rPr>
              <a:t>Define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74" y="2075352"/>
            <a:ext cx="8914426" cy="2569304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b="1" dirty="0">
                <a:solidFill>
                  <a:srgbClr val="800000"/>
                </a:solidFill>
              </a:rPr>
              <a:t>C</a:t>
            </a:r>
            <a:r>
              <a:rPr lang="en-US" b="1" dirty="0" smtClean="0">
                <a:solidFill>
                  <a:srgbClr val="800000"/>
                </a:solidFill>
              </a:rPr>
              <a:t>onstruction Administration </a:t>
            </a:r>
            <a:r>
              <a:rPr lang="en-US" sz="2000" b="1" dirty="0" smtClean="0">
                <a:solidFill>
                  <a:srgbClr val="800000"/>
                </a:solidFill>
              </a:rPr>
              <a:t>(CA)</a:t>
            </a:r>
            <a:r>
              <a:rPr lang="en-US" b="1" dirty="0" smtClean="0">
                <a:solidFill>
                  <a:srgbClr val="800000"/>
                </a:solidFill>
              </a:rPr>
              <a:t>/Construction Management</a:t>
            </a:r>
            <a:r>
              <a:rPr lang="en-US" sz="2000" b="1" dirty="0" smtClean="0">
                <a:solidFill>
                  <a:srgbClr val="800000"/>
                </a:solidFill>
              </a:rPr>
              <a:t> (CM)</a:t>
            </a:r>
            <a:r>
              <a:rPr lang="en-US" dirty="0" smtClean="0"/>
              <a:t>, usually performed by the </a:t>
            </a:r>
            <a:r>
              <a:rPr lang="en-US" b="1" dirty="0" smtClean="0"/>
              <a:t>A/E contractor/firm</a:t>
            </a:r>
            <a:r>
              <a:rPr lang="en-US" dirty="0" smtClean="0"/>
              <a:t> as part </a:t>
            </a:r>
          </a:p>
          <a:p>
            <a:pPr marL="225425" indent="0">
              <a:buNone/>
            </a:pPr>
            <a:r>
              <a:rPr lang="en-US" dirty="0"/>
              <a:t>	</a:t>
            </a:r>
            <a:r>
              <a:rPr lang="en-US" dirty="0" smtClean="0"/>
              <a:t>of their</a:t>
            </a:r>
            <a:r>
              <a:rPr lang="en-US" b="1" dirty="0" smtClean="0">
                <a:solidFill>
                  <a:srgbClr val="800000"/>
                </a:solidFill>
              </a:rPr>
              <a:t> basic services </a:t>
            </a:r>
            <a:r>
              <a:rPr lang="en-US" dirty="0" smtClean="0"/>
              <a:t>during the phase of 	construction.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126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CA/CM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8398933" cy="3127375"/>
          </a:xfrm>
        </p:spPr>
        <p:txBody>
          <a:bodyPr>
            <a:normAutofit/>
          </a:bodyPr>
          <a:lstStyle/>
          <a:p>
            <a:r>
              <a:rPr lang="en-US" spc="-40" dirty="0" smtClean="0"/>
              <a:t>Preparation of </a:t>
            </a:r>
            <a:r>
              <a:rPr lang="en-US" b="1" spc="-40" dirty="0" smtClean="0">
                <a:solidFill>
                  <a:srgbClr val="800000"/>
                </a:solidFill>
              </a:rPr>
              <a:t>construction documents</a:t>
            </a:r>
            <a:r>
              <a:rPr lang="en-US" spc="-40" dirty="0" smtClean="0"/>
              <a:t>, based on final design, for procurement of bids.</a:t>
            </a:r>
          </a:p>
          <a:p>
            <a:r>
              <a:rPr lang="en-US" dirty="0" smtClean="0"/>
              <a:t>Bid tab </a:t>
            </a:r>
            <a:r>
              <a:rPr lang="en-US" b="1" dirty="0" smtClean="0">
                <a:solidFill>
                  <a:srgbClr val="800000"/>
                </a:solidFill>
              </a:rPr>
              <a:t>analysis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rgbClr val="800000"/>
                </a:solidFill>
              </a:rPr>
              <a:t>recommendation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169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CA/CM activities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8398933" cy="3127375"/>
          </a:xfrm>
        </p:spPr>
        <p:txBody>
          <a:bodyPr>
            <a:normAutofit/>
          </a:bodyPr>
          <a:lstStyle/>
          <a:p>
            <a:r>
              <a:rPr lang="en-US" dirty="0" smtClean="0"/>
              <a:t>Periodic </a:t>
            </a:r>
            <a:r>
              <a:rPr lang="en-US" b="1" dirty="0" smtClean="0">
                <a:solidFill>
                  <a:srgbClr val="800000"/>
                </a:solidFill>
              </a:rPr>
              <a:t>supervision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of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 smtClean="0"/>
              <a:t>construction: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uch as </a:t>
            </a:r>
            <a:r>
              <a:rPr lang="en-US" b="1" dirty="0" smtClean="0"/>
              <a:t>weekly progress meetings </a:t>
            </a:r>
            <a:r>
              <a:rPr lang="en-US" dirty="0" smtClean="0"/>
              <a:t>+ processing contractor’s </a:t>
            </a:r>
            <a:r>
              <a:rPr lang="en-US" b="1" dirty="0" smtClean="0"/>
              <a:t>pay applications</a:t>
            </a:r>
            <a:r>
              <a:rPr lang="en-US" dirty="0" smtClean="0"/>
              <a:t> + respond to </a:t>
            </a:r>
            <a:r>
              <a:rPr lang="en-US" b="1" dirty="0" smtClean="0"/>
              <a:t>requests for information</a:t>
            </a:r>
            <a:r>
              <a:rPr lang="en-US" dirty="0" smtClean="0"/>
              <a:t> </a:t>
            </a:r>
            <a:r>
              <a:rPr lang="en-US" sz="2000" dirty="0" smtClean="0"/>
              <a:t>(RFI) </a:t>
            </a:r>
            <a:r>
              <a:rPr lang="en-US" dirty="0" smtClean="0"/>
              <a:t>+ preparation of </a:t>
            </a:r>
            <a:r>
              <a:rPr lang="en-US" b="1" dirty="0" smtClean="0"/>
              <a:t>change orders </a:t>
            </a:r>
            <a:r>
              <a:rPr lang="en-US" sz="2000" dirty="0" smtClean="0"/>
              <a:t>(as necessary)</a:t>
            </a:r>
            <a:r>
              <a:rPr lang="en-US" dirty="0" smtClean="0"/>
              <a:t> + etc.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172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97373"/>
            <a:ext cx="8229600" cy="677253"/>
          </a:xfrm>
        </p:spPr>
        <p:txBody>
          <a:bodyPr/>
          <a:lstStyle/>
          <a:p>
            <a:r>
              <a:rPr lang="en-US" dirty="0" smtClean="0"/>
              <a:t>Do NOT overlap PM + CA/CM</a:t>
            </a:r>
            <a:endParaRPr lang="en-US" dirty="0"/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235" y="1849256"/>
            <a:ext cx="2463862" cy="1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M + A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1" y="2863730"/>
            <a:ext cx="4692318" cy="2443676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47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6619" y="1841506"/>
            <a:ext cx="7954432" cy="303529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Clr>
                <a:srgbClr val="595959"/>
              </a:buClr>
              <a:buFont typeface="Arial"/>
              <a:buChar char="•"/>
              <a:defRPr sz="3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4572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36576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Courier New"/>
              <a:buChar char="o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7432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–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18288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57200">
              <a:spcBef>
                <a:spcPts val="200"/>
              </a:spcBef>
            </a:pPr>
            <a:r>
              <a:rPr lang="en-US" sz="3200" b="1" dirty="0" smtClean="0">
                <a:latin typeface="Calibri"/>
              </a:rPr>
              <a:t>Construction oversight</a:t>
            </a:r>
          </a:p>
          <a:p>
            <a:pPr marL="548640" indent="-457200">
              <a:spcBef>
                <a:spcPts val="200"/>
              </a:spcBef>
            </a:pPr>
            <a:r>
              <a:rPr lang="en-US" sz="3200" b="1" dirty="0" smtClean="0">
                <a:latin typeface="Calibri"/>
              </a:rPr>
              <a:t>Procurement </a:t>
            </a:r>
            <a:r>
              <a:rPr lang="en-US" sz="3200" b="1" dirty="0">
                <a:latin typeface="Calibri"/>
              </a:rPr>
              <a:t>Activities</a:t>
            </a:r>
          </a:p>
          <a:p>
            <a:pPr marL="912813" lvl="1">
              <a:spcBef>
                <a:spcPts val="200"/>
              </a:spcBef>
            </a:pPr>
            <a:r>
              <a:rPr lang="en-US" sz="2800" b="1" dirty="0" smtClean="0">
                <a:latin typeface="Calibri"/>
              </a:rPr>
              <a:t>Construction Contract</a:t>
            </a:r>
          </a:p>
          <a:p>
            <a:pPr marL="457200" indent="-457200">
              <a:spcBef>
                <a:spcPts val="200"/>
              </a:spcBef>
            </a:pPr>
            <a:r>
              <a:rPr lang="en-US" sz="3200" b="1" spc="-50" dirty="0" smtClean="0">
                <a:latin typeface="Calibri"/>
              </a:rPr>
              <a:t>Kickoff meeting</a:t>
            </a:r>
          </a:p>
          <a:p>
            <a:pPr marL="457200" indent="-457200">
              <a:spcBef>
                <a:spcPts val="200"/>
              </a:spcBef>
            </a:pPr>
            <a:r>
              <a:rPr lang="en-US" sz="3200" b="1" i="1" spc="-50" dirty="0" smtClean="0">
                <a:latin typeface="Calibri"/>
              </a:rPr>
              <a:t>Quarterly Reports</a:t>
            </a:r>
          </a:p>
          <a:p>
            <a:pPr marL="457200" indent="-457200">
              <a:spcBef>
                <a:spcPts val="200"/>
              </a:spcBef>
            </a:pPr>
            <a:r>
              <a:rPr lang="en-US" sz="3200" b="1" spc="-50" dirty="0" smtClean="0">
                <a:latin typeface="Calibri"/>
              </a:rPr>
              <a:t>Schedule work plan + budget</a:t>
            </a:r>
          </a:p>
          <a:p>
            <a:pPr marL="457200" indent="-457200">
              <a:spcBef>
                <a:spcPts val="200"/>
              </a:spcBef>
            </a:pPr>
            <a:r>
              <a:rPr lang="en-US" sz="3200" b="1" spc="-50" dirty="0" smtClean="0">
                <a:latin typeface="Calibri"/>
              </a:rPr>
              <a:t>Other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07357" y="1023149"/>
            <a:ext cx="7350893" cy="67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libri"/>
              </a:rPr>
              <a:t>Where overlap may occur . . .</a:t>
            </a:r>
            <a:endParaRPr lang="en-US" b="1" dirty="0">
              <a:latin typeface="Calibri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554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73870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example . . 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06"/>
            <a:ext cx="9144000" cy="3869871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19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608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932"/>
            <a:ext cx="8369300" cy="2569304"/>
          </a:xfrm>
        </p:spPr>
        <p:txBody>
          <a:bodyPr/>
          <a:lstStyle/>
          <a:p>
            <a:r>
              <a:rPr lang="en-US" dirty="0" smtClean="0"/>
              <a:t>To make </a:t>
            </a:r>
            <a:r>
              <a:rPr lang="en-US" dirty="0" err="1" smtClean="0"/>
              <a:t>Subgrantees</a:t>
            </a:r>
            <a:r>
              <a:rPr lang="en-US" dirty="0" smtClean="0"/>
              <a:t> aware of the </a:t>
            </a:r>
            <a:r>
              <a:rPr lang="en-US" b="1" dirty="0" smtClean="0">
                <a:solidFill>
                  <a:srgbClr val="800000"/>
                </a:solidFill>
              </a:rPr>
              <a:t>scope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rgbClr val="800000"/>
                </a:solidFill>
              </a:rPr>
              <a:t>contracts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800000"/>
                </a:solidFill>
              </a:rPr>
              <a:t>cost reasonableness </a:t>
            </a:r>
            <a:r>
              <a:rPr lang="en-US" dirty="0" smtClean="0"/>
              <a:t>of procuring </a:t>
            </a:r>
            <a:r>
              <a:rPr lang="en-US" b="1" dirty="0"/>
              <a:t>P</a:t>
            </a:r>
            <a:r>
              <a:rPr lang="en-US" b="1" dirty="0" smtClean="0"/>
              <a:t>roject Management </a:t>
            </a:r>
            <a:r>
              <a:rPr lang="en-US" dirty="0" smtClean="0"/>
              <a:t>+ </a:t>
            </a:r>
            <a:r>
              <a:rPr lang="en-US" b="1" dirty="0" smtClean="0"/>
              <a:t>Architectural/Engineering </a:t>
            </a:r>
            <a:r>
              <a:rPr lang="en-US" sz="2000" dirty="0" smtClean="0"/>
              <a:t>(</a:t>
            </a:r>
            <a:r>
              <a:rPr lang="en-US" sz="2000" b="1" dirty="0" smtClean="0"/>
              <a:t>A/E)</a:t>
            </a:r>
            <a:r>
              <a:rPr lang="en-US" b="1" dirty="0" smtClean="0"/>
              <a:t> services</a:t>
            </a:r>
            <a:r>
              <a:rPr lang="en-US" dirty="0"/>
              <a:t> </a:t>
            </a:r>
            <a:r>
              <a:rPr lang="en-US" dirty="0" smtClean="0"/>
              <a:t>so that they can </a:t>
            </a:r>
            <a:r>
              <a:rPr lang="en-US" b="1" dirty="0" smtClean="0"/>
              <a:t>receive/keep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800000"/>
                </a:solidFill>
              </a:rPr>
              <a:t>maximum Federal dollars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1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avoid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Clearly distinguish </a:t>
            </a:r>
            <a:r>
              <a:rPr lang="en-US" b="1" dirty="0" smtClean="0">
                <a:solidFill>
                  <a:srgbClr val="800000"/>
                </a:solidFill>
              </a:rPr>
              <a:t>roles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800000"/>
                </a:solidFill>
              </a:rPr>
              <a:t>responsibilities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for activities that have the </a:t>
            </a:r>
            <a:r>
              <a:rPr lang="en-US" b="1" dirty="0" smtClean="0"/>
              <a:t>same title </a:t>
            </a:r>
            <a:r>
              <a:rPr lang="en-US" dirty="0" smtClean="0"/>
              <a:t>but </a:t>
            </a:r>
            <a:r>
              <a:rPr lang="en-US" b="1" dirty="0" smtClean="0"/>
              <a:t>not the same work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Well-defined </a:t>
            </a:r>
            <a:r>
              <a:rPr lang="en-US" dirty="0" smtClean="0"/>
              <a:t>contracts.</a:t>
            </a:r>
          </a:p>
          <a:p>
            <a:r>
              <a:rPr lang="en-US" b="1" dirty="0" smtClean="0"/>
              <a:t>Other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191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 can lead to . .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for an </a:t>
            </a:r>
            <a:r>
              <a:rPr lang="en-US" b="1" dirty="0" smtClean="0">
                <a:solidFill>
                  <a:srgbClr val="800000"/>
                </a:solidFill>
              </a:rPr>
              <a:t>explanation.</a:t>
            </a:r>
          </a:p>
          <a:p>
            <a:pPr lvl="1"/>
            <a:r>
              <a:rPr lang="en-US" dirty="0"/>
              <a:t>Requires </a:t>
            </a:r>
            <a:r>
              <a:rPr lang="en-US" b="1" dirty="0">
                <a:solidFill>
                  <a:srgbClr val="800000"/>
                </a:solidFill>
              </a:rPr>
              <a:t>distinct narrative </a:t>
            </a:r>
            <a:r>
              <a:rPr lang="en-US" dirty="0"/>
              <a:t>separating </a:t>
            </a:r>
            <a:r>
              <a:rPr lang="en-US" b="1" dirty="0" smtClean="0"/>
              <a:t>two </a:t>
            </a:r>
            <a:r>
              <a:rPr lang="en-US" sz="2000" dirty="0" smtClean="0"/>
              <a:t>(2)</a:t>
            </a:r>
            <a:r>
              <a:rPr lang="en-US" dirty="0" smtClean="0"/>
              <a:t> </a:t>
            </a:r>
            <a:r>
              <a:rPr lang="en-US" b="1" dirty="0"/>
              <a:t>activities</a:t>
            </a:r>
            <a:r>
              <a:rPr lang="en-US" dirty="0"/>
              <a:t> under the </a:t>
            </a:r>
            <a:r>
              <a:rPr lang="en-US" b="1" dirty="0"/>
              <a:t>same category</a:t>
            </a:r>
            <a:r>
              <a:rPr lang="en-US" dirty="0"/>
              <a:t>. 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Withholding/de-obligation </a:t>
            </a:r>
            <a:r>
              <a:rPr lang="en-US" dirty="0" smtClean="0"/>
              <a:t>of funds.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775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R</a:t>
            </a:r>
            <a:r>
              <a:rPr lang="en-US" sz="8000" dirty="0" smtClean="0"/>
              <a:t>easonable fee curves for A/E services?</a:t>
            </a:r>
            <a:endParaRPr lang="en-US" sz="80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249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</a:t>
            </a:r>
            <a:r>
              <a:rPr lang="en-US" dirty="0" smtClean="0"/>
              <a:t> fee curves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4527" y="1914526"/>
            <a:ext cx="5949803" cy="256930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fee curves A + B.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Office of Facility Planning + Control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FP&amp;C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curve.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Stat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65" y="2720720"/>
            <a:ext cx="886425" cy="664819"/>
          </a:xfrm>
          <a:prstGeom prst="rect">
            <a:avLst/>
          </a:prstGeom>
        </p:spPr>
      </p:pic>
      <p:pic>
        <p:nvPicPr>
          <p:cNvPr id="6" name="Picture 5" descr="fema_dhs_logo-01-01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96" y="1914525"/>
            <a:ext cx="1503607" cy="56385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712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Curves A + 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544" y="2001358"/>
            <a:ext cx="8229600" cy="17147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Curve A - </a:t>
            </a:r>
            <a:r>
              <a:rPr lang="en-US" b="1" dirty="0" smtClean="0">
                <a:solidFill>
                  <a:srgbClr val="800000"/>
                </a:solidFill>
              </a:rPr>
              <a:t>Above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b="1" dirty="0" smtClean="0"/>
              <a:t>average</a:t>
            </a:r>
            <a:r>
              <a:rPr lang="en-US" dirty="0" smtClean="0"/>
              <a:t> complexity.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Curve B - </a:t>
            </a:r>
            <a:r>
              <a:rPr lang="en-US" b="1" dirty="0" smtClean="0">
                <a:solidFill>
                  <a:srgbClr val="800000"/>
                </a:solidFill>
              </a:rPr>
              <a:t>Average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complexity.</a:t>
            </a:r>
            <a:endParaRPr lang="en-US" sz="1500" dirty="0"/>
          </a:p>
        </p:txBody>
      </p:sp>
      <p:pic>
        <p:nvPicPr>
          <p:cNvPr id="5" name="Picture 4" descr="FEM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81" y="1026847"/>
            <a:ext cx="2407535" cy="64100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431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20370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Curve A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17476"/>
            <a:ext cx="8229600" cy="10214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</a:t>
            </a:r>
            <a:r>
              <a:rPr lang="en-US" sz="2800" dirty="0"/>
              <a:t>projects of </a:t>
            </a:r>
            <a:r>
              <a:rPr lang="en-US" sz="2800" b="1" dirty="0">
                <a:solidFill>
                  <a:srgbClr val="800000"/>
                </a:solidFill>
              </a:rPr>
              <a:t>above-average complexity</a:t>
            </a:r>
            <a:r>
              <a:rPr lang="en-US" sz="2800" dirty="0"/>
              <a:t> and </a:t>
            </a:r>
            <a:r>
              <a:rPr lang="en-US" sz="2800" b="1" dirty="0" smtClean="0">
                <a:solidFill>
                  <a:srgbClr val="800000"/>
                </a:solidFill>
              </a:rPr>
              <a:t>nonstandard design</a:t>
            </a:r>
            <a:r>
              <a:rPr lang="en-US" sz="2800" dirty="0" smtClean="0"/>
              <a:t>: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1" y="2509819"/>
            <a:ext cx="8575675" cy="263368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568325" indent="-342900" algn="l" defTabSz="569913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>
                <a:latin typeface="Calibri"/>
              </a:rPr>
              <a:t>Airports with </a:t>
            </a:r>
            <a:r>
              <a:rPr lang="en-US" sz="2200" b="1" dirty="0" smtClean="0">
                <a:latin typeface="Calibri"/>
              </a:rPr>
              <a:t>extensive</a:t>
            </a:r>
            <a:r>
              <a:rPr lang="en-US" sz="2200" dirty="0" smtClean="0">
                <a:latin typeface="Calibri"/>
              </a:rPr>
              <a:t> terminal facilities.</a:t>
            </a:r>
          </a:p>
          <a:p>
            <a:pPr lvl="1"/>
            <a:r>
              <a:rPr lang="en-US" sz="2200" dirty="0" smtClean="0">
                <a:latin typeface="Calibri"/>
              </a:rPr>
              <a:t>Water + wastewater + industrial waste </a:t>
            </a:r>
            <a:r>
              <a:rPr lang="en-US" sz="2200" b="1" dirty="0" smtClean="0">
                <a:latin typeface="Calibri"/>
              </a:rPr>
              <a:t>treatment plants.</a:t>
            </a:r>
          </a:p>
          <a:p>
            <a:pPr lvl="1"/>
            <a:r>
              <a:rPr lang="en-US" sz="2200" b="1" dirty="0" smtClean="0">
                <a:latin typeface="Calibri"/>
              </a:rPr>
              <a:t>Hospitals</a:t>
            </a:r>
            <a:r>
              <a:rPr lang="en-US" sz="2200" dirty="0" smtClean="0">
                <a:latin typeface="Calibri"/>
              </a:rPr>
              <a:t> + </a:t>
            </a:r>
            <a:r>
              <a:rPr lang="en-US" sz="2200" b="1" dirty="0" smtClean="0">
                <a:latin typeface="Calibri"/>
              </a:rPr>
              <a:t>schools</a:t>
            </a:r>
            <a:r>
              <a:rPr lang="en-US" sz="2200" dirty="0" smtClean="0">
                <a:latin typeface="Calibri"/>
              </a:rPr>
              <a:t> + office buildings.</a:t>
            </a:r>
          </a:p>
          <a:p>
            <a:pPr lvl="1"/>
            <a:r>
              <a:rPr lang="en-US" sz="2200" b="1" dirty="0" smtClean="0">
                <a:latin typeface="Calibri"/>
              </a:rPr>
              <a:t>Power plants.</a:t>
            </a:r>
          </a:p>
          <a:p>
            <a:pPr lvl="1"/>
            <a:r>
              <a:rPr lang="en-US" sz="2200" b="1" dirty="0">
                <a:latin typeface="Calibri"/>
              </a:rPr>
              <a:t>Highway</a:t>
            </a:r>
            <a:r>
              <a:rPr lang="en-US" sz="2200" dirty="0">
                <a:latin typeface="Calibri"/>
              </a:rPr>
              <a:t> + </a:t>
            </a:r>
            <a:r>
              <a:rPr lang="en-US" sz="2200" b="1" dirty="0">
                <a:latin typeface="Calibri"/>
              </a:rPr>
              <a:t>railway</a:t>
            </a:r>
            <a:r>
              <a:rPr lang="en-US" sz="2200" dirty="0">
                <a:latin typeface="Calibri"/>
              </a:rPr>
              <a:t> </a:t>
            </a:r>
            <a:r>
              <a:rPr lang="en-US" sz="2200" b="1" dirty="0" smtClean="0">
                <a:latin typeface="Calibri"/>
              </a:rPr>
              <a:t>tunnels.</a:t>
            </a:r>
          </a:p>
          <a:p>
            <a:pPr lvl="1"/>
            <a:r>
              <a:rPr lang="en-US" sz="2200" b="1" dirty="0">
                <a:latin typeface="Calibri"/>
              </a:rPr>
              <a:t>Pumping </a:t>
            </a:r>
            <a:r>
              <a:rPr lang="en-US" sz="2200" b="1" dirty="0" smtClean="0">
                <a:latin typeface="Calibri"/>
              </a:rPr>
              <a:t>stations.</a:t>
            </a:r>
          </a:p>
          <a:p>
            <a:pPr lvl="1"/>
            <a:r>
              <a:rPr lang="en-US" sz="2200" b="1" dirty="0" smtClean="0">
                <a:latin typeface="Calibri"/>
              </a:rPr>
              <a:t>Incinerators.</a:t>
            </a:r>
          </a:p>
          <a:p>
            <a:pPr lvl="1"/>
            <a:r>
              <a:rPr lang="en-US" sz="2200" dirty="0">
                <a:latin typeface="Calibri"/>
              </a:rPr>
              <a:t>Complicated </a:t>
            </a:r>
            <a:r>
              <a:rPr lang="en-US" sz="2200" b="1" dirty="0">
                <a:latin typeface="Calibri"/>
              </a:rPr>
              <a:t>waterfront</a:t>
            </a:r>
            <a:r>
              <a:rPr lang="en-US" sz="2200" dirty="0">
                <a:latin typeface="Calibri"/>
              </a:rPr>
              <a:t> + marine terminal </a:t>
            </a:r>
            <a:r>
              <a:rPr lang="en-US" sz="2200" dirty="0" smtClean="0">
                <a:latin typeface="Calibri"/>
              </a:rPr>
              <a:t>facilities.</a:t>
            </a:r>
            <a:endParaRPr lang="en-US" sz="2200" dirty="0">
              <a:latin typeface="Calibri"/>
            </a:endParaRPr>
          </a:p>
        </p:txBody>
      </p:sp>
      <p:pic>
        <p:nvPicPr>
          <p:cNvPr id="7" name="Picture 6" descr="FEM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33" y="962922"/>
            <a:ext cx="2407535" cy="64100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54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70698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Curve </a:t>
            </a:r>
            <a:r>
              <a:rPr lang="en-US" dirty="0"/>
              <a:t>A </a:t>
            </a:r>
            <a:r>
              <a:rPr lang="en-US" sz="2000" dirty="0"/>
              <a:t>(Continued . . . )</a:t>
            </a:r>
          </a:p>
        </p:txBody>
      </p:sp>
      <p:pic>
        <p:nvPicPr>
          <p:cNvPr id="5" name="Picture 4" descr="FEMA 322_PAguide_200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10457" r="17319" b="9368"/>
          <a:stretch/>
        </p:blipFill>
        <p:spPr>
          <a:xfrm>
            <a:off x="464880" y="1607749"/>
            <a:ext cx="2919086" cy="34080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EM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58" y="906946"/>
            <a:ext cx="2407535" cy="641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234" y="2963914"/>
            <a:ext cx="7258566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prstClr val="black"/>
                </a:solidFill>
                <a:latin typeface="Calibri"/>
              </a:rPr>
              <a:t>CURVE A.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 COMPENSATION FOR BASIC SERVICES EXPRESSED AS A PERCENTAGE OF CONSTRUCTION COST FOR PROJECTS OF ABOVE-AVERAGE COMPLEXITY AND NON-STANDARD DESIGN</a:t>
            </a:r>
            <a:endParaRPr lang="en-US" sz="26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99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019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Curve B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70"/>
            <a:ext cx="8229600" cy="565760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pplies </a:t>
            </a:r>
            <a:r>
              <a:rPr lang="en-US" sz="2800" dirty="0"/>
              <a:t>to projects of </a:t>
            </a:r>
            <a:r>
              <a:rPr lang="en-US" sz="2800" b="1" dirty="0">
                <a:solidFill>
                  <a:srgbClr val="800000"/>
                </a:solidFill>
              </a:rPr>
              <a:t>average </a:t>
            </a:r>
            <a:r>
              <a:rPr lang="en-US" sz="2800" b="1" dirty="0" smtClean="0">
                <a:solidFill>
                  <a:srgbClr val="800000"/>
                </a:solidFill>
              </a:rPr>
              <a:t>complexity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110287"/>
            <a:ext cx="9144000" cy="293161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568325" indent="-342900" algn="l" defTabSz="569913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0"/>
              </a:spcBef>
              <a:buClr>
                <a:srgbClr val="595959"/>
              </a:buClr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279400"/>
            <a:r>
              <a:rPr lang="en-US" sz="2000" dirty="0" smtClean="0">
                <a:latin typeface="Calibri"/>
              </a:rPr>
              <a:t>Industrial </a:t>
            </a:r>
            <a:r>
              <a:rPr lang="en-US" sz="2000" b="1" dirty="0" smtClean="0">
                <a:latin typeface="Calibri"/>
              </a:rPr>
              <a:t>buildings</a:t>
            </a:r>
            <a:r>
              <a:rPr lang="en-US" sz="2000" dirty="0" smtClean="0">
                <a:latin typeface="Calibri"/>
              </a:rPr>
              <a:t> + </a:t>
            </a:r>
            <a:r>
              <a:rPr lang="en-US" sz="2000" b="1" dirty="0" smtClean="0">
                <a:latin typeface="Calibri"/>
              </a:rPr>
              <a:t>warehouses</a:t>
            </a:r>
            <a:r>
              <a:rPr lang="en-US" sz="2000" dirty="0" smtClean="0">
                <a:latin typeface="Calibri"/>
              </a:rPr>
              <a:t> + </a:t>
            </a:r>
            <a:r>
              <a:rPr lang="en-US" sz="2000" b="1" dirty="0" smtClean="0">
                <a:latin typeface="Calibri"/>
              </a:rPr>
              <a:t>garages</a:t>
            </a:r>
            <a:r>
              <a:rPr lang="en-US" sz="2000" dirty="0" smtClean="0">
                <a:latin typeface="Calibri"/>
              </a:rPr>
              <a:t> + </a:t>
            </a:r>
            <a:r>
              <a:rPr lang="en-US" sz="2000" b="1" dirty="0" smtClean="0">
                <a:latin typeface="Calibri"/>
              </a:rPr>
              <a:t>hangars</a:t>
            </a:r>
            <a:r>
              <a:rPr lang="en-US" sz="2000" dirty="0" smtClean="0">
                <a:latin typeface="Calibri"/>
              </a:rPr>
              <a:t> + comparable </a:t>
            </a:r>
            <a:r>
              <a:rPr lang="en-US" sz="2000" b="1" dirty="0" smtClean="0">
                <a:latin typeface="Calibri"/>
              </a:rPr>
              <a:t>structures.</a:t>
            </a:r>
          </a:p>
          <a:p>
            <a:pPr marL="914400" lvl="1" indent="-279400"/>
            <a:r>
              <a:rPr lang="en-US" sz="2000" b="1" dirty="0" smtClean="0">
                <a:latin typeface="Calibri"/>
              </a:rPr>
              <a:t>Bridges</a:t>
            </a:r>
            <a:r>
              <a:rPr lang="en-US" sz="2000" dirty="0" smtClean="0">
                <a:latin typeface="Calibri"/>
              </a:rPr>
              <a:t> + other </a:t>
            </a:r>
            <a:r>
              <a:rPr lang="en-US" sz="2000" b="1" dirty="0" smtClean="0">
                <a:latin typeface="Calibri"/>
              </a:rPr>
              <a:t>structures</a:t>
            </a:r>
            <a:r>
              <a:rPr lang="en-US" sz="2000" dirty="0" smtClean="0">
                <a:latin typeface="Calibri"/>
              </a:rPr>
              <a:t> of conventional design.</a:t>
            </a:r>
          </a:p>
          <a:p>
            <a:pPr marL="914400" lvl="1" indent="-279400"/>
            <a:r>
              <a:rPr lang="en-US" sz="2000" dirty="0" smtClean="0">
                <a:latin typeface="Calibri"/>
              </a:rPr>
              <a:t>Simple </a:t>
            </a:r>
            <a:r>
              <a:rPr lang="en-US" sz="2000" b="1" dirty="0" smtClean="0">
                <a:latin typeface="Calibri"/>
              </a:rPr>
              <a:t>waterfront facilities.</a:t>
            </a:r>
          </a:p>
          <a:p>
            <a:pPr marL="914400" lvl="1" indent="-279400"/>
            <a:r>
              <a:rPr lang="en-US" sz="2000" b="1" dirty="0" smtClean="0">
                <a:latin typeface="Calibri"/>
              </a:rPr>
              <a:t>Roads</a:t>
            </a:r>
            <a:r>
              <a:rPr lang="en-US" sz="2000" dirty="0" smtClean="0">
                <a:latin typeface="Calibri"/>
              </a:rPr>
              <a:t> + </a:t>
            </a:r>
            <a:r>
              <a:rPr lang="en-US" sz="2000" b="1" dirty="0" smtClean="0">
                <a:latin typeface="Calibri"/>
              </a:rPr>
              <a:t>streets.</a:t>
            </a:r>
          </a:p>
          <a:p>
            <a:pPr marL="914400" lvl="1" indent="-279400"/>
            <a:r>
              <a:rPr lang="en-US" sz="2000" dirty="0" smtClean="0">
                <a:latin typeface="Calibri"/>
              </a:rPr>
              <a:t>Conventional </a:t>
            </a:r>
            <a:r>
              <a:rPr lang="en-US" sz="2000" b="1" dirty="0" smtClean="0">
                <a:latin typeface="Calibri"/>
              </a:rPr>
              <a:t>levees</a:t>
            </a:r>
            <a:r>
              <a:rPr lang="en-US" sz="2000" dirty="0" smtClean="0">
                <a:latin typeface="Calibri"/>
              </a:rPr>
              <a:t> +   </a:t>
            </a:r>
          </a:p>
          <a:p>
            <a:pPr marL="914400" lvl="1" indent="-279400">
              <a:buFont typeface="Arial"/>
              <a:buNone/>
            </a:pPr>
            <a:r>
              <a:rPr lang="en-US" sz="2000" b="1" dirty="0" smtClean="0">
                <a:latin typeface="Calibri"/>
              </a:rPr>
              <a:t>     floodwalls</a:t>
            </a:r>
            <a:r>
              <a:rPr lang="en-US" sz="2000" dirty="0" smtClean="0">
                <a:latin typeface="Calibri"/>
              </a:rPr>
              <a:t> + retaining </a:t>
            </a:r>
            <a:r>
              <a:rPr lang="en-US" sz="2000" b="1" dirty="0" smtClean="0">
                <a:latin typeface="Calibri"/>
              </a:rPr>
              <a:t>walls.</a:t>
            </a:r>
          </a:p>
          <a:p>
            <a:pPr lvl="1"/>
            <a:r>
              <a:rPr lang="en-US" sz="2000" dirty="0">
                <a:latin typeface="Calibri"/>
              </a:rPr>
              <a:t>Small </a:t>
            </a:r>
            <a:r>
              <a:rPr lang="en-US" sz="2000" dirty="0" smtClean="0">
                <a:latin typeface="Calibri"/>
              </a:rPr>
              <a:t>dams.</a:t>
            </a:r>
          </a:p>
          <a:p>
            <a:pPr lvl="1"/>
            <a:r>
              <a:rPr lang="en-US" sz="2000" dirty="0">
                <a:latin typeface="Calibri"/>
              </a:rPr>
              <a:t>Storm sewers + </a:t>
            </a:r>
            <a:r>
              <a:rPr lang="en-US" sz="2000" dirty="0" smtClean="0">
                <a:latin typeface="Calibri"/>
              </a:rPr>
              <a:t>drains.</a:t>
            </a:r>
          </a:p>
          <a:p>
            <a:pPr lvl="1"/>
            <a:r>
              <a:rPr lang="en-US" sz="2000" dirty="0">
                <a:latin typeface="Calibri"/>
              </a:rPr>
              <a:t>Sanitary </a:t>
            </a:r>
            <a:r>
              <a:rPr lang="en-US" sz="2000" dirty="0" smtClean="0">
                <a:latin typeface="Calibri"/>
              </a:rPr>
              <a:t>sewers.</a:t>
            </a:r>
          </a:p>
          <a:p>
            <a:pPr lvl="1"/>
            <a:r>
              <a:rPr lang="en-US" sz="2000" dirty="0">
                <a:latin typeface="Calibri"/>
              </a:rPr>
              <a:t>Water distribution </a:t>
            </a:r>
            <a:r>
              <a:rPr lang="en-US" sz="2000" dirty="0" smtClean="0">
                <a:latin typeface="Calibri"/>
              </a:rPr>
              <a:t>lines.</a:t>
            </a:r>
          </a:p>
          <a:p>
            <a:pPr lvl="1"/>
            <a:r>
              <a:rPr lang="en-US" sz="2000" dirty="0">
                <a:latin typeface="Calibri"/>
              </a:rPr>
              <a:t>Irrigation works </a:t>
            </a:r>
            <a:r>
              <a:rPr lang="en-US" sz="1600" dirty="0">
                <a:latin typeface="Calibri"/>
              </a:rPr>
              <a:t>(except pumping plants</a:t>
            </a:r>
            <a:r>
              <a:rPr lang="en-US" sz="1600" dirty="0" smtClean="0">
                <a:latin typeface="Calibri"/>
              </a:rPr>
              <a:t>)</a:t>
            </a:r>
            <a:r>
              <a:rPr lang="en-US" sz="2000" dirty="0" smtClean="0">
                <a:latin typeface="Calibri"/>
              </a:rPr>
              <a:t>.</a:t>
            </a:r>
          </a:p>
          <a:p>
            <a:pPr lvl="1"/>
            <a:r>
              <a:rPr lang="en-US" sz="2000" spc="-30" dirty="0">
                <a:latin typeface="Calibri"/>
              </a:rPr>
              <a:t>Airports</a:t>
            </a:r>
            <a:r>
              <a:rPr lang="en-US" sz="1600" spc="-30" dirty="0">
                <a:latin typeface="Calibri"/>
              </a:rPr>
              <a:t> (except as classified for Curve </a:t>
            </a:r>
            <a:r>
              <a:rPr lang="en-US" sz="1600" spc="-30" dirty="0" smtClean="0">
                <a:latin typeface="Calibri"/>
              </a:rPr>
              <a:t>A)</a:t>
            </a:r>
            <a:r>
              <a:rPr lang="en-US" sz="2000" spc="-30" dirty="0" smtClean="0">
                <a:latin typeface="Calibri"/>
              </a:rPr>
              <a:t>.</a:t>
            </a:r>
            <a:endParaRPr lang="en-US" sz="2000" b="1" spc="-30" dirty="0" smtClean="0">
              <a:latin typeface="Calibri"/>
            </a:endParaRPr>
          </a:p>
        </p:txBody>
      </p:sp>
      <p:pic>
        <p:nvPicPr>
          <p:cNvPr id="7" name="Picture 6" descr="FEM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55" y="937521"/>
            <a:ext cx="2407535" cy="64100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171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70698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Curve </a:t>
            </a:r>
            <a:r>
              <a:rPr lang="en-US" dirty="0"/>
              <a:t>B  </a:t>
            </a:r>
            <a:r>
              <a:rPr lang="en-US" sz="2000" dirty="0"/>
              <a:t>(Continued . . . )</a:t>
            </a:r>
          </a:p>
        </p:txBody>
      </p:sp>
      <p:pic>
        <p:nvPicPr>
          <p:cNvPr id="8" name="Picture 7" descr="FEMA 322_PAguide_200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10457" r="20784" b="7843"/>
          <a:stretch/>
        </p:blipFill>
        <p:spPr>
          <a:xfrm>
            <a:off x="5624946" y="1547952"/>
            <a:ext cx="2770909" cy="34728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FEM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61" y="906946"/>
            <a:ext cx="2407535" cy="6410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7677" y="2953942"/>
            <a:ext cx="6598796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prstClr val="black"/>
                </a:solidFill>
                <a:latin typeface="Calibri"/>
              </a:rPr>
              <a:t>CURVE B.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 COMPENSATION FOR BASIC SERVICE EXPRESSED AS A PERCENTAGE OF CONSTRUCTION COST FOR PROJECTS OF AVERAGE COMPLEXITY</a:t>
            </a:r>
            <a:endParaRPr lang="en-US" sz="26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640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FP&amp;C Fee Curve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125"/>
            <a:ext cx="8229600" cy="33813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Simple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Average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Medium </a:t>
            </a:r>
            <a:r>
              <a:rPr lang="en-US" b="1" dirty="0">
                <a:solidFill>
                  <a:srgbClr val="800000"/>
                </a:solidFill>
              </a:rPr>
              <a:t>c</a:t>
            </a:r>
            <a:r>
              <a:rPr lang="en-US" b="1" dirty="0" smtClean="0">
                <a:solidFill>
                  <a:srgbClr val="800000"/>
                </a:solidFill>
              </a:rPr>
              <a:t>omplex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Complex</a:t>
            </a:r>
          </a:p>
        </p:txBody>
      </p:sp>
      <p:pic>
        <p:nvPicPr>
          <p:cNvPr id="6" name="Picture 5" descr="Stat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04" y="971550"/>
            <a:ext cx="886425" cy="664819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29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219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44 </a:t>
            </a:r>
            <a:r>
              <a:rPr lang="en-US" i="1" dirty="0" smtClean="0"/>
              <a:t>Code of Federal Regulations </a:t>
            </a:r>
            <a:r>
              <a:rPr lang="en-US" sz="2000" dirty="0" smtClean="0"/>
              <a:t>(CFR)</a:t>
            </a:r>
            <a:r>
              <a:rPr lang="en-US" dirty="0" smtClean="0"/>
              <a:t> Part 206</a:t>
            </a:r>
          </a:p>
          <a:p>
            <a:r>
              <a:rPr lang="en-US" i="1" dirty="0">
                <a:latin typeface="Calibri" charset="0"/>
                <a:ea typeface="MS PGothic" charset="0"/>
              </a:rPr>
              <a:t>Hazard Mitigation Assistance</a:t>
            </a:r>
            <a:r>
              <a:rPr lang="en-US" i="1" dirty="0" smtClean="0">
                <a:latin typeface="Calibri" charset="0"/>
                <a:ea typeface="MS PGothic" charset="0"/>
              </a:rPr>
              <a:t> </a:t>
            </a:r>
            <a:r>
              <a:rPr lang="en-US" sz="2400" i="1" dirty="0" smtClean="0">
                <a:latin typeface="Calibri" charset="0"/>
                <a:ea typeface="MS PGothic" charset="0"/>
              </a:rPr>
              <a:t>(HMA) </a:t>
            </a:r>
            <a:r>
              <a:rPr lang="en-US" i="1" dirty="0" smtClean="0">
                <a:latin typeface="Calibri" charset="0"/>
                <a:ea typeface="MS PGothic" charset="0"/>
              </a:rPr>
              <a:t>Unified </a:t>
            </a:r>
            <a:r>
              <a:rPr lang="en-US" i="1" dirty="0">
                <a:latin typeface="Calibri" charset="0"/>
                <a:ea typeface="MS PGothic" charset="0"/>
              </a:rPr>
              <a:t>Guidance </a:t>
            </a:r>
            <a:r>
              <a:rPr lang="en-US" dirty="0">
                <a:latin typeface="Calibri" charset="0"/>
                <a:ea typeface="MS PGothic" charset="0"/>
              </a:rPr>
              <a:t>July 12, 2013</a:t>
            </a:r>
          </a:p>
          <a:p>
            <a:r>
              <a:rPr lang="en-US" dirty="0" smtClean="0"/>
              <a:t>OMB Circular 133</a:t>
            </a:r>
          </a:p>
          <a:p>
            <a:r>
              <a:rPr lang="en-US" dirty="0" smtClean="0"/>
              <a:t>FEMA 322 – </a:t>
            </a:r>
            <a:r>
              <a:rPr lang="en-US" i="1" dirty="0" smtClean="0"/>
              <a:t>Public Assistance Guide</a:t>
            </a:r>
            <a:r>
              <a:rPr lang="en-US" dirty="0"/>
              <a:t> </a:t>
            </a:r>
            <a:r>
              <a:rPr lang="en-US" dirty="0" smtClean="0"/>
              <a:t>July 2007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82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47882"/>
            <a:ext cx="9144000" cy="79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2964"/>
            <a:ext cx="8229600" cy="677253"/>
          </a:xfrm>
        </p:spPr>
        <p:txBody>
          <a:bodyPr>
            <a:noAutofit/>
          </a:bodyPr>
          <a:lstStyle/>
          <a:p>
            <a:r>
              <a:rPr lang="en-US" dirty="0" smtClean="0"/>
              <a:t>Fee curve adjustments</a:t>
            </a:r>
            <a:br>
              <a:rPr lang="en-US" dirty="0" smtClean="0"/>
            </a:br>
            <a:r>
              <a:rPr lang="en-US" sz="3200" dirty="0" smtClean="0"/>
              <a:t>Other FP&amp;C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0214"/>
            <a:ext cx="8229600" cy="32289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Adjustment</a:t>
            </a:r>
            <a:r>
              <a:rPr lang="en-US" dirty="0"/>
              <a:t> for </a:t>
            </a:r>
            <a:r>
              <a:rPr lang="en-US" b="1" dirty="0">
                <a:solidFill>
                  <a:srgbClr val="7D0101"/>
                </a:solidFill>
              </a:rPr>
              <a:t>renovations.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7D0101"/>
                </a:solidFill>
              </a:rPr>
              <a:t>Repetitive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7D0101"/>
                </a:solidFill>
              </a:rPr>
              <a:t>duplicative</a:t>
            </a:r>
            <a:r>
              <a:rPr lang="en-US" dirty="0" smtClean="0"/>
              <a:t> work.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7D0101"/>
                </a:solidFill>
              </a:rPr>
              <a:t>Prefabricated</a:t>
            </a:r>
            <a:r>
              <a:rPr lang="en-US" dirty="0" smtClean="0"/>
              <a:t> building.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7D0101"/>
                </a:solidFill>
              </a:rPr>
              <a:t>Multiple projects </a:t>
            </a:r>
            <a:r>
              <a:rPr lang="en-US" dirty="0" smtClean="0"/>
              <a:t>in a </a:t>
            </a:r>
            <a:r>
              <a:rPr lang="en-US" b="1" dirty="0" smtClean="0">
                <a:solidFill>
                  <a:srgbClr val="800000"/>
                </a:solidFill>
              </a:rPr>
              <a:t>single contract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Fee based on </a:t>
            </a:r>
            <a:r>
              <a:rPr lang="en-US" b="1" dirty="0" smtClean="0">
                <a:solidFill>
                  <a:srgbClr val="800000"/>
                </a:solidFill>
              </a:rPr>
              <a:t>sum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of the </a:t>
            </a:r>
            <a:r>
              <a:rPr lang="en-US" b="1" dirty="0" smtClean="0"/>
              <a:t>projects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7D0101"/>
                </a:solidFill>
              </a:rPr>
              <a:t>Segregate projects</a:t>
            </a:r>
            <a:r>
              <a:rPr lang="en-US" b="1" dirty="0" smtClean="0">
                <a:solidFill>
                  <a:srgbClr val="800000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Fee based on respective </a:t>
            </a:r>
            <a:r>
              <a:rPr lang="en-US" b="1" dirty="0" smtClean="0"/>
              <a:t>portions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Stat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59" y="1464597"/>
            <a:ext cx="526327" cy="394745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528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861"/>
            <a:ext cx="8229600" cy="677253"/>
          </a:xfrm>
        </p:spPr>
        <p:txBody>
          <a:bodyPr>
            <a:noAutofit/>
          </a:bodyPr>
          <a:lstStyle/>
          <a:p>
            <a:r>
              <a:rPr lang="en-US" dirty="0" smtClean="0"/>
              <a:t>Fee adjustment     </a:t>
            </a:r>
            <a:r>
              <a:rPr lang="en-US" sz="2000" dirty="0" smtClean="0"/>
              <a:t>(FP&amp;C)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Change in project value: </a:t>
            </a:r>
            <a:r>
              <a:rPr lang="en-US" sz="3200" b="1" dirty="0">
                <a:solidFill>
                  <a:srgbClr val="7D0101"/>
                </a:solidFill>
              </a:rPr>
              <a:t>P</a:t>
            </a:r>
            <a:r>
              <a:rPr lang="en-US" sz="3200" b="1" dirty="0" smtClean="0">
                <a:solidFill>
                  <a:srgbClr val="7D0101"/>
                </a:solidFill>
              </a:rPr>
              <a:t>re-bid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2277236"/>
            <a:ext cx="8819531" cy="27858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Typically </a:t>
            </a:r>
            <a:r>
              <a:rPr lang="en-US" b="1" dirty="0" smtClean="0">
                <a:solidFill>
                  <a:srgbClr val="800000"/>
                </a:solidFill>
              </a:rPr>
              <a:t>no adjustment </a:t>
            </a:r>
            <a:r>
              <a:rPr lang="en-US" dirty="0" smtClean="0"/>
              <a:t>for </a:t>
            </a:r>
            <a:r>
              <a:rPr lang="en-US" b="1" dirty="0" smtClean="0"/>
              <a:t>small project cost change</a:t>
            </a:r>
            <a:r>
              <a:rPr lang="en-US" dirty="0" smtClean="0"/>
              <a:t>.</a:t>
            </a:r>
            <a:endParaRPr lang="en-US" sz="1200" dirty="0" smtClean="0"/>
          </a:p>
          <a:p>
            <a:r>
              <a:rPr lang="en-US" b="1" dirty="0" smtClean="0"/>
              <a:t>Large changes</a:t>
            </a:r>
            <a:r>
              <a:rPr lang="en-US" dirty="0" smtClean="0"/>
              <a:t> in project cost </a:t>
            </a:r>
            <a:r>
              <a:rPr lang="en-US" b="1" dirty="0" smtClean="0">
                <a:solidFill>
                  <a:srgbClr val="800000"/>
                </a:solidFill>
              </a:rPr>
              <a:t>may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warrant fee adjustment:</a:t>
            </a:r>
          </a:p>
          <a:p>
            <a:pPr lvl="1"/>
            <a:r>
              <a:rPr lang="en-US" dirty="0" smtClean="0"/>
              <a:t>Change in </a:t>
            </a:r>
            <a:r>
              <a:rPr lang="en-US" b="1" dirty="0" smtClean="0"/>
              <a:t>scope</a:t>
            </a:r>
            <a:r>
              <a:rPr lang="en-US" dirty="0"/>
              <a:t>-</a:t>
            </a:r>
            <a:r>
              <a:rPr lang="en-US" b="1" dirty="0" smtClean="0"/>
              <a:t>based</a:t>
            </a:r>
            <a:r>
              <a:rPr lang="en-US" dirty="0" smtClean="0"/>
              <a:t> cost.</a:t>
            </a:r>
          </a:p>
          <a:p>
            <a:pPr lvl="1"/>
            <a:r>
              <a:rPr lang="en-US" dirty="0" smtClean="0"/>
              <a:t>Original estimate </a:t>
            </a:r>
            <a:r>
              <a:rPr lang="en-US" b="1" dirty="0" smtClean="0"/>
              <a:t>significantly </a:t>
            </a:r>
            <a:r>
              <a:rPr lang="en-US" b="1" dirty="0" smtClean="0">
                <a:solidFill>
                  <a:srgbClr val="800000"/>
                </a:solidFill>
              </a:rPr>
              <a:t>under</a:t>
            </a:r>
            <a:r>
              <a:rPr lang="en-US" b="1" dirty="0" smtClean="0"/>
              <a:t>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over</a:t>
            </a:r>
            <a:r>
              <a:rPr lang="en-US" b="1" dirty="0" smtClean="0"/>
              <a:t> valued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1532" y="2001353"/>
            <a:ext cx="2022468" cy="13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t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203418"/>
            <a:ext cx="494112" cy="370584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647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84772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Fee adjustment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Change orders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7908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A/E fee adjustments </a:t>
            </a:r>
            <a:r>
              <a:rPr lang="en-US" b="1" dirty="0" smtClean="0">
                <a:solidFill>
                  <a:srgbClr val="800000"/>
                </a:solidFill>
              </a:rPr>
              <a:t>are </a:t>
            </a:r>
            <a:r>
              <a:rPr lang="en-US" dirty="0"/>
              <a:t>appropriate based on </a:t>
            </a:r>
            <a:r>
              <a:rPr lang="en-US" b="1" dirty="0"/>
              <a:t>changes in costs </a:t>
            </a:r>
            <a:r>
              <a:rPr lang="en-US" dirty="0"/>
              <a:t>during construction.</a:t>
            </a:r>
          </a:p>
          <a:p>
            <a:pPr lvl="1"/>
            <a:r>
              <a:rPr lang="en-US" dirty="0"/>
              <a:t>A/E fee adjustments </a:t>
            </a:r>
            <a:r>
              <a:rPr lang="en-US" dirty="0" smtClean="0"/>
              <a:t>are</a:t>
            </a:r>
            <a:r>
              <a:rPr lang="en-US" b="1" dirty="0" smtClean="0"/>
              <a:t> </a:t>
            </a:r>
            <a:r>
              <a:rPr lang="en-US" b="1" dirty="0"/>
              <a:t>eligible</a:t>
            </a:r>
            <a:r>
              <a:rPr lang="en-US" dirty="0"/>
              <a:t> for FEMA </a:t>
            </a:r>
            <a:r>
              <a:rPr lang="en-US" b="1" dirty="0" smtClean="0"/>
              <a:t>reimbursement </a:t>
            </a:r>
            <a:r>
              <a:rPr lang="en-US" b="1" dirty="0">
                <a:solidFill>
                  <a:srgbClr val="800000"/>
                </a:solidFill>
              </a:rPr>
              <a:t>provided the change order is deemed eligible by FEMA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Cost overruns may be the </a:t>
            </a:r>
            <a:r>
              <a:rPr lang="en-US" b="1" dirty="0" smtClean="0"/>
              <a:t>responsibility</a:t>
            </a:r>
            <a:r>
              <a:rPr lang="en-US" dirty="0" smtClean="0"/>
              <a:t> of the </a:t>
            </a:r>
            <a:r>
              <a:rPr lang="en-US" dirty="0" err="1" smtClean="0"/>
              <a:t>Subgrantee</a:t>
            </a:r>
            <a:r>
              <a:rPr lang="en-US" dirty="0" smtClean="0"/>
              <a:t> based upon </a:t>
            </a:r>
            <a:r>
              <a:rPr lang="en-US" b="1" dirty="0" smtClean="0"/>
              <a:t>availability of funds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36997"/>
            <a:ext cx="2540000" cy="1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73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86275"/>
            <a:ext cx="9144000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84772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Fee adjustment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FP&amp;C change order guidance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1225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Change orders resulting from </a:t>
            </a:r>
            <a:r>
              <a:rPr lang="en-US" b="1" dirty="0" smtClean="0"/>
              <a:t>errors</a:t>
            </a:r>
            <a:r>
              <a:rPr lang="en-US" dirty="0" smtClean="0"/>
              <a:t> + </a:t>
            </a:r>
            <a:r>
              <a:rPr lang="en-US" b="1" dirty="0" smtClean="0"/>
              <a:t>omissions</a:t>
            </a:r>
            <a:r>
              <a:rPr lang="en-US" dirty="0" smtClean="0"/>
              <a:t> . . .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b="1" dirty="0" smtClean="0"/>
              <a:t>do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not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warrant </a:t>
            </a:r>
          </a:p>
          <a:p>
            <a:pPr lvl="1">
              <a:buNone/>
            </a:pPr>
            <a:r>
              <a:rPr lang="en-US" b="1" dirty="0" smtClean="0"/>
              <a:t>   fee adjustment</a:t>
            </a:r>
            <a:r>
              <a:rPr lang="en-US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42" y="3180556"/>
            <a:ext cx="3656724" cy="1988344"/>
          </a:xfrm>
          <a:prstGeom prst="rect">
            <a:avLst/>
          </a:prstGeom>
        </p:spPr>
      </p:pic>
      <p:pic>
        <p:nvPicPr>
          <p:cNvPr id="9" name="Picture 8" descr="Stat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88" y="1085680"/>
            <a:ext cx="549217" cy="411913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586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000" dirty="0" smtClean="0"/>
              <a:t>What to look for when reviewing a contract</a:t>
            </a:r>
            <a:endParaRPr lang="en-US" sz="7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3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PM</a:t>
            </a:r>
            <a:r>
              <a:rPr lang="en-US" dirty="0" smtClean="0"/>
              <a:t> contracts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7525"/>
            <a:ext cx="8229600" cy="32289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Procurement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b="1" dirty="0" smtClean="0"/>
              <a:t>procured</a:t>
            </a:r>
            <a:r>
              <a:rPr lang="en-US" dirty="0" smtClean="0"/>
              <a:t> through a </a:t>
            </a:r>
            <a:r>
              <a:rPr lang="en-US" b="1" dirty="0" smtClean="0"/>
              <a:t>request for proposal</a:t>
            </a:r>
            <a:r>
              <a:rPr lang="en-US" dirty="0" smtClean="0"/>
              <a:t> </a:t>
            </a:r>
            <a:r>
              <a:rPr lang="en-US" sz="2000" dirty="0" smtClean="0"/>
              <a:t>(RFP) </a:t>
            </a:r>
            <a:r>
              <a:rPr lang="en-US" dirty="0" smtClean="0"/>
              <a:t>with two </a:t>
            </a:r>
            <a:r>
              <a:rPr lang="en-US" sz="2000" dirty="0" smtClean="0"/>
              <a:t>(2) </a:t>
            </a:r>
            <a:r>
              <a:rPr lang="en-US" dirty="0" smtClean="0"/>
              <a:t>or more bids.</a:t>
            </a:r>
            <a:endParaRPr lang="en-US" dirty="0"/>
          </a:p>
          <a:p>
            <a:r>
              <a:rPr lang="en-US" b="1" dirty="0" smtClean="0"/>
              <a:t>Contract</a:t>
            </a:r>
            <a:r>
              <a:rPr lang="en-US" dirty="0" smtClean="0"/>
              <a:t> should include: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Schedule</a:t>
            </a:r>
            <a:r>
              <a:rPr lang="en-US" dirty="0" smtClean="0"/>
              <a:t> </a:t>
            </a:r>
            <a:r>
              <a:rPr lang="en-US" sz="2000" dirty="0" smtClean="0"/>
              <a:t>(start + end date).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Budget</a:t>
            </a:r>
            <a:r>
              <a:rPr lang="en-US" dirty="0" smtClean="0"/>
              <a:t> </a:t>
            </a:r>
            <a:r>
              <a:rPr lang="en-US" sz="2000" dirty="0" smtClean="0"/>
              <a:t>(include a not to exceed clause).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Scope of work </a:t>
            </a:r>
            <a:r>
              <a:rPr lang="en-US" sz="2000" dirty="0" smtClean="0"/>
              <a:t>(SOW)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Payment</a:t>
            </a:r>
            <a:r>
              <a:rPr lang="en-US" dirty="0" smtClean="0"/>
              <a:t> schedule.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760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035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A/E </a:t>
            </a:r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16589"/>
            <a:ext cx="7681489" cy="30861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Procurement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Procured through a </a:t>
            </a:r>
            <a:r>
              <a:rPr lang="en-US" b="1" dirty="0" smtClean="0">
                <a:solidFill>
                  <a:srgbClr val="800000"/>
                </a:solidFill>
              </a:rPr>
              <a:t>request for qualifications </a:t>
            </a:r>
            <a:r>
              <a:rPr lang="en-US" sz="2000" dirty="0" smtClean="0">
                <a:solidFill>
                  <a:srgbClr val="800000"/>
                </a:solidFill>
              </a:rPr>
              <a:t>(RFQ)</a:t>
            </a:r>
            <a:r>
              <a:rPr lang="en-US" sz="2000" b="1" dirty="0" smtClean="0">
                <a:solidFill>
                  <a:srgbClr val="800000"/>
                </a:solidFill>
              </a:rPr>
              <a:t>.</a:t>
            </a:r>
          </a:p>
          <a:p>
            <a:pPr lvl="2"/>
            <a:r>
              <a:rPr lang="en-US" b="1" dirty="0" smtClean="0">
                <a:solidFill>
                  <a:srgbClr val="800000"/>
                </a:solidFill>
              </a:rPr>
              <a:t>BEST PRACTICE:</a:t>
            </a:r>
            <a:r>
              <a:rPr lang="en-US" dirty="0" smtClean="0"/>
              <a:t> </a:t>
            </a:r>
            <a:r>
              <a:rPr lang="en-US" b="1" dirty="0" smtClean="0"/>
              <a:t>Specify</a:t>
            </a:r>
            <a:r>
              <a:rPr lang="en-US" dirty="0" smtClean="0"/>
              <a:t> in the RFQ that </a:t>
            </a:r>
            <a:r>
              <a:rPr lang="en-US" b="1" dirty="0" smtClean="0"/>
              <a:t>fees</a:t>
            </a:r>
            <a:r>
              <a:rPr lang="en-US" dirty="0" smtClean="0"/>
              <a:t> will be based on </a:t>
            </a:r>
            <a:r>
              <a:rPr lang="en-US" b="1" dirty="0" smtClean="0"/>
              <a:t>FEMA</a:t>
            </a:r>
            <a:r>
              <a:rPr lang="en-US" dirty="0" smtClean="0"/>
              <a:t> or </a:t>
            </a:r>
            <a:r>
              <a:rPr lang="en-US" b="1" dirty="0" smtClean="0"/>
              <a:t>FP&amp;C curve.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057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A/E </a:t>
            </a:r>
            <a:r>
              <a:rPr lang="en-US" dirty="0" smtClean="0"/>
              <a:t>contracts </a:t>
            </a:r>
            <a:r>
              <a:rPr lang="en-US" sz="2000" dirty="0" smtClean="0"/>
              <a:t>(continued . . 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54733"/>
            <a:ext cx="7681489" cy="30861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Contract</a:t>
            </a:r>
            <a:r>
              <a:rPr lang="en-US" dirty="0" smtClean="0"/>
              <a:t> </a:t>
            </a:r>
            <a:r>
              <a:rPr lang="en-US" dirty="0"/>
              <a:t>should include: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Schedule</a:t>
            </a:r>
            <a:r>
              <a:rPr lang="en-US" dirty="0"/>
              <a:t> </a:t>
            </a:r>
            <a:r>
              <a:rPr lang="en-US" sz="2000" dirty="0"/>
              <a:t>(start + end date</a:t>
            </a:r>
            <a:r>
              <a:rPr lang="en-US" sz="2000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SOW.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Milestones/payment </a:t>
            </a:r>
            <a:r>
              <a:rPr lang="en-US" dirty="0" smtClean="0"/>
              <a:t>schedule.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Additional</a:t>
            </a:r>
            <a:r>
              <a:rPr lang="en-US" dirty="0" smtClean="0"/>
              <a:t> services.</a:t>
            </a:r>
          </a:p>
          <a:p>
            <a:pPr lvl="2"/>
            <a:r>
              <a:rPr lang="en-US" dirty="0" smtClean="0"/>
              <a:t>May require cost analysis to determine reasonableness.</a:t>
            </a:r>
          </a:p>
          <a:p>
            <a:pPr lvl="2"/>
            <a:endParaRPr lang="en-US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846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75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7472" marR="0" lvl="1" indent="0" algn="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None/>
              <a:tabLst/>
              <a:defRPr/>
            </a:pPr>
            <a:r>
              <a:rPr lang="en-US" sz="4400" dirty="0" smtClean="0">
                <a:solidFill>
                  <a:srgbClr val="17375E"/>
                </a:solidFill>
                <a:latin typeface="Calibri"/>
                <a:cs typeface="Calibri"/>
              </a:rPr>
              <a:t>What is procurement?</a:t>
            </a:r>
            <a:endParaRPr lang="en-US" sz="4400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76382"/>
            <a:ext cx="8229600" cy="2569304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Process 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of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acquiring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(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buying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, 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purchasing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, 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renting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/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leasing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)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 goods +</a:t>
            </a:r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 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services.</a:t>
            </a:r>
            <a:b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</a:b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39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989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3" y="1914525"/>
            <a:ext cx="8314268" cy="3312319"/>
          </a:xfrm>
        </p:spPr>
        <p:txBody>
          <a:bodyPr>
            <a:noAutofit/>
          </a:bodyPr>
          <a:lstStyle/>
          <a:p>
            <a:pPr marL="868680" indent="-822960">
              <a:buNone/>
            </a:pPr>
            <a:r>
              <a:rPr lang="en-US" sz="2700" b="1" dirty="0" smtClean="0"/>
              <a:t>A/E</a:t>
            </a:r>
            <a:r>
              <a:rPr lang="en-US" sz="2700" dirty="0" smtClean="0"/>
              <a:t>		Architectural/Engineering</a:t>
            </a:r>
          </a:p>
          <a:p>
            <a:pPr marL="868680" indent="-822960">
              <a:buNone/>
            </a:pPr>
            <a:r>
              <a:rPr lang="en-US" sz="2700" b="1" dirty="0"/>
              <a:t>CA	</a:t>
            </a:r>
            <a:r>
              <a:rPr lang="en-US" sz="2700" b="1" dirty="0" smtClean="0"/>
              <a:t>	</a:t>
            </a:r>
            <a:r>
              <a:rPr lang="en-US" sz="2700" dirty="0" smtClean="0"/>
              <a:t>Construction </a:t>
            </a:r>
            <a:r>
              <a:rPr lang="en-US" sz="2700" dirty="0"/>
              <a:t>Administration</a:t>
            </a:r>
          </a:p>
          <a:p>
            <a:pPr marL="868680" indent="-822960">
              <a:buNone/>
            </a:pPr>
            <a:r>
              <a:rPr lang="en-US" sz="2700" b="1" dirty="0"/>
              <a:t>CEF</a:t>
            </a:r>
            <a:r>
              <a:rPr lang="en-US" sz="2700" i="1" dirty="0"/>
              <a:t>	</a:t>
            </a:r>
            <a:r>
              <a:rPr lang="en-US" sz="2700" i="1" dirty="0" smtClean="0"/>
              <a:t>	</a:t>
            </a:r>
            <a:r>
              <a:rPr lang="en-US" sz="2700" dirty="0" smtClean="0"/>
              <a:t>Cost </a:t>
            </a:r>
            <a:r>
              <a:rPr lang="en-US" sz="2700" dirty="0"/>
              <a:t>Estimating Format</a:t>
            </a:r>
          </a:p>
          <a:p>
            <a:pPr marL="868680" indent="-822960">
              <a:buNone/>
            </a:pPr>
            <a:r>
              <a:rPr lang="en-US" sz="2700" b="1" dirty="0"/>
              <a:t>CM</a:t>
            </a:r>
            <a:r>
              <a:rPr lang="en-US" sz="2700" dirty="0"/>
              <a:t>	</a:t>
            </a:r>
            <a:r>
              <a:rPr lang="en-US" sz="2700" dirty="0" smtClean="0"/>
              <a:t>	Construction Management</a:t>
            </a:r>
          </a:p>
          <a:p>
            <a:pPr marL="868680" indent="-822960">
              <a:buNone/>
            </a:pPr>
            <a:r>
              <a:rPr lang="en-US" sz="2700" b="1" dirty="0" smtClean="0"/>
              <a:t>FIPS		</a:t>
            </a:r>
            <a:r>
              <a:rPr lang="en-US" sz="2700" dirty="0" smtClean="0"/>
              <a:t>Federal Information Processing System </a:t>
            </a:r>
            <a:endParaRPr lang="en-US" sz="2700" b="1" dirty="0" smtClean="0"/>
          </a:p>
          <a:p>
            <a:pPr marL="868680" indent="-822960">
              <a:buNone/>
            </a:pPr>
            <a:r>
              <a:rPr lang="en-US" sz="2700" b="1" dirty="0"/>
              <a:t>FP+C</a:t>
            </a:r>
            <a:r>
              <a:rPr lang="en-US" sz="2700" dirty="0"/>
              <a:t>	</a:t>
            </a:r>
            <a:r>
              <a:rPr lang="en-US" sz="2700" dirty="0" smtClean="0"/>
              <a:t>	Louisiana </a:t>
            </a:r>
            <a:r>
              <a:rPr lang="en-US" sz="2700" dirty="0"/>
              <a:t>Office of Facility Planning + </a:t>
            </a:r>
            <a:r>
              <a:rPr lang="en-US" sz="2700" dirty="0" smtClean="0"/>
              <a:t>Control</a:t>
            </a:r>
            <a:endParaRPr lang="en-US" sz="2700" dirty="0"/>
          </a:p>
          <a:p>
            <a:pPr marL="868680" indent="-822960">
              <a:buNone/>
            </a:pPr>
            <a:r>
              <a:rPr lang="en-US" sz="2700" b="1" dirty="0"/>
              <a:t>GA</a:t>
            </a:r>
            <a:r>
              <a:rPr lang="en-US" sz="2700" dirty="0"/>
              <a:t>	</a:t>
            </a:r>
            <a:r>
              <a:rPr lang="en-US" sz="2700" dirty="0" smtClean="0"/>
              <a:t>	Grant Administration</a:t>
            </a:r>
            <a:endParaRPr lang="en-US" sz="27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159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7472" marR="0" lvl="1" algn="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cs typeface="Calibri"/>
              </a:rPr>
              <a:t/>
            </a:r>
            <a:b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cs typeface="Calibri"/>
              </a:rPr>
              <a:t>How is procurement regulated?</a:t>
            </a:r>
            <a:b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cs typeface="Calibri"/>
              </a:rPr>
            </a:br>
            <a:endParaRPr lang="en-US" sz="4400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44 CFR 13.36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/>
            </a:r>
            <a:br>
              <a:rPr lang="en-US" dirty="0">
                <a:solidFill>
                  <a:srgbClr val="404040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/>
            </a:r>
            <a:br>
              <a:rPr lang="en-US" dirty="0">
                <a:solidFill>
                  <a:srgbClr val="404040"/>
                </a:solidFill>
                <a:latin typeface="Calibri"/>
                <a:cs typeface="Calibri"/>
              </a:rPr>
            </a:br>
            <a:r>
              <a:rPr lang="en-US" sz="3600" dirty="0">
                <a:latin typeface="Calibri"/>
                <a:cs typeface="Calibri"/>
              </a:rPr>
              <a:t>Promotes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equal </a:t>
            </a:r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opportunity.</a:t>
            </a:r>
            <a:b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en-US" sz="3600" dirty="0">
                <a:latin typeface="Calibri"/>
                <a:cs typeface="Calibri"/>
              </a:rPr>
              <a:t>Promotes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cost-effective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smtClean="0">
                <a:latin typeface="Calibri"/>
                <a:cs typeface="Calibri"/>
              </a:rPr>
              <a:t>acquisition. 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40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4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procurement important?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30724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FEMA </a:t>
            </a: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alibri"/>
              </a:rPr>
              <a:t>m</a:t>
            </a:r>
            <a:r>
              <a:rPr lang="en-US" sz="3000" dirty="0">
                <a:latin typeface="Calibri"/>
                <a:cs typeface="Calibri"/>
              </a:rPr>
              <a:t>ust </a:t>
            </a:r>
            <a:r>
              <a:rPr lang="en-US" sz="3000" b="1" dirty="0">
                <a:latin typeface="Calibri"/>
                <a:cs typeface="Calibri"/>
              </a:rPr>
              <a:t>hold</a:t>
            </a:r>
            <a:r>
              <a:rPr lang="en-US" sz="3000" dirty="0">
                <a:latin typeface="Calibri"/>
                <a:cs typeface="Calibri"/>
              </a:rPr>
              <a:t> Grantees and </a:t>
            </a:r>
            <a:r>
              <a:rPr lang="en-US" sz="3000" dirty="0" err="1">
                <a:latin typeface="Calibri"/>
                <a:cs typeface="Calibri"/>
              </a:rPr>
              <a:t>Subgrantees</a:t>
            </a:r>
            <a:r>
              <a:rPr lang="en-US" sz="3000" dirty="0">
                <a:latin typeface="Calibri"/>
                <a:cs typeface="Calibri"/>
              </a:rPr>
              <a:t> </a:t>
            </a: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accountable </a:t>
            </a:r>
            <a:r>
              <a:rPr lang="en-US" sz="3000" dirty="0">
                <a:latin typeface="Calibri"/>
                <a:cs typeface="Calibri"/>
              </a:rPr>
              <a:t>for </a:t>
            </a: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non-compliance</a:t>
            </a:r>
            <a:r>
              <a:rPr lang="en-US" sz="3000" b="1" dirty="0">
                <a:latin typeface="Calibri"/>
                <a:cs typeface="Calibri"/>
              </a:rPr>
              <a:t> </a:t>
            </a:r>
            <a:r>
              <a:rPr lang="en-US" sz="3000" dirty="0">
                <a:latin typeface="Calibri"/>
                <a:cs typeface="Calibri"/>
              </a:rPr>
              <a:t>with Federal procurement </a:t>
            </a:r>
            <a:r>
              <a:rPr lang="en-US" sz="3000" dirty="0" smtClean="0">
                <a:latin typeface="Calibri"/>
                <a:cs typeface="Calibri"/>
              </a:rPr>
              <a:t>practices.</a:t>
            </a:r>
            <a:endParaRPr lang="en-US" sz="3000" dirty="0"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3000" dirty="0" smtClean="0">
                <a:latin typeface="Calibri"/>
                <a:cs typeface="Calibri"/>
              </a:rPr>
              <a:t>May </a:t>
            </a: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disallow </a:t>
            </a:r>
            <a:r>
              <a:rPr lang="en-US" sz="3000" dirty="0">
                <a:latin typeface="Calibri"/>
                <a:cs typeface="Calibri"/>
              </a:rPr>
              <a:t>all or part of contracts that are </a:t>
            </a: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NOT in </a:t>
            </a: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compliance.</a:t>
            </a:r>
            <a:endParaRPr lang="en-US" sz="3000" b="1" dirty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3000" dirty="0" smtClean="0">
                <a:latin typeface="Calibri"/>
                <a:cs typeface="Calibri"/>
              </a:rPr>
              <a:t>Subject</a:t>
            </a: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3000" dirty="0">
                <a:latin typeface="Calibri"/>
                <a:cs typeface="Calibri"/>
              </a:rPr>
              <a:t>to</a:t>
            </a: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 de</a:t>
            </a: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-obligation </a:t>
            </a:r>
            <a:r>
              <a:rPr lang="en-US" sz="3000" dirty="0">
                <a:latin typeface="Calibri"/>
                <a:cs typeface="Calibri"/>
              </a:rPr>
              <a:t>of Federal </a:t>
            </a:r>
            <a:r>
              <a:rPr lang="en-US" sz="3000" dirty="0" smtClean="0">
                <a:latin typeface="Calibri"/>
                <a:cs typeface="Calibri"/>
              </a:rPr>
              <a:t>funds.</a:t>
            </a:r>
            <a:br>
              <a:rPr lang="en-US" sz="3000" dirty="0" smtClean="0">
                <a:latin typeface="Calibri"/>
                <a:cs typeface="Calibri"/>
              </a:rPr>
            </a:b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404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9080" y="1008664"/>
            <a:ext cx="6047720" cy="67725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latin typeface="Calibri"/>
                <a:cs typeface="Calibri"/>
              </a:rPr>
              <a:t>What is a cost analysis</a:t>
            </a:r>
            <a:r>
              <a:rPr lang="en-US" dirty="0" smtClean="0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40298"/>
            <a:ext cx="8229600" cy="2569304"/>
          </a:xfrm>
        </p:spPr>
        <p:txBody>
          <a:bodyPr>
            <a:normAutofit/>
          </a:bodyPr>
          <a:lstStyle/>
          <a:p>
            <a:pPr marL="569912" indent="-457200" defTabSz="457200">
              <a:spcBef>
                <a:spcPct val="20000"/>
              </a:spcBef>
              <a:buClrTx/>
              <a:defRPr/>
            </a:pPr>
            <a:r>
              <a:rPr lang="en-US" dirty="0" smtClean="0">
                <a:cs typeface="Helvetica"/>
              </a:rPr>
              <a:t>A </a:t>
            </a:r>
            <a:r>
              <a:rPr lang="en-US" dirty="0" err="1">
                <a:cs typeface="Helvetica"/>
              </a:rPr>
              <a:t>Subgrantee’s</a:t>
            </a:r>
            <a:r>
              <a:rPr lang="en-US" dirty="0">
                <a:cs typeface="Helvetica"/>
              </a:rPr>
              <a:t> demonstration that the cost of an acquisition is </a:t>
            </a:r>
            <a:r>
              <a:rPr lang="en-US" b="1" dirty="0">
                <a:solidFill>
                  <a:srgbClr val="800000"/>
                </a:solidFill>
                <a:cs typeface="Helvetica"/>
              </a:rPr>
              <a:t>reasonable</a:t>
            </a:r>
            <a:r>
              <a:rPr lang="en-US" dirty="0">
                <a:cs typeface="Helvetica"/>
              </a:rPr>
              <a:t>:</a:t>
            </a:r>
          </a:p>
          <a:p>
            <a:pPr marL="1027112" lvl="1" indent="-457200">
              <a:spcBef>
                <a:spcPct val="20000"/>
              </a:spcBef>
              <a:buClrTx/>
              <a:defRPr/>
            </a:pPr>
            <a:r>
              <a:rPr lang="en-US" dirty="0">
                <a:cs typeface="Helvetica"/>
              </a:rPr>
              <a:t>It is the “</a:t>
            </a:r>
            <a:r>
              <a:rPr lang="en-US" b="1" dirty="0">
                <a:cs typeface="Helvetica"/>
              </a:rPr>
              <a:t>story</a:t>
            </a:r>
            <a:r>
              <a:rPr lang="en-US" dirty="0">
                <a:cs typeface="Helvetica"/>
              </a:rPr>
              <a:t>” of</a:t>
            </a:r>
            <a:r>
              <a:rPr lang="en-US" dirty="0" smtClean="0">
                <a:cs typeface="Helvetica"/>
              </a:rPr>
              <a:t> a </a:t>
            </a:r>
            <a:r>
              <a:rPr lang="en-US" dirty="0" err="1" smtClean="0">
                <a:cs typeface="Helvetica"/>
              </a:rPr>
              <a:t>Subgrantee’s</a:t>
            </a:r>
            <a:r>
              <a:rPr lang="en-US" dirty="0" smtClean="0">
                <a:cs typeface="Helvetica"/>
              </a:rPr>
              <a:t> </a:t>
            </a:r>
            <a:r>
              <a:rPr lang="en-US" dirty="0">
                <a:cs typeface="Helvetica"/>
              </a:rPr>
              <a:t>procurement.</a:t>
            </a:r>
          </a:p>
          <a:p>
            <a:pPr marL="1027112" lvl="1" indent="-457200">
              <a:spcBef>
                <a:spcPct val="20000"/>
              </a:spcBef>
              <a:buClrTx/>
              <a:defRPr/>
            </a:pPr>
            <a:r>
              <a:rPr lang="en-US" dirty="0">
                <a:cs typeface="Helvetica"/>
              </a:rPr>
              <a:t>An analytical explanation of </a:t>
            </a:r>
            <a:r>
              <a:rPr lang="en-US" b="1" dirty="0" smtClean="0">
                <a:cs typeface="Helvetica"/>
              </a:rPr>
              <a:t>why </a:t>
            </a:r>
            <a:r>
              <a:rPr lang="en-US" dirty="0">
                <a:cs typeface="Helvetica"/>
              </a:rPr>
              <a:t>the procurement decisions were reasonable.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518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67" y="1467717"/>
            <a:ext cx="8686800" cy="677253"/>
          </a:xfrm>
        </p:spPr>
        <p:txBody>
          <a:bodyPr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Why must a cost analysis be performed?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44" y="2359891"/>
            <a:ext cx="8521857" cy="2569304"/>
          </a:xfrm>
        </p:spPr>
        <p:txBody>
          <a:bodyPr>
            <a:normAutofit/>
          </a:bodyPr>
          <a:lstStyle/>
          <a:p>
            <a:pPr marL="795337" indent="-457200"/>
            <a:r>
              <a:rPr lang="en-US" sz="3200" b="1" dirty="0" smtClean="0">
                <a:latin typeface="Calibri (Body)"/>
                <a:cs typeface="Calibri (Body)"/>
              </a:rPr>
              <a:t>Because it is </a:t>
            </a:r>
            <a:r>
              <a:rPr lang="en-US" sz="3200" b="1" u="sng" dirty="0" smtClean="0">
                <a:solidFill>
                  <a:srgbClr val="800000"/>
                </a:solidFill>
                <a:latin typeface="Calibri (Body)"/>
                <a:cs typeface="Calibri (Body)"/>
              </a:rPr>
              <a:t>REQUIRED</a:t>
            </a:r>
            <a:r>
              <a:rPr lang="en-US" sz="3200" b="1" dirty="0" smtClean="0">
                <a:solidFill>
                  <a:srgbClr val="800000"/>
                </a:solidFill>
                <a:latin typeface="Calibri (Body)"/>
                <a:cs typeface="Calibri (Body)"/>
              </a:rPr>
              <a:t> </a:t>
            </a:r>
            <a:r>
              <a:rPr lang="en-US" sz="3200" b="1" dirty="0" smtClean="0">
                <a:latin typeface="Calibri (Body)"/>
                <a:cs typeface="Calibri (Body)"/>
              </a:rPr>
              <a:t>by </a:t>
            </a:r>
            <a:r>
              <a:rPr lang="en-US" b="1" dirty="0">
                <a:latin typeface="Calibri (Body)"/>
                <a:cs typeface="Calibri (Body)"/>
              </a:rPr>
              <a:t>44</a:t>
            </a:r>
            <a:r>
              <a:rPr lang="en-US" b="1" dirty="0" smtClean="0">
                <a:latin typeface="Calibri (Body)"/>
                <a:cs typeface="Calibri (Body)"/>
              </a:rPr>
              <a:t> CFR </a:t>
            </a:r>
            <a:r>
              <a:rPr lang="en-US" b="1" dirty="0">
                <a:latin typeface="Calibri (Body)"/>
                <a:cs typeface="Calibri (Body)"/>
              </a:rPr>
              <a:t>13.36 (f)(1).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277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08664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/>
              <a:t>When is a cost analysis required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17"/>
            <a:ext cx="8229600" cy="310146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If procuring with Federal funds, cost analysis </a:t>
            </a:r>
            <a:r>
              <a:rPr lang="en-US" sz="3200" b="1" dirty="0" smtClean="0">
                <a:solidFill>
                  <a:srgbClr val="800000"/>
                </a:solidFill>
              </a:rPr>
              <a:t>must</a:t>
            </a:r>
            <a:r>
              <a:rPr lang="en-US" sz="3200" dirty="0" smtClean="0"/>
              <a:t> be performed: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/>
              <a:t>N</a:t>
            </a:r>
            <a:r>
              <a:rPr lang="en-US" sz="2800" b="1" dirty="0" smtClean="0"/>
              <a:t>on-competitive </a:t>
            </a:r>
            <a:r>
              <a:rPr lang="en-US" sz="2800" dirty="0" smtClean="0"/>
              <a:t>procurement.</a:t>
            </a:r>
            <a:endParaRPr lang="en-US" sz="28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b="1" dirty="0"/>
              <a:t>Sole source </a:t>
            </a:r>
            <a:r>
              <a:rPr lang="en-US" sz="2800" dirty="0" smtClean="0"/>
              <a:t>contract.</a:t>
            </a:r>
            <a:endParaRPr lang="en-US" sz="28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dirty="0"/>
              <a:t>For all </a:t>
            </a:r>
            <a:r>
              <a:rPr lang="en-US" sz="2800" b="1" dirty="0"/>
              <a:t>scope </a:t>
            </a:r>
            <a:r>
              <a:rPr lang="en-US" sz="2800" b="1" dirty="0" smtClean="0"/>
              <a:t>alignments</a:t>
            </a:r>
            <a:r>
              <a:rPr lang="en-US" sz="2800" dirty="0" smtClean="0"/>
              <a:t>.</a:t>
            </a:r>
            <a:endParaRPr lang="en-US" sz="28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dirty="0"/>
              <a:t>For all </a:t>
            </a:r>
            <a:r>
              <a:rPr lang="en-US" sz="2800" b="1" dirty="0"/>
              <a:t>contract </a:t>
            </a:r>
            <a:r>
              <a:rPr lang="en-US" sz="2800" b="1" dirty="0" smtClean="0"/>
              <a:t>amendments</a:t>
            </a:r>
            <a:r>
              <a:rPr lang="en-US" sz="2800" dirty="0" smtClean="0"/>
              <a:t>. </a:t>
            </a:r>
            <a:endParaRPr lang="en-US" sz="28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dirty="0"/>
              <a:t>For all </a:t>
            </a:r>
            <a:r>
              <a:rPr lang="en-US" sz="2800" b="1" dirty="0"/>
              <a:t>change </a:t>
            </a:r>
            <a:r>
              <a:rPr lang="en-US" sz="2800" b="1" dirty="0" smtClean="0"/>
              <a:t>orders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51342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127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07634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“cost </a:t>
            </a:r>
            <a:r>
              <a:rPr lang="en-US" dirty="0" smtClean="0"/>
              <a:t>reasonableness”?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0609"/>
            <a:ext cx="8229600" cy="2569304"/>
          </a:xfrm>
        </p:spPr>
        <p:txBody>
          <a:bodyPr>
            <a:normAutofit/>
          </a:bodyPr>
          <a:lstStyle/>
          <a:p>
            <a:pPr marL="795337" indent="-457200"/>
            <a:r>
              <a:rPr lang="en-US" sz="3200" dirty="0" smtClean="0"/>
              <a:t>A cost that is both </a:t>
            </a:r>
            <a:r>
              <a:rPr lang="en-US" sz="3200" b="1" dirty="0" smtClean="0">
                <a:solidFill>
                  <a:srgbClr val="800000"/>
                </a:solidFill>
              </a:rPr>
              <a:t>fair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dirty="0"/>
              <a:t>+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equitable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smtClean="0"/>
              <a:t>for the </a:t>
            </a:r>
            <a:r>
              <a:rPr lang="en-US" sz="3200" b="1" dirty="0" smtClean="0"/>
              <a:t>type of work </a:t>
            </a:r>
            <a:r>
              <a:rPr lang="en-US" sz="3200" dirty="0" smtClean="0"/>
              <a:t>performed. </a:t>
            </a:r>
            <a:r>
              <a:rPr lang="en-US" sz="2400" dirty="0" smtClean="0"/>
              <a:t>(OMB A-87)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010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1861"/>
            <a:ext cx="8229600" cy="677253"/>
          </a:xfrm>
        </p:spPr>
        <p:txBody>
          <a:bodyPr>
            <a:noAutofit/>
          </a:bodyPr>
          <a:lstStyle/>
          <a:p>
            <a:r>
              <a:rPr lang="en-US" dirty="0"/>
              <a:t>How is cost reasonableness determined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6693"/>
            <a:ext cx="8229600" cy="2569304"/>
          </a:xfrm>
        </p:spPr>
        <p:txBody>
          <a:bodyPr>
            <a:normAutofit lnSpcReduction="10000"/>
          </a:bodyPr>
          <a:lstStyle/>
          <a:p>
            <a:pPr marL="795337" indent="-457200"/>
            <a:r>
              <a:rPr lang="en-US" sz="3200" dirty="0" smtClean="0"/>
              <a:t>Using </a:t>
            </a:r>
            <a:r>
              <a:rPr lang="en-US" sz="3200" b="1" dirty="0" smtClean="0">
                <a:solidFill>
                  <a:srgbClr val="800000"/>
                </a:solidFill>
              </a:rPr>
              <a:t>comparisons</a:t>
            </a:r>
            <a:r>
              <a:rPr lang="en-US" sz="3200" dirty="0" smtClean="0"/>
              <a:t>, which </a:t>
            </a:r>
            <a:r>
              <a:rPr lang="en-US" sz="3200" b="1" dirty="0" smtClean="0"/>
              <a:t>might </a:t>
            </a:r>
            <a:r>
              <a:rPr lang="en-US" sz="3200" dirty="0" smtClean="0"/>
              <a:t>include</a:t>
            </a:r>
            <a:r>
              <a:rPr lang="en-US" sz="3200" dirty="0" smtClean="0">
                <a:latin typeface="Calibri (Body)"/>
                <a:cs typeface="Calibri (Body)"/>
              </a:rPr>
              <a:t>:</a:t>
            </a:r>
          </a:p>
          <a:p>
            <a:pPr lvl="1"/>
            <a:r>
              <a:rPr lang="en-US" sz="2800" dirty="0" smtClean="0"/>
              <a:t>Historic data for cost of </a:t>
            </a:r>
            <a:r>
              <a:rPr lang="en-US" sz="2800" b="1" dirty="0" smtClean="0"/>
              <a:t>similar work</a:t>
            </a:r>
            <a:r>
              <a:rPr lang="en-US" sz="2800" dirty="0" smtClean="0"/>
              <a:t>.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Average</a:t>
            </a:r>
            <a:r>
              <a:rPr lang="en-US" sz="2800" dirty="0" smtClean="0"/>
              <a:t> costs for </a:t>
            </a:r>
            <a:r>
              <a:rPr lang="en-US" sz="2800" b="1" dirty="0" smtClean="0"/>
              <a:t>similar work </a:t>
            </a:r>
            <a:r>
              <a:rPr lang="en-US" sz="2800" dirty="0" smtClean="0"/>
              <a:t>in the </a:t>
            </a:r>
            <a:r>
              <a:rPr lang="en-US" sz="2800" b="1" dirty="0" smtClean="0">
                <a:solidFill>
                  <a:srgbClr val="800000"/>
                </a:solidFill>
              </a:rPr>
              <a:t>same market</a:t>
            </a:r>
            <a:r>
              <a:rPr lang="en-US" sz="2800" dirty="0" smtClean="0"/>
              <a:t>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b="1" dirty="0" smtClean="0"/>
              <a:t>Catalogs</a:t>
            </a:r>
            <a:r>
              <a:rPr lang="en-US" sz="2800" dirty="0" smtClean="0"/>
              <a:t>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b="1" dirty="0" smtClean="0"/>
              <a:t>Internet</a:t>
            </a:r>
            <a:r>
              <a:rPr lang="en-US" sz="2800" dirty="0" smtClean="0"/>
              <a:t>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077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31346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How is cost reasonableness determined?</a:t>
            </a:r>
            <a:r>
              <a:rPr lang="en-US" dirty="0"/>
              <a:t> </a:t>
            </a:r>
            <a:r>
              <a:rPr lang="en-US" sz="2200" dirty="0"/>
              <a:t>(</a:t>
            </a:r>
            <a:r>
              <a:rPr lang="en-US" sz="2200" dirty="0" smtClean="0"/>
              <a:t>Continued . . . )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466"/>
            <a:ext cx="8229600" cy="2569304"/>
          </a:xfrm>
        </p:spPr>
        <p:txBody>
          <a:bodyPr>
            <a:normAutofit lnSpcReduction="10000"/>
          </a:bodyPr>
          <a:lstStyle/>
          <a:p>
            <a:pPr marL="795337" indent="-457200"/>
            <a:r>
              <a:rPr lang="en-US" sz="3200" dirty="0" smtClean="0"/>
              <a:t>Using cost </a:t>
            </a:r>
            <a:r>
              <a:rPr lang="en-US" sz="3200" b="1" dirty="0" smtClean="0">
                <a:solidFill>
                  <a:srgbClr val="800000"/>
                </a:solidFill>
              </a:rPr>
              <a:t>comparisons</a:t>
            </a:r>
            <a:r>
              <a:rPr lang="en-US" sz="3200" dirty="0" smtClean="0"/>
              <a:t>, which </a:t>
            </a:r>
            <a:r>
              <a:rPr lang="en-US" sz="3200" b="1" dirty="0" smtClean="0"/>
              <a:t>might </a:t>
            </a:r>
            <a:r>
              <a:rPr lang="en-US" sz="3200" dirty="0" smtClean="0"/>
              <a:t>include:</a:t>
            </a:r>
          </a:p>
          <a:p>
            <a:pPr lvl="1"/>
            <a:r>
              <a:rPr lang="en-US" sz="2800" b="1" dirty="0" smtClean="0"/>
              <a:t>Published </a:t>
            </a:r>
            <a:r>
              <a:rPr lang="en-US" sz="2800" dirty="0" smtClean="0"/>
              <a:t>unit costs from nationally – or industry – recognized cost standards like </a:t>
            </a:r>
            <a:r>
              <a:rPr lang="en-US" b="1" dirty="0" err="1" smtClean="0"/>
              <a:t>RSMeans</a:t>
            </a:r>
            <a:r>
              <a:rPr lang="en-US" dirty="0" smtClean="0"/>
              <a:t>, </a:t>
            </a:r>
            <a:r>
              <a:rPr lang="en-US" b="1" i="1" dirty="0" err="1" smtClean="0"/>
              <a:t>BNi</a:t>
            </a:r>
            <a:r>
              <a:rPr lang="en-US" b="1" i="1" dirty="0" smtClean="0"/>
              <a:t> </a:t>
            </a:r>
            <a:r>
              <a:rPr lang="en-US" b="1" i="1" dirty="0" err="1" smtClean="0"/>
              <a:t>Costbooks</a:t>
            </a:r>
            <a:r>
              <a:rPr lang="en-US" dirty="0" smtClean="0"/>
              <a:t>, </a:t>
            </a:r>
            <a:r>
              <a:rPr lang="en-US" b="1" dirty="0" smtClean="0"/>
              <a:t>Marshal &amp; Swift </a:t>
            </a:r>
            <a:r>
              <a:rPr lang="en-US" dirty="0" smtClean="0"/>
              <a:t>and others.</a:t>
            </a:r>
          </a:p>
          <a:p>
            <a:pPr lvl="2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4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1576" y="1448854"/>
            <a:ext cx="6915223" cy="677253"/>
          </a:xfrm>
        </p:spPr>
        <p:txBody>
          <a:bodyPr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How complex does a cost analysis need to be?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0489"/>
            <a:ext cx="8229600" cy="2569304"/>
          </a:xfrm>
        </p:spPr>
        <p:txBody>
          <a:bodyPr>
            <a:normAutofit/>
          </a:bodyPr>
          <a:lstStyle/>
          <a:p>
            <a:pPr marL="795337" indent="-457200"/>
            <a:r>
              <a:rPr lang="en-US" sz="3200" dirty="0" smtClean="0"/>
              <a:t>The method </a:t>
            </a:r>
            <a:r>
              <a:rPr lang="en-US" dirty="0"/>
              <a:t>+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degree of analysis</a:t>
            </a:r>
            <a:r>
              <a:rPr lang="en-US" sz="3200" b="1" dirty="0" smtClean="0"/>
              <a:t> </a:t>
            </a:r>
            <a:r>
              <a:rPr lang="en-US" sz="3200" dirty="0" smtClean="0"/>
              <a:t>depends on the facts surrounding each procurement.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66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 specific format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5337" indent="-457200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3200" b="1" dirty="0" smtClean="0">
                <a:solidFill>
                  <a:srgbClr val="800000"/>
                </a:solidFill>
              </a:rPr>
              <a:t>No specific format </a:t>
            </a:r>
            <a:r>
              <a:rPr lang="en-US" sz="3200" dirty="0" smtClean="0"/>
              <a:t>is required.</a:t>
            </a:r>
          </a:p>
          <a:p>
            <a:pPr marL="795337" indent="-457200"/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s</a:t>
            </a:r>
            <a:r>
              <a:rPr lang="en-US" sz="3200" b="1" dirty="0" smtClean="0">
                <a:solidFill>
                  <a:srgbClr val="800000"/>
                </a:solidFill>
              </a:rPr>
              <a:t>ample cost analysis</a:t>
            </a:r>
            <a:r>
              <a:rPr lang="en-US" sz="3200" b="1" dirty="0" smtClean="0"/>
              <a:t> </a:t>
            </a:r>
            <a:r>
              <a:rPr lang="en-US" sz="3200" dirty="0" smtClean="0"/>
              <a:t>has been provided</a:t>
            </a:r>
            <a:r>
              <a:rPr lang="en-US" sz="3200" b="1" dirty="0" smtClean="0"/>
              <a:t> </a:t>
            </a:r>
            <a:r>
              <a:rPr lang="en-US" sz="3200" dirty="0" smtClean="0"/>
              <a:t>that follows the process outlined in this presentation.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276" y="457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49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423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Acronyms </a:t>
            </a:r>
            <a:r>
              <a:rPr lang="en-US" sz="2000" dirty="0" smtClean="0"/>
              <a:t>(Continued . . . 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3" y="1914525"/>
            <a:ext cx="8390468" cy="3312319"/>
          </a:xfrm>
        </p:spPr>
        <p:txBody>
          <a:bodyPr>
            <a:noAutofit/>
          </a:bodyPr>
          <a:lstStyle/>
          <a:p>
            <a:pPr marL="868680" indent="-822960">
              <a:buNone/>
            </a:pPr>
            <a:r>
              <a:rPr lang="en-US" sz="2700" b="1" dirty="0" smtClean="0"/>
              <a:t>HMA		</a:t>
            </a:r>
            <a:r>
              <a:rPr lang="en-US" sz="2700" dirty="0" smtClean="0"/>
              <a:t>Hazard Mitigation Assistance</a:t>
            </a:r>
          </a:p>
          <a:p>
            <a:pPr marL="868680" indent="-822960">
              <a:buNone/>
            </a:pPr>
            <a:r>
              <a:rPr lang="en-US" sz="2700" b="1" dirty="0" smtClean="0"/>
              <a:t>PM</a:t>
            </a:r>
            <a:r>
              <a:rPr lang="en-US" sz="2700" dirty="0"/>
              <a:t>	</a:t>
            </a:r>
            <a:r>
              <a:rPr lang="en-US" sz="2700" dirty="0" smtClean="0"/>
              <a:t>	Project Manager/Management</a:t>
            </a:r>
          </a:p>
          <a:p>
            <a:pPr marL="868680" indent="-822960">
              <a:buNone/>
            </a:pPr>
            <a:r>
              <a:rPr lang="en-US" sz="2700" b="1" dirty="0" smtClean="0"/>
              <a:t>RFI		</a:t>
            </a:r>
            <a:r>
              <a:rPr lang="en-US" sz="2700" dirty="0" smtClean="0"/>
              <a:t>Request for Information</a:t>
            </a:r>
          </a:p>
          <a:p>
            <a:pPr marL="868680" indent="-822960">
              <a:buNone/>
            </a:pPr>
            <a:r>
              <a:rPr lang="en-US" sz="2700" b="1" dirty="0" smtClean="0"/>
              <a:t>RFP</a:t>
            </a:r>
            <a:r>
              <a:rPr lang="en-US" sz="2700" dirty="0" smtClean="0"/>
              <a:t>		Request for Proposal</a:t>
            </a:r>
          </a:p>
          <a:p>
            <a:pPr marL="868680" indent="-822960">
              <a:buNone/>
            </a:pPr>
            <a:r>
              <a:rPr lang="en-US" sz="2700" b="1" dirty="0" smtClean="0"/>
              <a:t>RFQ</a:t>
            </a:r>
            <a:r>
              <a:rPr lang="en-US" sz="2700" dirty="0" smtClean="0"/>
              <a:t>		Request for Qualifications</a:t>
            </a:r>
          </a:p>
          <a:p>
            <a:pPr marL="868680" indent="-822960">
              <a:buNone/>
            </a:pPr>
            <a:r>
              <a:rPr lang="en-US" sz="2700" b="1" dirty="0" smtClean="0"/>
              <a:t>SOV</a:t>
            </a:r>
            <a:r>
              <a:rPr lang="en-US" sz="2700" dirty="0" smtClean="0"/>
              <a:t>		Schedule of Values</a:t>
            </a:r>
          </a:p>
          <a:p>
            <a:pPr marL="868680" indent="-822960">
              <a:buNone/>
            </a:pPr>
            <a:r>
              <a:rPr lang="en-US" sz="2700" b="1" dirty="0" smtClean="0"/>
              <a:t>SOW</a:t>
            </a:r>
            <a:r>
              <a:rPr lang="en-US" sz="2700" dirty="0" smtClean="0"/>
              <a:t>		Scope of Work</a:t>
            </a:r>
          </a:p>
          <a:p>
            <a:pPr marL="868680" indent="-822960">
              <a:buNone/>
            </a:pPr>
            <a:endParaRPr lang="en-US" sz="27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491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 process: 9 key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Clr>
                <a:srgbClr val="800000"/>
              </a:buClr>
              <a:buSzPct val="150000"/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1. </a:t>
            </a:r>
            <a:r>
              <a:rPr lang="en-US" sz="3200" dirty="0" smtClean="0"/>
              <a:t>Identify the </a:t>
            </a:r>
            <a:r>
              <a:rPr lang="en-US" sz="3200" b="1" dirty="0" smtClean="0">
                <a:solidFill>
                  <a:srgbClr val="800000"/>
                </a:solidFill>
              </a:rPr>
              <a:t>who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what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when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where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why</a:t>
            </a:r>
            <a:r>
              <a:rPr lang="en-US" sz="3200" dirty="0" smtClean="0"/>
              <a:t>: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b="1" dirty="0" smtClean="0"/>
              <a:t>Person preparing </a:t>
            </a:r>
            <a:r>
              <a:rPr lang="en-US" sz="2800" dirty="0" smtClean="0"/>
              <a:t>analysis and date prepared.</a:t>
            </a:r>
          </a:p>
          <a:p>
            <a:pPr lvl="1"/>
            <a:r>
              <a:rPr lang="en-US" sz="2800" dirty="0" smtClean="0"/>
              <a:t>Grantee/</a:t>
            </a:r>
            <a:r>
              <a:rPr lang="en-US" dirty="0" err="1" smtClean="0"/>
              <a:t>Subgrantee</a:t>
            </a:r>
            <a:r>
              <a:rPr lang="en-US" sz="2000" dirty="0" smtClean="0"/>
              <a:t> </a:t>
            </a:r>
            <a:r>
              <a:rPr lang="en-US" sz="2800" dirty="0" smtClean="0"/>
              <a:t>and Federal Information Processing System </a:t>
            </a:r>
            <a:r>
              <a:rPr lang="en-US" sz="2000" dirty="0" smtClean="0"/>
              <a:t>(</a:t>
            </a:r>
            <a:r>
              <a:rPr lang="en-US" sz="2000" b="1" dirty="0" smtClean="0"/>
              <a:t>FIPS</a:t>
            </a:r>
            <a:r>
              <a:rPr lang="en-US" sz="2000" dirty="0" smtClean="0"/>
              <a:t>)</a:t>
            </a:r>
            <a:r>
              <a:rPr lang="en-US" sz="2800" dirty="0" smtClean="0"/>
              <a:t>/Applicant ID number.</a:t>
            </a:r>
            <a:endParaRPr lang="en-US" dirty="0" smtClean="0"/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3800" y="1568121"/>
            <a:ext cx="1295400" cy="16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50</a:t>
            </a:fld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8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analysis process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lvl="1" indent="-548640">
              <a:buNone/>
            </a:pPr>
            <a:r>
              <a:rPr lang="en-US" sz="1200" b="1" dirty="0" smtClean="0">
                <a:solidFill>
                  <a:srgbClr val="800000"/>
                </a:solidFill>
              </a:rPr>
              <a:t> </a:t>
            </a:r>
            <a:r>
              <a:rPr lang="en-US" sz="4000" b="1" dirty="0" smtClean="0">
                <a:solidFill>
                  <a:srgbClr val="800000"/>
                </a:solidFill>
              </a:rPr>
              <a:t>1. </a:t>
            </a:r>
            <a:r>
              <a:rPr lang="en-US" sz="3200" dirty="0" smtClean="0">
                <a:solidFill>
                  <a:srgbClr val="404040"/>
                </a:solidFill>
              </a:rPr>
              <a:t>Identify the </a:t>
            </a:r>
            <a:r>
              <a:rPr lang="en-US" sz="3200" b="1" dirty="0" smtClean="0">
                <a:solidFill>
                  <a:srgbClr val="800000"/>
                </a:solidFill>
              </a:rPr>
              <a:t>who</a:t>
            </a:r>
            <a:r>
              <a:rPr lang="en-US" sz="3200" dirty="0" smtClean="0">
                <a:solidFill>
                  <a:srgbClr val="404040"/>
                </a:solidFill>
              </a:rPr>
              <a:t>, </a:t>
            </a:r>
            <a:r>
              <a:rPr lang="en-US" sz="3200" b="1" dirty="0" smtClean="0">
                <a:solidFill>
                  <a:srgbClr val="800000"/>
                </a:solidFill>
              </a:rPr>
              <a:t>what</a:t>
            </a:r>
            <a:r>
              <a:rPr lang="en-US" sz="3200" dirty="0" smtClean="0">
                <a:solidFill>
                  <a:srgbClr val="404040"/>
                </a:solidFill>
              </a:rPr>
              <a:t>, </a:t>
            </a:r>
            <a:r>
              <a:rPr lang="en-US" sz="3200" b="1" dirty="0" smtClean="0">
                <a:solidFill>
                  <a:srgbClr val="800000"/>
                </a:solidFill>
              </a:rPr>
              <a:t>when</a:t>
            </a:r>
            <a:r>
              <a:rPr lang="en-US" sz="3200" dirty="0" smtClean="0">
                <a:solidFill>
                  <a:srgbClr val="404040"/>
                </a:solidFill>
              </a:rPr>
              <a:t>, </a:t>
            </a:r>
            <a:r>
              <a:rPr lang="en-US" sz="3200" b="1" dirty="0" smtClean="0">
                <a:solidFill>
                  <a:srgbClr val="800000"/>
                </a:solidFill>
              </a:rPr>
              <a:t>where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404040"/>
                </a:solidFill>
              </a:rPr>
              <a:t>and </a:t>
            </a:r>
            <a:r>
              <a:rPr lang="en-US" sz="3200" b="1" dirty="0" smtClean="0">
                <a:solidFill>
                  <a:srgbClr val="800000"/>
                </a:solidFill>
              </a:rPr>
              <a:t>why</a:t>
            </a:r>
            <a:r>
              <a:rPr lang="en-US" sz="3200" dirty="0" smtClean="0">
                <a:solidFill>
                  <a:srgbClr val="404040"/>
                </a:solidFill>
              </a:rPr>
              <a:t>: </a:t>
            </a:r>
            <a:r>
              <a:rPr lang="en-US" sz="2000" dirty="0" smtClean="0">
                <a:solidFill>
                  <a:srgbClr val="404040"/>
                </a:solidFill>
              </a:rPr>
              <a:t>(</a:t>
            </a:r>
            <a:r>
              <a:rPr lang="en-US" sz="2000" dirty="0">
                <a:solidFill>
                  <a:srgbClr val="404040"/>
                </a:solidFill>
              </a:rPr>
              <a:t>C</a:t>
            </a:r>
            <a:r>
              <a:rPr lang="en-US" sz="2000" dirty="0" smtClean="0">
                <a:solidFill>
                  <a:srgbClr val="404040"/>
                </a:solidFill>
              </a:rPr>
              <a:t>ontinued </a:t>
            </a:r>
            <a:r>
              <a:rPr lang="en-US" sz="2000" dirty="0">
                <a:solidFill>
                  <a:srgbClr val="404040"/>
                </a:solidFill>
              </a:rPr>
              <a:t>. . </a:t>
            </a:r>
            <a:r>
              <a:rPr lang="en-US" sz="2000" dirty="0" smtClean="0">
                <a:solidFill>
                  <a:srgbClr val="404040"/>
                </a:solidFill>
              </a:rPr>
              <a:t>. )</a:t>
            </a:r>
          </a:p>
          <a:p>
            <a:pPr marL="640080" lvl="1" indent="-548640">
              <a:buNone/>
            </a:pPr>
            <a:endParaRPr lang="en-US" sz="2000" dirty="0" smtClean="0">
              <a:solidFill>
                <a:srgbClr val="404040"/>
              </a:solidFill>
            </a:endParaRPr>
          </a:p>
          <a:p>
            <a:pPr lvl="1"/>
            <a:r>
              <a:rPr lang="en-US" dirty="0" smtClean="0"/>
              <a:t>Project </a:t>
            </a:r>
            <a:r>
              <a:rPr lang="en-US" b="1" dirty="0" smtClean="0"/>
              <a:t>title</a:t>
            </a:r>
            <a:r>
              <a:rPr lang="en-US" dirty="0" smtClean="0"/>
              <a:t>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 smtClean="0"/>
              <a:t>Address </a:t>
            </a:r>
            <a:r>
              <a:rPr lang="en-US" dirty="0" smtClean="0"/>
              <a:t>and </a:t>
            </a:r>
            <a:r>
              <a:rPr lang="en-US" b="1" dirty="0" smtClean="0"/>
              <a:t>facility </a:t>
            </a:r>
            <a:r>
              <a:rPr lang="en-US" dirty="0" smtClean="0"/>
              <a:t>being analyzed</a:t>
            </a:r>
            <a:r>
              <a:rPr lang="en-US" sz="2000" dirty="0" smtClean="0"/>
              <a:t> (if applicable)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51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6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analysis process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lvl="1" indent="-548640">
              <a:buNone/>
            </a:pPr>
            <a:r>
              <a:rPr lang="en-US" sz="1200" b="1" dirty="0" smtClean="0">
                <a:solidFill>
                  <a:srgbClr val="800000"/>
                </a:solidFill>
              </a:rPr>
              <a:t> </a:t>
            </a:r>
            <a:r>
              <a:rPr lang="en-US" sz="4000" b="1" dirty="0" smtClean="0">
                <a:solidFill>
                  <a:srgbClr val="800000"/>
                </a:solidFill>
              </a:rPr>
              <a:t>1. </a:t>
            </a:r>
            <a:r>
              <a:rPr lang="en-US" sz="3200" dirty="0" smtClean="0">
                <a:solidFill>
                  <a:srgbClr val="404040"/>
                </a:solidFill>
              </a:rPr>
              <a:t>Identify the </a:t>
            </a:r>
            <a:r>
              <a:rPr lang="en-US" sz="3200" b="1" dirty="0" smtClean="0">
                <a:solidFill>
                  <a:srgbClr val="800000"/>
                </a:solidFill>
              </a:rPr>
              <a:t>who</a:t>
            </a:r>
            <a:r>
              <a:rPr lang="en-US" sz="3200" dirty="0" smtClean="0">
                <a:solidFill>
                  <a:srgbClr val="404040"/>
                </a:solidFill>
              </a:rPr>
              <a:t>, </a:t>
            </a:r>
            <a:r>
              <a:rPr lang="en-US" sz="3200" b="1" dirty="0" smtClean="0">
                <a:solidFill>
                  <a:srgbClr val="800000"/>
                </a:solidFill>
              </a:rPr>
              <a:t>what</a:t>
            </a:r>
            <a:r>
              <a:rPr lang="en-US" sz="3200" dirty="0" smtClean="0">
                <a:solidFill>
                  <a:srgbClr val="404040"/>
                </a:solidFill>
              </a:rPr>
              <a:t>, </a:t>
            </a:r>
            <a:r>
              <a:rPr lang="en-US" sz="3200" b="1" dirty="0" smtClean="0">
                <a:solidFill>
                  <a:srgbClr val="800000"/>
                </a:solidFill>
              </a:rPr>
              <a:t>when</a:t>
            </a:r>
            <a:r>
              <a:rPr lang="en-US" sz="3200" dirty="0" smtClean="0">
                <a:solidFill>
                  <a:srgbClr val="404040"/>
                </a:solidFill>
              </a:rPr>
              <a:t>, </a:t>
            </a:r>
            <a:r>
              <a:rPr lang="en-US" sz="3200" b="1" dirty="0" smtClean="0">
                <a:solidFill>
                  <a:srgbClr val="800000"/>
                </a:solidFill>
              </a:rPr>
              <a:t>where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404040"/>
                </a:solidFill>
              </a:rPr>
              <a:t>and </a:t>
            </a:r>
            <a:r>
              <a:rPr lang="en-US" sz="3200" b="1" dirty="0" smtClean="0">
                <a:solidFill>
                  <a:srgbClr val="800000"/>
                </a:solidFill>
              </a:rPr>
              <a:t>why</a:t>
            </a:r>
            <a:r>
              <a:rPr lang="en-US" sz="3200" dirty="0" smtClean="0">
                <a:solidFill>
                  <a:srgbClr val="404040"/>
                </a:solidFill>
              </a:rPr>
              <a:t>: </a:t>
            </a:r>
            <a:r>
              <a:rPr lang="en-US" sz="2000" dirty="0" smtClean="0">
                <a:solidFill>
                  <a:srgbClr val="404040"/>
                </a:solidFill>
              </a:rPr>
              <a:t>(</a:t>
            </a:r>
            <a:r>
              <a:rPr lang="en-US" sz="2000" dirty="0">
                <a:solidFill>
                  <a:srgbClr val="404040"/>
                </a:solidFill>
              </a:rPr>
              <a:t>C</a:t>
            </a:r>
            <a:r>
              <a:rPr lang="en-US" sz="2000" dirty="0" smtClean="0">
                <a:solidFill>
                  <a:srgbClr val="404040"/>
                </a:solidFill>
              </a:rPr>
              <a:t>ontinued </a:t>
            </a:r>
            <a:r>
              <a:rPr lang="en-US" sz="2000" dirty="0">
                <a:solidFill>
                  <a:srgbClr val="404040"/>
                </a:solidFill>
              </a:rPr>
              <a:t>. . </a:t>
            </a:r>
            <a:r>
              <a:rPr lang="en-US" sz="2000" dirty="0" smtClean="0">
                <a:solidFill>
                  <a:srgbClr val="404040"/>
                </a:solidFill>
              </a:rPr>
              <a:t>. )</a:t>
            </a:r>
          </a:p>
          <a:p>
            <a:pPr marL="640080" lvl="1" indent="-548640">
              <a:buNone/>
            </a:pPr>
            <a:endParaRPr lang="en-US" sz="2000" dirty="0" smtClean="0">
              <a:solidFill>
                <a:srgbClr val="404040"/>
              </a:solidFill>
            </a:endParaRPr>
          </a:p>
          <a:p>
            <a:pPr lvl="1"/>
            <a:r>
              <a:rPr lang="en-US" dirty="0" smtClean="0"/>
              <a:t>Project numbers and amendments.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 smtClean="0"/>
              <a:t>Cost </a:t>
            </a:r>
            <a:r>
              <a:rPr lang="en-US" dirty="0" smtClean="0"/>
              <a:t>analyzed </a:t>
            </a:r>
            <a:r>
              <a:rPr lang="en-US" sz="2000" dirty="0" smtClean="0"/>
              <a:t>(using </a:t>
            </a:r>
            <a:r>
              <a:rPr lang="en-US" sz="2000" b="1" dirty="0" smtClean="0"/>
              <a:t>contracts</a:t>
            </a:r>
            <a:r>
              <a:rPr lang="en-US" sz="2000" dirty="0" smtClean="0"/>
              <a:t>,</a:t>
            </a:r>
            <a:r>
              <a:rPr lang="en-US" sz="2000" b="1" dirty="0" smtClean="0"/>
              <a:t> estimates</a:t>
            </a:r>
            <a:r>
              <a:rPr lang="en-US" sz="2000" dirty="0" smtClean="0"/>
              <a:t>,</a:t>
            </a:r>
            <a:r>
              <a:rPr lang="en-US" sz="2000" b="1" dirty="0" smtClean="0"/>
              <a:t> invoices</a:t>
            </a:r>
            <a:r>
              <a:rPr lang="en-US" sz="2000" dirty="0" smtClean="0"/>
              <a:t>, etc.).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52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 process </a:t>
            </a:r>
            <a:r>
              <a:rPr lang="en-US" sz="2000" dirty="0" smtClean="0"/>
              <a:t>(Continued </a:t>
            </a:r>
            <a:r>
              <a:rPr lang="en-US" sz="2000" dirty="0"/>
              <a:t>. . </a:t>
            </a:r>
            <a:r>
              <a:rPr lang="en-US" sz="2000" dirty="0" smtClean="0"/>
              <a:t>. </a:t>
            </a:r>
            <a:r>
              <a:rPr lang="en-US" sz="22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17"/>
            <a:ext cx="8229600" cy="30485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800000"/>
              </a:buClr>
              <a:buSzPct val="150000"/>
              <a:buNone/>
            </a:pPr>
            <a:r>
              <a:rPr lang="en-US" sz="4000" b="1" dirty="0" smtClean="0"/>
              <a:t>2. </a:t>
            </a:r>
            <a:r>
              <a:rPr lang="en-US" sz="3200" dirty="0" smtClean="0"/>
              <a:t>Describe the party requesting the cost analysis and </a:t>
            </a:r>
            <a:r>
              <a:rPr lang="en-US" sz="3200" b="1" dirty="0" smtClean="0"/>
              <a:t>intended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purpose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Include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relevant</a:t>
            </a:r>
            <a:r>
              <a:rPr lang="en-US" sz="2800" b="1" dirty="0" smtClean="0"/>
              <a:t> background information.</a:t>
            </a:r>
          </a:p>
          <a:p>
            <a:pPr lvl="1"/>
            <a:endParaRPr lang="en-US" b="1" dirty="0"/>
          </a:p>
          <a:p>
            <a:pPr marL="457200" indent="-457200">
              <a:buClr>
                <a:srgbClr val="800000"/>
              </a:buClr>
              <a:buSzPct val="150000"/>
              <a:buNone/>
            </a:pPr>
            <a:r>
              <a:rPr lang="en-US" sz="4000" b="1" dirty="0"/>
              <a:t>3. </a:t>
            </a:r>
            <a:r>
              <a:rPr lang="en-US" dirty="0"/>
              <a:t>Describe the </a:t>
            </a:r>
            <a:r>
              <a:rPr lang="en-US" b="1" dirty="0">
                <a:solidFill>
                  <a:srgbClr val="800000"/>
                </a:solidFill>
              </a:rPr>
              <a:t>key points </a:t>
            </a:r>
            <a:r>
              <a:rPr lang="en-US" dirty="0"/>
              <a:t>of the cost analysis:</a:t>
            </a:r>
          </a:p>
          <a:p>
            <a:pPr lvl="1"/>
            <a:r>
              <a:rPr lang="en-US" b="1" dirty="0"/>
              <a:t>Define </a:t>
            </a:r>
            <a:r>
              <a:rPr lang="en-US" dirty="0"/>
              <a:t>the </a:t>
            </a:r>
            <a:r>
              <a:rPr lang="en-US" b="1" dirty="0"/>
              <a:t>costs </a:t>
            </a:r>
            <a:r>
              <a:rPr lang="en-US" b="1" dirty="0">
                <a:solidFill>
                  <a:srgbClr val="800000"/>
                </a:solidFill>
              </a:rPr>
              <a:t>expended</a:t>
            </a:r>
            <a:r>
              <a:rPr lang="en-US" b="1" dirty="0"/>
              <a:t> </a:t>
            </a:r>
            <a:r>
              <a:rPr lang="en-US" dirty="0"/>
              <a:t>by the </a:t>
            </a:r>
            <a:r>
              <a:rPr lang="en-US" dirty="0" err="1"/>
              <a:t>Subgrantee</a:t>
            </a:r>
            <a:r>
              <a:rPr lang="en-US" dirty="0"/>
              <a:t> that require cost analysis.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25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 process </a:t>
            </a:r>
            <a:r>
              <a:rPr lang="en-US" sz="2000" dirty="0" smtClean="0"/>
              <a:t>(Continued </a:t>
            </a:r>
            <a:r>
              <a:rPr lang="en-US" sz="2000" dirty="0"/>
              <a:t>. . </a:t>
            </a:r>
            <a:r>
              <a:rPr lang="en-US" sz="20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17"/>
            <a:ext cx="8229600" cy="2889799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800000"/>
              </a:buClr>
              <a:buSzPct val="150000"/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4. </a:t>
            </a:r>
            <a:r>
              <a:rPr lang="en-US" sz="3200" dirty="0" smtClean="0">
                <a:solidFill>
                  <a:srgbClr val="404040"/>
                </a:solidFill>
              </a:rPr>
              <a:t>Define the </a:t>
            </a:r>
            <a:r>
              <a:rPr lang="en-US" sz="3200" b="1" dirty="0" smtClean="0">
                <a:solidFill>
                  <a:srgbClr val="800000"/>
                </a:solidFill>
              </a:rPr>
              <a:t>type </a:t>
            </a:r>
            <a:r>
              <a:rPr lang="en-US" sz="3200" dirty="0" smtClean="0">
                <a:solidFill>
                  <a:srgbClr val="404040"/>
                </a:solidFill>
              </a:rPr>
              <a:t>of procurement:</a:t>
            </a:r>
          </a:p>
          <a:p>
            <a:pPr lvl="1"/>
            <a:r>
              <a:rPr lang="en-US" sz="2800" dirty="0" smtClean="0">
                <a:solidFill>
                  <a:srgbClr val="404040"/>
                </a:solidFill>
              </a:rPr>
              <a:t>Describe intention to acquire</a:t>
            </a:r>
            <a:r>
              <a:rPr lang="en-US" sz="2800" b="1" dirty="0" smtClean="0">
                <a:solidFill>
                  <a:srgbClr val="404040"/>
                </a:solidFill>
              </a:rPr>
              <a:t>. </a:t>
            </a:r>
            <a:r>
              <a:rPr lang="en-US" sz="2800" b="1" dirty="0" smtClean="0">
                <a:solidFill>
                  <a:srgbClr val="800000"/>
                </a:solidFill>
              </a:rPr>
              <a:t>Break down </a:t>
            </a:r>
            <a:r>
              <a:rPr lang="en-US" sz="2800" dirty="0" smtClean="0">
                <a:solidFill>
                  <a:srgbClr val="404040"/>
                </a:solidFill>
              </a:rPr>
              <a:t>how much individual parts of the project will </a:t>
            </a:r>
            <a:r>
              <a:rPr lang="en-US" dirty="0">
                <a:solidFill>
                  <a:srgbClr val="404040"/>
                </a:solidFill>
              </a:rPr>
              <a:t>cost </a:t>
            </a:r>
            <a:r>
              <a:rPr lang="en-US" sz="2000" dirty="0">
                <a:solidFill>
                  <a:srgbClr val="404040"/>
                </a:solidFill>
              </a:rPr>
              <a:t>(</a:t>
            </a:r>
            <a:r>
              <a:rPr lang="en-US" sz="2000" b="1" dirty="0">
                <a:solidFill>
                  <a:srgbClr val="404040"/>
                </a:solidFill>
              </a:rPr>
              <a:t>lump sum, unit price, etc.)</a:t>
            </a:r>
            <a:r>
              <a:rPr lang="en-US" sz="2000" dirty="0" smtClean="0">
                <a:solidFill>
                  <a:srgbClr val="404040"/>
                </a:solidFill>
              </a:rPr>
              <a:t>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rgbClr val="404040"/>
                </a:solidFill>
              </a:rPr>
              <a:t>Explain how those costs</a:t>
            </a:r>
            <a:r>
              <a:rPr lang="en-US" sz="2800" b="1" dirty="0" smtClean="0">
                <a:solidFill>
                  <a:srgbClr val="40404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correspond</a:t>
            </a:r>
            <a:r>
              <a:rPr lang="en-US" sz="2800" b="1" dirty="0" smtClean="0">
                <a:solidFill>
                  <a:srgbClr val="404040"/>
                </a:solidFill>
              </a:rPr>
              <a:t> </a:t>
            </a:r>
            <a:r>
              <a:rPr lang="en-US" sz="2800" dirty="0" smtClean="0">
                <a:solidFill>
                  <a:srgbClr val="404040"/>
                </a:solidFill>
              </a:rPr>
              <a:t>with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project’s cost.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800" dirty="0" smtClean="0">
              <a:solidFill>
                <a:srgbClr val="40404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722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 process </a:t>
            </a:r>
            <a:r>
              <a:rPr lang="en-US" sz="2000" dirty="0" smtClean="0"/>
              <a:t>(Continued </a:t>
            </a:r>
            <a:r>
              <a:rPr lang="en-US" sz="2000" dirty="0"/>
              <a:t>. . </a:t>
            </a:r>
            <a:r>
              <a:rPr lang="en-US" sz="20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18"/>
            <a:ext cx="8229600" cy="2900382"/>
          </a:xfrm>
        </p:spPr>
        <p:txBody>
          <a:bodyPr>
            <a:normAutofit fontScale="92500" lnSpcReduction="10000"/>
          </a:bodyPr>
          <a:lstStyle/>
          <a:p>
            <a:pPr marL="457200" indent="-401638">
              <a:buClr>
                <a:srgbClr val="800000"/>
              </a:buClr>
              <a:buSzPct val="150000"/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5. </a:t>
            </a:r>
            <a:r>
              <a:rPr lang="en-US" sz="3200" dirty="0" smtClean="0"/>
              <a:t>Identify the </a:t>
            </a:r>
            <a:r>
              <a:rPr lang="en-US" sz="3200" b="1" dirty="0" smtClean="0"/>
              <a:t>methods</a:t>
            </a:r>
            <a:r>
              <a:rPr lang="en-US" sz="3200" dirty="0" smtClean="0"/>
              <a:t> to </a:t>
            </a:r>
            <a:r>
              <a:rPr lang="en-US" sz="3200" b="1" dirty="0" smtClean="0">
                <a:solidFill>
                  <a:srgbClr val="800000"/>
                </a:solidFill>
              </a:rPr>
              <a:t>justify</a:t>
            </a:r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dirty="0" smtClean="0"/>
              <a:t>the cost estimation: </a:t>
            </a:r>
          </a:p>
          <a:p>
            <a:pPr lvl="1"/>
            <a:r>
              <a:rPr lang="en-US" sz="2800" dirty="0" smtClean="0"/>
              <a:t>There are </a:t>
            </a:r>
            <a:r>
              <a:rPr lang="en-US" sz="2800" b="1" dirty="0" smtClean="0"/>
              <a:t>many different </a:t>
            </a:r>
            <a:r>
              <a:rPr lang="en-US" sz="2800" dirty="0" smtClean="0"/>
              <a:t>methods of </a:t>
            </a:r>
            <a:r>
              <a:rPr lang="en-US" sz="2800" b="1" dirty="0" smtClean="0">
                <a:solidFill>
                  <a:srgbClr val="800000"/>
                </a:solidFill>
              </a:rPr>
              <a:t>comparison</a:t>
            </a:r>
            <a:r>
              <a:rPr lang="en-US" sz="2800" b="1" dirty="0" smtClean="0"/>
              <a:t> </a:t>
            </a:r>
            <a:r>
              <a:rPr lang="en-US" sz="2800" dirty="0" smtClean="0"/>
              <a:t>that can be used to establish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cost reasonableness</a:t>
            </a:r>
            <a:r>
              <a:rPr lang="en-US" sz="2800" dirty="0" smtClean="0"/>
              <a:t> including, but not limited to, </a:t>
            </a:r>
            <a:r>
              <a:rPr lang="en-US" sz="2800" b="1" dirty="0" smtClean="0"/>
              <a:t>pre-disaster price </a:t>
            </a:r>
            <a:r>
              <a:rPr lang="en-US" sz="2800" dirty="0" smtClean="0"/>
              <a:t>for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similar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dirty="0" smtClean="0"/>
              <a:t>work or </a:t>
            </a:r>
            <a:r>
              <a:rPr lang="en-US" sz="2800" b="1" dirty="0" smtClean="0"/>
              <a:t>average</a:t>
            </a:r>
            <a:r>
              <a:rPr lang="en-US" sz="2800" dirty="0" smtClean="0"/>
              <a:t> cost for </a:t>
            </a:r>
            <a:r>
              <a:rPr lang="en-US" sz="2800" b="1" dirty="0" smtClean="0"/>
              <a:t>similar work </a:t>
            </a:r>
            <a:r>
              <a:rPr lang="en-US" sz="2800" dirty="0" smtClean="0"/>
              <a:t>in the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same market</a:t>
            </a:r>
            <a:r>
              <a:rPr lang="en-US" sz="2800" dirty="0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55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 process </a:t>
            </a:r>
            <a:r>
              <a:rPr lang="en-US" sz="2000" dirty="0" smtClean="0"/>
              <a:t>(Continued </a:t>
            </a:r>
            <a:r>
              <a:rPr lang="en-US" sz="2000" dirty="0"/>
              <a:t>. . </a:t>
            </a:r>
            <a:r>
              <a:rPr lang="en-US" sz="20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1655367"/>
            <a:ext cx="8911167" cy="3303203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800000"/>
              </a:buClr>
              <a:buSzPct val="150000"/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6. </a:t>
            </a:r>
            <a:r>
              <a:rPr lang="en-US" sz="3200" dirty="0" smtClean="0"/>
              <a:t>Explain the </a:t>
            </a:r>
            <a:r>
              <a:rPr lang="en-US" sz="3200" b="1" dirty="0" smtClean="0"/>
              <a:t>ways</a:t>
            </a:r>
            <a:r>
              <a:rPr lang="en-US" sz="3200" dirty="0" smtClean="0"/>
              <a:t> in which the selected comparables are alike:</a:t>
            </a:r>
          </a:p>
          <a:p>
            <a:pPr lvl="1"/>
            <a:r>
              <a:rPr lang="en-US" sz="2800" b="1" dirty="0" smtClean="0"/>
              <a:t>Adjust </a:t>
            </a:r>
            <a:r>
              <a:rPr lang="en-US" sz="2800" dirty="0" smtClean="0"/>
              <a:t>the data to account for any </a:t>
            </a:r>
            <a:r>
              <a:rPr lang="en-US" sz="2800" b="1" dirty="0" smtClean="0"/>
              <a:t>relevant differences </a:t>
            </a:r>
            <a:r>
              <a:rPr lang="en-US" sz="2800" dirty="0" smtClean="0"/>
              <a:t>such as:</a:t>
            </a:r>
          </a:p>
          <a:p>
            <a:pPr lvl="2"/>
            <a:r>
              <a:rPr lang="en-US" b="1" dirty="0" smtClean="0">
                <a:solidFill>
                  <a:srgbClr val="800000"/>
                </a:solidFill>
              </a:rPr>
              <a:t>Inflation</a:t>
            </a:r>
            <a:r>
              <a:rPr lang="en-US" dirty="0" smtClean="0"/>
              <a:t>/time value of money </a:t>
            </a:r>
            <a:r>
              <a:rPr lang="en-US" sz="2000" dirty="0"/>
              <a:t>(</a:t>
            </a:r>
            <a:r>
              <a:rPr lang="en-US" sz="2000" dirty="0" smtClean="0"/>
              <a:t>Consumer price index [CPI])</a:t>
            </a:r>
            <a:r>
              <a:rPr lang="en-US" dirty="0" smtClean="0"/>
              <a:t>.</a:t>
            </a:r>
          </a:p>
          <a:p>
            <a:pPr lvl="2"/>
            <a:r>
              <a:rPr lang="en-US" b="1" dirty="0" smtClean="0">
                <a:solidFill>
                  <a:srgbClr val="800000"/>
                </a:solidFill>
              </a:rPr>
              <a:t>Price volatility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raw materials.</a:t>
            </a:r>
            <a:endParaRPr lang="en-US" dirty="0" smtClean="0"/>
          </a:p>
          <a:p>
            <a:pPr lvl="1"/>
            <a:r>
              <a:rPr lang="en-US" sz="2800" dirty="0" smtClean="0"/>
              <a:t>Compare </a:t>
            </a:r>
            <a:r>
              <a:rPr lang="en-US" sz="2800" b="1" dirty="0" smtClean="0"/>
              <a:t>adjusted costs </a:t>
            </a:r>
            <a:r>
              <a:rPr lang="en-US" sz="2800" dirty="0" smtClean="0"/>
              <a:t>with the </a:t>
            </a:r>
            <a:r>
              <a:rPr lang="en-US" sz="2800" b="1" dirty="0" smtClean="0">
                <a:solidFill>
                  <a:srgbClr val="800000"/>
                </a:solidFill>
              </a:rPr>
              <a:t>project costs</a:t>
            </a:r>
            <a:r>
              <a:rPr lang="en-US" sz="2800" dirty="0" smtClean="0">
                <a:solidFill>
                  <a:srgbClr val="40404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421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 process </a:t>
            </a:r>
            <a:r>
              <a:rPr lang="en-US" sz="2000" dirty="0" smtClean="0"/>
              <a:t>(Continued </a:t>
            </a:r>
            <a:r>
              <a:rPr lang="en-US" sz="2000" dirty="0"/>
              <a:t>. . </a:t>
            </a:r>
            <a:r>
              <a:rPr lang="en-US" sz="20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800000"/>
              </a:buClr>
              <a:buSzPct val="150000"/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7. </a:t>
            </a:r>
            <a:r>
              <a:rPr lang="en-US" sz="3200" b="1" dirty="0" smtClean="0"/>
              <a:t>Conclusion:</a:t>
            </a:r>
          </a:p>
          <a:p>
            <a:pPr lvl="1"/>
            <a:r>
              <a:rPr lang="en-US" sz="2800" dirty="0" smtClean="0"/>
              <a:t>Is the cost </a:t>
            </a:r>
            <a:r>
              <a:rPr lang="en-US" sz="2800" b="1" dirty="0" smtClean="0">
                <a:solidFill>
                  <a:srgbClr val="800000"/>
                </a:solidFill>
              </a:rPr>
              <a:t>reasonable</a:t>
            </a:r>
            <a:r>
              <a:rPr lang="en-US" sz="2800" dirty="0" smtClean="0"/>
              <a:t> or </a:t>
            </a:r>
            <a:r>
              <a:rPr lang="en-US" sz="2800" b="1" dirty="0" smtClean="0"/>
              <a:t>not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>
                <a:solidFill>
                  <a:srgbClr val="800000"/>
                </a:solidFill>
              </a:rPr>
              <a:t>If the </a:t>
            </a:r>
            <a:r>
              <a:rPr lang="en-US" b="1" dirty="0" smtClean="0">
                <a:solidFill>
                  <a:srgbClr val="800000"/>
                </a:solidFill>
              </a:rPr>
              <a:t>p</a:t>
            </a:r>
            <a:r>
              <a:rPr lang="en-US" sz="2800" b="1" dirty="0" smtClean="0">
                <a:solidFill>
                  <a:srgbClr val="800000"/>
                </a:solidFill>
              </a:rPr>
              <a:t>roject cost </a:t>
            </a:r>
            <a:r>
              <a:rPr lang="en-US" sz="2800" dirty="0" smtClean="0">
                <a:solidFill>
                  <a:srgbClr val="800000"/>
                </a:solidFill>
              </a:rPr>
              <a:t>is within </a:t>
            </a:r>
            <a:r>
              <a:rPr lang="en-US" sz="2800" b="1" dirty="0" smtClean="0">
                <a:solidFill>
                  <a:srgbClr val="800000"/>
                </a:solidFill>
              </a:rPr>
              <a:t>10% </a:t>
            </a:r>
            <a:r>
              <a:rPr lang="en-US" sz="2800" dirty="0" smtClean="0">
                <a:solidFill>
                  <a:srgbClr val="800000"/>
                </a:solidFill>
              </a:rPr>
              <a:t>of the </a:t>
            </a:r>
            <a:r>
              <a:rPr lang="en-US" b="1" dirty="0" smtClean="0">
                <a:solidFill>
                  <a:srgbClr val="800000"/>
                </a:solidFill>
              </a:rPr>
              <a:t>a</a:t>
            </a:r>
            <a:r>
              <a:rPr lang="en-US" sz="2800" b="1" dirty="0" smtClean="0">
                <a:solidFill>
                  <a:srgbClr val="800000"/>
                </a:solidFill>
              </a:rPr>
              <a:t>djusted </a:t>
            </a:r>
            <a:r>
              <a:rPr lang="en-US" b="1" dirty="0" smtClean="0">
                <a:solidFill>
                  <a:srgbClr val="800000"/>
                </a:solidFill>
              </a:rPr>
              <a:t>c</a:t>
            </a:r>
            <a:r>
              <a:rPr lang="en-US" sz="2800" b="1" dirty="0" smtClean="0">
                <a:solidFill>
                  <a:srgbClr val="800000"/>
                </a:solidFill>
              </a:rPr>
              <a:t>ost </a:t>
            </a:r>
            <a:r>
              <a:rPr lang="en-US" sz="2800" dirty="0" smtClean="0">
                <a:solidFill>
                  <a:srgbClr val="800000"/>
                </a:solidFill>
              </a:rPr>
              <a:t>then it is </a:t>
            </a:r>
            <a:r>
              <a:rPr lang="en-US" sz="2800" b="1" dirty="0" smtClean="0">
                <a:solidFill>
                  <a:srgbClr val="800000"/>
                </a:solidFill>
              </a:rPr>
              <a:t>reasonable.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57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1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 process </a:t>
            </a:r>
            <a:r>
              <a:rPr lang="en-US" sz="2000" dirty="0" smtClean="0"/>
              <a:t>(Continued </a:t>
            </a:r>
            <a:r>
              <a:rPr lang="en-US" sz="2000" dirty="0"/>
              <a:t>. . </a:t>
            </a:r>
            <a:r>
              <a:rPr lang="en-US" sz="20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800000"/>
              </a:buClr>
              <a:buSzPct val="150000"/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8. </a:t>
            </a:r>
            <a:r>
              <a:rPr lang="en-US" sz="3200" b="1" dirty="0" smtClean="0"/>
              <a:t>Recommendation </a:t>
            </a:r>
            <a:r>
              <a:rPr lang="en-US" sz="2000" b="1" dirty="0" smtClean="0"/>
              <a:t>(if applicable)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2800" dirty="0" smtClean="0"/>
              <a:t>If the cost is determined to be </a:t>
            </a:r>
            <a:r>
              <a:rPr lang="en-US" sz="2800" b="1" dirty="0" smtClean="0">
                <a:solidFill>
                  <a:srgbClr val="800000"/>
                </a:solidFill>
              </a:rPr>
              <a:t>reasonable,</a:t>
            </a:r>
            <a:r>
              <a:rPr lang="en-US" sz="2800" dirty="0" smtClean="0"/>
              <a:t> and </a:t>
            </a:r>
            <a:r>
              <a:rPr lang="en-US" sz="2800" b="1" dirty="0" smtClean="0"/>
              <a:t>depending on what purpose the cost analysis is being performed for</a:t>
            </a:r>
            <a:r>
              <a:rPr lang="en-US" sz="2800" dirty="0" smtClean="0"/>
              <a:t>, make a </a:t>
            </a:r>
            <a:r>
              <a:rPr lang="en-US" sz="2800" b="1" dirty="0" smtClean="0"/>
              <a:t>recommendation </a:t>
            </a:r>
            <a:r>
              <a:rPr lang="en-US" sz="2800" dirty="0" smtClean="0"/>
              <a:t>about the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desired outcome</a:t>
            </a:r>
            <a:r>
              <a:rPr lang="en-US" sz="2800" dirty="0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58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3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 process </a:t>
            </a:r>
            <a:r>
              <a:rPr lang="en-US" sz="2000" dirty="0" smtClean="0"/>
              <a:t>(Continued </a:t>
            </a:r>
            <a:r>
              <a:rPr lang="en-US" sz="2000" dirty="0"/>
              <a:t>. . </a:t>
            </a:r>
            <a:r>
              <a:rPr lang="en-US" sz="20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800000"/>
              </a:buClr>
              <a:buSzPct val="150000"/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9. </a:t>
            </a:r>
            <a:r>
              <a:rPr lang="en-US" sz="3200" b="1" dirty="0" smtClean="0"/>
              <a:t>Last but not least</a:t>
            </a:r>
            <a:r>
              <a:rPr lang="en-US" sz="3200" dirty="0" smtClean="0"/>
              <a:t>, provide </a:t>
            </a:r>
            <a:r>
              <a:rPr lang="en-US" sz="3200" b="1" dirty="0" smtClean="0"/>
              <a:t>references </a:t>
            </a:r>
            <a:r>
              <a:rPr lang="en-US" sz="3200" dirty="0" smtClean="0"/>
              <a:t>and </a:t>
            </a:r>
            <a:r>
              <a:rPr lang="en-US" sz="3200" b="1" dirty="0" smtClean="0"/>
              <a:t>citations</a:t>
            </a:r>
            <a:r>
              <a:rPr lang="en-US" sz="3200" dirty="0" smtClean="0"/>
              <a:t> to </a:t>
            </a:r>
            <a:r>
              <a:rPr lang="en-US" sz="3200" b="1" dirty="0" smtClean="0">
                <a:solidFill>
                  <a:srgbClr val="800000"/>
                </a:solidFill>
              </a:rPr>
              <a:t>document all </a:t>
            </a:r>
            <a:r>
              <a:rPr lang="en-US" sz="3200" dirty="0" smtClean="0"/>
              <a:t>cost analyses</a:t>
            </a:r>
            <a:r>
              <a:rPr lang="en-US" sz="3200" dirty="0" smtClean="0">
                <a:solidFill>
                  <a:srgbClr val="404040"/>
                </a:solidFill>
              </a:rPr>
              <a:t>.</a:t>
            </a:r>
          </a:p>
          <a:p>
            <a:pPr marL="514350" indent="-514350">
              <a:buClr>
                <a:srgbClr val="800000"/>
              </a:buClr>
              <a:buSzPct val="150000"/>
              <a:buNone/>
            </a:pPr>
            <a:r>
              <a:rPr lang="en-US" sz="3200" dirty="0" smtClean="0">
                <a:solidFill>
                  <a:srgbClr val="404040"/>
                </a:solidFill>
              </a:rPr>
              <a:t>          </a:t>
            </a:r>
          </a:p>
          <a:p>
            <a:pPr marL="514350" indent="-514350" algn="ctr">
              <a:buClr>
                <a:srgbClr val="800000"/>
              </a:buClr>
              <a:buSzPct val="150000"/>
              <a:buNone/>
            </a:pPr>
            <a:r>
              <a:rPr lang="en-US" sz="3600" b="1" dirty="0" smtClean="0">
                <a:solidFill>
                  <a:srgbClr val="800000"/>
                </a:solidFill>
              </a:rPr>
              <a:t>Back up! Back up! Back up!</a:t>
            </a:r>
          </a:p>
          <a:p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59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0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3</a:t>
            </a:r>
            <a:r>
              <a:rPr lang="en-US" dirty="0" smtClean="0"/>
              <a:t> things to be aware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39775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>
                <a:solidFill>
                  <a:srgbClr val="800000"/>
                </a:solidFill>
                <a:latin typeface="Calibri"/>
                <a:ea typeface="Arial"/>
                <a:cs typeface="Calibri"/>
              </a:rPr>
              <a:t>Project vs. </a:t>
            </a:r>
            <a:r>
              <a:rPr lang="en-US" b="1" dirty="0" smtClean="0">
                <a:solidFill>
                  <a:srgbClr val="800000"/>
                </a:solidFill>
                <a:latin typeface="Calibri"/>
                <a:ea typeface="Arial"/>
                <a:cs typeface="Calibri"/>
              </a:rPr>
              <a:t>construction management vs. grants administration.</a:t>
            </a:r>
            <a:endParaRPr lang="en-US" b="1" dirty="0" smtClean="0">
              <a:latin typeface="Calibri"/>
              <a:ea typeface="Arial"/>
              <a:cs typeface="Calibri"/>
            </a:endParaRPr>
          </a:p>
          <a:p>
            <a:pPr marL="739775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Reasonable </a:t>
            </a:r>
            <a:r>
              <a:rPr lang="en-US" b="1" dirty="0" smtClean="0">
                <a:solidFill>
                  <a:srgbClr val="800000"/>
                </a:solidFill>
              </a:rPr>
              <a:t>fee curves </a:t>
            </a:r>
            <a:r>
              <a:rPr lang="en-US" dirty="0" smtClean="0"/>
              <a:t>for </a:t>
            </a:r>
            <a:r>
              <a:rPr lang="en-US" b="1" dirty="0" smtClean="0"/>
              <a:t>Architectural</a:t>
            </a:r>
            <a:r>
              <a:rPr lang="en-US" b="1" dirty="0"/>
              <a:t>/Engineering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>
                <a:ea typeface="Arial"/>
                <a:cs typeface="Calibri"/>
              </a:rPr>
              <a:t>A/E)</a:t>
            </a:r>
            <a:r>
              <a:rPr lang="en-US" dirty="0" smtClean="0"/>
              <a:t> </a:t>
            </a:r>
            <a:r>
              <a:rPr lang="en-US" dirty="0"/>
              <a:t>services?</a:t>
            </a:r>
            <a:endParaRPr lang="en-US" dirty="0" smtClean="0">
              <a:latin typeface="Calibri"/>
              <a:ea typeface="Arial"/>
              <a:cs typeface="Calibri"/>
            </a:endParaRPr>
          </a:p>
          <a:p>
            <a:pPr marL="739775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800000"/>
                </a:solidFill>
                <a:latin typeface="Calibri"/>
                <a:ea typeface="Arial"/>
                <a:cs typeface="Calibri"/>
              </a:rPr>
              <a:t>Cost analysis.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732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6089"/>
            <a:ext cx="8229600" cy="67725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Proper procurement can minimize cost analysis requirements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6754"/>
            <a:ext cx="8229600" cy="2569304"/>
          </a:xfrm>
        </p:spPr>
        <p:txBody>
          <a:bodyPr>
            <a:normAutofit/>
          </a:bodyPr>
          <a:lstStyle/>
          <a:p>
            <a:pPr indent="-230188"/>
            <a:r>
              <a:rPr lang="en-US" sz="3200" dirty="0" smtClean="0"/>
              <a:t>Procuring properly </a:t>
            </a:r>
            <a:r>
              <a:rPr lang="en-US" sz="3200" b="1" dirty="0" smtClean="0">
                <a:solidFill>
                  <a:srgbClr val="800000"/>
                </a:solidFill>
              </a:rPr>
              <a:t>does not </a:t>
            </a:r>
            <a:r>
              <a:rPr lang="en-US" sz="3200" b="1" dirty="0" smtClean="0"/>
              <a:t>eliminate </a:t>
            </a:r>
            <a:r>
              <a:rPr lang="en-US" sz="3200" dirty="0" smtClean="0"/>
              <a:t>the need for </a:t>
            </a:r>
            <a:r>
              <a:rPr lang="en-US" sz="3200" b="1" dirty="0" smtClean="0"/>
              <a:t>cost analysis</a:t>
            </a:r>
            <a:r>
              <a:rPr lang="en-US" sz="3200" dirty="0" smtClean="0"/>
              <a:t>, but . . .</a:t>
            </a:r>
          </a:p>
          <a:p>
            <a:pPr lvl="1"/>
            <a:r>
              <a:rPr lang="en-US" sz="2800" dirty="0" smtClean="0"/>
              <a:t>GOHSEP/FEMA </a:t>
            </a:r>
            <a:r>
              <a:rPr lang="en-US" sz="2800" b="1" u="sng" dirty="0" smtClean="0">
                <a:solidFill>
                  <a:srgbClr val="800000"/>
                </a:solidFill>
              </a:rPr>
              <a:t>may</a:t>
            </a:r>
            <a:r>
              <a:rPr lang="en-US" sz="2800" b="1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view a properly procured contract with an </a:t>
            </a:r>
            <a:r>
              <a:rPr lang="en-US" sz="2800" b="1" dirty="0" smtClean="0"/>
              <a:t>adequate number of responses </a:t>
            </a:r>
            <a:r>
              <a:rPr lang="en-US" sz="2800" dirty="0" smtClean="0"/>
              <a:t>as sufficient.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60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71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Sole source/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non-competitive procurement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61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589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67430"/>
            <a:ext cx="8229600" cy="677253"/>
          </a:xfrm>
        </p:spPr>
        <p:txBody>
          <a:bodyPr>
            <a:noAutofit/>
          </a:bodyPr>
          <a:lstStyle/>
          <a:p>
            <a:r>
              <a:rPr lang="en-US" dirty="0"/>
              <a:t>What about sole source or non-competitive procurement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1747"/>
            <a:ext cx="8229600" cy="2569304"/>
          </a:xfrm>
        </p:spPr>
        <p:txBody>
          <a:bodyPr>
            <a:normAutofit/>
          </a:bodyPr>
          <a:lstStyle/>
          <a:p>
            <a:pPr marL="795337" indent="-457200"/>
            <a:r>
              <a:rPr lang="en-US" dirty="0" smtClean="0"/>
              <a:t>Cost analysis is still </a:t>
            </a:r>
            <a:r>
              <a:rPr lang="en-US" b="1" dirty="0" smtClean="0">
                <a:solidFill>
                  <a:srgbClr val="800000"/>
                </a:solidFill>
              </a:rPr>
              <a:t>required.</a:t>
            </a:r>
            <a:endParaRPr lang="en-US" dirty="0" smtClean="0"/>
          </a:p>
          <a:p>
            <a:pPr marL="795337" indent="-457200"/>
            <a:r>
              <a:rPr lang="en-US" dirty="0" smtClean="0"/>
              <a:t>To be </a:t>
            </a:r>
            <a:r>
              <a:rPr lang="en-US" b="1" dirty="0" smtClean="0">
                <a:solidFill>
                  <a:srgbClr val="800000"/>
                </a:solidFill>
              </a:rPr>
              <a:t>approved, </a:t>
            </a:r>
            <a:r>
              <a:rPr lang="en-US" dirty="0" smtClean="0"/>
              <a:t>must meet the specific requirements in </a:t>
            </a:r>
            <a:r>
              <a:rPr lang="en-US" b="1" dirty="0" smtClean="0"/>
              <a:t>44 CFR 13.36</a:t>
            </a:r>
            <a:r>
              <a:rPr lang="en-US" dirty="0" smtClean="0"/>
              <a:t>(d)(4)(i) A-D.</a:t>
            </a:r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62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6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81152"/>
            <a:ext cx="8229600" cy="677253"/>
          </a:xfrm>
        </p:spPr>
        <p:txBody>
          <a:bodyPr>
            <a:noAutofit/>
          </a:bodyPr>
          <a:lstStyle/>
          <a:p>
            <a:r>
              <a:rPr lang="en-US" dirty="0"/>
              <a:t>What about sole source or non-competitive procurement</a:t>
            </a:r>
            <a:r>
              <a:rPr lang="en-US" dirty="0" smtClean="0"/>
              <a:t>?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526"/>
            <a:ext cx="8229600" cy="294297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 smtClean="0"/>
              <a:t>Sole source/non-competitive</a:t>
            </a:r>
            <a:r>
              <a:rPr lang="en-US" dirty="0" smtClean="0"/>
              <a:t> cost analysis are </a:t>
            </a:r>
            <a:r>
              <a:rPr lang="en-US" b="1" dirty="0" smtClean="0">
                <a:solidFill>
                  <a:srgbClr val="800000"/>
                </a:solidFill>
              </a:rPr>
              <a:t>difficult</a:t>
            </a:r>
            <a:r>
              <a:rPr lang="en-US" dirty="0" smtClean="0"/>
              <a:t>:</a:t>
            </a:r>
          </a:p>
          <a:p>
            <a:pPr marL="912813" lvl="1" indent="-457200"/>
            <a:r>
              <a:rPr lang="en-US" dirty="0" smtClean="0"/>
              <a:t>Acceptability is determined on a </a:t>
            </a:r>
            <a:r>
              <a:rPr lang="en-US" b="1" dirty="0" smtClean="0">
                <a:solidFill>
                  <a:srgbClr val="800000"/>
                </a:solidFill>
              </a:rPr>
              <a:t>case-by-case basis</a:t>
            </a:r>
            <a:r>
              <a:rPr lang="en-US" b="1" dirty="0" smtClean="0"/>
              <a:t> </a:t>
            </a:r>
            <a:r>
              <a:rPr lang="en-US" dirty="0" smtClean="0"/>
              <a:t>by GOHSEP/FEMA.</a:t>
            </a:r>
            <a:endParaRPr lang="en-US" b="1" dirty="0" smtClean="0"/>
          </a:p>
          <a:p>
            <a:pPr marL="912813" lvl="1" indent="-457200"/>
            <a:r>
              <a:rPr lang="en-US" b="1" dirty="0" smtClean="0"/>
              <a:t>Compelling</a:t>
            </a:r>
            <a:r>
              <a:rPr lang="en-US" dirty="0" smtClean="0"/>
              <a:t> narrative required.</a:t>
            </a:r>
          </a:p>
          <a:p>
            <a:pPr marL="912813" lvl="1" indent="-457200"/>
            <a:r>
              <a:rPr lang="en-US" b="1" dirty="0" smtClean="0"/>
              <a:t>Previous transactions </a:t>
            </a:r>
            <a:r>
              <a:rPr lang="en-US" dirty="0" smtClean="0"/>
              <a:t>from sole source vendor may be the </a:t>
            </a:r>
            <a:r>
              <a:rPr lang="en-US" b="1" dirty="0" smtClean="0"/>
              <a:t>only</a:t>
            </a:r>
            <a:r>
              <a:rPr lang="en-US" dirty="0" smtClean="0"/>
              <a:t> option.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63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151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291854"/>
            <a:ext cx="9144000" cy="851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7493" y="2623324"/>
            <a:ext cx="4293307" cy="1141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3200" b="1" dirty="0" err="1">
                <a:solidFill>
                  <a:srgbClr val="800000"/>
                </a:solidFill>
                <a:latin typeface="Calibri"/>
              </a:rPr>
              <a:t>Unmesh</a:t>
            </a:r>
            <a:r>
              <a:rPr lang="en-US" sz="3200" b="1" dirty="0">
                <a:solidFill>
                  <a:srgbClr val="800000"/>
                </a:solidFill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Calibri"/>
              </a:rPr>
              <a:t>Kirtikar</a:t>
            </a:r>
            <a:endParaRPr lang="en-US" sz="3200" b="1" dirty="0" smtClean="0">
              <a:solidFill>
                <a:srgbClr val="800000"/>
              </a:solidFill>
              <a:latin typeface="Calibri"/>
            </a:endParaRPr>
          </a:p>
          <a:p>
            <a:pPr>
              <a:spcBef>
                <a:spcPts val="500"/>
              </a:spcBef>
            </a:pPr>
            <a:r>
              <a:rPr lang="en-US" sz="3200" dirty="0" err="1" smtClean="0">
                <a:solidFill>
                  <a:srgbClr val="3366FF"/>
                </a:solidFill>
                <a:latin typeface="Calibri"/>
              </a:rPr>
              <a:t>unmesh.kirtikar</a:t>
            </a:r>
            <a:r>
              <a:rPr lang="en-US" sz="3200" dirty="0" err="1">
                <a:solidFill>
                  <a:srgbClr val="3366FF"/>
                </a:solidFill>
                <a:latin typeface="Calibri"/>
              </a:rPr>
              <a:t>@</a:t>
            </a:r>
            <a:r>
              <a:rPr lang="en-US" sz="3200" dirty="0" err="1" smtClean="0">
                <a:solidFill>
                  <a:srgbClr val="3366FF"/>
                </a:solidFill>
                <a:latin typeface="Calibri"/>
              </a:rPr>
              <a:t>la.gov</a:t>
            </a:r>
            <a:endParaRPr lang="en-US" sz="3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2670432"/>
            <a:ext cx="43998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Jeffrey Giering</a:t>
            </a:r>
            <a:endParaRPr lang="en-US" sz="3200" b="1" dirty="0">
              <a:solidFill>
                <a:srgbClr val="8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3200" dirty="0" smtClean="0">
                <a:solidFill>
                  <a:srgbClr val="3366FF"/>
                </a:solidFill>
                <a:latin typeface="Calibri" charset="0"/>
              </a:rPr>
              <a:t>jeffrey.giering@la.gov</a:t>
            </a:r>
            <a:endParaRPr lang="en-US" sz="3200" dirty="0">
              <a:solidFill>
                <a:srgbClr val="3366FF"/>
              </a:solidFill>
              <a:latin typeface="Calibri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11539"/>
            <a:ext cx="1624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3713767"/>
            <a:ext cx="43998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err="1" smtClean="0">
                <a:solidFill>
                  <a:srgbClr val="800000"/>
                </a:solidFill>
                <a:latin typeface="Calibri" charset="0"/>
              </a:rPr>
              <a:t>Tenesha</a:t>
            </a: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 Wilson</a:t>
            </a:r>
            <a:endParaRPr lang="en-US" sz="3200" b="1" dirty="0">
              <a:solidFill>
                <a:srgbClr val="8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3200" dirty="0" err="1">
                <a:solidFill>
                  <a:srgbClr val="3366FF"/>
                </a:solidFill>
                <a:latin typeface="Calibri" charset="0"/>
              </a:rPr>
              <a:t>t</a:t>
            </a:r>
            <a:r>
              <a:rPr lang="en-US" sz="3200" dirty="0" err="1" smtClean="0">
                <a:solidFill>
                  <a:srgbClr val="3366FF"/>
                </a:solidFill>
                <a:latin typeface="Calibri" charset="0"/>
              </a:rPr>
              <a:t>enesha.wilson@la.gov</a:t>
            </a:r>
            <a:endParaRPr lang="en-US" sz="3200" dirty="0">
              <a:solidFill>
                <a:srgbClr val="3366FF"/>
              </a:solidFill>
              <a:latin typeface="Calibri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64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83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40416"/>
            <a:ext cx="8229600" cy="67725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65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299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305800" cy="1724510"/>
          </a:xfrm>
        </p:spPr>
        <p:txBody>
          <a:bodyPr>
            <a:normAutofit fontScale="90000"/>
          </a:bodyPr>
          <a:lstStyle/>
          <a:p>
            <a:pPr algn="l"/>
            <a:r>
              <a:rPr lang="en-US" sz="5500" dirty="0" smtClean="0"/>
              <a:t>For more information + to download materials from today’s seminar:</a:t>
            </a:r>
            <a:endParaRPr lang="en-US" sz="5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66</a:t>
            </a:fld>
            <a:endParaRPr lang="en-US" dirty="0">
              <a:latin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2764" y="3314700"/>
            <a:ext cx="8391236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Calibri"/>
              </a:rPr>
              <a:t>gohsep.la.gov/outreach.aspx</a:t>
            </a:r>
          </a:p>
        </p:txBody>
      </p:sp>
    </p:spTree>
    <p:extLst>
      <p:ext uri="{BB962C8B-B14F-4D97-AF65-F5344CB8AC3E}">
        <p14:creationId xmlns:p14="http://schemas.microsoft.com/office/powerpoint/2010/main" val="3250348129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800" dirty="0" smtClean="0"/>
              <a:t>Project vs. Construction Management vs. Grants Administration</a:t>
            </a:r>
            <a:endParaRPr lang="en-US" sz="68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923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94233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Management </a:t>
            </a:r>
            <a:r>
              <a:rPr lang="en-US" sz="2000" dirty="0" smtClean="0"/>
              <a:t>(PM)</a:t>
            </a:r>
            <a:br>
              <a:rPr lang="en-US" sz="2000" dirty="0" smtClean="0"/>
            </a:br>
            <a:r>
              <a:rPr lang="en-US" sz="3600" b="1" dirty="0" smtClean="0">
                <a:solidFill>
                  <a:srgbClr val="800000"/>
                </a:solidFill>
              </a:rPr>
              <a:t>Define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65033"/>
            <a:ext cx="8229600" cy="2318796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800000"/>
                </a:solidFill>
              </a:rPr>
              <a:t>oversight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of an eligible project from the </a:t>
            </a:r>
            <a:r>
              <a:rPr lang="en-US" b="1" dirty="0">
                <a:solidFill>
                  <a:srgbClr val="800000"/>
                </a:solidFill>
              </a:rPr>
              <a:t>design phase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to the </a:t>
            </a:r>
            <a:r>
              <a:rPr lang="en-US" b="1" dirty="0">
                <a:solidFill>
                  <a:srgbClr val="800000"/>
                </a:solidFill>
              </a:rPr>
              <a:t>completion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of the work. </a:t>
            </a:r>
            <a:r>
              <a:rPr lang="en-US" sz="2400" dirty="0"/>
              <a:t>(Source: Disaster Assistance Policy [DAP] 9525.6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178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58236"/>
            <a:ext cx="9144000" cy="88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32376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Management </a:t>
            </a:r>
            <a:r>
              <a:rPr lang="en-US" sz="2000" dirty="0" smtClean="0"/>
              <a:t>(PM)</a:t>
            </a:r>
            <a:br>
              <a:rPr lang="en-US" sz="2000" dirty="0" smtClean="0"/>
            </a:br>
            <a:r>
              <a:rPr lang="en-US" sz="3600" b="1" dirty="0" smtClean="0">
                <a:solidFill>
                  <a:srgbClr val="800000"/>
                </a:solidFill>
              </a:rPr>
              <a:t>Define </a:t>
            </a:r>
            <a:r>
              <a:rPr lang="en-US" sz="2200" b="1" dirty="0" smtClean="0">
                <a:solidFill>
                  <a:srgbClr val="800000"/>
                </a:solidFill>
              </a:rPr>
              <a:t>(Continued . . . 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75352"/>
            <a:ext cx="8229600" cy="2569304"/>
          </a:xfrm>
        </p:spPr>
        <p:txBody>
          <a:bodyPr>
            <a:normAutofit/>
          </a:bodyPr>
          <a:lstStyle/>
          <a:p>
            <a:r>
              <a:rPr lang="en-US" dirty="0" smtClean="0"/>
              <a:t>Eligible PM activities are those </a:t>
            </a:r>
            <a:r>
              <a:rPr lang="en-US" b="1" dirty="0" smtClean="0">
                <a:solidFill>
                  <a:srgbClr val="800000"/>
                </a:solidFill>
              </a:rPr>
              <a:t>activities</a:t>
            </a:r>
            <a:r>
              <a:rPr lang="en-US" dirty="0" smtClean="0"/>
              <a:t> that the </a:t>
            </a:r>
            <a:r>
              <a:rPr lang="en-US" dirty="0" err="1" smtClean="0"/>
              <a:t>Subgrantee</a:t>
            </a:r>
            <a:r>
              <a:rPr lang="en-US" dirty="0" smtClean="0"/>
              <a:t> would have performed in the </a:t>
            </a:r>
            <a:r>
              <a:rPr lang="en-US" b="1" dirty="0" smtClean="0">
                <a:solidFill>
                  <a:srgbClr val="800000"/>
                </a:solidFill>
              </a:rPr>
              <a:t>absence</a:t>
            </a:r>
            <a:r>
              <a:rPr lang="en-US" dirty="0" smtClean="0"/>
              <a:t> of </a:t>
            </a:r>
            <a:r>
              <a:rPr lang="en-US" b="1" dirty="0" smtClean="0"/>
              <a:t>Federal funding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53300" y="142875"/>
            <a:ext cx="1473200" cy="527693"/>
          </a:xfrm>
        </p:spPr>
        <p:txBody>
          <a:bodyPr/>
          <a:lstStyle/>
          <a:p>
            <a:fld id="{A1FCC955-EDC8-C641-B7EE-09FB459102F8}" type="slidenum">
              <a:rPr lang="en-US" sz="900" smtClean="0"/>
              <a:pPr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80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13406</TotalTime>
  <Words>2621</Words>
  <Application>Microsoft Macintosh PowerPoint</Application>
  <PresentationFormat>On-screen Show (16:9)</PresentationFormat>
  <Paragraphs>434</Paragraphs>
  <Slides>66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4_Office Theme</vt:lpstr>
      <vt:lpstr>Project Management</vt:lpstr>
      <vt:lpstr>Purpose</vt:lpstr>
      <vt:lpstr>Authorities</vt:lpstr>
      <vt:lpstr>Acronyms</vt:lpstr>
      <vt:lpstr>Acronyms (Continued . . . )</vt:lpstr>
      <vt:lpstr>3 things to be aware of</vt:lpstr>
      <vt:lpstr>Project vs. Construction Management vs. Grants Administration</vt:lpstr>
      <vt:lpstr>Project Management (PM) Define</vt:lpstr>
      <vt:lpstr>Project Management (PM) Define (Continued . . . )</vt:lpstr>
      <vt:lpstr>PM activities</vt:lpstr>
      <vt:lpstr>PM activities (Continued . . . )</vt:lpstr>
      <vt:lpstr>Grants Administration (GA) Define</vt:lpstr>
      <vt:lpstr>GA activities</vt:lpstr>
      <vt:lpstr>Construction Management (CM) Define</vt:lpstr>
      <vt:lpstr>CA/CM activities</vt:lpstr>
      <vt:lpstr>CA/CM activities (Continued . . . )</vt:lpstr>
      <vt:lpstr>Do NOT overlap PM + CA/CM</vt:lpstr>
      <vt:lpstr>PowerPoint Presentation</vt:lpstr>
      <vt:lpstr>For example . . .</vt:lpstr>
      <vt:lpstr>How to avoid overlap</vt:lpstr>
      <vt:lpstr>Overlap can lead to . . .</vt:lpstr>
      <vt:lpstr>Reasonable fee curves for A/E services?</vt:lpstr>
      <vt:lpstr>2 fee curves</vt:lpstr>
      <vt:lpstr>Curves A + B </vt:lpstr>
      <vt:lpstr>Curve A</vt:lpstr>
      <vt:lpstr>Curve A (Continued . . . )</vt:lpstr>
      <vt:lpstr>Curve B</vt:lpstr>
      <vt:lpstr>Curve B  (Continued . . . )</vt:lpstr>
      <vt:lpstr>FP&amp;C Fee Curve</vt:lpstr>
      <vt:lpstr>Fee curve adjustments Other FP&amp;C factors</vt:lpstr>
      <vt:lpstr>Fee adjustment     (FP&amp;C) Change in project value: Pre-bid </vt:lpstr>
      <vt:lpstr>Fee adjustment  Change orders</vt:lpstr>
      <vt:lpstr>Fee adjustment FP&amp;C change order guidance</vt:lpstr>
      <vt:lpstr>What to look for when reviewing a contract</vt:lpstr>
      <vt:lpstr>PM contracts</vt:lpstr>
      <vt:lpstr>A/E contracts</vt:lpstr>
      <vt:lpstr>A/E contracts (continued . . .)</vt:lpstr>
      <vt:lpstr>Cost Analysis</vt:lpstr>
      <vt:lpstr>What is procurement?</vt:lpstr>
      <vt:lpstr> How is procurement regulated? </vt:lpstr>
      <vt:lpstr>Why is procurement important?</vt:lpstr>
      <vt:lpstr>What is a cost analysis?</vt:lpstr>
      <vt:lpstr>Why must a cost analysis be performed? </vt:lpstr>
      <vt:lpstr>When is a cost analysis required?</vt:lpstr>
      <vt:lpstr>What is “cost reasonableness”?</vt:lpstr>
      <vt:lpstr>How is cost reasonableness determined?</vt:lpstr>
      <vt:lpstr>How is cost reasonableness determined? (Continued . . . ) </vt:lpstr>
      <vt:lpstr>How complex does a cost analysis need to be? </vt:lpstr>
      <vt:lpstr>Is a specific format required?</vt:lpstr>
      <vt:lpstr>Cost analysis process: 9 key steps </vt:lpstr>
      <vt:lpstr>Cost analysis process (Continued . . . )</vt:lpstr>
      <vt:lpstr>Cost analysis process (Continued . . . )</vt:lpstr>
      <vt:lpstr>Cost analysis process (Continued . . . )</vt:lpstr>
      <vt:lpstr>Cost analysis process (Continued . . . )</vt:lpstr>
      <vt:lpstr>Cost analysis process (Continued . . . )</vt:lpstr>
      <vt:lpstr>Cost analysis process (Continued . . . )</vt:lpstr>
      <vt:lpstr>Cost analysis process (Continued . . . )</vt:lpstr>
      <vt:lpstr>Cost analysis process (Continued . . . )</vt:lpstr>
      <vt:lpstr>Cost analysis process (Continued . . . )</vt:lpstr>
      <vt:lpstr>Proper procurement can minimize cost analysis requirements</vt:lpstr>
      <vt:lpstr>Sole source/ non-competitive procurement</vt:lpstr>
      <vt:lpstr>What about sole source or non-competitive procurement?</vt:lpstr>
      <vt:lpstr>What about sole source or non-competitive procurement? (Continued . . . )</vt:lpstr>
      <vt:lpstr>Contact</vt:lpstr>
      <vt:lpstr>Questions?</vt:lpstr>
      <vt:lpstr>For more information + to download materials from today’s seminar: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714</cp:revision>
  <cp:lastPrinted>2014-06-24T14:15:35Z</cp:lastPrinted>
  <dcterms:created xsi:type="dcterms:W3CDTF">2014-02-10T16:12:32Z</dcterms:created>
  <dcterms:modified xsi:type="dcterms:W3CDTF">2014-07-02T15:46:52Z</dcterms:modified>
</cp:coreProperties>
</file>