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338" r:id="rId2"/>
    <p:sldId id="266" r:id="rId3"/>
    <p:sldId id="329" r:id="rId4"/>
    <p:sldId id="342" r:id="rId5"/>
    <p:sldId id="346" r:id="rId6"/>
    <p:sldId id="327" r:id="rId7"/>
    <p:sldId id="308" r:id="rId8"/>
    <p:sldId id="319" r:id="rId9"/>
    <p:sldId id="316" r:id="rId10"/>
    <p:sldId id="344" r:id="rId11"/>
    <p:sldId id="310" r:id="rId12"/>
    <p:sldId id="256" r:id="rId13"/>
    <p:sldId id="279" r:id="rId14"/>
    <p:sldId id="313" r:id="rId15"/>
    <p:sldId id="336" r:id="rId16"/>
    <p:sldId id="337" r:id="rId17"/>
    <p:sldId id="315" r:id="rId18"/>
    <p:sldId id="318" r:id="rId19"/>
    <p:sldId id="330" r:id="rId20"/>
    <p:sldId id="322" r:id="rId21"/>
    <p:sldId id="345" r:id="rId22"/>
    <p:sldId id="324" r:id="rId23"/>
    <p:sldId id="331" r:id="rId24"/>
    <p:sldId id="333" r:id="rId25"/>
    <p:sldId id="335" r:id="rId26"/>
    <p:sldId id="339" r:id="rId27"/>
    <p:sldId id="340" r:id="rId28"/>
    <p:sldId id="341" r:id="rId29"/>
    <p:sldId id="343" r:id="rId30"/>
    <p:sldId id="274" r:id="rId31"/>
    <p:sldId id="305" r:id="rId32"/>
  </p:sldIdLst>
  <p:sldSz cx="9144000" cy="6858000" type="screen4x3"/>
  <p:notesSz cx="6858000" cy="9080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7" autoAdjust="0"/>
    <p:restoredTop sz="94493" autoAdjust="0"/>
  </p:normalViewPr>
  <p:slideViewPr>
    <p:cSldViewPr>
      <p:cViewPr>
        <p:scale>
          <a:sx n="98" d="100"/>
          <a:sy n="98" d="100"/>
        </p:scale>
        <p:origin x="-1920"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69"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823F86-BD2C-43A4-8B22-FF9826EBABAB}" type="slidenum">
              <a:rPr lang="en-US"/>
              <a:pPr>
                <a:defRPr/>
              </a:pPr>
              <a:t>‹#›</a:t>
            </a:fld>
            <a:endParaRPr lang="en-US"/>
          </a:p>
        </p:txBody>
      </p:sp>
    </p:spTree>
    <p:extLst>
      <p:ext uri="{BB962C8B-B14F-4D97-AF65-F5344CB8AC3E}">
        <p14:creationId xmlns:p14="http://schemas.microsoft.com/office/powerpoint/2010/main" val="1164547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3"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05DEA-6321-4E1B-8DD1-4749A6B8139A}" type="slidenum">
              <a:rPr lang="en-US"/>
              <a:pPr>
                <a:defRPr/>
              </a:pPr>
              <a:t>‹#›</a:t>
            </a:fld>
            <a:endParaRPr lang="en-US"/>
          </a:p>
        </p:txBody>
      </p:sp>
    </p:spTree>
    <p:extLst>
      <p:ext uri="{BB962C8B-B14F-4D97-AF65-F5344CB8AC3E}">
        <p14:creationId xmlns:p14="http://schemas.microsoft.com/office/powerpoint/2010/main" val="2644212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EC8AA1-2021-4652-87A4-BFBE71760B98}"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849A23-2F82-48A7-ABD6-52C0CCE3494A}" type="slidenum">
              <a:rPr lang="en-US" altLang="en-US" smtClean="0"/>
              <a:pPr eaLnBrk="1" hangingPunct="1">
                <a:spcBef>
                  <a:spcPct val="0"/>
                </a:spcBef>
              </a:pPr>
              <a:t>12</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02F149-6E43-4893-B21A-956B6AC631AA}"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CA114C-91DF-4646-A8F9-7BEC4240E534}"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3AFAD7-E4BC-4128-8F22-3698E3861C44}" type="slidenum">
              <a:rPr lang="en-US" altLang="en-US" smtClean="0"/>
              <a:pPr eaLnBrk="1" hangingPunct="1">
                <a:spcBef>
                  <a:spcPct val="0"/>
                </a:spcBef>
              </a:pPr>
              <a:t>31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15361EA5-642E-4DD1-A2BC-0632CC3D401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9544714"/>
      </p:ext>
    </p:extLst>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C6CD409-2738-4E4B-9A1F-80F6A380579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790858949"/>
      </p:ext>
    </p:extLst>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0B3EC6C-8045-4DE6-952E-E307B803234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40749678"/>
      </p:ext>
    </p:extLst>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B06955E-E235-419F-B466-1118023B750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19648737"/>
      </p:ext>
    </p:extLst>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07D83F9-CB0E-42FB-9A31-812B05D2A84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63540203"/>
      </p:ext>
    </p:extLst>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BB94E0D-CCDA-44BC-9DE6-ACC4D1126F4C}"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92669891"/>
      </p:ext>
    </p:extLst>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FBDE21B-B000-40B5-8DCB-C7A6A33B96F8}"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08208295"/>
      </p:ext>
    </p:extLst>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40299B8-4B9C-4267-A5B6-9B99CBC18973}"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90940521"/>
      </p:ext>
    </p:extLst>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C6DF62F-49E3-4EFB-9B4F-D85EDED20E6A}"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56395548"/>
      </p:ext>
    </p:extLst>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C840898E-6F02-4F84-B116-C35B1FC6EBF6}"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1811828771"/>
      </p:ext>
    </p:extLst>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EDF61A9-B48B-472B-8098-07506ECC8BA0}"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9900897"/>
      </p:ext>
    </p:extLst>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C13B33E-BEBC-4533-B2F7-DCA751B514CA}"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ru"/>
  </p:transition>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file:///C:\WINNT\Profiles\cwalker\Desktop\cppj%20logo_files\2.jpeg"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371600" y="1905000"/>
            <a:ext cx="5462588" cy="1971675"/>
          </a:xfrm>
          <a:noFill/>
        </p:spPr>
      </p:pic>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0070C0"/>
                </a:solidFill>
              </a:rPr>
              <a:t>State Citizen Corp Board</a:t>
            </a:r>
            <a:endParaRPr lang="en-US" b="1" dirty="0">
              <a:solidFill>
                <a:srgbClr val="0070C0"/>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latin typeface="Bookman Old Style" panose="02050604050505020204" pitchFamily="18" charset="0"/>
              </a:rPr>
              <a:t>Membership list will be based on 2014 applications for new and old members.  Those who do not update will be dropped from current list.</a:t>
            </a:r>
          </a:p>
          <a:p>
            <a:pPr eaLnBrk="1" fontAlgn="auto" hangingPunct="1">
              <a:spcAft>
                <a:spcPts val="0"/>
              </a:spcAft>
              <a:buFont typeface="Arial" pitchFamily="34" charset="0"/>
              <a:buChar char="•"/>
              <a:defRPr/>
            </a:pPr>
            <a:endParaRPr lang="en-US" dirty="0" smtClean="0">
              <a:latin typeface="Bookman Old Style" panose="02050604050505020204" pitchFamily="18" charset="0"/>
            </a:endParaRPr>
          </a:p>
          <a:p>
            <a:pPr eaLnBrk="1" fontAlgn="auto" hangingPunct="1">
              <a:spcAft>
                <a:spcPts val="0"/>
              </a:spcAft>
              <a:buFont typeface="Arial" pitchFamily="34" charset="0"/>
              <a:buChar char="•"/>
              <a:defRPr/>
            </a:pPr>
            <a:r>
              <a:rPr lang="en-US" dirty="0" smtClean="0">
                <a:latin typeface="Bookman Old Style" panose="02050604050505020204" pitchFamily="18" charset="0"/>
              </a:rPr>
              <a:t>All members are required to complete Louisiana Ethic Training.</a:t>
            </a:r>
          </a:p>
          <a:p>
            <a:pPr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a:t> </a:t>
            </a:r>
            <a:r>
              <a:rPr lang="en-US" dirty="0" smtClean="0"/>
              <a:t> </a:t>
            </a:r>
            <a:endParaRPr lang="en-US" dirty="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257800"/>
            <a:ext cx="3562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204458"/>
      </p:ext>
    </p:extLst>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fontAlgn="auto" hangingPunct="1">
              <a:spcAft>
                <a:spcPts val="0"/>
              </a:spcAft>
              <a:defRPr/>
            </a:pPr>
            <a:r>
              <a:rPr lang="en-US" altLang="en-US" b="1" dirty="0" smtClean="0">
                <a:solidFill>
                  <a:srgbClr val="0070C0"/>
                </a:solidFill>
              </a:rPr>
              <a:t>Citizen Corps Initiatives      2014</a:t>
            </a:r>
          </a:p>
        </p:txBody>
      </p:sp>
      <p:sp>
        <p:nvSpPr>
          <p:cNvPr id="9219" name="Content Placeholder 2"/>
          <p:cNvSpPr>
            <a:spLocks noGrp="1"/>
          </p:cNvSpPr>
          <p:nvPr>
            <p:ph idx="1"/>
          </p:nvPr>
        </p:nvSpPr>
        <p:spPr/>
        <p:txBody>
          <a:bodyPr/>
          <a:lstStyle/>
          <a:p>
            <a:pPr eaLnBrk="1" hangingPunct="1">
              <a:defRPr/>
            </a:pPr>
            <a:r>
              <a:rPr lang="en-US" altLang="en-US" sz="2400" dirty="0" smtClean="0">
                <a:latin typeface="Bookman Old Style" panose="02050604050505020204" pitchFamily="18" charset="0"/>
              </a:rPr>
              <a:t>Sponsor Community Emergency Response Train The Trainer to be held May14-16 at OEP Office in Lake Charles.</a:t>
            </a:r>
          </a:p>
          <a:p>
            <a:pPr eaLnBrk="1" hangingPunct="1">
              <a:defRPr/>
            </a:pPr>
            <a:endParaRPr lang="en-US" altLang="en-US" sz="2400" dirty="0" smtClean="0">
              <a:latin typeface="Bookman Old Style" panose="02050604050505020204" pitchFamily="18" charset="0"/>
            </a:endParaRPr>
          </a:p>
          <a:p>
            <a:pPr eaLnBrk="1" hangingPunct="1">
              <a:defRPr/>
            </a:pPr>
            <a:r>
              <a:rPr lang="en-US" altLang="en-US" sz="2400" dirty="0" smtClean="0">
                <a:latin typeface="Bookman Old Style" panose="02050604050505020204" pitchFamily="18" charset="0"/>
              </a:rPr>
              <a:t>State Citizen Corp Safety Expo</a:t>
            </a:r>
          </a:p>
          <a:p>
            <a:pPr eaLnBrk="1" hangingPunct="1">
              <a:defRPr/>
            </a:pPr>
            <a:endParaRPr lang="en-US" altLang="en-US" sz="2400" dirty="0" smtClean="0">
              <a:latin typeface="Bookman Old Style" panose="02050604050505020204" pitchFamily="18" charset="0"/>
            </a:endParaRPr>
          </a:p>
          <a:p>
            <a:pPr eaLnBrk="1" hangingPunct="1">
              <a:defRPr/>
            </a:pPr>
            <a:r>
              <a:rPr lang="en-US" altLang="en-US" sz="2400" dirty="0" smtClean="0">
                <a:latin typeface="Bookman Old Style" panose="02050604050505020204" pitchFamily="18" charset="0"/>
              </a:rPr>
              <a:t>June a CERT camp to be held in Bunkie, LA for students.</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724400"/>
            <a:ext cx="3446463" cy="19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MRC-no-box-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28956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4"/>
          <p:cNvSpPr>
            <a:spLocks noChangeArrowheads="1" noChangeShapeType="1" noTextEdit="1"/>
          </p:cNvSpPr>
          <p:nvPr/>
        </p:nvSpPr>
        <p:spPr bwMode="auto">
          <a:xfrm>
            <a:off x="1600200" y="609600"/>
            <a:ext cx="5029200" cy="1447800"/>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000080"/>
                </a:solidFill>
                <a:latin typeface="Papyrus"/>
              </a:rPr>
              <a:t>Calcasieu Parish</a:t>
            </a:r>
          </a:p>
        </p:txBody>
      </p:sp>
      <p:pic>
        <p:nvPicPr>
          <p:cNvPr id="10244" name="Picture 5" descr="C:\WINNT\Profiles\cwalker\Desktop\cppj logo_files\2.jpe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05200" y="4343400"/>
            <a:ext cx="160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1219200" y="5943600"/>
            <a:ext cx="632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sz="2400">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a:spcBef>
                <a:spcPct val="50000"/>
              </a:spcBef>
              <a:buClrTx/>
              <a:buFontTx/>
              <a:buNone/>
            </a:pPr>
            <a:r>
              <a:rPr lang="en-US" altLang="en-US" sz="1800" dirty="0">
                <a:latin typeface="Arial" charset="0"/>
              </a:rPr>
              <a:t>The Calcasieu Medical Reserve Corps is funded locally by the Calcasieu Parish Police Jury.</a:t>
            </a:r>
          </a:p>
        </p:txBody>
      </p:sp>
      <p:sp>
        <p:nvSpPr>
          <p:cNvPr id="10246" name="Text Box 7"/>
          <p:cNvSpPr txBox="1">
            <a:spLocks noChangeArrowheads="1"/>
          </p:cNvSpPr>
          <p:nvPr/>
        </p:nvSpPr>
        <p:spPr bwMode="auto">
          <a:xfrm>
            <a:off x="1143000" y="3200400"/>
            <a:ext cx="632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sz="2400">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a:spcBef>
                <a:spcPct val="0"/>
              </a:spcBef>
              <a:buClrTx/>
              <a:buFontTx/>
              <a:buNone/>
            </a:pPr>
            <a:r>
              <a:rPr lang="en-US" altLang="en-US" sz="1800" dirty="0">
                <a:latin typeface="Arial" charset="0"/>
              </a:rPr>
              <a:t>Angela </a:t>
            </a:r>
            <a:r>
              <a:rPr lang="en-US" altLang="en-US" sz="1800" dirty="0" err="1">
                <a:latin typeface="Arial" charset="0"/>
              </a:rPr>
              <a:t>Jouett</a:t>
            </a:r>
            <a:endParaRPr lang="en-US" altLang="en-US" sz="1800" dirty="0">
              <a:latin typeface="Arial" charset="0"/>
            </a:endParaRPr>
          </a:p>
          <a:p>
            <a:pPr algn="ctr">
              <a:spcBef>
                <a:spcPct val="0"/>
              </a:spcBef>
              <a:buClrTx/>
              <a:buFontTx/>
              <a:buNone/>
            </a:pPr>
            <a:r>
              <a:rPr lang="en-US" altLang="en-US" sz="1800" dirty="0">
                <a:latin typeface="Arial" charset="0"/>
              </a:rPr>
              <a:t>Calcasieu Parish Medical Reserve Corps</a:t>
            </a:r>
          </a:p>
          <a:p>
            <a:pPr algn="ctr">
              <a:spcBef>
                <a:spcPct val="0"/>
              </a:spcBef>
              <a:buClrTx/>
              <a:buFontTx/>
              <a:buNone/>
            </a:pPr>
            <a:r>
              <a:rPr lang="en-US" altLang="en-US" sz="1800" dirty="0">
                <a:latin typeface="Arial" charset="0"/>
              </a:rPr>
              <a:t> </a:t>
            </a:r>
          </a:p>
        </p:txBody>
      </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RC-no-box-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486400"/>
            <a:ext cx="1676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52400" y="609600"/>
            <a:ext cx="8153400" cy="3539430"/>
          </a:xfrm>
          <a:prstGeom prst="rect">
            <a:avLst/>
          </a:prstGeom>
          <a:noFill/>
          <a:ln w="9525">
            <a:noFill/>
            <a:miter lim="800000"/>
            <a:headEnd/>
            <a:tailEnd/>
          </a:ln>
          <a:effectLst/>
        </p:spPr>
        <p:txBody>
          <a:bodyPr>
            <a:spAutoFit/>
          </a:bodyPr>
          <a:lstStyle/>
          <a:p>
            <a:pPr algn="ctr">
              <a:defRPr/>
            </a:pPr>
            <a:endParaRPr lang="en-US" sz="3200" dirty="0">
              <a:latin typeface="Bookman Old Style" pitchFamily="18" charset="0"/>
            </a:endParaRPr>
          </a:p>
          <a:p>
            <a:pPr algn="ctr">
              <a:defRPr/>
            </a:pPr>
            <a:r>
              <a:rPr lang="en-US" sz="3200" dirty="0">
                <a:latin typeface="Bookman Old Style" pitchFamily="18" charset="0"/>
              </a:rPr>
              <a:t>The mission of the MRC is to establish teams of local volunteer medical and public health professionals who can contribute their skills and expertise throughout the year and during times of community need. </a:t>
            </a:r>
          </a:p>
        </p:txBody>
      </p:sp>
    </p:spTree>
  </p:cSld>
  <p:clrMapOvr>
    <a:masterClrMapping/>
  </p:clrMapOvr>
  <p:transition spd="med">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altLang="en-US" b="1" i="1" dirty="0" smtClean="0">
                <a:solidFill>
                  <a:srgbClr val="0070C0"/>
                </a:solidFill>
                <a:latin typeface="Bookman Old Style" pitchFamily="18" charset="0"/>
              </a:rPr>
              <a:t>How Can an MRC Benefit Your Community</a:t>
            </a:r>
            <a:endParaRPr lang="en-US" altLang="en-US" dirty="0" smtClean="0">
              <a:solidFill>
                <a:srgbClr val="0070C0"/>
              </a:solidFill>
            </a:endParaRPr>
          </a:p>
        </p:txBody>
      </p:sp>
      <p:sp>
        <p:nvSpPr>
          <p:cNvPr id="12291" name="Content Placeholder 2"/>
          <p:cNvSpPr>
            <a:spLocks noGrp="1"/>
          </p:cNvSpPr>
          <p:nvPr>
            <p:ph idx="1"/>
          </p:nvPr>
        </p:nvSpPr>
        <p:spPr>
          <a:xfrm>
            <a:off x="228600" y="1981200"/>
            <a:ext cx="8305800" cy="2667000"/>
          </a:xfrm>
        </p:spPr>
        <p:txBody>
          <a:bodyPr/>
          <a:lstStyle/>
          <a:p>
            <a:pPr eaLnBrk="1" hangingPunct="1">
              <a:spcBef>
                <a:spcPts val="0"/>
              </a:spcBef>
              <a:defRPr/>
            </a:pPr>
            <a:r>
              <a:rPr lang="en-US" altLang="en-US" sz="2400" dirty="0" smtClean="0">
                <a:latin typeface="Bookman Old Style" panose="02050604050505020204" pitchFamily="18" charset="0"/>
              </a:rPr>
              <a:t>Resiliency not as reliant on state and national resources</a:t>
            </a:r>
          </a:p>
          <a:p>
            <a:pPr eaLnBrk="1" hangingPunct="1">
              <a:spcBef>
                <a:spcPts val="0"/>
              </a:spcBef>
              <a:defRPr/>
            </a:pPr>
            <a:endParaRPr lang="en-US" altLang="en-US" sz="2400" dirty="0" smtClean="0">
              <a:latin typeface="Bookman Old Style" panose="02050604050505020204" pitchFamily="18" charset="0"/>
            </a:endParaRPr>
          </a:p>
          <a:p>
            <a:pPr eaLnBrk="1" hangingPunct="1">
              <a:spcBef>
                <a:spcPts val="0"/>
              </a:spcBef>
              <a:defRPr/>
            </a:pPr>
            <a:r>
              <a:rPr lang="en-US" altLang="en-US" sz="2400" dirty="0" smtClean="0">
                <a:latin typeface="Bookman Old Style" panose="02050604050505020204" pitchFamily="18" charset="0"/>
              </a:rPr>
              <a:t>Bolster public health and emergency response infrastructures</a:t>
            </a:r>
          </a:p>
          <a:p>
            <a:pPr eaLnBrk="1" hangingPunct="1">
              <a:spcBef>
                <a:spcPts val="0"/>
              </a:spcBef>
              <a:defRPr/>
            </a:pPr>
            <a:endParaRPr lang="en-US" altLang="en-US" sz="2400" dirty="0" smtClean="0">
              <a:latin typeface="Bookman Old Style" panose="02050604050505020204" pitchFamily="18" charset="0"/>
            </a:endParaRPr>
          </a:p>
          <a:p>
            <a:pPr eaLnBrk="1" hangingPunct="1">
              <a:spcBef>
                <a:spcPts val="0"/>
              </a:spcBef>
              <a:defRPr/>
            </a:pPr>
            <a:r>
              <a:rPr lang="en-US" altLang="en-US" sz="2400" dirty="0" smtClean="0">
                <a:latin typeface="Bookman Old Style" panose="02050604050505020204" pitchFamily="18" charset="0"/>
              </a:rPr>
              <a:t>Information sharing between partner organizations</a:t>
            </a:r>
          </a:p>
          <a:p>
            <a:pPr eaLnBrk="1" hangingPunct="1">
              <a:buFontTx/>
              <a:buNone/>
              <a:defRPr/>
            </a:pPr>
            <a:endParaRPr lang="en-US" altLang="en-US" dirty="0" smtClean="0"/>
          </a:p>
        </p:txBody>
      </p:sp>
      <p:pic>
        <p:nvPicPr>
          <p:cNvPr id="12292" name="Picture 6" descr="CERT Rodeo 1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876800"/>
            <a:ext cx="21177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CERT Rodeo 06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76800"/>
            <a:ext cx="2092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CERT Rodeo 09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876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1" i="1" dirty="0" smtClean="0">
                <a:solidFill>
                  <a:srgbClr val="0070C0"/>
                </a:solidFill>
                <a:effectLst>
                  <a:outerShdw blurRad="38100" dist="38100" dir="2700000" algn="tl">
                    <a:srgbClr val="C0C0C0"/>
                  </a:outerShdw>
                </a:effectLst>
              </a:rPr>
              <a:t>Medical Support</a:t>
            </a:r>
            <a:br>
              <a:rPr lang="en-US" sz="4800" b="1" i="1" dirty="0" smtClean="0">
                <a:solidFill>
                  <a:srgbClr val="0070C0"/>
                </a:solidFill>
                <a:effectLst>
                  <a:outerShdw blurRad="38100" dist="38100" dir="2700000" algn="tl">
                    <a:srgbClr val="C0C0C0"/>
                  </a:outerShdw>
                </a:effectLst>
              </a:rPr>
            </a:br>
            <a:r>
              <a:rPr lang="en-US" sz="4800" b="1" i="1" dirty="0" smtClean="0">
                <a:solidFill>
                  <a:srgbClr val="0070C0"/>
                </a:solidFill>
                <a:effectLst>
                  <a:outerShdw blurRad="38100" dist="38100" dir="2700000" algn="tl">
                    <a:srgbClr val="C0C0C0"/>
                  </a:outerShdw>
                </a:effectLst>
              </a:rPr>
              <a:t>We Provide</a:t>
            </a:r>
            <a:endParaRPr lang="en-US" i="1" dirty="0"/>
          </a:p>
        </p:txBody>
      </p:sp>
      <p:sp>
        <p:nvSpPr>
          <p:cNvPr id="4" name="Content Placeholder 3"/>
          <p:cNvSpPr>
            <a:spLocks noGrp="1"/>
          </p:cNvSpPr>
          <p:nvPr>
            <p:ph sz="half" idx="2"/>
          </p:nvPr>
        </p:nvSpPr>
        <p:spPr/>
        <p:txBody>
          <a:bodyPr/>
          <a:lstStyle/>
          <a:p>
            <a:pPr>
              <a:buFont typeface="Arial" pitchFamily="34" charset="0"/>
              <a:buChar char="•"/>
              <a:defRPr/>
            </a:pPr>
            <a:r>
              <a:rPr lang="en-US" dirty="0" smtClean="0">
                <a:latin typeface="Bookman Old Style" panose="02050604050505020204" pitchFamily="18" charset="0"/>
              </a:rPr>
              <a:t>Crisis Counseling</a:t>
            </a:r>
          </a:p>
          <a:p>
            <a:pPr>
              <a:buFont typeface="Arial" pitchFamily="34" charset="0"/>
              <a:buChar char="•"/>
              <a:defRPr/>
            </a:pPr>
            <a:r>
              <a:rPr lang="en-US" dirty="0" smtClean="0">
                <a:latin typeface="Bookman Old Style" panose="02050604050505020204" pitchFamily="18" charset="0"/>
              </a:rPr>
              <a:t>Assist in Shelters</a:t>
            </a:r>
          </a:p>
          <a:p>
            <a:pPr>
              <a:buFont typeface="Arial" pitchFamily="34" charset="0"/>
              <a:buChar char="•"/>
              <a:defRPr/>
            </a:pPr>
            <a:r>
              <a:rPr lang="en-US" dirty="0" smtClean="0">
                <a:latin typeface="Bookman Old Style" panose="02050604050505020204" pitchFamily="18" charset="0"/>
              </a:rPr>
              <a:t>Triage </a:t>
            </a:r>
          </a:p>
          <a:p>
            <a:pPr>
              <a:buFont typeface="Arial" pitchFamily="34" charset="0"/>
              <a:buChar char="•"/>
              <a:defRPr/>
            </a:pPr>
            <a:r>
              <a:rPr lang="en-US" dirty="0" smtClean="0">
                <a:latin typeface="Bookman Old Style" panose="02050604050505020204" pitchFamily="18" charset="0"/>
              </a:rPr>
              <a:t>First Aid</a:t>
            </a:r>
          </a:p>
          <a:p>
            <a:pPr>
              <a:buFont typeface="Arial" pitchFamily="34" charset="0"/>
              <a:buChar char="•"/>
              <a:defRPr/>
            </a:pPr>
            <a:r>
              <a:rPr lang="en-US" dirty="0" smtClean="0">
                <a:latin typeface="Bookman Old Style" panose="02050604050505020204" pitchFamily="18" charset="0"/>
              </a:rPr>
              <a:t>Patient Tracking</a:t>
            </a:r>
          </a:p>
          <a:p>
            <a:pPr>
              <a:buFont typeface="Arial" pitchFamily="34" charset="0"/>
              <a:buChar char="•"/>
              <a:defRPr/>
            </a:pPr>
            <a:r>
              <a:rPr lang="en-US" dirty="0" smtClean="0">
                <a:latin typeface="Bookman Old Style" panose="02050604050505020204" pitchFamily="18" charset="0"/>
              </a:rPr>
              <a:t>Evacuation Triage</a:t>
            </a:r>
          </a:p>
          <a:p>
            <a:pPr>
              <a:defRPr/>
            </a:pPr>
            <a:endParaRPr lang="en-US" dirty="0">
              <a:latin typeface="Bookman Old Style" panose="02050604050505020204" pitchFamily="18" charset="0"/>
            </a:endParaRPr>
          </a:p>
        </p:txBody>
      </p:sp>
      <p:sp>
        <p:nvSpPr>
          <p:cNvPr id="6" name="Content Placeholder 5"/>
          <p:cNvSpPr>
            <a:spLocks noGrp="1"/>
          </p:cNvSpPr>
          <p:nvPr>
            <p:ph sz="quarter" idx="4"/>
          </p:nvPr>
        </p:nvSpPr>
        <p:spPr/>
        <p:txBody>
          <a:bodyPr/>
          <a:lstStyle/>
          <a:p>
            <a:pPr>
              <a:buFont typeface="Arial" pitchFamily="34" charset="0"/>
              <a:buChar char="•"/>
              <a:defRPr/>
            </a:pPr>
            <a:r>
              <a:rPr lang="en-US" dirty="0" smtClean="0">
                <a:latin typeface="Bookman Old Style" panose="02050604050505020204" pitchFamily="18" charset="0"/>
              </a:rPr>
              <a:t>Mass Immunizations </a:t>
            </a:r>
          </a:p>
          <a:p>
            <a:pPr>
              <a:buFont typeface="Arial" pitchFamily="34" charset="0"/>
              <a:buChar char="•"/>
              <a:defRPr/>
            </a:pPr>
            <a:r>
              <a:rPr lang="en-US" dirty="0" smtClean="0">
                <a:latin typeface="Bookman Old Style" panose="02050604050505020204" pitchFamily="18" charset="0"/>
              </a:rPr>
              <a:t>Vaccinations</a:t>
            </a:r>
          </a:p>
          <a:p>
            <a:pPr>
              <a:buFont typeface="Arial" pitchFamily="34" charset="0"/>
              <a:buChar char="•"/>
              <a:defRPr/>
            </a:pPr>
            <a:r>
              <a:rPr lang="en-US" dirty="0" smtClean="0">
                <a:latin typeface="Bookman Old Style" panose="02050604050505020204" pitchFamily="18" charset="0"/>
              </a:rPr>
              <a:t>Medical Hotlines</a:t>
            </a:r>
          </a:p>
          <a:p>
            <a:pPr>
              <a:lnSpc>
                <a:spcPct val="150000"/>
              </a:lnSpc>
              <a:buFont typeface="Arial" pitchFamily="34" charset="0"/>
              <a:buChar char="•"/>
              <a:defRPr/>
            </a:pPr>
            <a:r>
              <a:rPr lang="en-US" dirty="0" smtClean="0">
                <a:latin typeface="Bookman Old Style" panose="02050604050505020204" pitchFamily="18" charset="0"/>
              </a:rPr>
              <a:t>Emergency Medical Services</a:t>
            </a:r>
          </a:p>
          <a:p>
            <a:pPr>
              <a:buFont typeface="Arial" pitchFamily="34" charset="0"/>
              <a:buChar char="•"/>
              <a:defRPr/>
            </a:pPr>
            <a:r>
              <a:rPr lang="en-US" dirty="0" smtClean="0">
                <a:latin typeface="Bookman Old Style" panose="02050604050505020204" pitchFamily="18" charset="0"/>
              </a:rPr>
              <a:t>Mental Health </a:t>
            </a:r>
          </a:p>
          <a:p>
            <a:pPr>
              <a:defRPr/>
            </a:pPr>
            <a:endParaRPr lang="en-US" dirty="0"/>
          </a:p>
        </p:txBody>
      </p:sp>
    </p:spTree>
  </p:cSld>
  <p:clrMapOvr>
    <a:masterClrMapping/>
  </p:clrMapOvr>
  <p:transition spd="med">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1" i="1" dirty="0" smtClean="0">
                <a:solidFill>
                  <a:srgbClr val="0070C0"/>
                </a:solidFill>
                <a:effectLst>
                  <a:outerShdw blurRad="38100" dist="38100" dir="2700000" algn="tl">
                    <a:srgbClr val="C0C0C0"/>
                  </a:outerShdw>
                </a:effectLst>
              </a:rPr>
              <a:t>Non-Medical Support</a:t>
            </a:r>
            <a:br>
              <a:rPr lang="en-US" sz="4800" b="1" i="1" dirty="0" smtClean="0">
                <a:solidFill>
                  <a:srgbClr val="0070C0"/>
                </a:solidFill>
                <a:effectLst>
                  <a:outerShdw blurRad="38100" dist="38100" dir="2700000" algn="tl">
                    <a:srgbClr val="C0C0C0"/>
                  </a:outerShdw>
                </a:effectLst>
              </a:rPr>
            </a:br>
            <a:r>
              <a:rPr lang="en-US" sz="4800" b="1" i="1" dirty="0" smtClean="0">
                <a:solidFill>
                  <a:srgbClr val="0070C0"/>
                </a:solidFill>
                <a:effectLst>
                  <a:outerShdw blurRad="38100" dist="38100" dir="2700000" algn="tl">
                    <a:srgbClr val="C0C0C0"/>
                  </a:outerShdw>
                </a:effectLst>
              </a:rPr>
              <a:t>We Provide</a:t>
            </a:r>
            <a:endParaRPr lang="en-US" dirty="0"/>
          </a:p>
        </p:txBody>
      </p:sp>
      <p:sp>
        <p:nvSpPr>
          <p:cNvPr id="14339" name="Content Placeholder 2"/>
          <p:cNvSpPr>
            <a:spLocks noGrp="1"/>
          </p:cNvSpPr>
          <p:nvPr>
            <p:ph sz="half" idx="2"/>
          </p:nvPr>
        </p:nvSpPr>
        <p:spPr>
          <a:xfrm>
            <a:off x="457200" y="2133600"/>
            <a:ext cx="3810000" cy="4343400"/>
          </a:xfrm>
        </p:spPr>
        <p:txBody>
          <a:bodyPr/>
          <a:lstStyle/>
          <a:p>
            <a:pPr>
              <a:lnSpc>
                <a:spcPct val="150000"/>
              </a:lnSpc>
              <a:defRPr/>
            </a:pPr>
            <a:r>
              <a:rPr lang="en-US" altLang="en-US" dirty="0" smtClean="0">
                <a:latin typeface="Bookman Old Style" panose="02050604050505020204" pitchFamily="18" charset="0"/>
              </a:rPr>
              <a:t>Forms and Information Distribution</a:t>
            </a:r>
          </a:p>
          <a:p>
            <a:pPr>
              <a:lnSpc>
                <a:spcPct val="150000"/>
              </a:lnSpc>
              <a:defRPr/>
            </a:pPr>
            <a:r>
              <a:rPr lang="en-US" altLang="en-US" dirty="0" smtClean="0">
                <a:latin typeface="Bookman Old Style" panose="02050604050505020204" pitchFamily="18" charset="0"/>
              </a:rPr>
              <a:t>Orientation</a:t>
            </a:r>
          </a:p>
          <a:p>
            <a:pPr>
              <a:lnSpc>
                <a:spcPct val="150000"/>
              </a:lnSpc>
              <a:defRPr/>
            </a:pPr>
            <a:r>
              <a:rPr lang="en-US" altLang="en-US" dirty="0" smtClean="0">
                <a:latin typeface="Bookman Old Style" panose="02050604050505020204" pitchFamily="18" charset="0"/>
              </a:rPr>
              <a:t>Education</a:t>
            </a:r>
          </a:p>
          <a:p>
            <a:pPr>
              <a:lnSpc>
                <a:spcPct val="150000"/>
              </a:lnSpc>
              <a:defRPr/>
            </a:pPr>
            <a:r>
              <a:rPr lang="en-US" altLang="en-US" dirty="0" smtClean="0">
                <a:latin typeface="Bookman Old Style" panose="02050604050505020204" pitchFamily="18" charset="0"/>
              </a:rPr>
              <a:t>Registration</a:t>
            </a:r>
          </a:p>
          <a:p>
            <a:pPr marL="114300" indent="0">
              <a:buFont typeface="Arial" charset="0"/>
              <a:buNone/>
              <a:defRPr/>
            </a:pPr>
            <a:endParaRPr lang="en-US" altLang="en-US" dirty="0" smtClean="0">
              <a:latin typeface="Bookman Old Style" panose="02050604050505020204" pitchFamily="18" charset="0"/>
            </a:endParaRPr>
          </a:p>
        </p:txBody>
      </p:sp>
      <p:sp>
        <p:nvSpPr>
          <p:cNvPr id="14340" name="Content Placeholder 5"/>
          <p:cNvSpPr>
            <a:spLocks noGrp="1"/>
          </p:cNvSpPr>
          <p:nvPr>
            <p:ph sz="quarter" idx="4"/>
          </p:nvPr>
        </p:nvSpPr>
        <p:spPr/>
        <p:txBody>
          <a:bodyPr/>
          <a:lstStyle/>
          <a:p>
            <a:pPr>
              <a:lnSpc>
                <a:spcPct val="150000"/>
              </a:lnSpc>
              <a:defRPr/>
            </a:pPr>
            <a:r>
              <a:rPr lang="en-US" altLang="en-US" dirty="0" smtClean="0">
                <a:latin typeface="Bookman Old Style" panose="02050604050505020204" pitchFamily="18" charset="0"/>
              </a:rPr>
              <a:t>Data Collection</a:t>
            </a:r>
          </a:p>
          <a:p>
            <a:pPr>
              <a:lnSpc>
                <a:spcPct val="150000"/>
              </a:lnSpc>
              <a:defRPr/>
            </a:pPr>
            <a:r>
              <a:rPr lang="en-US" altLang="en-US" dirty="0" smtClean="0">
                <a:latin typeface="Bookman Old Style" panose="02050604050505020204" pitchFamily="18" charset="0"/>
              </a:rPr>
              <a:t>Administrative</a:t>
            </a:r>
          </a:p>
          <a:p>
            <a:pPr>
              <a:lnSpc>
                <a:spcPct val="150000"/>
              </a:lnSpc>
              <a:defRPr/>
            </a:pPr>
            <a:r>
              <a:rPr lang="en-US" altLang="en-US" dirty="0" smtClean="0">
                <a:latin typeface="Bookman Old Style" panose="02050604050505020204" pitchFamily="18" charset="0"/>
              </a:rPr>
              <a:t>Clerical</a:t>
            </a:r>
          </a:p>
          <a:p>
            <a:pPr>
              <a:lnSpc>
                <a:spcPct val="150000"/>
              </a:lnSpc>
              <a:defRPr/>
            </a:pPr>
            <a:r>
              <a:rPr lang="en-US" altLang="en-US" dirty="0" smtClean="0">
                <a:latin typeface="Bookman Old Style" panose="02050604050505020204" pitchFamily="18" charset="0"/>
              </a:rPr>
              <a:t>Translators </a:t>
            </a:r>
          </a:p>
          <a:p>
            <a:pPr>
              <a:lnSpc>
                <a:spcPct val="150000"/>
              </a:lnSpc>
              <a:defRPr/>
            </a:pPr>
            <a:r>
              <a:rPr lang="en-US" altLang="en-US" dirty="0" smtClean="0">
                <a:latin typeface="Bookman Old Style" panose="02050604050505020204" pitchFamily="18" charset="0"/>
              </a:rPr>
              <a:t>Security </a:t>
            </a:r>
          </a:p>
          <a:p>
            <a:pPr>
              <a:lnSpc>
                <a:spcPct val="150000"/>
              </a:lnSpc>
              <a:defRPr/>
            </a:pPr>
            <a:r>
              <a:rPr lang="en-US" altLang="en-US" dirty="0" smtClean="0">
                <a:latin typeface="Bookman Old Style" panose="02050604050505020204" pitchFamily="18" charset="0"/>
              </a:rPr>
              <a:t>Transportation</a:t>
            </a:r>
          </a:p>
          <a:p>
            <a:pPr>
              <a:defRPr/>
            </a:pPr>
            <a:endParaRPr lang="en-US" altLang="en-US" dirty="0" smtClean="0">
              <a:latin typeface="Bookman Old Style" panose="02050604050505020204" pitchFamily="18" charset="0"/>
            </a:endParaRPr>
          </a:p>
        </p:txBody>
      </p:sp>
    </p:spTree>
  </p:cSld>
  <p:clrMapOvr>
    <a:masterClrMapping/>
  </p:clrMapOvr>
  <p:transition spd="med">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ubTitle" idx="1"/>
          </p:nvPr>
        </p:nvSpPr>
        <p:spPr>
          <a:xfrm>
            <a:off x="685800" y="4572000"/>
            <a:ext cx="6461125" cy="1066800"/>
          </a:xfrm>
        </p:spPr>
        <p:txBody>
          <a:bodyPr/>
          <a:lstStyle/>
          <a:p>
            <a:pPr eaLnBrk="1" hangingPunct="1"/>
            <a:r>
              <a:rPr lang="en-US" altLang="en-US" dirty="0" smtClean="0">
                <a:solidFill>
                  <a:schemeClr val="tx1"/>
                </a:solidFill>
              </a:rPr>
              <a:t>Lt. </a:t>
            </a:r>
            <a:r>
              <a:rPr lang="en-US" altLang="en-US" dirty="0" err="1" smtClean="0">
                <a:solidFill>
                  <a:schemeClr val="tx1"/>
                </a:solidFill>
              </a:rPr>
              <a:t>Lafate</a:t>
            </a:r>
            <a:r>
              <a:rPr lang="en-US" altLang="en-US" dirty="0" smtClean="0">
                <a:solidFill>
                  <a:schemeClr val="tx1"/>
                </a:solidFill>
              </a:rPr>
              <a:t> Elliott Day, Jr. </a:t>
            </a:r>
          </a:p>
          <a:p>
            <a:pPr eaLnBrk="1" hangingPunct="1"/>
            <a:r>
              <a:rPr lang="en-US" altLang="en-US" dirty="0" smtClean="0">
                <a:solidFill>
                  <a:schemeClr val="tx1"/>
                </a:solidFill>
              </a:rPr>
              <a:t>Lafourche Parish Sheriff’s Office</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979488"/>
            <a:ext cx="535305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sz="4800" dirty="0" smtClean="0"/>
              <a:t>Assists</a:t>
            </a:r>
            <a:br>
              <a:rPr lang="en-US" altLang="en-US" sz="4800" dirty="0" smtClean="0"/>
            </a:br>
            <a:r>
              <a:rPr lang="en-US" altLang="en-US" sz="4800" dirty="0" smtClean="0"/>
              <a:t>Law </a:t>
            </a:r>
            <a:r>
              <a:rPr lang="en-US" altLang="en-US" sz="4800" dirty="0"/>
              <a:t>Enforcement Agencies</a:t>
            </a:r>
            <a:endParaRPr lang="en-US" dirty="0"/>
          </a:p>
        </p:txBody>
      </p:sp>
      <p:sp>
        <p:nvSpPr>
          <p:cNvPr id="16387" name="Content Placeholder 2"/>
          <p:cNvSpPr>
            <a:spLocks noGrp="1"/>
          </p:cNvSpPr>
          <p:nvPr>
            <p:ph idx="1"/>
          </p:nvPr>
        </p:nvSpPr>
        <p:spPr>
          <a:xfrm>
            <a:off x="457200" y="2057400"/>
            <a:ext cx="7620000" cy="4343400"/>
          </a:xfrm>
        </p:spPr>
        <p:txBody>
          <a:bodyPr/>
          <a:lstStyle/>
          <a:p>
            <a:pPr eaLnBrk="1" hangingPunct="1">
              <a:lnSpc>
                <a:spcPct val="90000"/>
              </a:lnSpc>
              <a:defRPr/>
            </a:pPr>
            <a:r>
              <a:rPr lang="en-US" altLang="en-US" dirty="0" smtClean="0">
                <a:latin typeface="Bookman Old Style" panose="02050604050505020204" pitchFamily="18" charset="0"/>
              </a:rPr>
              <a:t>Reserves (various levels of training and assistance)</a:t>
            </a:r>
          </a:p>
          <a:p>
            <a:pPr eaLnBrk="1" hangingPunct="1">
              <a:lnSpc>
                <a:spcPct val="90000"/>
              </a:lnSpc>
              <a:defRPr/>
            </a:pPr>
            <a:endParaRPr lang="en-US" altLang="en-US" dirty="0" smtClean="0">
              <a:latin typeface="Bookman Old Style" panose="02050604050505020204" pitchFamily="18" charset="0"/>
            </a:endParaRPr>
          </a:p>
          <a:p>
            <a:pPr eaLnBrk="1" hangingPunct="1">
              <a:lnSpc>
                <a:spcPct val="90000"/>
              </a:lnSpc>
              <a:defRPr/>
            </a:pPr>
            <a:r>
              <a:rPr lang="en-US" altLang="en-US" dirty="0" smtClean="0">
                <a:latin typeface="Bookman Old Style" panose="02050604050505020204" pitchFamily="18" charset="0"/>
              </a:rPr>
              <a:t>Can be set-up by individual agencies to meet their needs and expectations. </a:t>
            </a:r>
          </a:p>
          <a:p>
            <a:pPr eaLnBrk="1" hangingPunct="1">
              <a:lnSpc>
                <a:spcPct val="90000"/>
              </a:lnSpc>
              <a:defRPr/>
            </a:pPr>
            <a:endParaRPr lang="en-US" altLang="en-US" dirty="0" smtClean="0">
              <a:latin typeface="Bookman Old Style" panose="02050604050505020204" pitchFamily="18" charset="0"/>
            </a:endParaRPr>
          </a:p>
          <a:p>
            <a:pPr eaLnBrk="1" hangingPunct="1">
              <a:lnSpc>
                <a:spcPct val="90000"/>
              </a:lnSpc>
              <a:defRPr/>
            </a:pPr>
            <a:r>
              <a:rPr lang="en-US" altLang="en-US" dirty="0" smtClean="0">
                <a:latin typeface="Bookman Old Style" panose="02050604050505020204" pitchFamily="18" charset="0"/>
              </a:rPr>
              <a:t>Explorers (Career Oriented Training and hands on assistance)</a:t>
            </a:r>
          </a:p>
          <a:p>
            <a:pPr eaLnBrk="1" hangingPunct="1">
              <a:lnSpc>
                <a:spcPct val="90000"/>
              </a:lnSpc>
              <a:defRPr/>
            </a:pPr>
            <a:endParaRPr lang="en-US" altLang="en-US" dirty="0" smtClean="0">
              <a:latin typeface="Bookman Old Style" panose="02050604050505020204" pitchFamily="18" charset="0"/>
            </a:endParaRPr>
          </a:p>
          <a:p>
            <a:pPr eaLnBrk="1" hangingPunct="1">
              <a:lnSpc>
                <a:spcPct val="90000"/>
              </a:lnSpc>
              <a:defRPr/>
            </a:pPr>
            <a:r>
              <a:rPr lang="en-US" altLang="en-US" dirty="0" smtClean="0">
                <a:latin typeface="Bookman Old Style" panose="02050604050505020204" pitchFamily="18" charset="0"/>
              </a:rPr>
              <a:t>Pools resources and assists with manpower needs</a:t>
            </a:r>
          </a:p>
          <a:p>
            <a:pPr eaLnBrk="1" hangingPunct="1">
              <a:lnSpc>
                <a:spcPct val="90000"/>
              </a:lnSpc>
              <a:defRPr/>
            </a:pPr>
            <a:endParaRPr lang="en-US" altLang="en-US" dirty="0" smtClean="0">
              <a:latin typeface="Bookman Old Style" panose="02050604050505020204" pitchFamily="18" charset="0"/>
            </a:endParaRPr>
          </a:p>
          <a:p>
            <a:pPr eaLnBrk="1" hangingPunct="1">
              <a:lnSpc>
                <a:spcPct val="90000"/>
              </a:lnSpc>
              <a:defRPr/>
            </a:pPr>
            <a:r>
              <a:rPr lang="en-US" altLang="en-US" dirty="0" smtClean="0">
                <a:latin typeface="Bookman Old Style" panose="02050604050505020204" pitchFamily="18" charset="0"/>
              </a:rPr>
              <a:t>Becomes a bridge between the public and the agency.</a:t>
            </a:r>
          </a:p>
        </p:txBody>
      </p:sp>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0"/>
            <a:ext cx="7772400" cy="1441450"/>
          </a:xfrm>
        </p:spPr>
        <p:txBody>
          <a:bodyPr/>
          <a:lstStyle/>
          <a:p>
            <a:pPr algn="l">
              <a:defRPr/>
            </a:pPr>
            <a:r>
              <a:rPr lang="en-US" b="0" dirty="0" smtClean="0">
                <a:solidFill>
                  <a:schemeClr val="tx1"/>
                </a:solidFill>
              </a:rPr>
              <a:t>John Lane</a:t>
            </a:r>
            <a:br>
              <a:rPr lang="en-US" b="0" dirty="0" smtClean="0">
                <a:solidFill>
                  <a:schemeClr val="tx1"/>
                </a:solidFill>
              </a:rPr>
            </a:br>
            <a:r>
              <a:rPr lang="en-US" b="0" dirty="0" smtClean="0">
                <a:solidFill>
                  <a:schemeClr val="tx1"/>
                </a:solidFill>
              </a:rPr>
              <a:t>Assistant  Chief  Training  Officer</a:t>
            </a:r>
            <a:endParaRPr lang="en-US" b="0" dirty="0">
              <a:solidFill>
                <a:schemeClr val="tx1"/>
              </a:solidFill>
            </a:endParaRPr>
          </a:p>
        </p:txBody>
      </p:sp>
      <p:sp>
        <p:nvSpPr>
          <p:cNvPr id="17411" name="Text Placeholder 2"/>
          <p:cNvSpPr>
            <a:spLocks noGrp="1"/>
          </p:cNvSpPr>
          <p:nvPr>
            <p:ph type="body" sz="half" idx="2"/>
          </p:nvPr>
        </p:nvSpPr>
        <p:spPr>
          <a:xfrm>
            <a:off x="228600" y="5334000"/>
            <a:ext cx="7924800" cy="609600"/>
          </a:xfrm>
        </p:spPr>
        <p:txBody>
          <a:bodyPr/>
          <a:lstStyle/>
          <a:p>
            <a:pPr algn="l"/>
            <a:r>
              <a:rPr lang="en-US" altLang="en-US" dirty="0" smtClean="0"/>
              <a:t> Shreveport Fire Academy</a:t>
            </a:r>
          </a:p>
        </p:txBody>
      </p:sp>
      <p:pic>
        <p:nvPicPr>
          <p:cNvPr id="17412"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633538" y="457200"/>
            <a:ext cx="5038725" cy="2667000"/>
          </a:xfrm>
        </p:spPr>
      </p:pic>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7" descr="Umbrella-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051936" cy="4343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b="1" dirty="0" smtClean="0">
                <a:solidFill>
                  <a:srgbClr val="0070C0"/>
                </a:solidFill>
              </a:rPr>
              <a:t>Louisiana State Citizen Corps Council</a:t>
            </a:r>
            <a:endParaRPr lang="en-US" b="1" dirty="0">
              <a:solidFill>
                <a:srgbClr val="0070C0"/>
              </a:solidFill>
            </a:endParaRPr>
          </a:p>
        </p:txBody>
      </p:sp>
    </p:spTree>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Fire Corps is managed by Nation Volunteer Fire Council</a:t>
            </a:r>
            <a:endParaRPr lang="en-US" dirty="0"/>
          </a:p>
        </p:txBody>
      </p:sp>
      <p:sp>
        <p:nvSpPr>
          <p:cNvPr id="18435" name="Content Placeholder 2"/>
          <p:cNvSpPr>
            <a:spLocks noGrp="1"/>
          </p:cNvSpPr>
          <p:nvPr>
            <p:ph idx="1"/>
          </p:nvPr>
        </p:nvSpPr>
        <p:spPr/>
        <p:txBody>
          <a:bodyPr/>
          <a:lstStyle/>
          <a:p>
            <a:pPr eaLnBrk="1" hangingPunct="1"/>
            <a:r>
              <a:rPr lang="en-US" altLang="en-US" dirty="0" smtClean="0">
                <a:latin typeface="Bookman Old Style" pitchFamily="18" charset="0"/>
              </a:rPr>
              <a:t>Members of the Fire Corps represent every major fire service organization in the nation.</a:t>
            </a:r>
          </a:p>
          <a:p>
            <a:pPr eaLnBrk="1" hangingPunct="1"/>
            <a:endParaRPr lang="en-US" altLang="en-US" dirty="0" smtClean="0">
              <a:latin typeface="Bookman Old Style" pitchFamily="18" charset="0"/>
            </a:endParaRPr>
          </a:p>
          <a:p>
            <a:pPr eaLnBrk="1" hangingPunct="1"/>
            <a:r>
              <a:rPr lang="en-US" altLang="en-US" dirty="0" smtClean="0">
                <a:latin typeface="Bookman Old Style" pitchFamily="18" charset="0"/>
              </a:rPr>
              <a:t>Supported by the United States Fire Administration and is funded through the Federal Emergency Management Agency and Citizen Corps.</a:t>
            </a:r>
          </a:p>
        </p:txBody>
      </p:sp>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Fire Corps is managed by Nation Volunteer Fire Council</a:t>
            </a:r>
            <a:endParaRPr lang="en-US" dirty="0"/>
          </a:p>
        </p:txBody>
      </p:sp>
      <p:sp>
        <p:nvSpPr>
          <p:cNvPr id="18435" name="Content Placeholder 2"/>
          <p:cNvSpPr>
            <a:spLocks noGrp="1"/>
          </p:cNvSpPr>
          <p:nvPr>
            <p:ph idx="1"/>
          </p:nvPr>
        </p:nvSpPr>
        <p:spPr/>
        <p:txBody>
          <a:bodyPr/>
          <a:lstStyle/>
          <a:p>
            <a:pPr eaLnBrk="1" hangingPunct="1"/>
            <a:r>
              <a:rPr lang="en-US" altLang="en-US" dirty="0" smtClean="0">
                <a:latin typeface="Bookman Old Style" pitchFamily="18" charset="0"/>
              </a:rPr>
              <a:t>Together these organizations work to create valuable resources and foster programs that will bring community members into local fire and emergency service departments to assist them with non-emergency tasks.</a:t>
            </a:r>
          </a:p>
          <a:p>
            <a:pPr eaLnBrk="1" hangingPunct="1"/>
            <a:endParaRPr lang="en-US" altLang="en-US" dirty="0" smtClean="0">
              <a:latin typeface="Bookman Old Style" pitchFamily="18" charset="0"/>
            </a:endParaRPr>
          </a:p>
          <a:p>
            <a:pPr eaLnBrk="1" hangingPunct="1"/>
            <a:r>
              <a:rPr lang="en-US" altLang="en-US" dirty="0" smtClean="0">
                <a:latin typeface="Bookman Old Style" pitchFamily="18" charset="0"/>
              </a:rPr>
              <a:t>The foundation of their national initiative is to help local fire/EMS departments.</a:t>
            </a:r>
          </a:p>
        </p:txBody>
      </p:sp>
    </p:spTree>
    <p:extLst>
      <p:ext uri="{BB962C8B-B14F-4D97-AF65-F5344CB8AC3E}">
        <p14:creationId xmlns:p14="http://schemas.microsoft.com/office/powerpoint/2010/main" val="3223727737"/>
      </p:ext>
    </p:extLst>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953000"/>
            <a:ext cx="7772400" cy="593725"/>
          </a:xfrm>
        </p:spPr>
        <p:txBody>
          <a:bodyPr/>
          <a:lstStyle/>
          <a:p>
            <a:pPr algn="l">
              <a:defRPr/>
            </a:pPr>
            <a:r>
              <a:rPr lang="en-US" b="0" dirty="0" smtClean="0">
                <a:solidFill>
                  <a:schemeClr val="tx1"/>
                </a:solidFill>
              </a:rPr>
              <a:t>Timothy  S.  </a:t>
            </a:r>
            <a:r>
              <a:rPr lang="en-US" b="0" dirty="0" err="1" smtClean="0">
                <a:solidFill>
                  <a:schemeClr val="tx1"/>
                </a:solidFill>
              </a:rPr>
              <a:t>Gauthreau</a:t>
            </a:r>
            <a:r>
              <a:rPr lang="en-US" b="0" dirty="0">
                <a:solidFill>
                  <a:schemeClr val="tx1"/>
                </a:solidFill>
              </a:rPr>
              <a:t> </a:t>
            </a:r>
            <a:r>
              <a:rPr lang="en-US" b="0" dirty="0" smtClean="0">
                <a:solidFill>
                  <a:schemeClr val="tx1"/>
                </a:solidFill>
              </a:rPr>
              <a:t> Jr.</a:t>
            </a:r>
            <a:endParaRPr lang="en-US" b="0" dirty="0">
              <a:solidFill>
                <a:schemeClr val="tx1"/>
              </a:solidFill>
            </a:endParaRPr>
          </a:p>
        </p:txBody>
      </p:sp>
      <p:sp>
        <p:nvSpPr>
          <p:cNvPr id="19459" name="Text Placeholder 3"/>
          <p:cNvSpPr>
            <a:spLocks noGrp="1"/>
          </p:cNvSpPr>
          <p:nvPr>
            <p:ph type="body" sz="half" idx="2"/>
          </p:nvPr>
        </p:nvSpPr>
        <p:spPr>
          <a:xfrm>
            <a:off x="304800" y="5562600"/>
            <a:ext cx="7772400" cy="609600"/>
          </a:xfrm>
        </p:spPr>
        <p:txBody>
          <a:bodyPr/>
          <a:lstStyle/>
          <a:p>
            <a:pPr algn="l"/>
            <a:r>
              <a:rPr lang="en-US" altLang="en-US" dirty="0" smtClean="0"/>
              <a:t>Jefferson Parish Emergency Management</a:t>
            </a:r>
          </a:p>
        </p:txBody>
      </p:sp>
      <p:pic>
        <p:nvPicPr>
          <p:cNvPr id="19460"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981200" y="1066800"/>
            <a:ext cx="4519613" cy="2595563"/>
          </a:xfrm>
        </p:spPr>
      </p:pic>
    </p:spTree>
  </p:cSld>
  <p:clrMapOvr>
    <a:masterClrMapping/>
  </p:clrMapOvr>
  <p:transition spd="med">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b="1" dirty="0" smtClean="0"/>
              <a:t>What is CERT?</a:t>
            </a:r>
          </a:p>
        </p:txBody>
      </p:sp>
      <p:sp>
        <p:nvSpPr>
          <p:cNvPr id="20483" name="Content Placeholder 2"/>
          <p:cNvSpPr>
            <a:spLocks noGrp="1"/>
          </p:cNvSpPr>
          <p:nvPr>
            <p:ph idx="1"/>
          </p:nvPr>
        </p:nvSpPr>
        <p:spPr>
          <a:xfrm>
            <a:off x="381000" y="1828800"/>
            <a:ext cx="7620000" cy="2971800"/>
          </a:xfrm>
        </p:spPr>
        <p:txBody>
          <a:bodyPr/>
          <a:lstStyle/>
          <a:p>
            <a:pPr marL="0" indent="0">
              <a:lnSpc>
                <a:spcPct val="150000"/>
              </a:lnSpc>
              <a:buFont typeface="Arial" charset="0"/>
              <a:buNone/>
              <a:defRPr/>
            </a:pPr>
            <a:r>
              <a:rPr lang="en-US" altLang="en-US" dirty="0" smtClean="0">
                <a:latin typeface="Bookman Old Style" panose="02050604050505020204" pitchFamily="18" charset="0"/>
              </a:rPr>
              <a:t>Community Emergency Response Team (CERT) program educates people about disaster preparedness for hazards that may impact their area and trains them in basic disaster response skills, such as fire safety, light search and rescue, team organization, and disaster medical operations. </a:t>
            </a:r>
          </a:p>
        </p:txBody>
      </p:sp>
      <p:pic>
        <p:nvPicPr>
          <p:cNvPr id="20484" name="Picture 11" descr="100_937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2451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altLang="en-US" b="1" dirty="0" smtClean="0"/>
              <a:t>What Do We Do?</a:t>
            </a:r>
          </a:p>
        </p:txBody>
      </p:sp>
      <p:sp>
        <p:nvSpPr>
          <p:cNvPr id="21507" name="Content Placeholder 2"/>
          <p:cNvSpPr>
            <a:spLocks noGrp="1"/>
          </p:cNvSpPr>
          <p:nvPr>
            <p:ph idx="1"/>
          </p:nvPr>
        </p:nvSpPr>
        <p:spPr>
          <a:xfrm>
            <a:off x="304800" y="1419225"/>
            <a:ext cx="7620000" cy="4800600"/>
          </a:xfrm>
        </p:spPr>
        <p:txBody>
          <a:bodyPr/>
          <a:lstStyle/>
          <a:p>
            <a:pPr marL="0" indent="0">
              <a:lnSpc>
                <a:spcPct val="150000"/>
              </a:lnSpc>
              <a:buFont typeface="Arial" charset="0"/>
              <a:buNone/>
              <a:defRPr/>
            </a:pPr>
            <a:r>
              <a:rPr lang="en-US" altLang="en-US" dirty="0" smtClean="0">
                <a:latin typeface="Bookman Old Style" panose="02050604050505020204" pitchFamily="18" charset="0"/>
              </a:rPr>
              <a:t>Using the training learned in the classroom and during exercises, CERT members can assist others in their neighborhood or workplace following an event when professional responders are not immediately available to help</a:t>
            </a:r>
            <a:r>
              <a:rPr lang="en-US" altLang="en-US" dirty="0" smtClean="0"/>
              <a:t>. </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3403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altLang="en-US" b="1" dirty="0" smtClean="0"/>
              <a:t>Non Emergency Roles</a:t>
            </a:r>
          </a:p>
        </p:txBody>
      </p:sp>
      <p:sp>
        <p:nvSpPr>
          <p:cNvPr id="22531" name="Content Placeholder 2"/>
          <p:cNvSpPr>
            <a:spLocks noGrp="1"/>
          </p:cNvSpPr>
          <p:nvPr>
            <p:ph idx="1"/>
          </p:nvPr>
        </p:nvSpPr>
        <p:spPr>
          <a:xfrm>
            <a:off x="492125" y="1676400"/>
            <a:ext cx="7620000" cy="4800600"/>
          </a:xfrm>
        </p:spPr>
        <p:txBody>
          <a:bodyPr/>
          <a:lstStyle/>
          <a:p>
            <a:pPr marL="0" indent="0">
              <a:buFont typeface="Arial" charset="0"/>
              <a:buNone/>
              <a:defRPr/>
            </a:pPr>
            <a:r>
              <a:rPr lang="en-US" altLang="en-US" sz="2400" dirty="0" smtClean="0"/>
              <a:t>CERT members are also encouraged to support emergency response agencies by taking a more active role in emergency preparedness projects in their community.</a:t>
            </a:r>
          </a:p>
          <a:p>
            <a:pPr marL="0" indent="0">
              <a:buFont typeface="Arial" charset="0"/>
              <a:buNone/>
              <a:defRPr/>
            </a:pPr>
            <a:endParaRPr lang="en-US" altLang="en-US" dirty="0" smtClean="0"/>
          </a:p>
        </p:txBody>
      </p:sp>
      <p:pic>
        <p:nvPicPr>
          <p:cNvPr id="22532" name="Picture 2" descr="C:\Users\tgautreau\Pictures\EOC\CERT\JP CERT\10-19-2011 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9000"/>
            <a:ext cx="349091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429000"/>
            <a:ext cx="36480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alpha val="50195"/>
          </a:schemeClr>
        </a:solidFill>
        <a:effectLst/>
      </p:bgPr>
    </p:bg>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a:stretch>
            <a:fillRect/>
          </a:stretch>
        </p:blipFill>
        <p:spPr>
          <a:xfrm>
            <a:off x="381000" y="290190"/>
            <a:ext cx="4724400" cy="2733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Picture6.jpg"/>
          <p:cNvPicPr>
            <a:picLocks noChangeAspect="1"/>
          </p:cNvPicPr>
          <p:nvPr/>
        </p:nvPicPr>
        <p:blipFill>
          <a:blip r:embed="rId3"/>
          <a:stretch>
            <a:fillRect/>
          </a:stretch>
        </p:blipFill>
        <p:spPr>
          <a:xfrm>
            <a:off x="3276600" y="3489960"/>
            <a:ext cx="4724400" cy="2987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style>
          <a:lnRef idx="2">
            <a:schemeClr val="accent1"/>
          </a:lnRef>
          <a:fillRef idx="1">
            <a:schemeClr val="lt1"/>
          </a:fillRef>
          <a:effectRef idx="0">
            <a:schemeClr val="accent1"/>
          </a:effectRef>
          <a:fontRef idx="minor">
            <a:schemeClr val="dk1"/>
          </a:fontRef>
        </p:style>
      </p:pic>
    </p:spTree>
  </p:cSld>
  <p:clrMapOvr>
    <a:masterClrMapping/>
  </p:clrMapOvr>
  <p:transition spd="med">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alpha val="47058"/>
          </a:schemeClr>
        </a:solidFill>
        <a:effectLst/>
      </p:bgPr>
    </p:bg>
    <p:spTree>
      <p:nvGrpSpPr>
        <p:cNvPr id="1" name=""/>
        <p:cNvGrpSpPr/>
        <p:nvPr/>
      </p:nvGrpSpPr>
      <p:grpSpPr>
        <a:xfrm>
          <a:off x="0" y="0"/>
          <a:ext cx="0" cy="0"/>
          <a:chOff x="0" y="0"/>
          <a:chExt cx="0" cy="0"/>
        </a:xfrm>
      </p:grpSpPr>
      <p:pic>
        <p:nvPicPr>
          <p:cNvPr id="2" name="Picture 1" descr="Picture2.jpg"/>
          <p:cNvPicPr>
            <a:picLocks noChangeAspect="1"/>
          </p:cNvPicPr>
          <p:nvPr/>
        </p:nvPicPr>
        <p:blipFill>
          <a:blip r:embed="rId2"/>
          <a:stretch>
            <a:fillRect/>
          </a:stretch>
        </p:blipFill>
        <p:spPr>
          <a:xfrm>
            <a:off x="228600" y="3200400"/>
            <a:ext cx="4038600" cy="3444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Picture4.jpg"/>
          <p:cNvPicPr>
            <a:picLocks noChangeAspect="1"/>
          </p:cNvPicPr>
          <p:nvPr/>
        </p:nvPicPr>
        <p:blipFill>
          <a:blip r:embed="rId3"/>
          <a:stretch>
            <a:fillRect/>
          </a:stretch>
        </p:blipFill>
        <p:spPr>
          <a:xfrm>
            <a:off x="4495800" y="152400"/>
            <a:ext cx="3831956"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alpha val="50195"/>
          </a:schemeClr>
        </a:solidFill>
        <a:effectLst/>
      </p:bgPr>
    </p:bg>
    <p:spTree>
      <p:nvGrpSpPr>
        <p:cNvPr id="1" name=""/>
        <p:cNvGrpSpPr/>
        <p:nvPr/>
      </p:nvGrpSpPr>
      <p:grpSpPr>
        <a:xfrm>
          <a:off x="0" y="0"/>
          <a:ext cx="0" cy="0"/>
          <a:chOff x="0" y="0"/>
          <a:chExt cx="0" cy="0"/>
        </a:xfrm>
      </p:grpSpPr>
      <p:pic>
        <p:nvPicPr>
          <p:cNvPr id="2" name="Picture 1" descr="Picture6.jpg"/>
          <p:cNvPicPr>
            <a:picLocks noChangeAspect="1"/>
          </p:cNvPicPr>
          <p:nvPr/>
        </p:nvPicPr>
        <p:blipFill>
          <a:blip r:embed="rId2"/>
          <a:stretch>
            <a:fillRect/>
          </a:stretch>
        </p:blipFill>
        <p:spPr>
          <a:xfrm>
            <a:off x="67056" y="76200"/>
            <a:ext cx="4047744" cy="2987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Picture7.jpg"/>
          <p:cNvPicPr>
            <a:picLocks noChangeAspect="1"/>
          </p:cNvPicPr>
          <p:nvPr/>
        </p:nvPicPr>
        <p:blipFill>
          <a:blip r:embed="rId3"/>
          <a:stretch>
            <a:fillRect/>
          </a:stretch>
        </p:blipFill>
        <p:spPr>
          <a:xfrm>
            <a:off x="4114800" y="3048000"/>
            <a:ext cx="4267200" cy="37069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Upcoming Citizen Corp Sponsored Events</a:t>
            </a:r>
            <a:endParaRPr lang="en-US" b="1" dirty="0"/>
          </a:p>
        </p:txBody>
      </p:sp>
      <p:sp>
        <p:nvSpPr>
          <p:cNvPr id="5123" name="Content Placeholder 2"/>
          <p:cNvSpPr>
            <a:spLocks noGrp="1"/>
          </p:cNvSpPr>
          <p:nvPr>
            <p:ph idx="1"/>
          </p:nvPr>
        </p:nvSpPr>
        <p:spPr>
          <a:xfrm>
            <a:off x="762000" y="1600200"/>
            <a:ext cx="3048000" cy="4800600"/>
          </a:xfrm>
        </p:spPr>
        <p:txBody>
          <a:bodyPr/>
          <a:lstStyle/>
          <a:p>
            <a:pPr marL="114300" indent="0">
              <a:spcBef>
                <a:spcPts val="0"/>
              </a:spcBef>
              <a:buNone/>
            </a:pPr>
            <a:endParaRPr lang="en-US" sz="2400" b="1" dirty="0" smtClean="0">
              <a:solidFill>
                <a:srgbClr val="C00000"/>
              </a:solidFill>
            </a:endParaRPr>
          </a:p>
          <a:p>
            <a:pPr marL="114300" indent="0">
              <a:spcBef>
                <a:spcPts val="0"/>
              </a:spcBef>
              <a:buNone/>
            </a:pPr>
            <a:r>
              <a:rPr lang="en-US" sz="2400" b="1" dirty="0" smtClean="0">
                <a:solidFill>
                  <a:srgbClr val="C00000"/>
                </a:solidFill>
              </a:rPr>
              <a:t>Cert </a:t>
            </a:r>
            <a:r>
              <a:rPr lang="en-US" sz="2400" b="1" dirty="0">
                <a:solidFill>
                  <a:srgbClr val="C00000"/>
                </a:solidFill>
              </a:rPr>
              <a:t>Train the </a:t>
            </a:r>
            <a:r>
              <a:rPr lang="en-US" sz="2400" b="1" dirty="0" smtClean="0">
                <a:solidFill>
                  <a:srgbClr val="C00000"/>
                </a:solidFill>
              </a:rPr>
              <a:t>Trainer</a:t>
            </a:r>
          </a:p>
          <a:p>
            <a:pPr marL="114300" indent="0">
              <a:spcBef>
                <a:spcPts val="0"/>
              </a:spcBef>
              <a:buNone/>
            </a:pPr>
            <a:r>
              <a:rPr lang="en-US" sz="2400" dirty="0"/>
              <a:t>L</a:t>
            </a:r>
            <a:r>
              <a:rPr lang="en-US" sz="2400" dirty="0"/>
              <a:t>ake </a:t>
            </a:r>
            <a:r>
              <a:rPr lang="en-US" sz="2400" dirty="0"/>
              <a:t>Charles</a:t>
            </a:r>
          </a:p>
          <a:p>
            <a:pPr marL="114300" indent="0">
              <a:spcBef>
                <a:spcPts val="0"/>
              </a:spcBef>
              <a:buNone/>
            </a:pPr>
            <a:r>
              <a:rPr lang="en-US" sz="2400" dirty="0"/>
              <a:t>May 14-16, 2014</a:t>
            </a:r>
          </a:p>
          <a:p>
            <a:pPr marL="114300" indent="0">
              <a:spcBef>
                <a:spcPts val="0"/>
              </a:spcBef>
              <a:buNone/>
            </a:pPr>
            <a:r>
              <a:rPr lang="en-US" sz="2400" dirty="0"/>
              <a:t> </a:t>
            </a:r>
          </a:p>
          <a:p>
            <a:pPr marL="114300" indent="0">
              <a:spcBef>
                <a:spcPts val="0"/>
              </a:spcBef>
              <a:buNone/>
            </a:pPr>
            <a:r>
              <a:rPr lang="en-US" sz="2400" b="1" dirty="0">
                <a:solidFill>
                  <a:srgbClr val="C00000"/>
                </a:solidFill>
              </a:rPr>
              <a:t>Teen </a:t>
            </a:r>
            <a:r>
              <a:rPr lang="en-US" sz="2400" b="1" dirty="0" smtClean="0">
                <a:solidFill>
                  <a:srgbClr val="C00000"/>
                </a:solidFill>
              </a:rPr>
              <a:t>CERT</a:t>
            </a:r>
          </a:p>
          <a:p>
            <a:pPr marL="114300" indent="0">
              <a:spcBef>
                <a:spcPts val="0"/>
              </a:spcBef>
              <a:buNone/>
            </a:pPr>
            <a:r>
              <a:rPr lang="en-US" sz="2400" dirty="0"/>
              <a:t>Bunkie</a:t>
            </a:r>
            <a:endParaRPr lang="en-US" sz="2400" dirty="0"/>
          </a:p>
          <a:p>
            <a:pPr marL="114300" indent="0">
              <a:spcBef>
                <a:spcPts val="0"/>
              </a:spcBef>
              <a:buNone/>
            </a:pPr>
            <a:r>
              <a:rPr lang="en-US" sz="2400" dirty="0"/>
              <a:t>June 23-27, 2014</a:t>
            </a:r>
          </a:p>
          <a:p>
            <a:pPr marL="114300" indent="0">
              <a:spcBef>
                <a:spcPts val="0"/>
              </a:spcBef>
              <a:buNone/>
            </a:pPr>
            <a:r>
              <a:rPr lang="en-US" sz="2400" dirty="0"/>
              <a:t> </a:t>
            </a:r>
          </a:p>
          <a:p>
            <a:pPr marL="114300" indent="0">
              <a:spcBef>
                <a:spcPts val="0"/>
              </a:spcBef>
              <a:buNone/>
            </a:pPr>
            <a:r>
              <a:rPr lang="en-US" sz="2400" b="1" dirty="0">
                <a:solidFill>
                  <a:srgbClr val="C00000"/>
                </a:solidFill>
              </a:rPr>
              <a:t>Safety </a:t>
            </a:r>
            <a:r>
              <a:rPr lang="en-US" sz="2400" b="1" dirty="0" smtClean="0">
                <a:solidFill>
                  <a:srgbClr val="C00000"/>
                </a:solidFill>
              </a:rPr>
              <a:t>Town Expo</a:t>
            </a:r>
          </a:p>
          <a:p>
            <a:pPr marL="114300" indent="0">
              <a:spcBef>
                <a:spcPts val="0"/>
              </a:spcBef>
              <a:buNone/>
            </a:pPr>
            <a:r>
              <a:rPr lang="en-US" sz="2400" dirty="0"/>
              <a:t>Lake </a:t>
            </a:r>
            <a:r>
              <a:rPr lang="en-US" sz="2400" dirty="0"/>
              <a:t>Charles</a:t>
            </a:r>
          </a:p>
          <a:p>
            <a:pPr marL="114300" indent="0">
              <a:spcBef>
                <a:spcPts val="0"/>
              </a:spcBef>
              <a:buNone/>
            </a:pPr>
            <a:r>
              <a:rPr lang="en-US" sz="2400" dirty="0"/>
              <a:t>July </a:t>
            </a:r>
            <a:r>
              <a:rPr lang="en-US" sz="2400" dirty="0"/>
              <a:t>26</a:t>
            </a:r>
            <a:r>
              <a:rPr lang="en-US" sz="2400" dirty="0"/>
              <a:t>, 2014</a:t>
            </a:r>
          </a:p>
        </p:txBody>
      </p:sp>
      <p:sp>
        <p:nvSpPr>
          <p:cNvPr id="4" name="Content Placeholder 2"/>
          <p:cNvSpPr txBox="1">
            <a:spLocks/>
          </p:cNvSpPr>
          <p:nvPr/>
        </p:nvSpPr>
        <p:spPr bwMode="auto">
          <a:xfrm>
            <a:off x="4267200" y="16002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spcBef>
                <a:spcPts val="0"/>
              </a:spcBef>
              <a:buFont typeface="Arial" charset="0"/>
              <a:buNone/>
            </a:pPr>
            <a:endParaRPr lang="en-US" sz="4000" b="1" dirty="0" smtClean="0">
              <a:solidFill>
                <a:srgbClr val="C00000"/>
              </a:solidFill>
            </a:endParaRPr>
          </a:p>
          <a:p>
            <a:pPr marL="114300" indent="0" algn="ctr">
              <a:spcBef>
                <a:spcPts val="0"/>
              </a:spcBef>
              <a:buFont typeface="Arial" charset="0"/>
              <a:buNone/>
            </a:pPr>
            <a:endParaRPr lang="en-US" sz="4000" b="1" dirty="0" smtClean="0">
              <a:solidFill>
                <a:srgbClr val="C00000"/>
              </a:solidFill>
            </a:endParaRPr>
          </a:p>
          <a:p>
            <a:pPr marL="114300" indent="0" algn="ctr">
              <a:spcBef>
                <a:spcPts val="0"/>
              </a:spcBef>
              <a:buFont typeface="Arial" charset="0"/>
              <a:buNone/>
            </a:pPr>
            <a:r>
              <a:rPr lang="en-US" sz="4000" b="1" dirty="0" smtClean="0">
                <a:solidFill>
                  <a:srgbClr val="C00000"/>
                </a:solidFill>
              </a:rPr>
              <a:t>Registrations will be sent out soon!</a:t>
            </a:r>
            <a:endParaRPr lang="en-US" sz="4000" dirty="0" smtClean="0"/>
          </a:p>
        </p:txBody>
      </p:sp>
    </p:spTree>
    <p:extLst>
      <p:ext uri="{BB962C8B-B14F-4D97-AF65-F5344CB8AC3E}">
        <p14:creationId xmlns:p14="http://schemas.microsoft.com/office/powerpoint/2010/main" val="1315929365"/>
      </p:ext>
    </p:extLst>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Mission of Citizen Corp</a:t>
            </a:r>
            <a:endParaRPr lang="en-US" b="1" dirty="0"/>
          </a:p>
        </p:txBody>
      </p:sp>
      <p:sp>
        <p:nvSpPr>
          <p:cNvPr id="4099" name="Content Placeholder 2"/>
          <p:cNvSpPr>
            <a:spLocks noGrp="1"/>
          </p:cNvSpPr>
          <p:nvPr>
            <p:ph idx="1"/>
          </p:nvPr>
        </p:nvSpPr>
        <p:spPr>
          <a:xfrm>
            <a:off x="457200" y="1600200"/>
            <a:ext cx="7620000" cy="4953000"/>
          </a:xfrm>
        </p:spPr>
        <p:txBody>
          <a:bodyPr/>
          <a:lstStyle/>
          <a:p>
            <a:pPr marL="114300" indent="0" algn="ctr">
              <a:lnSpc>
                <a:spcPct val="150000"/>
              </a:lnSpc>
              <a:buNone/>
            </a:pPr>
            <a:r>
              <a:rPr lang="en-US" altLang="en-US" sz="2400" dirty="0" smtClean="0">
                <a:latin typeface="Bookman Old Style" pitchFamily="18" charset="0"/>
              </a:rPr>
              <a:t>The mission of the Citizen Corps program is to harness the power of every individual through educating, training and volunteer service.</a:t>
            </a:r>
          </a:p>
        </p:txBody>
      </p:sp>
    </p:spTree>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57200" y="609600"/>
            <a:ext cx="8153400" cy="4486275"/>
          </a:xfrm>
          <a:prstGeom prst="rect">
            <a:avLst/>
          </a:prstGeom>
          <a:noFill/>
          <a:ln w="9525">
            <a:noFill/>
            <a:miter lim="800000"/>
            <a:headEnd/>
            <a:tailEnd/>
          </a:ln>
          <a:effectLst/>
        </p:spPr>
        <p:txBody>
          <a:bodyPr>
            <a:spAutoFit/>
          </a:bodyPr>
          <a:lstStyle/>
          <a:p>
            <a:pPr algn="ctr">
              <a:defRPr/>
            </a:pPr>
            <a:r>
              <a:rPr lang="en-US" sz="3600" b="1" i="1" dirty="0">
                <a:solidFill>
                  <a:srgbClr val="0070C0"/>
                </a:solidFill>
                <a:effectLst>
                  <a:outerShdw blurRad="38100" dist="38100" dir="2700000" algn="tl">
                    <a:srgbClr val="C0C0C0"/>
                  </a:outerShdw>
                </a:effectLst>
                <a:latin typeface="+mn-lt"/>
              </a:rPr>
              <a:t>ARM</a:t>
            </a:r>
            <a:r>
              <a:rPr lang="en-US" sz="3600" i="1" dirty="0">
                <a:solidFill>
                  <a:schemeClr val="accent2"/>
                </a:solidFill>
                <a:effectLst>
                  <a:outerShdw blurRad="38100" dist="38100" dir="2700000" algn="tl">
                    <a:srgbClr val="C0C0C0"/>
                  </a:outerShdw>
                </a:effectLst>
                <a:latin typeface="+mn-lt"/>
              </a:rPr>
              <a:t> YOURSELF: </a:t>
            </a:r>
          </a:p>
          <a:p>
            <a:pPr algn="ctr">
              <a:defRPr/>
            </a:pPr>
            <a:endParaRPr lang="en-US" sz="3600" i="1" dirty="0">
              <a:solidFill>
                <a:schemeClr val="accent2"/>
              </a:solidFill>
              <a:effectLst>
                <a:outerShdw blurRad="38100" dist="38100" dir="2700000" algn="tl">
                  <a:srgbClr val="C0C0C0"/>
                </a:outerShdw>
              </a:effectLst>
              <a:latin typeface="+mn-lt"/>
            </a:endParaRPr>
          </a:p>
          <a:p>
            <a:pPr algn="ctr">
              <a:defRPr/>
            </a:pPr>
            <a:r>
              <a:rPr lang="en-US" sz="3600" b="1" i="1" dirty="0">
                <a:solidFill>
                  <a:srgbClr val="0070C0"/>
                </a:solidFill>
                <a:effectLst>
                  <a:outerShdw blurRad="38100" dist="38100" dir="2700000" algn="tl">
                    <a:srgbClr val="C0C0C0"/>
                  </a:outerShdw>
                </a:effectLst>
                <a:latin typeface="+mn-lt"/>
              </a:rPr>
              <a:t>A</a:t>
            </a:r>
            <a:r>
              <a:rPr lang="en-US" sz="3600" i="1" dirty="0">
                <a:solidFill>
                  <a:schemeClr val="accent2"/>
                </a:solidFill>
                <a:effectLst>
                  <a:outerShdw blurRad="38100" dist="38100" dir="2700000" algn="tl">
                    <a:srgbClr val="C0C0C0"/>
                  </a:outerShdw>
                </a:effectLst>
                <a:latin typeface="+mn-lt"/>
              </a:rPr>
              <a:t>CTIVATE</a:t>
            </a:r>
          </a:p>
          <a:p>
            <a:pPr algn="ctr">
              <a:defRPr/>
            </a:pPr>
            <a:endParaRPr lang="en-US" sz="3600" i="1" dirty="0">
              <a:solidFill>
                <a:schemeClr val="accent2"/>
              </a:solidFill>
              <a:effectLst>
                <a:outerShdw blurRad="38100" dist="38100" dir="2700000" algn="tl">
                  <a:srgbClr val="C0C0C0"/>
                </a:outerShdw>
              </a:effectLst>
              <a:latin typeface="+mn-lt"/>
            </a:endParaRPr>
          </a:p>
          <a:p>
            <a:pPr algn="ctr">
              <a:defRPr/>
            </a:pPr>
            <a:r>
              <a:rPr lang="en-US" sz="3600" b="1" i="1" dirty="0">
                <a:solidFill>
                  <a:srgbClr val="0070C0"/>
                </a:solidFill>
                <a:effectLst>
                  <a:outerShdw blurRad="38100" dist="38100" dir="2700000" algn="tl">
                    <a:srgbClr val="C0C0C0"/>
                  </a:outerShdw>
                </a:effectLst>
                <a:latin typeface="+mn-lt"/>
              </a:rPr>
              <a:t>R</a:t>
            </a:r>
            <a:r>
              <a:rPr lang="en-US" sz="3600" i="1" dirty="0">
                <a:solidFill>
                  <a:schemeClr val="accent2"/>
                </a:solidFill>
                <a:effectLst>
                  <a:outerShdw blurRad="38100" dist="38100" dir="2700000" algn="tl">
                    <a:srgbClr val="C0C0C0"/>
                  </a:outerShdw>
                </a:effectLst>
                <a:latin typeface="+mn-lt"/>
              </a:rPr>
              <a:t>ESPOND</a:t>
            </a:r>
          </a:p>
          <a:p>
            <a:pPr algn="ctr">
              <a:defRPr/>
            </a:pPr>
            <a:endParaRPr lang="en-US" sz="3600" i="1" dirty="0">
              <a:solidFill>
                <a:schemeClr val="accent2"/>
              </a:solidFill>
              <a:effectLst>
                <a:outerShdw blurRad="38100" dist="38100" dir="2700000" algn="tl">
                  <a:srgbClr val="C0C0C0"/>
                </a:outerShdw>
              </a:effectLst>
              <a:latin typeface="+mn-lt"/>
            </a:endParaRPr>
          </a:p>
          <a:p>
            <a:pPr algn="ctr">
              <a:defRPr/>
            </a:pPr>
            <a:r>
              <a:rPr lang="en-US" sz="3600" b="1" i="1" dirty="0">
                <a:solidFill>
                  <a:srgbClr val="0070C0"/>
                </a:solidFill>
                <a:effectLst>
                  <a:outerShdw blurRad="38100" dist="38100" dir="2700000" algn="tl">
                    <a:srgbClr val="C0C0C0"/>
                  </a:outerShdw>
                </a:effectLst>
                <a:latin typeface="+mn-lt"/>
              </a:rPr>
              <a:t>M</a:t>
            </a:r>
            <a:r>
              <a:rPr lang="en-US" sz="3600" i="1" dirty="0">
                <a:solidFill>
                  <a:schemeClr val="accent2"/>
                </a:solidFill>
                <a:effectLst>
                  <a:outerShdw blurRad="38100" dist="38100" dir="2700000" algn="tl">
                    <a:srgbClr val="C0C0C0"/>
                  </a:outerShdw>
                </a:effectLst>
                <a:latin typeface="+mn-lt"/>
              </a:rPr>
              <a:t>AKE A DIFFERENCE</a:t>
            </a:r>
          </a:p>
          <a:p>
            <a:pPr algn="ctr">
              <a:defRPr/>
            </a:pPr>
            <a:endParaRPr lang="en-US" sz="3600" i="1" dirty="0">
              <a:solidFill>
                <a:schemeClr val="accent2"/>
              </a:solidFill>
              <a:effectLst>
                <a:outerShdw blurRad="38100" dist="38100" dir="2700000" algn="tl">
                  <a:srgbClr val="C0C0C0"/>
                </a:outerShdw>
              </a:effectLst>
              <a:latin typeface="Bookman Old Style" pitchFamily="18" charset="0"/>
            </a:endParaRPr>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00600"/>
            <a:ext cx="546258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0"/>
            <a:ext cx="9144000" cy="838200"/>
          </a:xfrm>
        </p:spPr>
        <p:txBody>
          <a:bodyPr/>
          <a:lstStyle/>
          <a:p>
            <a:pPr algn="ctr" eaLnBrk="1" fontAlgn="auto" hangingPunct="1">
              <a:spcAft>
                <a:spcPts val="0"/>
              </a:spcAft>
              <a:defRPr/>
            </a:pPr>
            <a:r>
              <a:rPr lang="en-US" altLang="en-US" b="1" i="1" dirty="0" smtClean="0">
                <a:solidFill>
                  <a:srgbClr val="0070C0"/>
                </a:solidFill>
                <a:latin typeface="Bookman Old Style" pitchFamily="18" charset="0"/>
              </a:rPr>
              <a:t>Our Contact Info:</a:t>
            </a:r>
          </a:p>
        </p:txBody>
      </p:sp>
      <p:sp>
        <p:nvSpPr>
          <p:cNvPr id="36867" name="Rectangle 3"/>
          <p:cNvSpPr>
            <a:spLocks noGrp="1" noChangeArrowheads="1"/>
          </p:cNvSpPr>
          <p:nvPr>
            <p:ph idx="1"/>
          </p:nvPr>
        </p:nvSpPr>
        <p:spPr>
          <a:xfrm>
            <a:off x="152400" y="762000"/>
            <a:ext cx="8305800" cy="5029200"/>
          </a:xfrm>
        </p:spPr>
        <p:txBody>
          <a:bodyPr rtlCol="0">
            <a:normAutofit/>
          </a:bodyPr>
          <a:lstStyle/>
          <a:p>
            <a:pPr marL="285750" indent="-285750" eaLnBrk="1" fontAlgn="auto" hangingPunct="1">
              <a:spcAft>
                <a:spcPts val="0"/>
              </a:spcAft>
              <a:defRPr/>
            </a:pPr>
            <a:r>
              <a:rPr lang="en-US" sz="1600" b="1" dirty="0" smtClean="0">
                <a:latin typeface="Bookman Old Style" pitchFamily="18" charset="0"/>
              </a:rPr>
              <a:t>Angela Jouett -Calcasieu Medical Reserve Corps Coordinator and State Advocate for Citizen Corps </a:t>
            </a:r>
          </a:p>
          <a:p>
            <a:pPr marL="685800" lvl="1" indent="-285750" eaLnBrk="1" fontAlgn="auto" hangingPunct="1">
              <a:spcAft>
                <a:spcPts val="0"/>
              </a:spcAft>
              <a:defRPr/>
            </a:pPr>
            <a:r>
              <a:rPr lang="en-US" sz="1600" dirty="0" smtClean="0">
                <a:latin typeface="Bookman Old Style" pitchFamily="18" charset="0"/>
              </a:rPr>
              <a:t>Tel. (337) 656-0839</a:t>
            </a:r>
          </a:p>
          <a:p>
            <a:pPr marL="685800" lvl="1" indent="-285750" eaLnBrk="1" fontAlgn="auto" hangingPunct="1">
              <a:spcAft>
                <a:spcPts val="0"/>
              </a:spcAft>
              <a:defRPr/>
            </a:pPr>
            <a:r>
              <a:rPr lang="en-US" sz="1600" dirty="0" smtClean="0">
                <a:latin typeface="Bookman Old Style" pitchFamily="18" charset="0"/>
              </a:rPr>
              <a:t>ajouett@cppj.net</a:t>
            </a:r>
          </a:p>
          <a:p>
            <a:pPr eaLnBrk="1" hangingPunct="1">
              <a:defRPr/>
            </a:pPr>
            <a:endParaRPr lang="en-US" altLang="en-US" sz="1600" b="1" dirty="0" smtClean="0">
              <a:latin typeface="Bookman Old Style" pitchFamily="18" charset="0"/>
            </a:endParaRPr>
          </a:p>
          <a:p>
            <a:pPr marL="285750" indent="-285750" eaLnBrk="1" hangingPunct="1">
              <a:defRPr/>
            </a:pPr>
            <a:r>
              <a:rPr lang="en-US" altLang="en-US" sz="1600" b="1" dirty="0" smtClean="0">
                <a:latin typeface="Bookman Old Style" pitchFamily="18" charset="0"/>
              </a:rPr>
              <a:t>Lt. </a:t>
            </a:r>
            <a:r>
              <a:rPr lang="en-US" altLang="en-US" sz="1600" b="1" dirty="0" err="1" smtClean="0">
                <a:latin typeface="Bookman Old Style" pitchFamily="18" charset="0"/>
              </a:rPr>
              <a:t>Lafate</a:t>
            </a:r>
            <a:r>
              <a:rPr lang="en-US" altLang="en-US" sz="1600" b="1" dirty="0" smtClean="0">
                <a:latin typeface="Bookman Old Style" pitchFamily="18" charset="0"/>
              </a:rPr>
              <a:t> Elliott Day, Jr. -Lafourche Parish Sheriff’s Office</a:t>
            </a:r>
          </a:p>
          <a:p>
            <a:pPr lvl="1" eaLnBrk="1" hangingPunct="1">
              <a:defRPr/>
            </a:pPr>
            <a:r>
              <a:rPr lang="en-US" sz="1600" dirty="0" smtClean="0">
                <a:latin typeface="Bookman Old Style" pitchFamily="18" charset="0"/>
              </a:rPr>
              <a:t>Tel. (985) 532-4327</a:t>
            </a:r>
          </a:p>
          <a:p>
            <a:pPr lvl="1" eaLnBrk="1" hangingPunct="1">
              <a:defRPr/>
            </a:pPr>
            <a:r>
              <a:rPr lang="en-US" sz="1600" dirty="0" smtClean="0">
                <a:latin typeface="Bookman Old Style" pitchFamily="18" charset="0"/>
              </a:rPr>
              <a:t>Lafate-day@lpso.net</a:t>
            </a:r>
            <a:endParaRPr lang="en-US" sz="1600" dirty="0" smtClean="0"/>
          </a:p>
          <a:p>
            <a:pPr marL="0" indent="0" eaLnBrk="1" fontAlgn="auto" hangingPunct="1">
              <a:spcAft>
                <a:spcPts val="0"/>
              </a:spcAft>
              <a:defRPr/>
            </a:pPr>
            <a:endParaRPr lang="en-US" sz="1600" dirty="0" smtClean="0">
              <a:latin typeface="Bookman Old Style" pitchFamily="18" charset="0"/>
            </a:endParaRPr>
          </a:p>
          <a:p>
            <a:pPr marL="285750" indent="-285750" eaLnBrk="1" fontAlgn="auto" hangingPunct="1">
              <a:spcAft>
                <a:spcPts val="0"/>
              </a:spcAft>
              <a:defRPr/>
            </a:pPr>
            <a:r>
              <a:rPr lang="en-US" sz="1600" b="1" dirty="0" smtClean="0">
                <a:latin typeface="Bookman Old Style" pitchFamily="18" charset="0"/>
              </a:rPr>
              <a:t>Timothy S. </a:t>
            </a:r>
            <a:r>
              <a:rPr lang="en-US" sz="1600" b="1" dirty="0" err="1" smtClean="0">
                <a:latin typeface="Bookman Old Style" pitchFamily="18" charset="0"/>
              </a:rPr>
              <a:t>Gautreau</a:t>
            </a:r>
            <a:r>
              <a:rPr lang="en-US" sz="1600" b="1" dirty="0" smtClean="0">
                <a:latin typeface="Bookman Old Style" pitchFamily="18" charset="0"/>
              </a:rPr>
              <a:t> </a:t>
            </a:r>
            <a:r>
              <a:rPr lang="en-US" sz="1600" b="1" dirty="0" smtClean="0">
                <a:latin typeface="Bookman Old Style" pitchFamily="18" charset="0"/>
              </a:rPr>
              <a:t>Jr.- Jefferson Parish Emergency Management</a:t>
            </a:r>
          </a:p>
          <a:p>
            <a:pPr marL="582613" lvl="1" indent="-285750" eaLnBrk="1" fontAlgn="auto" hangingPunct="1">
              <a:spcAft>
                <a:spcPts val="0"/>
              </a:spcAft>
              <a:defRPr/>
            </a:pPr>
            <a:r>
              <a:rPr lang="en-US" sz="1600" dirty="0" smtClean="0">
                <a:latin typeface="Bookman Old Style" pitchFamily="18" charset="0"/>
              </a:rPr>
              <a:t>Tel. (504) 349-5360</a:t>
            </a:r>
          </a:p>
          <a:p>
            <a:pPr marL="582613" lvl="1" indent="-285750" eaLnBrk="1" fontAlgn="auto" hangingPunct="1">
              <a:spcAft>
                <a:spcPts val="0"/>
              </a:spcAft>
              <a:defRPr/>
            </a:pPr>
            <a:r>
              <a:rPr lang="en-US" sz="1600" dirty="0" smtClean="0">
                <a:latin typeface="Bookman Old Style" pitchFamily="18" charset="0"/>
              </a:rPr>
              <a:t>tgautreau@jeffparish.net</a:t>
            </a:r>
          </a:p>
          <a:p>
            <a:pPr marL="296863" lvl="1" indent="0" eaLnBrk="1" fontAlgn="auto" hangingPunct="1">
              <a:spcAft>
                <a:spcPts val="0"/>
              </a:spcAft>
              <a:buFont typeface="Arial" charset="0"/>
              <a:buNone/>
              <a:defRPr/>
            </a:pPr>
            <a:r>
              <a:rPr lang="en-US" sz="1800" dirty="0" smtClean="0">
                <a:latin typeface="Bookman Old Style" pitchFamily="18" charset="0"/>
              </a:rPr>
              <a:t> </a:t>
            </a:r>
          </a:p>
          <a:p>
            <a:pPr marL="285750" indent="-285750" eaLnBrk="1" fontAlgn="auto" hangingPunct="1">
              <a:spcAft>
                <a:spcPts val="0"/>
              </a:spcAft>
              <a:defRPr/>
            </a:pPr>
            <a:r>
              <a:rPr lang="en-US" sz="1800" b="1" dirty="0" smtClean="0">
                <a:latin typeface="Bookman Old Style" pitchFamily="18" charset="0"/>
              </a:rPr>
              <a:t>John Lane - ASST. Chief Training Officer</a:t>
            </a:r>
          </a:p>
          <a:p>
            <a:pPr marL="582613" lvl="1" indent="-285750" eaLnBrk="1" fontAlgn="auto" hangingPunct="1">
              <a:spcAft>
                <a:spcPts val="0"/>
              </a:spcAft>
              <a:defRPr/>
            </a:pPr>
            <a:r>
              <a:rPr lang="en-US" sz="1600" dirty="0" smtClean="0">
                <a:latin typeface="Bookman Old Style" pitchFamily="18" charset="0"/>
              </a:rPr>
              <a:t>Tel. (318) 673-6766</a:t>
            </a:r>
          </a:p>
          <a:p>
            <a:pPr marL="582613" lvl="1" indent="-285750" eaLnBrk="1" fontAlgn="auto" hangingPunct="1">
              <a:spcAft>
                <a:spcPts val="0"/>
              </a:spcAft>
              <a:defRPr/>
            </a:pPr>
            <a:r>
              <a:rPr lang="en-US" sz="1600" dirty="0" smtClean="0">
                <a:latin typeface="Bookman Old Style" pitchFamily="18" charset="0"/>
              </a:rPr>
              <a:t>John.lane@shreveportla.gov</a:t>
            </a:r>
          </a:p>
          <a:p>
            <a:pPr marL="296863" lvl="1" indent="0" eaLnBrk="1" fontAlgn="auto" hangingPunct="1">
              <a:spcAft>
                <a:spcPts val="0"/>
              </a:spcAft>
              <a:defRPr/>
            </a:pPr>
            <a:endParaRPr lang="en-US" sz="1600" dirty="0" smtClean="0">
              <a:latin typeface="Bookman Old Style" pitchFamily="18" charset="0"/>
            </a:endParaRPr>
          </a:p>
          <a:p>
            <a:pPr marL="0" indent="0" eaLnBrk="1" fontAlgn="auto" hangingPunct="1">
              <a:spcAft>
                <a:spcPts val="0"/>
              </a:spcAft>
              <a:buFont typeface="Arial" charset="0"/>
              <a:buNone/>
              <a:defRPr/>
            </a:pPr>
            <a:endParaRPr lang="en-US" dirty="0" smtClean="0">
              <a:latin typeface="Bookman Old Style" pitchFamily="18" charset="0"/>
            </a:endParaRPr>
          </a:p>
        </p:txBody>
      </p:sp>
      <p:pic>
        <p:nvPicPr>
          <p:cNvPr id="27652" name="Picture 4" descr="MRC-no-box-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91200"/>
            <a:ext cx="1219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943600"/>
            <a:ext cx="19462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6019800"/>
            <a:ext cx="12620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Content Placeholder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943600"/>
            <a:ext cx="1371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9436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Citizen Corp</a:t>
            </a:r>
            <a:endParaRPr lang="en-US" b="1" dirty="0"/>
          </a:p>
        </p:txBody>
      </p:sp>
      <p:sp>
        <p:nvSpPr>
          <p:cNvPr id="4099" name="Content Placeholder 2"/>
          <p:cNvSpPr>
            <a:spLocks noGrp="1"/>
          </p:cNvSpPr>
          <p:nvPr>
            <p:ph idx="1"/>
          </p:nvPr>
        </p:nvSpPr>
        <p:spPr>
          <a:xfrm>
            <a:off x="457200" y="1600200"/>
            <a:ext cx="7620000" cy="4953000"/>
          </a:xfrm>
        </p:spPr>
        <p:txBody>
          <a:bodyPr/>
          <a:lstStyle/>
          <a:p>
            <a:pPr>
              <a:lnSpc>
                <a:spcPct val="150000"/>
              </a:lnSpc>
            </a:pPr>
            <a:r>
              <a:rPr lang="en-US" altLang="en-US" sz="2000" dirty="0" smtClean="0">
                <a:latin typeface="Bookman Old Style" pitchFamily="18" charset="0"/>
              </a:rPr>
              <a:t>The cornerstone of any successful Citizen Corps program is our attention to detail and our complete commitment to the Safety of the Program.</a:t>
            </a:r>
          </a:p>
          <a:p>
            <a:pPr>
              <a:lnSpc>
                <a:spcPct val="150000"/>
              </a:lnSpc>
            </a:pPr>
            <a:endParaRPr lang="en-US" altLang="en-US" sz="2000" dirty="0" smtClean="0">
              <a:latin typeface="Bookman Old Style" pitchFamily="18" charset="0"/>
            </a:endParaRPr>
          </a:p>
          <a:p>
            <a:pPr>
              <a:lnSpc>
                <a:spcPct val="150000"/>
              </a:lnSpc>
            </a:pPr>
            <a:r>
              <a:rPr lang="en-US" altLang="en-US" sz="2000" dirty="0" smtClean="0">
                <a:latin typeface="Bookman Old Style" pitchFamily="18" charset="0"/>
              </a:rPr>
              <a:t>Safety Training is Good Training</a:t>
            </a:r>
          </a:p>
          <a:p>
            <a:pPr>
              <a:lnSpc>
                <a:spcPct val="150000"/>
              </a:lnSpc>
            </a:pPr>
            <a:endParaRPr lang="en-US" altLang="en-US" sz="2000" dirty="0" smtClean="0">
              <a:latin typeface="Bookman Old Style" pitchFamily="18" charset="0"/>
            </a:endParaRPr>
          </a:p>
          <a:p>
            <a:pPr>
              <a:lnSpc>
                <a:spcPct val="150000"/>
              </a:lnSpc>
            </a:pPr>
            <a:r>
              <a:rPr lang="en-US" altLang="en-US" sz="2000" dirty="0" smtClean="0">
                <a:latin typeface="Bookman Old Style" pitchFamily="18" charset="0"/>
              </a:rPr>
              <a:t>Instructors who are responsible for teaching the program must focus on and be familiar with the mission of the Citizen Corps Program.</a:t>
            </a:r>
          </a:p>
        </p:txBody>
      </p:sp>
    </p:spTree>
    <p:extLst>
      <p:ext uri="{BB962C8B-B14F-4D97-AF65-F5344CB8AC3E}">
        <p14:creationId xmlns:p14="http://schemas.microsoft.com/office/powerpoint/2010/main" val="2038368844"/>
      </p:ext>
    </p:extLst>
  </p:cSld>
  <p:clrMapOvr>
    <a:masterClrMapping/>
  </p:clrMapOvr>
  <p:transition spd="med">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Citizen Corp</a:t>
            </a:r>
            <a:endParaRPr lang="en-US" b="1" dirty="0"/>
          </a:p>
        </p:txBody>
      </p:sp>
      <p:sp>
        <p:nvSpPr>
          <p:cNvPr id="4099" name="Content Placeholder 2"/>
          <p:cNvSpPr>
            <a:spLocks noGrp="1"/>
          </p:cNvSpPr>
          <p:nvPr>
            <p:ph idx="1"/>
          </p:nvPr>
        </p:nvSpPr>
        <p:spPr>
          <a:xfrm>
            <a:off x="457200" y="1600200"/>
            <a:ext cx="7620000" cy="4953000"/>
          </a:xfrm>
        </p:spPr>
        <p:txBody>
          <a:bodyPr/>
          <a:lstStyle/>
          <a:p>
            <a:pPr>
              <a:lnSpc>
                <a:spcPct val="150000"/>
              </a:lnSpc>
            </a:pPr>
            <a:r>
              <a:rPr lang="en-US" altLang="en-US" sz="2000" dirty="0" smtClean="0">
                <a:latin typeface="Bookman Old Style" pitchFamily="18" charset="0"/>
              </a:rPr>
              <a:t>The cornerstone of any successful Citizen Corps program is our attention to detail and our complete commitment to the Safety of the Program.</a:t>
            </a:r>
          </a:p>
          <a:p>
            <a:pPr>
              <a:lnSpc>
                <a:spcPct val="150000"/>
              </a:lnSpc>
            </a:pPr>
            <a:endParaRPr lang="en-US" altLang="en-US" sz="2000" dirty="0" smtClean="0">
              <a:latin typeface="Bookman Old Style" pitchFamily="18" charset="0"/>
            </a:endParaRPr>
          </a:p>
          <a:p>
            <a:pPr>
              <a:lnSpc>
                <a:spcPct val="150000"/>
              </a:lnSpc>
            </a:pPr>
            <a:r>
              <a:rPr lang="en-US" altLang="en-US" sz="2000" dirty="0" smtClean="0">
                <a:latin typeface="Bookman Old Style" pitchFamily="18" charset="0"/>
              </a:rPr>
              <a:t>Safety Training is Good Training</a:t>
            </a:r>
          </a:p>
          <a:p>
            <a:pPr>
              <a:lnSpc>
                <a:spcPct val="150000"/>
              </a:lnSpc>
            </a:pPr>
            <a:endParaRPr lang="en-US" altLang="en-US" sz="2000" dirty="0" smtClean="0">
              <a:latin typeface="Bookman Old Style" pitchFamily="18" charset="0"/>
            </a:endParaRPr>
          </a:p>
          <a:p>
            <a:pPr>
              <a:lnSpc>
                <a:spcPct val="150000"/>
              </a:lnSpc>
            </a:pPr>
            <a:r>
              <a:rPr lang="en-US" altLang="en-US" sz="2000" dirty="0" smtClean="0">
                <a:latin typeface="Bookman Old Style" pitchFamily="18" charset="0"/>
              </a:rPr>
              <a:t>Instructors who are responsible for teaching the program must focus on and be familiar with the mission of the Citizen Corps Program.</a:t>
            </a:r>
          </a:p>
        </p:txBody>
      </p:sp>
    </p:spTree>
    <p:extLst>
      <p:ext uri="{BB962C8B-B14F-4D97-AF65-F5344CB8AC3E}">
        <p14:creationId xmlns:p14="http://schemas.microsoft.com/office/powerpoint/2010/main" val="4152711594"/>
      </p:ext>
    </p:extLst>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Duties of Local Citizen Corps Councils</a:t>
            </a:r>
          </a:p>
        </p:txBody>
      </p:sp>
      <p:sp>
        <p:nvSpPr>
          <p:cNvPr id="5123" name="Content Placeholder 2"/>
          <p:cNvSpPr>
            <a:spLocks noGrp="1"/>
          </p:cNvSpPr>
          <p:nvPr>
            <p:ph idx="1"/>
          </p:nvPr>
        </p:nvSpPr>
        <p:spPr/>
        <p:txBody>
          <a:bodyPr/>
          <a:lstStyle/>
          <a:p>
            <a:pPr eaLnBrk="1" hangingPunct="1"/>
            <a:r>
              <a:rPr lang="en-US" altLang="en-US" sz="1800" dirty="0" smtClean="0">
                <a:latin typeface="Bookman Old Style" pitchFamily="18" charset="0"/>
              </a:rPr>
              <a:t>Local Citizen Corps Councils: Promote and strengthen the Citizen Corps programs at the community level, such as Volunteers in Police Service programs, CERT teams, Medical Reserve Corps units, and Neighborhood Watch groups;</a:t>
            </a:r>
          </a:p>
          <a:p>
            <a:pPr eaLnBrk="1" hangingPunct="1"/>
            <a:endParaRPr lang="en-US" altLang="en-US" sz="1800" dirty="0" smtClean="0">
              <a:latin typeface="Bookman Old Style" pitchFamily="18" charset="0"/>
            </a:endParaRPr>
          </a:p>
          <a:p>
            <a:pPr eaLnBrk="1" hangingPunct="1"/>
            <a:r>
              <a:rPr lang="en-US" altLang="en-US" sz="1800" dirty="0" smtClean="0">
                <a:latin typeface="Bookman Old Style" pitchFamily="18" charset="0"/>
              </a:rPr>
              <a:t>Provide opportunities for special skills and interests; </a:t>
            </a:r>
          </a:p>
          <a:p>
            <a:pPr eaLnBrk="1" hangingPunct="1"/>
            <a:endParaRPr lang="en-US" altLang="en-US" sz="1800" dirty="0" smtClean="0">
              <a:latin typeface="Bookman Old Style" pitchFamily="18" charset="0"/>
            </a:endParaRPr>
          </a:p>
          <a:p>
            <a:pPr eaLnBrk="1" hangingPunct="1"/>
            <a:r>
              <a:rPr lang="en-US" altLang="en-US" sz="1800" dirty="0" smtClean="0">
                <a:latin typeface="Bookman Old Style" pitchFamily="18" charset="0"/>
              </a:rPr>
              <a:t>Develop targeted outreach for the community, including special needs groups;</a:t>
            </a:r>
          </a:p>
        </p:txBody>
      </p:sp>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altLang="en-US" b="1" dirty="0" smtClean="0">
                <a:solidFill>
                  <a:srgbClr val="0070C0"/>
                </a:solidFill>
              </a:rPr>
              <a:t>State Advocates</a:t>
            </a:r>
          </a:p>
        </p:txBody>
      </p:sp>
      <p:sp>
        <p:nvSpPr>
          <p:cNvPr id="6148" name="Content Placeholder 2"/>
          <p:cNvSpPr>
            <a:spLocks noGrp="1"/>
          </p:cNvSpPr>
          <p:nvPr>
            <p:ph idx="1"/>
          </p:nvPr>
        </p:nvSpPr>
        <p:spPr>
          <a:xfrm>
            <a:off x="533400" y="1371600"/>
            <a:ext cx="7620000" cy="4800600"/>
          </a:xfrm>
        </p:spPr>
        <p:txBody>
          <a:bodyPr/>
          <a:lstStyle/>
          <a:p>
            <a:pPr eaLnBrk="1" hangingPunct="1">
              <a:defRPr/>
            </a:pPr>
            <a:r>
              <a:rPr lang="en-US" altLang="en-US" dirty="0" smtClean="0">
                <a:latin typeface="Bookman Old Style" panose="02050604050505020204" pitchFamily="18" charset="0"/>
              </a:rPr>
              <a:t>The Citizen Corp Program elected state advocates to represent each program that is offered.</a:t>
            </a:r>
          </a:p>
          <a:p>
            <a:pPr marL="114300" indent="0" eaLnBrk="1" hangingPunct="1">
              <a:buNone/>
              <a:defRPr/>
            </a:pPr>
            <a:r>
              <a:rPr lang="en-US" altLang="en-US" dirty="0" smtClean="0">
                <a:latin typeface="Bookman Old Style" panose="02050604050505020204" pitchFamily="18" charset="0"/>
              </a:rPr>
              <a:t> </a:t>
            </a:r>
          </a:p>
          <a:p>
            <a:pPr eaLnBrk="1" hangingPunct="1">
              <a:defRPr/>
            </a:pPr>
            <a:r>
              <a:rPr lang="en-US" altLang="en-US" dirty="0" smtClean="0">
                <a:latin typeface="Bookman Old Style" panose="02050604050505020204" pitchFamily="18" charset="0"/>
              </a:rPr>
              <a:t>Advocates assist communities who are interested in starting a Citizen Corp program in their community.</a:t>
            </a:r>
          </a:p>
          <a:p>
            <a:pPr eaLnBrk="1" hangingPunct="1">
              <a:defRPr/>
            </a:pPr>
            <a:endParaRPr lang="en-US" altLang="en-US" dirty="0" smtClean="0">
              <a:latin typeface="Bookman Old Style" panose="02050604050505020204" pitchFamily="18" charset="0"/>
            </a:endParaRPr>
          </a:p>
          <a:p>
            <a:pPr eaLnBrk="1" hangingPunct="1">
              <a:defRPr/>
            </a:pPr>
            <a:r>
              <a:rPr lang="en-US" altLang="en-US" dirty="0" smtClean="0">
                <a:latin typeface="Bookman Old Style" panose="02050604050505020204" pitchFamily="18" charset="0"/>
              </a:rPr>
              <a:t>These advocates will provide knowledge and support where it is necessary.</a:t>
            </a:r>
          </a:p>
        </p:txBody>
      </p:sp>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543800" cy="3200400"/>
          </a:xfrm>
        </p:spPr>
        <p:txBody>
          <a:bodyPr/>
          <a:lstStyle/>
          <a:p>
            <a:pPr eaLnBrk="1" fontAlgn="auto" hangingPunct="1">
              <a:spcAft>
                <a:spcPts val="0"/>
              </a:spcAft>
              <a:defRPr/>
            </a:pPr>
            <a:r>
              <a:rPr lang="en-US" b="1" dirty="0" smtClean="0"/>
              <a:t>Louisiana Citizens Corps Council</a:t>
            </a:r>
            <a:br>
              <a:rPr lang="en-US" b="1" dirty="0" smtClean="0"/>
            </a:br>
            <a:endParaRPr lang="en-US" b="1" dirty="0"/>
          </a:p>
        </p:txBody>
      </p:sp>
      <p:sp>
        <p:nvSpPr>
          <p:cNvPr id="7171" name="Subtitle 2"/>
          <p:cNvSpPr>
            <a:spLocks noGrp="1"/>
          </p:cNvSpPr>
          <p:nvPr>
            <p:ph type="subTitle" idx="1"/>
          </p:nvPr>
        </p:nvSpPr>
        <p:spPr>
          <a:xfrm>
            <a:off x="685800" y="4572000"/>
            <a:ext cx="6461125" cy="1066800"/>
          </a:xfrm>
        </p:spPr>
        <p:txBody>
          <a:bodyPr/>
          <a:lstStyle/>
          <a:p>
            <a:pPr eaLnBrk="1" hangingPunct="1"/>
            <a:r>
              <a:rPr lang="en-US" altLang="en-US" sz="2800" smtClean="0">
                <a:solidFill>
                  <a:srgbClr val="FF0000"/>
                </a:solidFill>
              </a:rPr>
              <a:t>                                 </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4419600" cy="341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solidFill>
                  <a:srgbClr val="0070C0"/>
                </a:solidFill>
              </a:rPr>
              <a:t>State Citizen Corp Board</a:t>
            </a:r>
            <a:endParaRPr lang="en-US" b="1" dirty="0">
              <a:solidFill>
                <a:srgbClr val="0070C0"/>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latin typeface="Bookman Old Style" panose="02050604050505020204" pitchFamily="18" charset="0"/>
              </a:rPr>
              <a:t>The board has recently adopted a set of by-laws on how the board will continue in the future due to lack of state funding.</a:t>
            </a:r>
          </a:p>
          <a:p>
            <a:pPr eaLnBrk="1" fontAlgn="auto" hangingPunct="1">
              <a:spcAft>
                <a:spcPts val="0"/>
              </a:spcAft>
              <a:buFont typeface="Arial" pitchFamily="34" charset="0"/>
              <a:buChar char="•"/>
              <a:defRPr/>
            </a:pPr>
            <a:endParaRPr lang="en-US" dirty="0" smtClean="0">
              <a:latin typeface="Bookman Old Style" panose="02050604050505020204" pitchFamily="18" charset="0"/>
            </a:endParaRPr>
          </a:p>
          <a:p>
            <a:pPr eaLnBrk="1" fontAlgn="auto" hangingPunct="1">
              <a:spcAft>
                <a:spcPts val="0"/>
              </a:spcAft>
              <a:buFont typeface="Arial" pitchFamily="34" charset="0"/>
              <a:buChar char="•"/>
              <a:defRPr/>
            </a:pPr>
            <a:r>
              <a:rPr lang="en-US" dirty="0" smtClean="0">
                <a:latin typeface="Bookman Old Style" panose="02050604050505020204" pitchFamily="18" charset="0"/>
              </a:rPr>
              <a:t>Funding for projects will be put aside by the Governors Office of Homeland Security to fund special trainings and events.</a:t>
            </a:r>
          </a:p>
          <a:p>
            <a:pPr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a:t> </a:t>
            </a:r>
            <a:r>
              <a:rPr lang="en-US" dirty="0" smtClean="0"/>
              <a:t> </a:t>
            </a:r>
            <a:endParaRPr lang="en-US" dirty="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257800"/>
            <a:ext cx="3562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rgbClr val="2F2B20"/>
      </a:dk1>
      <a:lt1>
        <a:srgbClr val="FFFFFF"/>
      </a:lt1>
      <a:dk2>
        <a:srgbClr val="0070C0"/>
      </a:dk2>
      <a:lt2>
        <a:srgbClr val="DFDCB7"/>
      </a:lt2>
      <a:accent1>
        <a:srgbClr val="002060"/>
      </a:accent1>
      <a:accent2>
        <a:srgbClr val="FF0000"/>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1703</TotalTime>
  <Words>921</Words>
  <Application>Microsoft Office PowerPoint</Application>
  <PresentationFormat>On-screen Show (4:3)</PresentationFormat>
  <Paragraphs>159</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PowerPoint Presentation</vt:lpstr>
      <vt:lpstr>Louisiana State Citizen Corps Council</vt:lpstr>
      <vt:lpstr>Mission of Citizen Corp</vt:lpstr>
      <vt:lpstr>Citizen Corp</vt:lpstr>
      <vt:lpstr>Citizen Corp</vt:lpstr>
      <vt:lpstr>Duties of Local Citizen Corps Councils</vt:lpstr>
      <vt:lpstr>State Advocates</vt:lpstr>
      <vt:lpstr>Louisiana Citizens Corps Council </vt:lpstr>
      <vt:lpstr>State Citizen Corp Board</vt:lpstr>
      <vt:lpstr>State Citizen Corp Board</vt:lpstr>
      <vt:lpstr>Citizen Corps Initiatives      2014</vt:lpstr>
      <vt:lpstr>PowerPoint Presentation</vt:lpstr>
      <vt:lpstr>PowerPoint Presentation</vt:lpstr>
      <vt:lpstr>How Can an MRC Benefit Your Community</vt:lpstr>
      <vt:lpstr>Medical Support We Provide</vt:lpstr>
      <vt:lpstr>Non-Medical Support We Provide</vt:lpstr>
      <vt:lpstr>PowerPoint Presentation</vt:lpstr>
      <vt:lpstr>Assists Law Enforcement Agencies</vt:lpstr>
      <vt:lpstr>John Lane Assistant  Chief  Training  Officer</vt:lpstr>
      <vt:lpstr> Fire Corps is managed by Nation Volunteer Fire Council</vt:lpstr>
      <vt:lpstr> Fire Corps is managed by Nation Volunteer Fire Council</vt:lpstr>
      <vt:lpstr>Timothy  S.  Gauthreau  Jr.</vt:lpstr>
      <vt:lpstr>What is CERT?</vt:lpstr>
      <vt:lpstr>What Do We Do?</vt:lpstr>
      <vt:lpstr>Non Emergency Roles</vt:lpstr>
      <vt:lpstr>PowerPoint Presentation</vt:lpstr>
      <vt:lpstr>PowerPoint Presentation</vt:lpstr>
      <vt:lpstr>PowerPoint Presentation</vt:lpstr>
      <vt:lpstr>Upcoming Citizen Corp Sponsored Events</vt:lpstr>
      <vt:lpstr>PowerPoint Presentation</vt:lpstr>
      <vt:lpstr>Our Contact Info:</vt:lpstr>
    </vt:vector>
  </TitlesOfParts>
  <Company>DHH-OPH 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CCWalker</dc:creator>
  <cp:lastModifiedBy>Christina Dayries</cp:lastModifiedBy>
  <cp:revision>138</cp:revision>
  <dcterms:created xsi:type="dcterms:W3CDTF">2006-05-30T13:27:18Z</dcterms:created>
  <dcterms:modified xsi:type="dcterms:W3CDTF">2014-02-20T15:00:45Z</dcterms:modified>
</cp:coreProperties>
</file>