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65" r:id="rId2"/>
    <p:sldMasterId id="2147483672" r:id="rId3"/>
    <p:sldMasterId id="2147483648" r:id="rId4"/>
    <p:sldMasterId id="2147483679" r:id="rId5"/>
    <p:sldMasterId id="2147483686" r:id="rId6"/>
  </p:sldMasterIdLst>
  <p:notesMasterIdLst>
    <p:notesMasterId r:id="rId17"/>
  </p:notesMasterIdLst>
  <p:handoutMasterIdLst>
    <p:handoutMasterId r:id="rId18"/>
  </p:handoutMasterIdLst>
  <p:sldIdLst>
    <p:sldId id="268" r:id="rId7"/>
    <p:sldId id="283" r:id="rId8"/>
    <p:sldId id="288" r:id="rId9"/>
    <p:sldId id="291" r:id="rId10"/>
    <p:sldId id="289" r:id="rId11"/>
    <p:sldId id="290" r:id="rId12"/>
    <p:sldId id="267" r:id="rId13"/>
    <p:sldId id="292" r:id="rId14"/>
    <p:sldId id="293" r:id="rId15"/>
    <p:sldId id="28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62">
          <p15:clr>
            <a:srgbClr val="A4A3A4"/>
          </p15:clr>
        </p15:guide>
        <p15:guide id="2" pos="54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0202"/>
    <a:srgbClr val="E00202"/>
    <a:srgbClr val="595959"/>
    <a:srgbClr val="175195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4" autoAdjust="0"/>
    <p:restoredTop sz="99590" autoAdjust="0"/>
  </p:normalViewPr>
  <p:slideViewPr>
    <p:cSldViewPr snapToGrid="0" snapToObjects="1">
      <p:cViewPr varScale="1">
        <p:scale>
          <a:sx n="118" d="100"/>
          <a:sy n="118" d="100"/>
        </p:scale>
        <p:origin x="-1350" y="-102"/>
      </p:cViewPr>
      <p:guideLst>
        <p:guide orient="horz" pos="1862"/>
        <p:guide pos="547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280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AABDD-CF06-FF4C-A727-86EB22DF8F2F}" type="datetime1">
              <a:rPr lang="en-US" smtClean="0"/>
              <a:t>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BE482-B788-7448-8155-1973FBB90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833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9BDC4-B93F-2646-B57E-3F819966A793}" type="datetime1">
              <a:rPr lang="en-US" smtClean="0"/>
              <a:t>2/19/2014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F811F-1928-254C-BF43-FB576277D2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185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8EA761-386B-4B8B-946E-3091017B57B1}" type="slidenum">
              <a:rPr lang="en-US"/>
              <a:pPr/>
              <a:t>2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solidFill>
                  <a:schemeClr val="bg1"/>
                </a:solidFill>
              </a:rPr>
              <a:t>The applicant is required to buy insurance in the amount of the eligible damages for flood and general hazards. Mention in future diasters the importance of obligating/deobligating.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49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000"/>
            <a:ext cx="8229600" cy="903004"/>
          </a:xfrm>
        </p:spPr>
        <p:txBody>
          <a:bodyPr>
            <a:noAutofit/>
          </a:bodyPr>
          <a:lstStyle>
            <a:lvl1pPr algn="ctr">
              <a:defRPr sz="9000" b="1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0500" y="1307745"/>
            <a:ext cx="6119812" cy="389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0500" y="5367338"/>
            <a:ext cx="6119812" cy="639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000"/>
            <a:ext cx="8229600" cy="903004"/>
          </a:xfrm>
        </p:spPr>
        <p:txBody>
          <a:bodyPr>
            <a:noAutofit/>
          </a:bodyPr>
          <a:lstStyle>
            <a:lvl1pPr algn="ctr">
              <a:defRPr sz="9000" b="1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0500" y="1307745"/>
            <a:ext cx="6119812" cy="389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0500" y="5367338"/>
            <a:ext cx="6119812" cy="639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000"/>
            <a:ext cx="8229600" cy="903004"/>
          </a:xfrm>
        </p:spPr>
        <p:txBody>
          <a:bodyPr>
            <a:noAutofit/>
          </a:bodyPr>
          <a:lstStyle>
            <a:lvl1pPr algn="ctr">
              <a:defRPr sz="9000" b="1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0500" y="1307745"/>
            <a:ext cx="6119812" cy="389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0500" y="5367338"/>
            <a:ext cx="6119812" cy="639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000"/>
            <a:ext cx="8229600" cy="903004"/>
          </a:xfrm>
        </p:spPr>
        <p:txBody>
          <a:bodyPr>
            <a:noAutofit/>
          </a:bodyPr>
          <a:lstStyle>
            <a:lvl1pPr algn="ctr">
              <a:defRPr sz="9000" b="1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0500" y="1307745"/>
            <a:ext cx="6119812" cy="389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0500" y="5367338"/>
            <a:ext cx="6119812" cy="639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89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294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368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000"/>
            <a:ext cx="8229600" cy="903004"/>
          </a:xfrm>
        </p:spPr>
        <p:txBody>
          <a:bodyPr>
            <a:noAutofit/>
          </a:bodyPr>
          <a:lstStyle>
            <a:lvl1pPr algn="ctr">
              <a:defRPr sz="9000" b="1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74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21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0500" y="1307745"/>
            <a:ext cx="6119812" cy="389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0500" y="5367338"/>
            <a:ext cx="6119812" cy="639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8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000"/>
            <a:ext cx="8229600" cy="903004"/>
          </a:xfrm>
        </p:spPr>
        <p:txBody>
          <a:bodyPr>
            <a:noAutofit/>
          </a:bodyPr>
          <a:lstStyle>
            <a:lvl1pPr algn="ctr">
              <a:defRPr sz="9000" b="1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0500" y="1307745"/>
            <a:ext cx="6119812" cy="389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0500" y="5367338"/>
            <a:ext cx="6119812" cy="639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52700"/>
            <a:ext cx="8229600" cy="3425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987800" y="894090"/>
            <a:ext cx="493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rgbClr val="800000"/>
                </a:solidFill>
              </a:rPr>
              <a:t>Prepare 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Prevent + Respond</a:t>
            </a:r>
            <a:r>
              <a:rPr lang="en-US" sz="12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+ Recover + Mitigate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b="1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568325" indent="-342900" algn="l" defTabSz="569913" rtl="0" eaLnBrk="1" latinLnBrk="0" hangingPunct="1">
        <a:spcBef>
          <a:spcPts val="0"/>
        </a:spcBef>
        <a:buClr>
          <a:srgbClr val="595959"/>
        </a:buClr>
        <a:buFont typeface="Arial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1023938" indent="-285750" algn="l" defTabSz="457200" rtl="0" eaLnBrk="1" latinLnBrk="0" hangingPunct="1">
        <a:spcBef>
          <a:spcPts val="0"/>
        </a:spcBef>
        <a:buClr>
          <a:srgbClr val="595959"/>
        </a:buClr>
        <a:buFont typeface="Arial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368425" indent="-228600" algn="l" defTabSz="457200" rtl="0" eaLnBrk="1" latinLnBrk="0" hangingPunct="1">
        <a:spcBef>
          <a:spcPts val="0"/>
        </a:spcBef>
        <a:buClr>
          <a:srgbClr val="595959"/>
        </a:buClr>
        <a:buFont typeface="Courier New"/>
        <a:buChar char="o"/>
        <a:defRPr sz="2600" kern="1200">
          <a:solidFill>
            <a:srgbClr val="595959"/>
          </a:solidFill>
          <a:latin typeface="+mn-lt"/>
          <a:ea typeface="+mn-ea"/>
          <a:cs typeface="+mn-cs"/>
        </a:defRPr>
      </a:lvl3pPr>
      <a:lvl4pPr marL="1825625" indent="-228600" algn="l" defTabSz="457200" rtl="0" eaLnBrk="1" latinLnBrk="0" hangingPunct="1">
        <a:spcBef>
          <a:spcPts val="0"/>
        </a:spcBef>
        <a:buClr>
          <a:srgbClr val="595959"/>
        </a:buClr>
        <a:buFont typeface="Arial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4pPr>
      <a:lvl5pPr marL="2281238" indent="-228600" algn="l" defTabSz="457200" rtl="0" eaLnBrk="1" latinLnBrk="0" hangingPunct="1">
        <a:spcBef>
          <a:spcPts val="0"/>
        </a:spcBef>
        <a:buClr>
          <a:srgbClr val="595959"/>
        </a:buClr>
        <a:buFont typeface="Arial"/>
        <a:buChar char="»"/>
        <a:defRPr sz="2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52700"/>
            <a:ext cx="8229600" cy="3425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555220" y="1155700"/>
            <a:ext cx="249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987800" y="894090"/>
            <a:ext cx="493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Prepare + </a:t>
            </a:r>
            <a:r>
              <a:rPr lang="en-US" sz="1200" b="1" dirty="0" smtClean="0">
                <a:solidFill>
                  <a:srgbClr val="800000"/>
                </a:solidFill>
              </a:rPr>
              <a:t>Prevent 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Respond</a:t>
            </a:r>
            <a:r>
              <a:rPr lang="en-US" sz="12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+ Recover + Mitigate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568325" indent="-342900" algn="l" defTabSz="569913" rtl="0" eaLnBrk="1" latinLnBrk="0" hangingPunct="1">
        <a:spcBef>
          <a:spcPts val="0"/>
        </a:spcBef>
        <a:buFont typeface="Arial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1023938" indent="-285750" algn="l" defTabSz="457200" rtl="0" eaLnBrk="1" latinLnBrk="0" hangingPunct="1">
        <a:spcBef>
          <a:spcPts val="0"/>
        </a:spcBef>
        <a:buFont typeface="Arial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368425" indent="-228600" algn="l" defTabSz="457200" rtl="0" eaLnBrk="1" latinLnBrk="0" hangingPunct="1">
        <a:spcBef>
          <a:spcPts val="0"/>
        </a:spcBef>
        <a:buFont typeface="Courier New"/>
        <a:buChar char="o"/>
        <a:defRPr sz="2600" kern="1200">
          <a:solidFill>
            <a:srgbClr val="595959"/>
          </a:solidFill>
          <a:latin typeface="+mn-lt"/>
          <a:ea typeface="+mn-ea"/>
          <a:cs typeface="+mn-cs"/>
        </a:defRPr>
      </a:lvl3pPr>
      <a:lvl4pPr marL="1825625" indent="-228600" algn="l" defTabSz="457200" rtl="0" eaLnBrk="1" latinLnBrk="0" hangingPunct="1">
        <a:spcBef>
          <a:spcPts val="0"/>
        </a:spcBef>
        <a:buFont typeface="Arial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4pPr>
      <a:lvl5pPr marL="2281238" indent="-228600" algn="l" defTabSz="457200" rtl="0" eaLnBrk="1" latinLnBrk="0" hangingPunct="1">
        <a:spcBef>
          <a:spcPts val="0"/>
        </a:spcBef>
        <a:buFont typeface="Arial"/>
        <a:buChar char="»"/>
        <a:defRPr sz="2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52700"/>
            <a:ext cx="8229600" cy="3425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555220" y="1155700"/>
            <a:ext cx="249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987800" y="894090"/>
            <a:ext cx="493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Prepare + Prevent + </a:t>
            </a:r>
            <a:r>
              <a:rPr lang="en-US" sz="1200" b="1" dirty="0" smtClean="0">
                <a:solidFill>
                  <a:srgbClr val="800000"/>
                </a:solidFill>
              </a:rPr>
              <a:t>Respond</a:t>
            </a:r>
            <a:r>
              <a:rPr lang="en-US" sz="1200" b="1" baseline="0" dirty="0" smtClean="0">
                <a:solidFill>
                  <a:srgbClr val="800000"/>
                </a:solidFill>
              </a:rPr>
              <a:t> </a:t>
            </a:r>
            <a:r>
              <a:rPr lang="en-US" sz="12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Recover + Mitigate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568325" indent="-342900" algn="l" defTabSz="569913" rtl="0" eaLnBrk="1" latinLnBrk="0" hangingPunct="1">
        <a:spcBef>
          <a:spcPts val="0"/>
        </a:spcBef>
        <a:buFont typeface="Arial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1023938" indent="-285750" algn="l" defTabSz="457200" rtl="0" eaLnBrk="1" latinLnBrk="0" hangingPunct="1">
        <a:spcBef>
          <a:spcPts val="0"/>
        </a:spcBef>
        <a:buFont typeface="Arial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368425" indent="-228600" algn="l" defTabSz="457200" rtl="0" eaLnBrk="1" latinLnBrk="0" hangingPunct="1">
        <a:spcBef>
          <a:spcPts val="0"/>
        </a:spcBef>
        <a:buFont typeface="Courier New"/>
        <a:buChar char="o"/>
        <a:defRPr sz="2600" kern="1200">
          <a:solidFill>
            <a:srgbClr val="595959"/>
          </a:solidFill>
          <a:latin typeface="+mn-lt"/>
          <a:ea typeface="+mn-ea"/>
          <a:cs typeface="+mn-cs"/>
        </a:defRPr>
      </a:lvl3pPr>
      <a:lvl4pPr marL="1825625" indent="-228600" algn="l" defTabSz="457200" rtl="0" eaLnBrk="1" latinLnBrk="0" hangingPunct="1">
        <a:spcBef>
          <a:spcPts val="0"/>
        </a:spcBef>
        <a:buFont typeface="Arial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4pPr>
      <a:lvl5pPr marL="2281238" indent="-228600" algn="l" defTabSz="457200" rtl="0" eaLnBrk="1" latinLnBrk="0" hangingPunct="1">
        <a:spcBef>
          <a:spcPts val="0"/>
        </a:spcBef>
        <a:buFont typeface="Arial"/>
        <a:buChar char="»"/>
        <a:defRPr sz="2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52700"/>
            <a:ext cx="8229600" cy="3425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555220" y="1155700"/>
            <a:ext cx="249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987800" y="894090"/>
            <a:ext cx="493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Prepare + Prevent + Respond</a:t>
            </a:r>
            <a:r>
              <a:rPr lang="en-US" sz="12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+ </a:t>
            </a:r>
            <a:r>
              <a:rPr lang="en-US" sz="1200" b="1" baseline="0" dirty="0" smtClean="0">
                <a:solidFill>
                  <a:srgbClr val="800000"/>
                </a:solidFill>
              </a:rPr>
              <a:t>Recover </a:t>
            </a:r>
            <a:r>
              <a:rPr lang="en-US" sz="12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 Mitigate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568325" indent="-342900" algn="l" defTabSz="569913" rtl="0" eaLnBrk="1" latinLnBrk="0" hangingPunct="1">
        <a:spcBef>
          <a:spcPts val="0"/>
        </a:spcBef>
        <a:buFont typeface="Arial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1023938" indent="-285750" algn="l" defTabSz="457200" rtl="0" eaLnBrk="1" latinLnBrk="0" hangingPunct="1">
        <a:spcBef>
          <a:spcPts val="0"/>
        </a:spcBef>
        <a:buFont typeface="Arial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368425" indent="-228600" algn="l" defTabSz="457200" rtl="0" eaLnBrk="1" latinLnBrk="0" hangingPunct="1">
        <a:spcBef>
          <a:spcPts val="0"/>
        </a:spcBef>
        <a:buFont typeface="Courier New"/>
        <a:buChar char="o"/>
        <a:defRPr sz="2600" kern="1200">
          <a:solidFill>
            <a:srgbClr val="595959"/>
          </a:solidFill>
          <a:latin typeface="+mn-lt"/>
          <a:ea typeface="+mn-ea"/>
          <a:cs typeface="+mn-cs"/>
        </a:defRPr>
      </a:lvl3pPr>
      <a:lvl4pPr marL="1825625" indent="-228600" algn="l" defTabSz="457200" rtl="0" eaLnBrk="1" latinLnBrk="0" hangingPunct="1">
        <a:spcBef>
          <a:spcPts val="0"/>
        </a:spcBef>
        <a:buFont typeface="Arial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4pPr>
      <a:lvl5pPr marL="2281238" indent="-228600" algn="l" defTabSz="457200" rtl="0" eaLnBrk="1" latinLnBrk="0" hangingPunct="1">
        <a:spcBef>
          <a:spcPts val="0"/>
        </a:spcBef>
        <a:buFont typeface="Arial"/>
        <a:buChar char="»"/>
        <a:defRPr sz="2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52700"/>
            <a:ext cx="8229600" cy="3425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555220" y="1155700"/>
            <a:ext cx="249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987800" y="894090"/>
            <a:ext cx="493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Prepare + Prevent + Respond</a:t>
            </a:r>
            <a:r>
              <a:rPr lang="en-US" sz="12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+ Recover + </a:t>
            </a:r>
            <a:r>
              <a:rPr lang="en-US" sz="1200" b="1" baseline="0" dirty="0" smtClean="0">
                <a:solidFill>
                  <a:srgbClr val="800000"/>
                </a:solidFill>
              </a:rPr>
              <a:t>Mitigate</a:t>
            </a:r>
            <a:endParaRPr lang="en-US" sz="1200" b="1" dirty="0">
              <a:solidFill>
                <a:srgbClr val="8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568325" indent="-342900" algn="l" defTabSz="569913" rtl="0" eaLnBrk="1" latinLnBrk="0" hangingPunct="1">
        <a:spcBef>
          <a:spcPts val="0"/>
        </a:spcBef>
        <a:buFont typeface="Arial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1023938" indent="-285750" algn="l" defTabSz="457200" rtl="0" eaLnBrk="1" latinLnBrk="0" hangingPunct="1">
        <a:spcBef>
          <a:spcPts val="0"/>
        </a:spcBef>
        <a:buFont typeface="Arial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368425" indent="-228600" algn="l" defTabSz="457200" rtl="0" eaLnBrk="1" latinLnBrk="0" hangingPunct="1">
        <a:spcBef>
          <a:spcPts val="0"/>
        </a:spcBef>
        <a:buFont typeface="Courier New"/>
        <a:buChar char="o"/>
        <a:defRPr sz="2600" kern="1200">
          <a:solidFill>
            <a:srgbClr val="595959"/>
          </a:solidFill>
          <a:latin typeface="+mn-lt"/>
          <a:ea typeface="+mn-ea"/>
          <a:cs typeface="+mn-cs"/>
        </a:defRPr>
      </a:lvl3pPr>
      <a:lvl4pPr marL="1825625" indent="-228600" algn="l" defTabSz="457200" rtl="0" eaLnBrk="1" latinLnBrk="0" hangingPunct="1">
        <a:spcBef>
          <a:spcPts val="0"/>
        </a:spcBef>
        <a:buFont typeface="Arial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4pPr>
      <a:lvl5pPr marL="2281238" indent="-228600" algn="l" defTabSz="457200" rtl="0" eaLnBrk="1" latinLnBrk="0" hangingPunct="1">
        <a:spcBef>
          <a:spcPts val="0"/>
        </a:spcBef>
        <a:buFont typeface="Arial"/>
        <a:buChar char="»"/>
        <a:defRPr sz="2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52700"/>
            <a:ext cx="8229600" cy="3425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555220" y="1155700"/>
            <a:ext cx="249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987800" y="894090"/>
            <a:ext cx="493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rgbClr val="800000"/>
                </a:solidFill>
              </a:rPr>
              <a:t>Prepare + Prevent + Respond</a:t>
            </a:r>
            <a:r>
              <a:rPr lang="en-US" sz="1200" b="1" baseline="0" dirty="0" smtClean="0">
                <a:solidFill>
                  <a:srgbClr val="800000"/>
                </a:solidFill>
              </a:rPr>
              <a:t> + Recover + Mitigate</a:t>
            </a:r>
            <a:endParaRPr lang="en-US" sz="1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5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568325" indent="-342900" algn="l" defTabSz="569913" rtl="0" eaLnBrk="1" latinLnBrk="0" hangingPunct="1">
        <a:spcBef>
          <a:spcPts val="0"/>
        </a:spcBef>
        <a:buFont typeface="Arial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1023938" indent="-285750" algn="l" defTabSz="457200" rtl="0" eaLnBrk="1" latinLnBrk="0" hangingPunct="1">
        <a:spcBef>
          <a:spcPts val="0"/>
        </a:spcBef>
        <a:buFont typeface="Arial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368425" indent="-228600" algn="l" defTabSz="457200" rtl="0" eaLnBrk="1" latinLnBrk="0" hangingPunct="1">
        <a:spcBef>
          <a:spcPts val="0"/>
        </a:spcBef>
        <a:buFont typeface="Courier New"/>
        <a:buChar char="o"/>
        <a:defRPr sz="2600" kern="1200">
          <a:solidFill>
            <a:srgbClr val="595959"/>
          </a:solidFill>
          <a:latin typeface="+mn-lt"/>
          <a:ea typeface="+mn-ea"/>
          <a:cs typeface="+mn-cs"/>
        </a:defRPr>
      </a:lvl3pPr>
      <a:lvl4pPr marL="1825625" indent="-228600" algn="l" defTabSz="457200" rtl="0" eaLnBrk="1" latinLnBrk="0" hangingPunct="1">
        <a:spcBef>
          <a:spcPts val="0"/>
        </a:spcBef>
        <a:buFont typeface="Arial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4pPr>
      <a:lvl5pPr marL="2281238" indent="-228600" algn="l" defTabSz="457200" rtl="0" eaLnBrk="1" latinLnBrk="0" hangingPunct="1">
        <a:spcBef>
          <a:spcPts val="0"/>
        </a:spcBef>
        <a:buFont typeface="Arial"/>
        <a:buChar char="»"/>
        <a:defRPr sz="2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124200"/>
            <a:ext cx="8077200" cy="274320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+mn-lt"/>
              </a:rPr>
            </a:br>
            <a:r>
              <a:rPr lang="en-US" sz="2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+mn-lt"/>
              </a:rPr>
            </a:b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457200" y="2971800"/>
            <a:ext cx="8153400" cy="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26380" y="1419018"/>
            <a:ext cx="8267700" cy="1446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400" b="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Public Assistance Grant </a:t>
            </a:r>
            <a:r>
              <a:rPr lang="en-US" dirty="0"/>
              <a:t>Program</a:t>
            </a:r>
          </a:p>
          <a:p>
            <a:r>
              <a:rPr lang="en-US" dirty="0"/>
              <a:t>Donated Resources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499" y="3102243"/>
            <a:ext cx="4411462" cy="332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60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3200"/>
            <a:ext cx="8229600" cy="41148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472250" y="5047716"/>
            <a:ext cx="4343400" cy="701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spcBef>
                <a:spcPct val="0"/>
              </a:spcBef>
              <a:buNone/>
              <a:defRPr sz="4000" b="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QUESTIONS?</a:t>
            </a:r>
            <a:endParaRPr lang="en-US" b="1" dirty="0"/>
          </a:p>
        </p:txBody>
      </p:sp>
      <p:pic>
        <p:nvPicPr>
          <p:cNvPr id="5" name="Picture 4" descr="god bless volunte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4210" y="1282816"/>
            <a:ext cx="5399481" cy="356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40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97418" y="2615214"/>
            <a:ext cx="8229600" cy="284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74320" indent="-274320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US" sz="2200" dirty="0" smtClean="0"/>
              <a:t>Third party donated resources </a:t>
            </a:r>
            <a:r>
              <a:rPr lang="en-US" sz="2200" b="1" dirty="0" smtClean="0"/>
              <a:t>may be eligible </a:t>
            </a:r>
            <a:r>
              <a:rPr lang="en-US" sz="2200" dirty="0" smtClean="0"/>
              <a:t>to offset the non-Federal portion of the cost for emergency work.</a:t>
            </a:r>
          </a:p>
          <a:p>
            <a:pPr marL="274320" indent="-274320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endParaRPr lang="en-US" sz="2200" dirty="0" smtClean="0"/>
          </a:p>
          <a:p>
            <a:pPr marL="274320" indent="-274320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US" sz="2200" dirty="0" smtClean="0"/>
              <a:t>Donated </a:t>
            </a:r>
            <a:r>
              <a:rPr lang="en-US" sz="2200" dirty="0" smtClean="0"/>
              <a:t>Resources are:</a:t>
            </a:r>
          </a:p>
          <a:p>
            <a:pPr marL="731520" lvl="1" indent="-274320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US" sz="2200" b="1" dirty="0" smtClean="0">
                <a:solidFill>
                  <a:srgbClr val="C60202"/>
                </a:solidFill>
              </a:rPr>
              <a:t>volunteer labor</a:t>
            </a:r>
          </a:p>
          <a:p>
            <a:pPr marL="731520" lvl="1" indent="-274320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US" sz="2200" b="1" dirty="0" smtClean="0">
                <a:solidFill>
                  <a:srgbClr val="C60202"/>
                </a:solidFill>
              </a:rPr>
              <a:t>donated equipment </a:t>
            </a:r>
          </a:p>
          <a:p>
            <a:pPr marL="731520" lvl="1" indent="-274320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US" sz="2200" b="1" dirty="0" smtClean="0">
                <a:solidFill>
                  <a:srgbClr val="C60202"/>
                </a:solidFill>
              </a:rPr>
              <a:t>donated materials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97418" y="1460870"/>
            <a:ext cx="8485187" cy="740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 b="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/>
              <a:t>Donated Resources </a:t>
            </a:r>
          </a:p>
        </p:txBody>
      </p:sp>
      <p:pic>
        <p:nvPicPr>
          <p:cNvPr id="7" name="Content Placeholder 3" descr="levee reinforce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8305" y="3422035"/>
            <a:ext cx="3668713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63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FEMA Policy DAP 9525.2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85929"/>
            <a:ext cx="8229600" cy="342573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Provides guidance as to when an applicant may be eligible to </a:t>
            </a:r>
            <a:r>
              <a:rPr lang="en-US" sz="2800" b="1" dirty="0" smtClean="0">
                <a:solidFill>
                  <a:schemeClr val="tx1"/>
                </a:solidFill>
              </a:rPr>
              <a:t>apply credit </a:t>
            </a:r>
            <a:r>
              <a:rPr lang="en-US" sz="2800" dirty="0" smtClean="0">
                <a:solidFill>
                  <a:schemeClr val="tx1"/>
                </a:solidFill>
              </a:rPr>
              <a:t>for the </a:t>
            </a:r>
            <a:r>
              <a:rPr lang="en-US" sz="2800" b="1" dirty="0" smtClean="0">
                <a:solidFill>
                  <a:srgbClr val="C60202"/>
                </a:solidFill>
              </a:rPr>
              <a:t>use of volunteers </a:t>
            </a:r>
            <a:r>
              <a:rPr lang="en-US" sz="2800" dirty="0" smtClean="0">
                <a:solidFill>
                  <a:schemeClr val="tx1"/>
                </a:solidFill>
              </a:rPr>
              <a:t>and donation in performing emergency work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Identifies </a:t>
            </a:r>
            <a:r>
              <a:rPr lang="en-US" sz="2800" b="1" dirty="0" smtClean="0">
                <a:solidFill>
                  <a:schemeClr val="tx1"/>
                </a:solidFill>
              </a:rPr>
              <a:t>eligible</a:t>
            </a:r>
            <a:r>
              <a:rPr lang="en-US" sz="2800" dirty="0" smtClean="0">
                <a:solidFill>
                  <a:schemeClr val="tx1"/>
                </a:solidFill>
              </a:rPr>
              <a:t> components of work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Calculation </a:t>
            </a:r>
            <a:r>
              <a:rPr lang="en-US" sz="2800" dirty="0" smtClean="0">
                <a:solidFill>
                  <a:schemeClr val="tx1"/>
                </a:solidFill>
              </a:rPr>
              <a:t>of </a:t>
            </a:r>
            <a:r>
              <a:rPr lang="en-US" sz="2800" b="1" dirty="0" smtClean="0">
                <a:solidFill>
                  <a:schemeClr val="tx1"/>
                </a:solidFill>
              </a:rPr>
              <a:t>Volunteer Value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6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575" y="1295400"/>
            <a:ext cx="8577925" cy="90300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/>
              <a:t>DAP 9525.2 Eligibility of Donated Resources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2573"/>
            <a:ext cx="8229600" cy="371316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work must be </a:t>
            </a:r>
            <a:r>
              <a:rPr lang="en-US" b="1" dirty="0" smtClean="0">
                <a:solidFill>
                  <a:srgbClr val="C60202"/>
                </a:solidFill>
              </a:rPr>
              <a:t>authorized and documented </a:t>
            </a:r>
            <a:r>
              <a:rPr lang="en-US" dirty="0" smtClean="0">
                <a:solidFill>
                  <a:schemeClr val="tx1"/>
                </a:solidFill>
              </a:rPr>
              <a:t>by a local public official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Work </a:t>
            </a:r>
            <a:r>
              <a:rPr lang="en-US" dirty="0" smtClean="0">
                <a:solidFill>
                  <a:schemeClr val="tx1"/>
                </a:solidFill>
              </a:rPr>
              <a:t>must apply to emergency work organized by an </a:t>
            </a:r>
            <a:r>
              <a:rPr lang="en-US" b="1" dirty="0" smtClean="0">
                <a:solidFill>
                  <a:schemeClr val="tx1"/>
                </a:solidFill>
              </a:rPr>
              <a:t>eligible applicant</a:t>
            </a:r>
            <a:r>
              <a:rPr lang="en-US" dirty="0" smtClean="0">
                <a:solidFill>
                  <a:schemeClr val="tx1"/>
                </a:solidFill>
              </a:rPr>
              <a:t>. Examples include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Debris Removal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Search </a:t>
            </a:r>
            <a:r>
              <a:rPr lang="en-US" dirty="0" smtClean="0">
                <a:solidFill>
                  <a:schemeClr val="tx1"/>
                </a:solidFill>
              </a:rPr>
              <a:t>and Rescue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Sheltering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Filing </a:t>
            </a:r>
            <a:r>
              <a:rPr lang="en-US" dirty="0" smtClean="0">
                <a:solidFill>
                  <a:schemeClr val="tx1"/>
                </a:solidFill>
              </a:rPr>
              <a:t>and Placing Sandbags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41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7745"/>
            <a:ext cx="8229600" cy="3890694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Volunteer Labor: The rate charged for labor should be the </a:t>
            </a:r>
            <a:r>
              <a:rPr lang="en-US" sz="2800" b="1" dirty="0" smtClean="0">
                <a:solidFill>
                  <a:schemeClr val="tx1"/>
                </a:solidFill>
              </a:rPr>
              <a:t>same rate ordinarily paid for similar work </a:t>
            </a:r>
            <a:r>
              <a:rPr lang="en-US" sz="2800" dirty="0" smtClean="0">
                <a:solidFill>
                  <a:schemeClr val="tx1"/>
                </a:solidFill>
              </a:rPr>
              <a:t>with the applicant’s </a:t>
            </a:r>
            <a:r>
              <a:rPr lang="en-US" sz="2800" dirty="0" smtClean="0">
                <a:solidFill>
                  <a:schemeClr val="tx1"/>
                </a:solidFill>
              </a:rPr>
              <a:t>organization.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Donated </a:t>
            </a:r>
            <a:r>
              <a:rPr lang="en-US" sz="2800" dirty="0" smtClean="0">
                <a:solidFill>
                  <a:schemeClr val="tx1"/>
                </a:solidFill>
              </a:rPr>
              <a:t>Equipment: Shall be reimbursed at the </a:t>
            </a:r>
            <a:r>
              <a:rPr lang="en-US" sz="2800" b="1" dirty="0" smtClean="0">
                <a:solidFill>
                  <a:srgbClr val="C60202"/>
                </a:solidFill>
              </a:rPr>
              <a:t>FEMA Equipment </a:t>
            </a:r>
            <a:r>
              <a:rPr lang="en-US" sz="2800" b="1" dirty="0" smtClean="0">
                <a:solidFill>
                  <a:srgbClr val="C60202"/>
                </a:solidFill>
              </a:rPr>
              <a:t>Rate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en-US" sz="2800" b="1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Donated </a:t>
            </a:r>
            <a:r>
              <a:rPr lang="en-US" sz="2800" dirty="0" smtClean="0">
                <a:solidFill>
                  <a:schemeClr val="tx1"/>
                </a:solidFill>
              </a:rPr>
              <a:t>Materials is based on the </a:t>
            </a:r>
            <a:r>
              <a:rPr lang="en-US" sz="2800" b="1" dirty="0" smtClean="0">
                <a:solidFill>
                  <a:schemeClr val="tx1"/>
                </a:solidFill>
              </a:rPr>
              <a:t>current commercial rate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r>
              <a:rPr lang="en-US" sz="2800" dirty="0" smtClean="0">
                <a:solidFill>
                  <a:schemeClr val="tx1"/>
                </a:solidFill>
              </a:rPr>
              <a:t> Federal </a:t>
            </a:r>
            <a:r>
              <a:rPr lang="en-US" sz="2800" dirty="0" smtClean="0">
                <a:solidFill>
                  <a:schemeClr val="tx1"/>
                </a:solidFill>
              </a:rPr>
              <a:t>Donations may not be included.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DAP 9525.2 Components of Work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896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8404"/>
            <a:ext cx="8229600" cy="378003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Applicant </a:t>
            </a:r>
            <a:r>
              <a:rPr lang="en-US" sz="2800" b="1" dirty="0" smtClean="0">
                <a:solidFill>
                  <a:schemeClr val="tx1"/>
                </a:solidFill>
              </a:rPr>
              <a:t>must document </a:t>
            </a:r>
            <a:r>
              <a:rPr lang="en-US" sz="2800" dirty="0" smtClean="0">
                <a:solidFill>
                  <a:schemeClr val="tx1"/>
                </a:solidFill>
              </a:rPr>
              <a:t>all of the hours of volunteers, donated equipment hours, and costs of equipment to determine a total project cost.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The </a:t>
            </a:r>
            <a:r>
              <a:rPr lang="en-US" sz="2800" dirty="0" smtClean="0">
                <a:solidFill>
                  <a:schemeClr val="tx1"/>
                </a:solidFill>
              </a:rPr>
              <a:t>total credit </a:t>
            </a:r>
            <a:r>
              <a:rPr lang="en-US" sz="2800" b="1" dirty="0" smtClean="0">
                <a:solidFill>
                  <a:srgbClr val="C60202"/>
                </a:solidFill>
              </a:rPr>
              <a:t>is limited </a:t>
            </a:r>
            <a:r>
              <a:rPr lang="en-US" sz="2800" dirty="0" smtClean="0">
                <a:solidFill>
                  <a:schemeClr val="tx1"/>
                </a:solidFill>
              </a:rPr>
              <a:t>to the </a:t>
            </a:r>
            <a:r>
              <a:rPr lang="en-US" sz="2800" b="1" dirty="0" smtClean="0">
                <a:solidFill>
                  <a:schemeClr val="tx1"/>
                </a:solidFill>
              </a:rPr>
              <a:t>local cost share </a:t>
            </a:r>
            <a:r>
              <a:rPr lang="en-US" sz="2800" dirty="0" smtClean="0">
                <a:solidFill>
                  <a:schemeClr val="tx1"/>
                </a:solidFill>
              </a:rPr>
              <a:t>of emergency project worksheets.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DAP 9525.2 Calculation of Volunteer Value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8564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Documentation of Volunteer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8404"/>
            <a:ext cx="8229600" cy="3425739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Local Governments are encouraged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To establish </a:t>
            </a:r>
            <a:r>
              <a:rPr lang="en-US" sz="2400" b="1" dirty="0" smtClean="0">
                <a:solidFill>
                  <a:schemeClr val="tx1"/>
                </a:solidFill>
              </a:rPr>
              <a:t>ESF #6 </a:t>
            </a:r>
            <a:r>
              <a:rPr lang="en-US" sz="2400" dirty="0" smtClean="0">
                <a:solidFill>
                  <a:schemeClr val="tx1"/>
                </a:solidFill>
              </a:rPr>
              <a:t>to manage volunteers</a:t>
            </a:r>
          </a:p>
          <a:p>
            <a:pPr lvl="1"/>
            <a:endParaRPr lang="en-US" sz="2400" dirty="0" smtClean="0">
              <a:solidFill>
                <a:schemeClr val="tx1"/>
              </a:solidFill>
            </a:endParaRP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Register </a:t>
            </a:r>
            <a:r>
              <a:rPr lang="en-US" sz="2400" b="1" dirty="0" smtClean="0">
                <a:solidFill>
                  <a:schemeClr val="tx1"/>
                </a:solidFill>
              </a:rPr>
              <a:t>and Document </a:t>
            </a:r>
            <a:r>
              <a:rPr lang="en-US" sz="2400" dirty="0" smtClean="0">
                <a:solidFill>
                  <a:schemeClr val="tx1"/>
                </a:solidFill>
              </a:rPr>
              <a:t>your volunteers</a:t>
            </a:r>
          </a:p>
          <a:p>
            <a:pPr lvl="1"/>
            <a:endParaRPr lang="en-US" sz="2400" dirty="0" smtClean="0">
              <a:solidFill>
                <a:schemeClr val="tx1"/>
              </a:solidFill>
            </a:endParaRPr>
          </a:p>
          <a:p>
            <a:pPr lvl="1"/>
            <a:r>
              <a:rPr lang="en-US" sz="2400" b="1" dirty="0" smtClean="0">
                <a:solidFill>
                  <a:srgbClr val="C60202"/>
                </a:solidFill>
              </a:rPr>
              <a:t>Track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Name, Hours worked, location, and worked performed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8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8404"/>
            <a:ext cx="8229600" cy="3780035"/>
          </a:xfrm>
        </p:spPr>
        <p:txBody>
          <a:bodyPr>
            <a:normAutofit/>
          </a:bodyPr>
          <a:lstStyle/>
          <a:p>
            <a:pPr lvl="1"/>
            <a:r>
              <a:rPr lang="en-US" sz="2400" dirty="0">
                <a:solidFill>
                  <a:schemeClr val="tx1"/>
                </a:solidFill>
              </a:rPr>
              <a:t>Use of FEMA Force Account </a:t>
            </a:r>
            <a:r>
              <a:rPr lang="en-US" sz="2400" b="1" dirty="0">
                <a:solidFill>
                  <a:schemeClr val="tx1"/>
                </a:solidFill>
              </a:rPr>
              <a:t>Labor form </a:t>
            </a:r>
            <a:r>
              <a:rPr lang="en-US" sz="2400" dirty="0">
                <a:solidFill>
                  <a:schemeClr val="tx1"/>
                </a:solidFill>
              </a:rPr>
              <a:t>to document costs.</a:t>
            </a:r>
          </a:p>
          <a:p>
            <a:pPr lvl="2"/>
            <a:r>
              <a:rPr lang="en-US" sz="2200" dirty="0">
                <a:solidFill>
                  <a:schemeClr val="tx1"/>
                </a:solidFill>
              </a:rPr>
              <a:t>FEMA will typically develop a hourly rate for laborers</a:t>
            </a:r>
          </a:p>
          <a:p>
            <a:pPr lvl="1"/>
            <a:endParaRPr lang="en-US" sz="2400" dirty="0" smtClean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Use </a:t>
            </a:r>
            <a:r>
              <a:rPr lang="en-US" sz="2400" dirty="0" smtClean="0">
                <a:solidFill>
                  <a:schemeClr val="tx1"/>
                </a:solidFill>
              </a:rPr>
              <a:t>of the FEMA Force Account </a:t>
            </a:r>
            <a:r>
              <a:rPr lang="en-US" sz="2400" b="1" dirty="0" smtClean="0">
                <a:solidFill>
                  <a:schemeClr val="tx1"/>
                </a:solidFill>
              </a:rPr>
              <a:t>Equipment form </a:t>
            </a:r>
            <a:r>
              <a:rPr lang="en-US" sz="2400" dirty="0" smtClean="0">
                <a:solidFill>
                  <a:schemeClr val="tx1"/>
                </a:solidFill>
              </a:rPr>
              <a:t>and the FEMA equipment rates</a:t>
            </a:r>
          </a:p>
          <a:p>
            <a:pPr lvl="1"/>
            <a:endParaRPr lang="en-US" sz="2400" dirty="0" smtClean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Use </a:t>
            </a:r>
            <a:r>
              <a:rPr lang="en-US" sz="2400" dirty="0" smtClean="0">
                <a:solidFill>
                  <a:schemeClr val="tx1"/>
                </a:solidFill>
              </a:rPr>
              <a:t>of the FEMA Force Account </a:t>
            </a:r>
            <a:r>
              <a:rPr lang="en-US" sz="2400" b="1" dirty="0" smtClean="0">
                <a:solidFill>
                  <a:schemeClr val="tx1"/>
                </a:solidFill>
              </a:rPr>
              <a:t>Material form</a:t>
            </a:r>
          </a:p>
          <a:p>
            <a:pPr lvl="1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Documentation of Volunteer Efforts, cont.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6535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Limitations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8404"/>
            <a:ext cx="8229600" cy="378003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Donations credit is </a:t>
            </a:r>
            <a:r>
              <a:rPr lang="en-US" sz="2800" b="1" dirty="0" smtClean="0">
                <a:solidFill>
                  <a:schemeClr val="tx1"/>
                </a:solidFill>
              </a:rPr>
              <a:t>capped</a:t>
            </a:r>
            <a:r>
              <a:rPr lang="en-US" sz="2800" dirty="0" smtClean="0">
                <a:solidFill>
                  <a:schemeClr val="tx1"/>
                </a:solidFill>
              </a:rPr>
              <a:t> at the non federal share of emergency work.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Reasonable </a:t>
            </a:r>
            <a:r>
              <a:rPr lang="en-US" sz="2800" dirty="0" smtClean="0">
                <a:solidFill>
                  <a:schemeClr val="tx1"/>
                </a:solidFill>
              </a:rPr>
              <a:t>logistical support is an eligible cost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Donated </a:t>
            </a:r>
            <a:r>
              <a:rPr lang="en-US" sz="2800" dirty="0" smtClean="0">
                <a:solidFill>
                  <a:schemeClr val="tx1"/>
                </a:solidFill>
              </a:rPr>
              <a:t>Resources from another Federal grant or federally funded are </a:t>
            </a:r>
            <a:r>
              <a:rPr lang="en-US" sz="2800" b="1" dirty="0" smtClean="0">
                <a:solidFill>
                  <a:schemeClr val="tx1"/>
                </a:solidFill>
              </a:rPr>
              <a:t>not eligible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6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4715</TotalTime>
  <Words>367</Words>
  <Application>Microsoft Office PowerPoint</Application>
  <PresentationFormat>On-screen Show (4:3)</PresentationFormat>
  <Paragraphs>63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1_Office Theme</vt:lpstr>
      <vt:lpstr>2_Office Theme</vt:lpstr>
      <vt:lpstr>3_Office Theme</vt:lpstr>
      <vt:lpstr>Office Theme</vt:lpstr>
      <vt:lpstr>4_Office Theme</vt:lpstr>
      <vt:lpstr>5_Office Theme</vt:lpstr>
      <vt:lpstr>  </vt:lpstr>
      <vt:lpstr>PowerPoint Presentation</vt:lpstr>
      <vt:lpstr>FEMA Policy DAP 9525.2</vt:lpstr>
      <vt:lpstr>DAP 9525.2 Eligibility of Donated Resources</vt:lpstr>
      <vt:lpstr>DAP 9525.2 Components of Work </vt:lpstr>
      <vt:lpstr>DAP 9525.2 Calculation of Volunteer Value</vt:lpstr>
      <vt:lpstr>Documentation of Volunteer Efforts</vt:lpstr>
      <vt:lpstr>Documentation of Volunteer Efforts, cont.</vt:lpstr>
      <vt:lpstr>Limitations </vt:lpstr>
      <vt:lpstr>         </vt:lpstr>
    </vt:vector>
  </TitlesOfParts>
  <Company>Sides &amp;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Media</dc:creator>
  <cp:lastModifiedBy>Christina Dayries</cp:lastModifiedBy>
  <cp:revision>286</cp:revision>
  <cp:lastPrinted>2013-03-27T16:24:10Z</cp:lastPrinted>
  <dcterms:created xsi:type="dcterms:W3CDTF">2013-04-02T20:42:59Z</dcterms:created>
  <dcterms:modified xsi:type="dcterms:W3CDTF">2014-02-19T21:59:21Z</dcterms:modified>
</cp:coreProperties>
</file>