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33.xml" ContentType="application/vnd.openxmlformats-officedocument.presentationml.slide+xml"/>
  <Override PartName="/ppt/presentation.xml" ContentType="application/vnd.openxmlformats-officedocument.presentationml.presentation.main+xml"/>
  <Override PartName="/ppt/slides/slide3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notesSlides/notesSlide6.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xml" ContentType="application/vnd.openxmlformats-officedocument.presentationml.tags+xml"/>
  <Override PartName="/customXml/itemProps1.xml" ContentType="application/vnd.openxmlformats-officedocument.customXmlProperties+xml"/>
  <Override PartName="/docProps/core.xml" ContentType="application/vnd.openxmlformats-package.core-properties+xml"/>
  <Override PartName="/customXml/itemProps2.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ppt/revisionInfo.xml" ContentType="application/vnd.ms-powerpoint.revisioninfo+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7"/>
  </p:notesMasterIdLst>
  <p:handoutMasterIdLst>
    <p:handoutMasterId r:id="rId38"/>
  </p:handoutMasterIdLst>
  <p:sldIdLst>
    <p:sldId id="416" r:id="rId4"/>
    <p:sldId id="417" r:id="rId5"/>
    <p:sldId id="418" r:id="rId6"/>
    <p:sldId id="358" r:id="rId7"/>
    <p:sldId id="369" r:id="rId8"/>
    <p:sldId id="401" r:id="rId9"/>
    <p:sldId id="370" r:id="rId10"/>
    <p:sldId id="371" r:id="rId11"/>
    <p:sldId id="372" r:id="rId12"/>
    <p:sldId id="368" r:id="rId13"/>
    <p:sldId id="375" r:id="rId14"/>
    <p:sldId id="377" r:id="rId15"/>
    <p:sldId id="378" r:id="rId16"/>
    <p:sldId id="379" r:id="rId17"/>
    <p:sldId id="406" r:id="rId18"/>
    <p:sldId id="407" r:id="rId19"/>
    <p:sldId id="408" r:id="rId20"/>
    <p:sldId id="386" r:id="rId21"/>
    <p:sldId id="381" r:id="rId22"/>
    <p:sldId id="385" r:id="rId23"/>
    <p:sldId id="382" r:id="rId24"/>
    <p:sldId id="387" r:id="rId25"/>
    <p:sldId id="388" r:id="rId26"/>
    <p:sldId id="393" r:id="rId27"/>
    <p:sldId id="404" r:id="rId28"/>
    <p:sldId id="397" r:id="rId29"/>
    <p:sldId id="399" r:id="rId30"/>
    <p:sldId id="409" r:id="rId31"/>
    <p:sldId id="411" r:id="rId32"/>
    <p:sldId id="410" r:id="rId33"/>
    <p:sldId id="413" r:id="rId34"/>
    <p:sldId id="414" r:id="rId35"/>
    <p:sldId id="415" r:id="rId36"/>
  </p:sldIdLst>
  <p:sldSz cx="9144000" cy="6858000" type="screen4x3"/>
  <p:notesSz cx="7315200" cy="9601200"/>
  <p:custDataLst>
    <p:tags r:id="rId3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lton, John" initials="FJ" lastIdx="6" clrIdx="0">
    <p:extLst>
      <p:ext uri="{19B8F6BF-5375-455C-9EA6-DF929625EA0E}">
        <p15:presenceInfo xmlns:p15="http://schemas.microsoft.com/office/powerpoint/2012/main" userId="S-1-5-21-3586473188-2236239214-4124789332-1898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A2C6DE"/>
    <a:srgbClr val="003366"/>
    <a:srgbClr val="FF3300"/>
    <a:srgbClr val="CCECFF"/>
    <a:srgbClr val="E7F6FF"/>
    <a:srgbClr val="E1F4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83" autoAdjust="0"/>
    <p:restoredTop sz="70178" autoAdjust="0"/>
  </p:normalViewPr>
  <p:slideViewPr>
    <p:cSldViewPr>
      <p:cViewPr varScale="1">
        <p:scale>
          <a:sx n="59" d="100"/>
          <a:sy n="59" d="100"/>
        </p:scale>
        <p:origin x="1674"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p:cViewPr varScale="1">
        <p:scale>
          <a:sx n="61" d="100"/>
          <a:sy n="61" d="100"/>
        </p:scale>
        <p:origin x="2484"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gs" Target="tags/tag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 Id="rId46" Type="http://schemas.openxmlformats.org/officeDocument/2006/relationships/customXml" Target="../customXml/item3.xml"/><Relationship Id="rId20" Type="http://schemas.openxmlformats.org/officeDocument/2006/relationships/slide" Target="slides/slide17.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wrap="square" lIns="96661" tIns="48331" rIns="96661" bIns="48331" numCol="1" anchor="t" anchorCtr="0" compatLnSpc="1">
            <a:prstTxWarp prst="textNoShape">
              <a:avLst/>
            </a:prstTxWarp>
          </a:bodyPr>
          <a:lstStyle>
            <a:lvl1pPr eaLnBrk="1" hangingPunct="1">
              <a:defRPr sz="1300">
                <a:latin typeface="Calibri" panose="020F0502020204030204" pitchFamily="34" charset="0"/>
                <a:cs typeface="Arial" panose="020B0604020202020204" pitchFamily="34" charset="0"/>
              </a:defRPr>
            </a:lvl1pPr>
          </a:lstStyle>
          <a:p>
            <a:pPr>
              <a:defRPr/>
            </a:pPr>
            <a:endParaRPr lang="en-US" altLang="en-US"/>
          </a:p>
        </p:txBody>
      </p:sp>
      <p:sp>
        <p:nvSpPr>
          <p:cNvPr id="3" name="Date Placeholder 2"/>
          <p:cNvSpPr>
            <a:spLocks noGrp="1"/>
          </p:cNvSpPr>
          <p:nvPr>
            <p:ph type="dt" sz="quarter"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latin typeface="Calibri" panose="020F0502020204030204" pitchFamily="34" charset="0"/>
                <a:cs typeface="Arial" panose="020B0604020202020204" pitchFamily="34" charset="0"/>
              </a:defRPr>
            </a:lvl1pPr>
          </a:lstStyle>
          <a:p>
            <a:pPr>
              <a:defRPr/>
            </a:pPr>
            <a:fld id="{08CFCFA2-FC7E-45B8-BE98-8A328FEAC408}" type="datetimeFigureOut">
              <a:rPr lang="en-US" altLang="en-US"/>
              <a:pPr>
                <a:defRPr/>
              </a:pPr>
              <a:t>3/29/2018</a:t>
            </a:fld>
            <a:endParaRPr lang="en-US" altLang="en-US"/>
          </a:p>
        </p:txBody>
      </p:sp>
      <p:sp>
        <p:nvSpPr>
          <p:cNvPr id="4" name="Footer Placeholder 3"/>
          <p:cNvSpPr>
            <a:spLocks noGrp="1"/>
          </p:cNvSpPr>
          <p:nvPr>
            <p:ph type="ftr" sz="quarter" idx="2"/>
          </p:nvPr>
        </p:nvSpPr>
        <p:spPr>
          <a:xfrm>
            <a:off x="0" y="9119474"/>
            <a:ext cx="3169920" cy="480060"/>
          </a:xfrm>
          <a:prstGeom prst="rect">
            <a:avLst/>
          </a:prstGeom>
        </p:spPr>
        <p:txBody>
          <a:bodyPr vert="horz" wrap="square" lIns="96661" tIns="48331" rIns="96661" bIns="48331" numCol="1" anchor="b" anchorCtr="0" compatLnSpc="1">
            <a:prstTxWarp prst="textNoShape">
              <a:avLst/>
            </a:prstTxWarp>
          </a:bodyPr>
          <a:lstStyle>
            <a:lvl1pPr eaLnBrk="1" hangingPunct="1">
              <a:defRPr sz="1300">
                <a:latin typeface="Calibri" panose="020F0502020204030204" pitchFamily="34" charset="0"/>
                <a:cs typeface="Arial" panose="020B0604020202020204" pitchFamily="34" charset="0"/>
              </a:defRPr>
            </a:lvl1pPr>
          </a:lstStyle>
          <a:p>
            <a:pPr>
              <a:defRPr/>
            </a:pPr>
            <a:endParaRPr lang="en-US" alt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atin typeface="Calibri" pitchFamily="34" charset="0"/>
              </a:defRPr>
            </a:lvl1pPr>
          </a:lstStyle>
          <a:p>
            <a:fld id="{4668BEDF-C589-49F0-9646-C93D9C1AF993}" type="slidenum">
              <a:rPr lang="en-US" altLang="en-US"/>
              <a:pPr/>
              <a:t>‹#›</a:t>
            </a:fld>
            <a:endParaRPr lang="en-US" altLang="en-US"/>
          </a:p>
        </p:txBody>
      </p:sp>
    </p:spTree>
    <p:extLst>
      <p:ext uri="{BB962C8B-B14F-4D97-AF65-F5344CB8AC3E}">
        <p14:creationId xmlns:p14="http://schemas.microsoft.com/office/powerpoint/2010/main" val="24684656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wrap="square" lIns="96661" tIns="48331" rIns="96661" bIns="48331" numCol="1" anchor="t" anchorCtr="0" compatLnSpc="1">
            <a:prstTxWarp prst="textNoShape">
              <a:avLst/>
            </a:prstTxWarp>
          </a:bodyPr>
          <a:lstStyle>
            <a:lvl1pPr eaLnBrk="1" hangingPunct="1">
              <a:defRPr sz="1300">
                <a:latin typeface="Calibri" panose="020F0502020204030204" pitchFamily="34" charset="0"/>
                <a:cs typeface="Arial" panose="020B0604020202020204" pitchFamily="34" charset="0"/>
              </a:defRPr>
            </a:lvl1pPr>
          </a:lstStyle>
          <a:p>
            <a:pPr>
              <a:defRPr/>
            </a:pPr>
            <a:endParaRPr lang="en-GB" altLang="en-US"/>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latin typeface="Calibri" panose="020F0502020204030204" pitchFamily="34" charset="0"/>
                <a:cs typeface="Arial" panose="020B0604020202020204" pitchFamily="34" charset="0"/>
              </a:defRPr>
            </a:lvl1pPr>
          </a:lstStyle>
          <a:p>
            <a:pPr>
              <a:defRPr/>
            </a:pPr>
            <a:fld id="{00CD84D7-DE6A-41E2-8AD2-7DDFB9CD6A10}" type="datetimeFigureOut">
              <a:rPr lang="en-GB" altLang="en-US"/>
              <a:pPr>
                <a:defRPr/>
              </a:pPr>
              <a:t>29/03/2018</a:t>
            </a:fld>
            <a:endParaRPr lang="en-GB" alt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GB"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wrap="square" lIns="96661" tIns="48331" rIns="96661" bIns="48331" numCol="1" anchor="b" anchorCtr="0" compatLnSpc="1">
            <a:prstTxWarp prst="textNoShape">
              <a:avLst/>
            </a:prstTxWarp>
          </a:bodyPr>
          <a:lstStyle>
            <a:lvl1pPr eaLnBrk="1" hangingPunct="1">
              <a:defRPr sz="1300">
                <a:latin typeface="Calibri" panose="020F0502020204030204" pitchFamily="34" charset="0"/>
                <a:cs typeface="Arial" panose="020B0604020202020204" pitchFamily="34" charset="0"/>
              </a:defRPr>
            </a:lvl1pPr>
          </a:lstStyle>
          <a:p>
            <a:pPr>
              <a:defRPr/>
            </a:pPr>
            <a:endParaRPr lang="en-GB" alt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atin typeface="Calibri" pitchFamily="34" charset="0"/>
              </a:defRPr>
            </a:lvl1pPr>
          </a:lstStyle>
          <a:p>
            <a:fld id="{70A13412-A57F-4598-8C29-A3EFCE9CB968}" type="slidenum">
              <a:rPr lang="en-GB" altLang="en-US"/>
              <a:pPr/>
              <a:t>‹#›</a:t>
            </a:fld>
            <a:endParaRPr lang="en-GB" altLang="en-US"/>
          </a:p>
        </p:txBody>
      </p:sp>
    </p:spTree>
    <p:extLst>
      <p:ext uri="{BB962C8B-B14F-4D97-AF65-F5344CB8AC3E}">
        <p14:creationId xmlns:p14="http://schemas.microsoft.com/office/powerpoint/2010/main" val="21432163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4</a:t>
            </a:fld>
            <a:endParaRPr lang="en-GB" altLang="en-US"/>
          </a:p>
        </p:txBody>
      </p:sp>
    </p:spTree>
    <p:extLst>
      <p:ext uri="{BB962C8B-B14F-4D97-AF65-F5344CB8AC3E}">
        <p14:creationId xmlns:p14="http://schemas.microsoft.com/office/powerpoint/2010/main" val="3096722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begin to develop and communicate our shelter plan. </a:t>
            </a:r>
          </a:p>
          <a:p>
            <a:endParaRPr lang="en-US" b="1" dirty="0"/>
          </a:p>
          <a:p>
            <a:r>
              <a:rPr lang="en-US" dirty="0"/>
              <a:t>The shelter manager makes an initial plan for the shelter. The manager will: map out the areas where services will be provided, making sure that all service delivery areas are clearly identified and fully accessible.</a:t>
            </a:r>
          </a:p>
          <a:p>
            <a:endParaRPr lang="en-US" dirty="0"/>
          </a:p>
          <a:p>
            <a:r>
              <a:rPr lang="en-US" dirty="0"/>
              <a:t>The plan will include: how the shelter will communicate with their</a:t>
            </a:r>
            <a:r>
              <a:rPr lang="en-US" baseline="0" dirty="0"/>
              <a:t> district or </a:t>
            </a:r>
            <a:r>
              <a:rPr lang="en-US" dirty="0"/>
              <a:t>headquarters, what tasks and resources need to be prioritized and how gaps will be addressed, the layout of services, partner coordination, an emergency plan in case there is an emergency within the shelter, instructions for using any specialized equipment in the shelter such as generators, and initial start up tasks for workers. </a:t>
            </a:r>
          </a:p>
          <a:p>
            <a:endParaRPr lang="en-US" dirty="0"/>
          </a:p>
          <a:p>
            <a:r>
              <a:rPr lang="en-US" dirty="0"/>
              <a:t>Once the plan is drafted, it will be communicated to all of the workers in the shelter, the facility point of contact, and leadership at the operation headquarters.</a:t>
            </a:r>
          </a:p>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13</a:t>
            </a:fld>
            <a:endParaRPr lang="en-GB" altLang="en-US"/>
          </a:p>
        </p:txBody>
      </p:sp>
    </p:spTree>
    <p:extLst>
      <p:ext uri="{BB962C8B-B14F-4D97-AF65-F5344CB8AC3E}">
        <p14:creationId xmlns:p14="http://schemas.microsoft.com/office/powerpoint/2010/main" val="2942256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nine directs the manager to two tools available to use in determining the personnel and material needs in a shelter, the Shelter Staffing Tool and the Shelter Supply Template.</a:t>
            </a:r>
          </a:p>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14</a:t>
            </a:fld>
            <a:endParaRPr lang="en-GB" altLang="en-US"/>
          </a:p>
        </p:txBody>
      </p:sp>
    </p:spTree>
    <p:extLst>
      <p:ext uri="{BB962C8B-B14F-4D97-AF65-F5344CB8AC3E}">
        <p14:creationId xmlns:p14="http://schemas.microsoft.com/office/powerpoint/2010/main" val="3071943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15</a:t>
            </a:fld>
            <a:endParaRPr lang="en-GB" altLang="en-US"/>
          </a:p>
        </p:txBody>
      </p:sp>
    </p:spTree>
    <p:extLst>
      <p:ext uri="{BB962C8B-B14F-4D97-AF65-F5344CB8AC3E}">
        <p14:creationId xmlns:p14="http://schemas.microsoft.com/office/powerpoint/2010/main" val="4079930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18</a:t>
            </a:fld>
            <a:endParaRPr lang="en-GB" altLang="en-US"/>
          </a:p>
        </p:txBody>
      </p:sp>
    </p:spTree>
    <p:extLst>
      <p:ext uri="{BB962C8B-B14F-4D97-AF65-F5344CB8AC3E}">
        <p14:creationId xmlns:p14="http://schemas.microsoft.com/office/powerpoint/2010/main" val="15951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19</a:t>
            </a:fld>
            <a:endParaRPr lang="en-GB" altLang="en-US"/>
          </a:p>
        </p:txBody>
      </p:sp>
    </p:spTree>
    <p:extLst>
      <p:ext uri="{BB962C8B-B14F-4D97-AF65-F5344CB8AC3E}">
        <p14:creationId xmlns:p14="http://schemas.microsoft.com/office/powerpoint/2010/main" val="3699338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20</a:t>
            </a:fld>
            <a:endParaRPr lang="en-GB" altLang="en-US"/>
          </a:p>
        </p:txBody>
      </p:sp>
    </p:spTree>
    <p:extLst>
      <p:ext uri="{BB962C8B-B14F-4D97-AF65-F5344CB8AC3E}">
        <p14:creationId xmlns:p14="http://schemas.microsoft.com/office/powerpoint/2010/main" val="4048051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94080" y="4559736"/>
            <a:ext cx="5852160" cy="4320540"/>
          </a:xfrm>
        </p:spPr>
        <p:txBody>
          <a:bodyPr/>
          <a:lstStyle/>
          <a:p>
            <a:endParaRPr lang="en-US" b="0"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21</a:t>
            </a:fld>
            <a:endParaRPr lang="en-GB" altLang="en-US"/>
          </a:p>
        </p:txBody>
      </p:sp>
    </p:spTree>
    <p:extLst>
      <p:ext uri="{BB962C8B-B14F-4D97-AF65-F5344CB8AC3E}">
        <p14:creationId xmlns:p14="http://schemas.microsoft.com/office/powerpoint/2010/main" val="2505820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22</a:t>
            </a:fld>
            <a:endParaRPr lang="en-GB" altLang="en-US"/>
          </a:p>
        </p:txBody>
      </p:sp>
    </p:spTree>
    <p:extLst>
      <p:ext uri="{BB962C8B-B14F-4D97-AF65-F5344CB8AC3E}">
        <p14:creationId xmlns:p14="http://schemas.microsoft.com/office/powerpoint/2010/main" val="2501113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23</a:t>
            </a:fld>
            <a:endParaRPr lang="en-GB" altLang="en-US"/>
          </a:p>
        </p:txBody>
      </p:sp>
    </p:spTree>
    <p:extLst>
      <p:ext uri="{BB962C8B-B14F-4D97-AF65-F5344CB8AC3E}">
        <p14:creationId xmlns:p14="http://schemas.microsoft.com/office/powerpoint/2010/main" val="122864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24</a:t>
            </a:fld>
            <a:endParaRPr lang="en-GB" altLang="en-US"/>
          </a:p>
        </p:txBody>
      </p:sp>
    </p:spTree>
    <p:extLst>
      <p:ext uri="{BB962C8B-B14F-4D97-AF65-F5344CB8AC3E}">
        <p14:creationId xmlns:p14="http://schemas.microsoft.com/office/powerpoint/2010/main" val="2715294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5</a:t>
            </a:fld>
            <a:endParaRPr lang="en-GB" altLang="en-US"/>
          </a:p>
        </p:txBody>
      </p:sp>
    </p:spTree>
    <p:extLst>
      <p:ext uri="{BB962C8B-B14F-4D97-AF65-F5344CB8AC3E}">
        <p14:creationId xmlns:p14="http://schemas.microsoft.com/office/powerpoint/2010/main" val="2385131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25</a:t>
            </a:fld>
            <a:endParaRPr lang="en-GB" altLang="en-US"/>
          </a:p>
        </p:txBody>
      </p:sp>
    </p:spTree>
    <p:extLst>
      <p:ext uri="{BB962C8B-B14F-4D97-AF65-F5344CB8AC3E}">
        <p14:creationId xmlns:p14="http://schemas.microsoft.com/office/powerpoint/2010/main" val="2590546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26</a:t>
            </a:fld>
            <a:endParaRPr lang="en-GB" altLang="en-US"/>
          </a:p>
        </p:txBody>
      </p:sp>
    </p:spTree>
    <p:extLst>
      <p:ext uri="{BB962C8B-B14F-4D97-AF65-F5344CB8AC3E}">
        <p14:creationId xmlns:p14="http://schemas.microsoft.com/office/powerpoint/2010/main" val="944596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27</a:t>
            </a:fld>
            <a:endParaRPr lang="en-GB" altLang="en-US"/>
          </a:p>
        </p:txBody>
      </p:sp>
    </p:spTree>
    <p:extLst>
      <p:ext uri="{BB962C8B-B14F-4D97-AF65-F5344CB8AC3E}">
        <p14:creationId xmlns:p14="http://schemas.microsoft.com/office/powerpoint/2010/main" val="957436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29</a:t>
            </a:fld>
            <a:endParaRPr lang="en-GB" altLang="en-US"/>
          </a:p>
        </p:txBody>
      </p:sp>
    </p:spTree>
    <p:extLst>
      <p:ext uri="{BB962C8B-B14F-4D97-AF65-F5344CB8AC3E}">
        <p14:creationId xmlns:p14="http://schemas.microsoft.com/office/powerpoint/2010/main" val="2994671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30</a:t>
            </a:fld>
            <a:endParaRPr lang="en-GB" altLang="en-US"/>
          </a:p>
        </p:txBody>
      </p:sp>
    </p:spTree>
    <p:extLst>
      <p:ext uri="{BB962C8B-B14F-4D97-AF65-F5344CB8AC3E}">
        <p14:creationId xmlns:p14="http://schemas.microsoft.com/office/powerpoint/2010/main" val="1745667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31</a:t>
            </a:fld>
            <a:endParaRPr lang="en-GB" altLang="en-US"/>
          </a:p>
        </p:txBody>
      </p:sp>
    </p:spTree>
    <p:extLst>
      <p:ext uri="{BB962C8B-B14F-4D97-AF65-F5344CB8AC3E}">
        <p14:creationId xmlns:p14="http://schemas.microsoft.com/office/powerpoint/2010/main" val="581301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6</a:t>
            </a:fld>
            <a:endParaRPr lang="en-GB" altLang="en-US"/>
          </a:p>
        </p:txBody>
      </p:sp>
    </p:spTree>
    <p:extLst>
      <p:ext uri="{BB962C8B-B14F-4D97-AF65-F5344CB8AC3E}">
        <p14:creationId xmlns:p14="http://schemas.microsoft.com/office/powerpoint/2010/main" val="2923506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7</a:t>
            </a:fld>
            <a:endParaRPr lang="en-GB" altLang="en-US"/>
          </a:p>
        </p:txBody>
      </p:sp>
    </p:spTree>
    <p:extLst>
      <p:ext uri="{BB962C8B-B14F-4D97-AF65-F5344CB8AC3E}">
        <p14:creationId xmlns:p14="http://schemas.microsoft.com/office/powerpoint/2010/main" val="1017334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320540"/>
            <a:ext cx="5852160" cy="4960620"/>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8</a:t>
            </a:fld>
            <a:endParaRPr lang="en-GB" altLang="en-US"/>
          </a:p>
        </p:txBody>
      </p:sp>
    </p:spTree>
    <p:extLst>
      <p:ext uri="{BB962C8B-B14F-4D97-AF65-F5344CB8AC3E}">
        <p14:creationId xmlns:p14="http://schemas.microsoft.com/office/powerpoint/2010/main" val="3962609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9</a:t>
            </a:fld>
            <a:endParaRPr lang="en-GB" altLang="en-US"/>
          </a:p>
        </p:txBody>
      </p:sp>
    </p:spTree>
    <p:extLst>
      <p:ext uri="{BB962C8B-B14F-4D97-AF65-F5344CB8AC3E}">
        <p14:creationId xmlns:p14="http://schemas.microsoft.com/office/powerpoint/2010/main" val="3496136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endParaRPr lang="en-US" dirty="0"/>
          </a:p>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10</a:t>
            </a:fld>
            <a:endParaRPr lang="en-GB" altLang="en-US"/>
          </a:p>
        </p:txBody>
      </p:sp>
    </p:spTree>
    <p:extLst>
      <p:ext uri="{BB962C8B-B14F-4D97-AF65-F5344CB8AC3E}">
        <p14:creationId xmlns:p14="http://schemas.microsoft.com/office/powerpoint/2010/main" val="4100298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11</a:t>
            </a:fld>
            <a:endParaRPr lang="en-GB" altLang="en-US"/>
          </a:p>
        </p:txBody>
      </p:sp>
    </p:spTree>
    <p:extLst>
      <p:ext uri="{BB962C8B-B14F-4D97-AF65-F5344CB8AC3E}">
        <p14:creationId xmlns:p14="http://schemas.microsoft.com/office/powerpoint/2010/main" val="4214575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359711"/>
            <a:ext cx="5852160" cy="4841439"/>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A13412-A57F-4598-8C29-A3EFCE9CB968}" type="slidenum">
              <a:rPr lang="en-GB" altLang="en-US" smtClean="0"/>
              <a:pPr/>
              <a:t>12</a:t>
            </a:fld>
            <a:endParaRPr lang="en-GB" altLang="en-US"/>
          </a:p>
        </p:txBody>
      </p:sp>
    </p:spTree>
    <p:extLst>
      <p:ext uri="{BB962C8B-B14F-4D97-AF65-F5344CB8AC3E}">
        <p14:creationId xmlns:p14="http://schemas.microsoft.com/office/powerpoint/2010/main" val="3682862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normAutofit/>
          </a:bodyPr>
          <a:lstStyle>
            <a:lvl1pPr>
              <a:defRPr sz="4800">
                <a:latin typeface="+mn-lt"/>
              </a:defRPr>
            </a:lvl1pPr>
          </a:lstStyle>
          <a:p>
            <a:r>
              <a:rPr lang="en-US" dirty="0"/>
              <a:t>Click to edit Master title style</a:t>
            </a:r>
          </a:p>
        </p:txBody>
      </p:sp>
      <p:sp>
        <p:nvSpPr>
          <p:cNvPr id="3" name="Subtitle 2"/>
          <p:cNvSpPr>
            <a:spLocks noGrp="1"/>
          </p:cNvSpPr>
          <p:nvPr>
            <p:ph type="subTitle" idx="1"/>
          </p:nvPr>
        </p:nvSpPr>
        <p:spPr>
          <a:xfrm>
            <a:off x="1371600" y="3584575"/>
            <a:ext cx="6400800" cy="1752600"/>
          </a:xfrm>
        </p:spPr>
        <p:txBody>
          <a:bodyPr>
            <a:normAutofit/>
          </a:bodyPr>
          <a:lstStyle>
            <a:lvl1pPr marL="0" indent="0" algn="ctr">
              <a:buNone/>
              <a:defRPr sz="3200">
                <a:solidFill>
                  <a:srgbClr val="6D6E70"/>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A8E8C5-8AFF-427D-97F6-77D94FF3DD49}" type="datetimeFigureOut">
              <a:rPr lang="en-US" altLang="en-US"/>
              <a:pPr>
                <a:defRPr/>
              </a:pPr>
              <a:t>3/29/2018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178FDF52-AAB4-48B3-BDE1-0E4E87F11FCB}"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atin typeface="+mn-lt"/>
              </a:defRPr>
            </a:lvl1pPr>
          </a:lstStyle>
          <a:p>
            <a:r>
              <a:rPr lang="en-US"/>
              <a:t>Click to edit Master title style</a:t>
            </a:r>
          </a:p>
        </p:txBody>
      </p:sp>
      <p:sp>
        <p:nvSpPr>
          <p:cNvPr id="3" name="Vertical Text Placeholder 2"/>
          <p:cNvSpPr>
            <a:spLocks noGrp="1"/>
          </p:cNvSpPr>
          <p:nvPr>
            <p:ph type="body" orient="vert" idx="1"/>
          </p:nvPr>
        </p:nvSpPr>
        <p:spPr/>
        <p:txBody>
          <a:bodyPr vert="eaVert">
            <a:normAutofit/>
          </a:bodyPr>
          <a:lstStyle>
            <a:lvl1pPr>
              <a:defRPr sz="3600">
                <a:latin typeface="+mn-lt"/>
              </a:defRPr>
            </a:lvl1pPr>
            <a:lvl2pPr>
              <a:defRPr sz="3200">
                <a:latin typeface="+mn-lt"/>
              </a:defRPr>
            </a:lvl2pPr>
            <a:lvl3pPr>
              <a:defRPr sz="28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AA3994-078E-414A-90FC-1F1C9796D7F8}" type="datetimeFigureOut">
              <a:rPr lang="en-US" altLang="en-US"/>
              <a:pPr>
                <a:defRPr/>
              </a:pPr>
              <a:t>3/29/2018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6BB40F87-CACB-48E5-A6AF-766678152D8C}"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90600"/>
            <a:ext cx="2057400" cy="5135563"/>
          </a:xfrm>
        </p:spPr>
        <p:txBody>
          <a:bodyPr vert="eaVert">
            <a:normAutofit/>
          </a:bodyPr>
          <a:lstStyle>
            <a:lvl1pPr>
              <a:defRPr sz="4400">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457200" y="990600"/>
            <a:ext cx="6019800" cy="5135563"/>
          </a:xfrm>
        </p:spPr>
        <p:txBody>
          <a:bodyPr vert="eaVert">
            <a:normAutofit/>
          </a:bodyPr>
          <a:lstStyle>
            <a:lvl1pPr>
              <a:defRPr sz="3600">
                <a:latin typeface="+mn-lt"/>
              </a:defRPr>
            </a:lvl1pPr>
            <a:lvl2pPr>
              <a:defRPr sz="3200">
                <a:latin typeface="+mn-lt"/>
              </a:defRPr>
            </a:lvl2pPr>
            <a:lvl3pPr>
              <a:defRPr sz="2800">
                <a:latin typeface="+mn-lt"/>
              </a:defRPr>
            </a:lvl3pPr>
            <a:lvl4pPr>
              <a:defRPr sz="2400">
                <a:latin typeface="+mn-lt"/>
              </a:defRPr>
            </a:lvl4pPr>
            <a:lvl5pP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B59C84F9-4968-41DC-A605-589488D5BB9F}" type="datetimeFigureOut">
              <a:rPr lang="en-US" altLang="en-US"/>
              <a:pPr>
                <a:defRPr/>
              </a:pPr>
              <a:t>3/29/2018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6238079A-6565-48DA-8DEB-ADCD8CB733EB}"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atin typeface="+mn-l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600">
                <a:latin typeface="+mn-lt"/>
              </a:defRPr>
            </a:lvl1pPr>
            <a:lvl2pPr>
              <a:defRPr sz="3200">
                <a:latin typeface="+mn-lt"/>
              </a:defRPr>
            </a:lvl2pPr>
            <a:lvl3pPr>
              <a:defRPr sz="2800">
                <a:latin typeface="+mn-lt"/>
              </a:defRPr>
            </a:lvl3pPr>
            <a:lvl4pPr>
              <a:defRPr sz="2400">
                <a:latin typeface="+mn-lt"/>
              </a:defRPr>
            </a:lvl4pPr>
            <a:lvl5pP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2930E19-E07C-4C47-AD13-45DBF3FD0BE2}" type="datetimeFigureOut">
              <a:rPr lang="en-US" altLang="en-US"/>
              <a:pPr>
                <a:defRPr/>
              </a:pPr>
              <a:t>3/29/2018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76CD969B-21DB-4471-94E4-DB6C49D9E9BE}"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Autofit/>
          </a:bodyPr>
          <a:lstStyle>
            <a:lvl1pPr algn="l">
              <a:defRPr sz="4400" b="1" cap="all">
                <a:latin typeface="+mj-l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rgbClr val="6D6E70"/>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fld id="{2A3C608D-579D-400D-9427-A211A6E3DCD8}" type="datetimeFigureOut">
              <a:rPr lang="en-US" altLang="en-US"/>
              <a:pPr>
                <a:defRPr/>
              </a:pPr>
              <a:t>3/29/2018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6A38D1F8-6EDD-4DCC-A91D-1D2CDEF0CCA6}"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a:bodyPr>
          <a:lstStyle>
            <a:lvl1pPr>
              <a:defRPr sz="4400">
                <a:latin typeface="+mn-lt"/>
              </a:defRPr>
            </a:lvl1pPr>
          </a:lstStyle>
          <a:p>
            <a:r>
              <a:rPr lang="en-US"/>
              <a:t>Click to edit Master title style</a:t>
            </a:r>
          </a:p>
        </p:txBody>
      </p:sp>
      <p:sp>
        <p:nvSpPr>
          <p:cNvPr id="3" name="Content Placeholder 2"/>
          <p:cNvSpPr>
            <a:spLocks noGrp="1"/>
          </p:cNvSpPr>
          <p:nvPr>
            <p:ph sz="half" idx="1"/>
          </p:nvPr>
        </p:nvSpPr>
        <p:spPr>
          <a:xfrm>
            <a:off x="457200" y="2209800"/>
            <a:ext cx="4038600" cy="3916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209800"/>
            <a:ext cx="4038600" cy="3916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5FAA8D91-CA6D-4DE6-A565-59A4EF02E90E}" type="datetimeFigureOut">
              <a:rPr lang="en-US" altLang="en-US"/>
              <a:pPr>
                <a:defRPr/>
              </a:pPr>
              <a:t>3/29/2018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C81775EE-F93B-48A0-9D03-B0E98D9DFB31}"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a:bodyPr>
          <a:lstStyle>
            <a:lvl1pPr>
              <a:defRPr sz="4400">
                <a:latin typeface="+mn-lt"/>
              </a:defRPr>
            </a:lvl1pPr>
          </a:lstStyle>
          <a:p>
            <a:r>
              <a:rPr lang="en-US"/>
              <a:t>Click to edit Master title style</a:t>
            </a:r>
          </a:p>
        </p:txBody>
      </p:sp>
      <p:sp>
        <p:nvSpPr>
          <p:cNvPr id="3" name="Text Placeholder 2"/>
          <p:cNvSpPr>
            <a:spLocks noGrp="1"/>
          </p:cNvSpPr>
          <p:nvPr>
            <p:ph type="body" idx="1"/>
          </p:nvPr>
        </p:nvSpPr>
        <p:spPr>
          <a:xfrm>
            <a:off x="457200" y="2209800"/>
            <a:ext cx="4040188" cy="685800"/>
          </a:xfrm>
        </p:spPr>
        <p:txBody>
          <a:bodyPr anchor="b">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895601"/>
            <a:ext cx="4040188" cy="3230562"/>
          </a:xfrm>
        </p:spPr>
        <p:txBody>
          <a:bodyPr>
            <a:normAutofit/>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2209800"/>
            <a:ext cx="4041775" cy="685800"/>
          </a:xfrm>
        </p:spPr>
        <p:txBody>
          <a:bodyPr anchor="b">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895601"/>
            <a:ext cx="4041775" cy="3230562"/>
          </a:xfrm>
        </p:spPr>
        <p:txBody>
          <a:bodyPr>
            <a:normAutofit/>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B28EDAB-B4AA-4BC5-BD02-83CA3D571C61}" type="datetimeFigureOut">
              <a:rPr lang="en-US" altLang="en-US"/>
              <a:pPr>
                <a:defRPr/>
              </a:pPr>
              <a:t>3/29/2018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fld id="{C44B5AB0-FB8B-4520-9A53-C31C38B33CD9}"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atin typeface="+mn-lt"/>
              </a:defRPr>
            </a:lvl1p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193A21D-F5E4-48DE-827F-9C81FC7226EC}" type="datetimeFigureOut">
              <a:rPr lang="en-US" altLang="en-US"/>
              <a:pPr>
                <a:defRPr/>
              </a:pPr>
              <a:t>3/29/2018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fld id="{6CC3DA3D-27D7-46BD-A593-3415AA211204}"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0D9BE3-7F8F-406A-B577-5775C7392D95}" type="datetimeFigureOut">
              <a:rPr lang="en-US" altLang="en-US"/>
              <a:pPr>
                <a:defRPr/>
              </a:pPr>
              <a:t>3/29/2018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fld id="{1D973667-1E9F-42AD-A824-39DAA890D05A}"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3008313" cy="1066800"/>
          </a:xfrm>
        </p:spPr>
        <p:txBody>
          <a:bodyPr anchor="b">
            <a:normAutofit/>
          </a:bodyPr>
          <a:lstStyle>
            <a:lvl1pPr algn="l">
              <a:defRPr sz="2400" b="1">
                <a:latin typeface="+mj-lt"/>
              </a:defRPr>
            </a:lvl1pPr>
          </a:lstStyle>
          <a:p>
            <a:r>
              <a:rPr lang="en-US"/>
              <a:t>Click to edit Master title style</a:t>
            </a:r>
          </a:p>
        </p:txBody>
      </p:sp>
      <p:sp>
        <p:nvSpPr>
          <p:cNvPr id="3" name="Content Placeholder 2"/>
          <p:cNvSpPr>
            <a:spLocks noGrp="1"/>
          </p:cNvSpPr>
          <p:nvPr>
            <p:ph idx="1"/>
          </p:nvPr>
        </p:nvSpPr>
        <p:spPr>
          <a:xfrm>
            <a:off x="3575050" y="990600"/>
            <a:ext cx="5111750" cy="5135563"/>
          </a:xfrm>
        </p:spPr>
        <p:txBody>
          <a:bodyPr>
            <a:normAutofit/>
          </a:bodyPr>
          <a:lstStyle>
            <a:lvl1pPr>
              <a:defRPr sz="3600">
                <a:latin typeface="+mn-lt"/>
              </a:defRPr>
            </a:lvl1pPr>
            <a:lvl2pPr>
              <a:defRPr sz="3200">
                <a:latin typeface="+mn-lt"/>
              </a:defRPr>
            </a:lvl2pPr>
            <a:lvl3pPr>
              <a:defRPr sz="2800">
                <a:latin typeface="+mn-lt"/>
              </a:defRPr>
            </a:lvl3pPr>
            <a:lvl4pPr>
              <a:defRPr sz="2400">
                <a:latin typeface="+mn-lt"/>
              </a:defRPr>
            </a:lvl4pPr>
            <a:lvl5pPr>
              <a:defRPr sz="24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057400"/>
            <a:ext cx="3008313" cy="4068763"/>
          </a:xfrm>
        </p:spPr>
        <p:txBody>
          <a:bodyPr/>
          <a:lstStyle>
            <a:lvl1pPr marL="0" indent="0">
              <a:buNone/>
              <a:defRPr sz="16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732E31E9-C8F1-4C84-B8D5-0E63E55D40B0}" type="datetimeFigureOut">
              <a:rPr lang="en-US" altLang="en-US"/>
              <a:pPr>
                <a:defRPr/>
              </a:pPr>
              <a:t>3/29/2018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F135AEE1-4D5F-4599-9E3C-2C1EE1A37587}"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atin typeface="+mj-lt"/>
              </a:defRPr>
            </a:lvl1pPr>
          </a:lstStyle>
          <a:p>
            <a:r>
              <a:rPr lang="en-US"/>
              <a:t>Click to edit Master title style</a:t>
            </a:r>
          </a:p>
        </p:txBody>
      </p:sp>
      <p:sp>
        <p:nvSpPr>
          <p:cNvPr id="3" name="Picture Placeholder 2"/>
          <p:cNvSpPr>
            <a:spLocks noGrp="1"/>
          </p:cNvSpPr>
          <p:nvPr>
            <p:ph type="pic" idx="1"/>
          </p:nvPr>
        </p:nvSpPr>
        <p:spPr>
          <a:xfrm>
            <a:off x="1792288" y="990599"/>
            <a:ext cx="5486400" cy="3736975"/>
          </a:xfrm>
        </p:spPr>
        <p:txBody>
          <a:bodyPr rtlCol="0">
            <a:normAutofit/>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6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E86AB3E-409A-419A-B6DD-77B71425031D}" type="datetimeFigureOut">
              <a:rPr lang="en-US" altLang="en-US"/>
              <a:pPr>
                <a:defRPr/>
              </a:pPr>
              <a:t>3/29/2018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4FC666FB-6099-4AD2-955F-D1116D21D229}"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90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2209800"/>
            <a:ext cx="8229600" cy="3916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chemeClr val="bg1"/>
                </a:solidFill>
                <a:latin typeface="Verdana" panose="020B0604030504040204" pitchFamily="34" charset="0"/>
                <a:cs typeface="Arial" panose="020B0604020202020204" pitchFamily="34" charset="0"/>
              </a:defRPr>
            </a:lvl1pPr>
          </a:lstStyle>
          <a:p>
            <a:pPr>
              <a:defRPr/>
            </a:pPr>
            <a:fld id="{BF86948F-B12C-4D77-BB0F-3164CFC44567}" type="datetimeFigureOut">
              <a:rPr lang="en-US" altLang="en-US"/>
              <a:pPr>
                <a:defRPr/>
              </a:pPr>
              <a:t>3/29/2018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latin typeface="Verdan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bg1"/>
                </a:solidFill>
                <a:latin typeface="Verdana" pitchFamily="34" charset="0"/>
              </a:defRPr>
            </a:lvl1pPr>
          </a:lstStyle>
          <a:p>
            <a:fld id="{0B585FB0-4AFF-4F70-9145-E8BE87F3DE7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n-lt"/>
          <a:ea typeface="Verdana" pitchFamily="34" charset="0"/>
          <a:cs typeface="Verdana" pitchFamily="34" charset="0"/>
        </a:defRPr>
      </a:lvl1pPr>
      <a:lvl2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2pPr>
      <a:lvl3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3pPr>
      <a:lvl4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4pPr>
      <a:lvl5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5pPr>
      <a:lvl6pPr marL="457200" algn="ctr" rtl="0" fontAlgn="base">
        <a:spcBef>
          <a:spcPct val="0"/>
        </a:spcBef>
        <a:spcAft>
          <a:spcPct val="0"/>
        </a:spcAft>
        <a:defRPr sz="4400">
          <a:solidFill>
            <a:schemeClr val="tx1"/>
          </a:solidFill>
          <a:latin typeface="Akzidenz-Grotesk Std Regular"/>
        </a:defRPr>
      </a:lvl6pPr>
      <a:lvl7pPr marL="914400" algn="ctr" rtl="0" fontAlgn="base">
        <a:spcBef>
          <a:spcPct val="0"/>
        </a:spcBef>
        <a:spcAft>
          <a:spcPct val="0"/>
        </a:spcAft>
        <a:defRPr sz="4400">
          <a:solidFill>
            <a:schemeClr val="tx1"/>
          </a:solidFill>
          <a:latin typeface="Akzidenz-Grotesk Std Regular"/>
        </a:defRPr>
      </a:lvl7pPr>
      <a:lvl8pPr marL="1371600" algn="ctr" rtl="0" fontAlgn="base">
        <a:spcBef>
          <a:spcPct val="0"/>
        </a:spcBef>
        <a:spcAft>
          <a:spcPct val="0"/>
        </a:spcAft>
        <a:defRPr sz="4400">
          <a:solidFill>
            <a:schemeClr val="tx1"/>
          </a:solidFill>
          <a:latin typeface="Akzidenz-Grotesk Std Regular"/>
        </a:defRPr>
      </a:lvl8pPr>
      <a:lvl9pPr marL="1828800" algn="ctr" rtl="0" fontAlgn="base">
        <a:spcBef>
          <a:spcPct val="0"/>
        </a:spcBef>
        <a:spcAft>
          <a:spcPct val="0"/>
        </a:spcAft>
        <a:defRPr sz="4400">
          <a:solidFill>
            <a:schemeClr val="tx1"/>
          </a:solidFill>
          <a:latin typeface="Akzidenz-Grotesk Std Regular"/>
        </a:defRPr>
      </a:lvl9pPr>
    </p:titleStyle>
    <p:bodyStyle>
      <a:lvl1pPr marL="342900" indent="-342900" algn="l" rtl="0" eaLnBrk="0" fontAlgn="base" hangingPunct="0">
        <a:spcBef>
          <a:spcPct val="20000"/>
        </a:spcBef>
        <a:spcAft>
          <a:spcPct val="0"/>
        </a:spcAft>
        <a:buFont typeface="Arial" charset="0"/>
        <a:buChar char="•"/>
        <a:defRPr sz="3600" kern="1200">
          <a:solidFill>
            <a:schemeClr val="tx1"/>
          </a:solidFill>
          <a:latin typeface="+mn-lt"/>
          <a:ea typeface="Verdana" pitchFamily="34" charset="0"/>
          <a:cs typeface="Verdana" pitchFamily="34" charset="0"/>
        </a:defRPr>
      </a:lvl1pPr>
      <a:lvl2pPr marL="742950" indent="-285750" algn="l" rtl="0" eaLnBrk="0" fontAlgn="base" hangingPunct="0">
        <a:spcBef>
          <a:spcPct val="20000"/>
        </a:spcBef>
        <a:spcAft>
          <a:spcPct val="0"/>
        </a:spcAft>
        <a:buFont typeface="Arial" charset="0"/>
        <a:buChar char="–"/>
        <a:defRPr sz="3200" kern="1200">
          <a:solidFill>
            <a:schemeClr val="tx1"/>
          </a:solidFill>
          <a:latin typeface="+mn-lt"/>
          <a:ea typeface="Verdana" pitchFamily="34" charset="0"/>
          <a:cs typeface="Verdana" pitchFamily="34" charset="0"/>
        </a:defRPr>
      </a:lvl2pPr>
      <a:lvl3pPr marL="1143000" indent="-228600" algn="l" rtl="0" eaLnBrk="0" fontAlgn="base" hangingPunct="0">
        <a:spcBef>
          <a:spcPct val="20000"/>
        </a:spcBef>
        <a:spcAft>
          <a:spcPct val="0"/>
        </a:spcAft>
        <a:buFont typeface="Arial" charset="0"/>
        <a:buChar char="•"/>
        <a:defRPr sz="2800" kern="1200">
          <a:solidFill>
            <a:schemeClr val="tx1"/>
          </a:solidFill>
          <a:latin typeface="+mn-lt"/>
          <a:ea typeface="Verdana" pitchFamily="34" charset="0"/>
          <a:cs typeface="Verdana" pitchFamily="34" charset="0"/>
        </a:defRPr>
      </a:lvl3pPr>
      <a:lvl4pPr marL="1600200" indent="-228600" algn="l" rtl="0" eaLnBrk="0" fontAlgn="base" hangingPunct="0">
        <a:spcBef>
          <a:spcPct val="20000"/>
        </a:spcBef>
        <a:spcAft>
          <a:spcPct val="0"/>
        </a:spcAft>
        <a:buFont typeface="Arial" charset="0"/>
        <a:buChar char="–"/>
        <a:defRPr sz="2400" kern="1200">
          <a:solidFill>
            <a:schemeClr val="tx1"/>
          </a:solidFill>
          <a:latin typeface="+mn-lt"/>
          <a:ea typeface="Verdana" pitchFamily="34" charset="0"/>
          <a:cs typeface="Verdana" pitchFamily="34" charset="0"/>
        </a:defRPr>
      </a:lvl4pPr>
      <a:lvl5pPr marL="2057400" indent="-228600" algn="l" rtl="0" eaLnBrk="0" fontAlgn="base" hangingPunct="0">
        <a:spcBef>
          <a:spcPct val="20000"/>
        </a:spcBef>
        <a:spcAft>
          <a:spcPct val="0"/>
        </a:spcAft>
        <a:buFont typeface="Arial" charset="0"/>
        <a:buChar char="»"/>
        <a:defRPr sz="24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9286"/>
            <a:ext cx="8229600" cy="1143000"/>
          </a:xfrm>
        </p:spPr>
        <p:txBody>
          <a:bodyPr>
            <a:noAutofit/>
          </a:bodyPr>
          <a:lstStyle/>
          <a:p>
            <a:r>
              <a:rPr lang="en-US" sz="3600" b="1" dirty="0">
                <a:solidFill>
                  <a:srgbClr val="0070C0"/>
                </a:solidFill>
              </a:rPr>
              <a:t>Red Cross Service Areas</a:t>
            </a:r>
            <a:endParaRPr lang="en-US" sz="3600" dirty="0"/>
          </a:p>
        </p:txBody>
      </p:sp>
      <p:pic>
        <p:nvPicPr>
          <p:cNvPr id="6" name="Content Placeholder 16">
            <a:extLst>
              <a:ext uri="{FF2B5EF4-FFF2-40B4-BE49-F238E27FC236}">
                <a16:creationId xmlns:a16="http://schemas.microsoft.com/office/drawing/2014/main" id="{BE32E4F4-F120-4707-A223-4555FE93608F}"/>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981200"/>
            <a:ext cx="2648010" cy="3602736"/>
          </a:xfrm>
          <a:prstGeom prst="rect">
            <a:avLst/>
          </a:prstGeom>
          <a:noFill/>
        </p:spPr>
      </p:pic>
      <p:pic>
        <p:nvPicPr>
          <p:cNvPr id="7" name="Content Placeholder 3" descr="A close up of a map&#10;&#10;Description generated with very high confidence">
            <a:extLst>
              <a:ext uri="{FF2B5EF4-FFF2-40B4-BE49-F238E27FC236}">
                <a16:creationId xmlns:a16="http://schemas.microsoft.com/office/drawing/2014/main" id="{66C76DE0-1704-470A-993D-CF2399D1F307}"/>
              </a:ext>
            </a:extLst>
          </p:cNvPr>
          <p:cNvPicPr>
            <a:picLocks/>
          </p:cNvPicPr>
          <p:nvPr/>
        </p:nvPicPr>
        <p:blipFill rotWithShape="1">
          <a:blip r:embed="rId3"/>
          <a:stretch/>
        </p:blipFill>
        <p:spPr bwMode="auto">
          <a:xfrm>
            <a:off x="304800" y="1981200"/>
            <a:ext cx="5131653" cy="3602736"/>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316307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04800" y="1041904"/>
            <a:ext cx="4038600" cy="4648032"/>
          </a:xfrm>
          <a:prstGeom prst="rect">
            <a:avLst/>
          </a:prstGeom>
        </p:spPr>
      </p:pic>
      <p:pic>
        <p:nvPicPr>
          <p:cNvPr id="4" name="Picture 3"/>
          <p:cNvPicPr>
            <a:picLocks noChangeAspect="1"/>
          </p:cNvPicPr>
          <p:nvPr/>
        </p:nvPicPr>
        <p:blipFill>
          <a:blip r:embed="rId4"/>
          <a:stretch>
            <a:fillRect/>
          </a:stretch>
        </p:blipFill>
        <p:spPr>
          <a:xfrm>
            <a:off x="4800600" y="344368"/>
            <a:ext cx="4127350" cy="646232"/>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9029" y="1002384"/>
            <a:ext cx="4871153" cy="4687552"/>
          </a:xfrm>
          <a:prstGeom prst="rect">
            <a:avLst/>
          </a:prstGeom>
        </p:spPr>
      </p:pic>
      <p:pic>
        <p:nvPicPr>
          <p:cNvPr id="7" name="Picture 6"/>
          <p:cNvPicPr>
            <a:picLocks noChangeAspect="1"/>
          </p:cNvPicPr>
          <p:nvPr/>
        </p:nvPicPr>
        <p:blipFill>
          <a:blip r:embed="rId6"/>
          <a:stretch>
            <a:fillRect/>
          </a:stretch>
        </p:blipFill>
        <p:spPr>
          <a:xfrm>
            <a:off x="1602104" y="2061717"/>
            <a:ext cx="2286198" cy="4651651"/>
          </a:xfrm>
          <a:prstGeom prst="rect">
            <a:avLst/>
          </a:prstGeom>
        </p:spPr>
      </p:pic>
      <p:pic>
        <p:nvPicPr>
          <p:cNvPr id="8" name="Picture 7"/>
          <p:cNvPicPr>
            <a:picLocks noChangeAspect="1"/>
          </p:cNvPicPr>
          <p:nvPr/>
        </p:nvPicPr>
        <p:blipFill>
          <a:blip r:embed="rId7"/>
          <a:stretch>
            <a:fillRect/>
          </a:stretch>
        </p:blipFill>
        <p:spPr>
          <a:xfrm>
            <a:off x="1438339" y="2061717"/>
            <a:ext cx="2347348" cy="4678562"/>
          </a:xfrm>
          <a:prstGeom prst="rect">
            <a:avLst/>
          </a:prstGeom>
        </p:spPr>
      </p:pic>
      <p:pic>
        <p:nvPicPr>
          <p:cNvPr id="9" name="Picture 8"/>
          <p:cNvPicPr>
            <a:picLocks noChangeAspect="1"/>
          </p:cNvPicPr>
          <p:nvPr/>
        </p:nvPicPr>
        <p:blipFill>
          <a:blip r:embed="rId8"/>
          <a:stretch>
            <a:fillRect/>
          </a:stretch>
        </p:blipFill>
        <p:spPr>
          <a:xfrm>
            <a:off x="1410898" y="1994654"/>
            <a:ext cx="2219136" cy="4785775"/>
          </a:xfrm>
          <a:prstGeom prst="rect">
            <a:avLst/>
          </a:prstGeom>
        </p:spPr>
      </p:pic>
      <p:pic>
        <p:nvPicPr>
          <p:cNvPr id="10" name="Picture 9"/>
          <p:cNvPicPr>
            <a:picLocks noChangeAspect="1"/>
          </p:cNvPicPr>
          <p:nvPr/>
        </p:nvPicPr>
        <p:blipFill>
          <a:blip r:embed="rId9"/>
          <a:stretch>
            <a:fillRect/>
          </a:stretch>
        </p:blipFill>
        <p:spPr>
          <a:xfrm>
            <a:off x="4917884" y="1905000"/>
            <a:ext cx="3845459" cy="4808368"/>
          </a:xfrm>
          <a:prstGeom prst="rect">
            <a:avLst/>
          </a:prstGeom>
        </p:spPr>
      </p:pic>
    </p:spTree>
    <p:extLst>
      <p:ext uri="{BB962C8B-B14F-4D97-AF65-F5344CB8AC3E}">
        <p14:creationId xmlns:p14="http://schemas.microsoft.com/office/powerpoint/2010/main" val="1728429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58" y="990600"/>
            <a:ext cx="2221861" cy="455799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1000" y="1371600"/>
            <a:ext cx="4787041" cy="498158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1432" y="2037392"/>
            <a:ext cx="2200847" cy="4514880"/>
          </a:xfrm>
          <a:prstGeom prst="rect">
            <a:avLst/>
          </a:prstGeom>
        </p:spPr>
      </p:pic>
      <p:pic>
        <p:nvPicPr>
          <p:cNvPr id="7" name="Picture 6"/>
          <p:cNvPicPr>
            <a:picLocks noChangeAspect="1"/>
          </p:cNvPicPr>
          <p:nvPr/>
        </p:nvPicPr>
        <p:blipFill>
          <a:blip r:embed="rId6"/>
          <a:stretch>
            <a:fillRect/>
          </a:stretch>
        </p:blipFill>
        <p:spPr>
          <a:xfrm>
            <a:off x="1817461" y="921325"/>
            <a:ext cx="5029636" cy="963251"/>
          </a:xfrm>
          <a:prstGeom prst="rect">
            <a:avLst/>
          </a:prstGeom>
        </p:spPr>
      </p:pic>
      <p:sp>
        <p:nvSpPr>
          <p:cNvPr id="2" name="TextBox 1">
            <a:extLst>
              <a:ext uri="{FF2B5EF4-FFF2-40B4-BE49-F238E27FC236}">
                <a16:creationId xmlns:a16="http://schemas.microsoft.com/office/drawing/2014/main" id="{2A7DBFEE-8306-40EF-A4A4-089B3AEE5398}"/>
              </a:ext>
            </a:extLst>
          </p:cNvPr>
          <p:cNvSpPr txBox="1"/>
          <p:nvPr/>
        </p:nvSpPr>
        <p:spPr>
          <a:xfrm>
            <a:off x="6096000" y="418227"/>
            <a:ext cx="3349111" cy="369332"/>
          </a:xfrm>
          <a:prstGeom prst="rect">
            <a:avLst/>
          </a:prstGeom>
          <a:noFill/>
        </p:spPr>
        <p:txBody>
          <a:bodyPr wrap="square" rtlCol="0">
            <a:spAutoFit/>
          </a:bodyPr>
          <a:lstStyle/>
          <a:p>
            <a:r>
              <a:rPr lang="en-US" b="1" dirty="0">
                <a:latin typeface="Calibri" panose="020F0502020204030204" pitchFamily="34" charset="0"/>
              </a:rPr>
              <a:t>Operating a Shelter Job Tool</a:t>
            </a:r>
          </a:p>
        </p:txBody>
      </p:sp>
    </p:spTree>
    <p:extLst>
      <p:ext uri="{BB962C8B-B14F-4D97-AF65-F5344CB8AC3E}">
        <p14:creationId xmlns:p14="http://schemas.microsoft.com/office/powerpoint/2010/main" val="3083606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65" y="1295400"/>
            <a:ext cx="9144000" cy="5246558"/>
          </a:xfrm>
          <a:prstGeom prst="rect">
            <a:avLst/>
          </a:prstGeom>
        </p:spPr>
      </p:pic>
      <p:pic>
        <p:nvPicPr>
          <p:cNvPr id="5" name="Picture 4"/>
          <p:cNvPicPr>
            <a:picLocks noChangeAspect="1"/>
          </p:cNvPicPr>
          <p:nvPr/>
        </p:nvPicPr>
        <p:blipFill>
          <a:blip r:embed="rId4"/>
          <a:stretch>
            <a:fillRect/>
          </a:stretch>
        </p:blipFill>
        <p:spPr>
          <a:xfrm>
            <a:off x="1676400" y="762000"/>
            <a:ext cx="6895174" cy="96325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882" y="1408232"/>
            <a:ext cx="2093041" cy="463338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0904" y="1889533"/>
            <a:ext cx="2175050" cy="4678894"/>
          </a:xfrm>
          <a:prstGeom prst="rect">
            <a:avLst/>
          </a:prstGeom>
        </p:spPr>
      </p:pic>
      <p:pic>
        <p:nvPicPr>
          <p:cNvPr id="8" name="Picture 7"/>
          <p:cNvPicPr>
            <a:picLocks noChangeAspect="1"/>
          </p:cNvPicPr>
          <p:nvPr/>
        </p:nvPicPr>
        <p:blipFill>
          <a:blip r:embed="rId7"/>
          <a:stretch>
            <a:fillRect/>
          </a:stretch>
        </p:blipFill>
        <p:spPr>
          <a:xfrm>
            <a:off x="4432832" y="345748"/>
            <a:ext cx="4663844" cy="646232"/>
          </a:xfrm>
          <a:prstGeom prst="rect">
            <a:avLst/>
          </a:prstGeom>
        </p:spPr>
      </p:pic>
    </p:spTree>
    <p:extLst>
      <p:ext uri="{BB962C8B-B14F-4D97-AF65-F5344CB8AC3E}">
        <p14:creationId xmlns:p14="http://schemas.microsoft.com/office/powerpoint/2010/main" val="2946633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36127"/>
            <a:ext cx="2889754" cy="6438577"/>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76600" y="762000"/>
            <a:ext cx="9144000" cy="14103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9192" y="3276600"/>
            <a:ext cx="4156156" cy="323116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359" y="1752600"/>
            <a:ext cx="2468776" cy="363353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1" y="1325579"/>
            <a:ext cx="1981200" cy="2377440"/>
          </a:xfrm>
          <a:prstGeom prst="rect">
            <a:avLst/>
          </a:prstGeom>
        </p:spPr>
      </p:pic>
      <p:pic>
        <p:nvPicPr>
          <p:cNvPr id="9" name="Picture 8"/>
          <p:cNvPicPr>
            <a:picLocks noChangeAspect="1"/>
          </p:cNvPicPr>
          <p:nvPr/>
        </p:nvPicPr>
        <p:blipFill>
          <a:blip r:embed="rId8"/>
          <a:stretch>
            <a:fillRect/>
          </a:stretch>
        </p:blipFill>
        <p:spPr>
          <a:xfrm>
            <a:off x="5626095" y="362684"/>
            <a:ext cx="3212870" cy="646232"/>
          </a:xfrm>
          <a:prstGeom prst="rect">
            <a:avLst/>
          </a:prstGeom>
        </p:spPr>
      </p:pic>
    </p:spTree>
    <p:extLst>
      <p:ext uri="{BB962C8B-B14F-4D97-AF65-F5344CB8AC3E}">
        <p14:creationId xmlns:p14="http://schemas.microsoft.com/office/powerpoint/2010/main" val="2481724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51" y="1473161"/>
            <a:ext cx="2717015" cy="338678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3810000"/>
            <a:ext cx="5001079" cy="3178981"/>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00" y="1011323"/>
            <a:ext cx="10210800" cy="102154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7401" y="2036199"/>
            <a:ext cx="1884101" cy="1871456"/>
          </a:xfrm>
          <a:prstGeom prst="rect">
            <a:avLst/>
          </a:prstGeom>
        </p:spPr>
      </p:pic>
      <p:pic>
        <p:nvPicPr>
          <p:cNvPr id="15" name="Picture 14"/>
          <p:cNvPicPr>
            <a:picLocks noChangeAspect="1"/>
          </p:cNvPicPr>
          <p:nvPr/>
        </p:nvPicPr>
        <p:blipFill>
          <a:blip r:embed="rId7"/>
          <a:stretch>
            <a:fillRect/>
          </a:stretch>
        </p:blipFill>
        <p:spPr>
          <a:xfrm>
            <a:off x="5829912" y="337289"/>
            <a:ext cx="3036071" cy="646232"/>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1200" y="1044757"/>
            <a:ext cx="3289785" cy="3956785"/>
          </a:xfrm>
          <a:prstGeom prst="rect">
            <a:avLst/>
          </a:prstGeom>
        </p:spPr>
      </p:pic>
    </p:spTree>
    <p:extLst>
      <p:ext uri="{BB962C8B-B14F-4D97-AF65-F5344CB8AC3E}">
        <p14:creationId xmlns:p14="http://schemas.microsoft.com/office/powerpoint/2010/main" val="248789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image001">
            <a:extLst>
              <a:ext uri="{FF2B5EF4-FFF2-40B4-BE49-F238E27FC236}">
                <a16:creationId xmlns:a16="http://schemas.microsoft.com/office/drawing/2014/main" id="{AFF95720-3DEE-4D1E-B795-1CD5C37D1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29615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AF0C63A-38FA-435D-B5CF-B10AC07C2FC7}"/>
              </a:ext>
            </a:extLst>
          </p:cNvPr>
          <p:cNvSpPr txBox="1"/>
          <p:nvPr/>
        </p:nvSpPr>
        <p:spPr>
          <a:xfrm>
            <a:off x="6858000" y="457200"/>
            <a:ext cx="1651542" cy="369332"/>
          </a:xfrm>
          <a:prstGeom prst="rect">
            <a:avLst/>
          </a:prstGeom>
          <a:noFill/>
        </p:spPr>
        <p:txBody>
          <a:bodyPr wrap="none" rtlCol="0">
            <a:spAutoFit/>
          </a:bodyPr>
          <a:lstStyle/>
          <a:p>
            <a:r>
              <a:rPr lang="en-US" b="1" dirty="0">
                <a:latin typeface="Calibri" panose="020F0502020204030204" pitchFamily="34" charset="0"/>
              </a:rPr>
              <a:t>Shelter Staffing</a:t>
            </a:r>
          </a:p>
        </p:txBody>
      </p:sp>
    </p:spTree>
    <p:extLst>
      <p:ext uri="{BB962C8B-B14F-4D97-AF65-F5344CB8AC3E}">
        <p14:creationId xmlns:p14="http://schemas.microsoft.com/office/powerpoint/2010/main" val="3450447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002">
            <a:extLst>
              <a:ext uri="{FF2B5EF4-FFF2-40B4-BE49-F238E27FC236}">
                <a16:creationId xmlns:a16="http://schemas.microsoft.com/office/drawing/2014/main" id="{182965D6-4753-481C-A310-078A0B97F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393569"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D76B77-5B48-41FA-8608-31D369F0A6ED}"/>
              </a:ext>
            </a:extLst>
          </p:cNvPr>
          <p:cNvSpPr txBox="1"/>
          <p:nvPr/>
        </p:nvSpPr>
        <p:spPr>
          <a:xfrm>
            <a:off x="6858000" y="457200"/>
            <a:ext cx="1651542" cy="369332"/>
          </a:xfrm>
          <a:prstGeom prst="rect">
            <a:avLst/>
          </a:prstGeom>
          <a:noFill/>
        </p:spPr>
        <p:txBody>
          <a:bodyPr wrap="none" rtlCol="0">
            <a:spAutoFit/>
          </a:bodyPr>
          <a:lstStyle/>
          <a:p>
            <a:r>
              <a:rPr lang="en-US" b="1" dirty="0">
                <a:latin typeface="Calibri" panose="020F0502020204030204" pitchFamily="34" charset="0"/>
              </a:rPr>
              <a:t>Shelter Staffing</a:t>
            </a:r>
          </a:p>
        </p:txBody>
      </p:sp>
    </p:spTree>
    <p:extLst>
      <p:ext uri="{BB962C8B-B14F-4D97-AF65-F5344CB8AC3E}">
        <p14:creationId xmlns:p14="http://schemas.microsoft.com/office/powerpoint/2010/main" val="1032638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image003">
            <a:extLst>
              <a:ext uri="{FF2B5EF4-FFF2-40B4-BE49-F238E27FC236}">
                <a16:creationId xmlns:a16="http://schemas.microsoft.com/office/drawing/2014/main" id="{2C180DEC-989F-4383-9F1D-726E06D51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713422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8E43D53-086E-44E5-BE20-3889946D007C}"/>
              </a:ext>
            </a:extLst>
          </p:cNvPr>
          <p:cNvSpPr txBox="1"/>
          <p:nvPr/>
        </p:nvSpPr>
        <p:spPr>
          <a:xfrm>
            <a:off x="5867400" y="533400"/>
            <a:ext cx="3635990" cy="307777"/>
          </a:xfrm>
          <a:prstGeom prst="rect">
            <a:avLst/>
          </a:prstGeom>
          <a:noFill/>
        </p:spPr>
        <p:txBody>
          <a:bodyPr wrap="square" rtlCol="0">
            <a:spAutoFit/>
          </a:bodyPr>
          <a:lstStyle/>
          <a:p>
            <a:r>
              <a:rPr lang="en-US" sz="1400" b="1" dirty="0">
                <a:latin typeface="Calibri" panose="020F0502020204030204" pitchFamily="34" charset="0"/>
              </a:rPr>
              <a:t>Minimum Service Standards for a Shelter</a:t>
            </a:r>
          </a:p>
        </p:txBody>
      </p:sp>
    </p:spTree>
    <p:extLst>
      <p:ext uri="{BB962C8B-B14F-4D97-AF65-F5344CB8AC3E}">
        <p14:creationId xmlns:p14="http://schemas.microsoft.com/office/powerpoint/2010/main" val="773994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1" y="802105"/>
            <a:ext cx="6478678" cy="94679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3998" y="815134"/>
            <a:ext cx="2347163" cy="518647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4936" y="4901205"/>
            <a:ext cx="2450929" cy="1835055"/>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200" y="1374599"/>
            <a:ext cx="5676900" cy="1081581"/>
          </a:xfrm>
          <a:prstGeom prst="rect">
            <a:avLst/>
          </a:prstGeom>
        </p:spPr>
      </p:pic>
      <p:pic>
        <p:nvPicPr>
          <p:cNvPr id="7" name="Picture 6"/>
          <p:cNvPicPr>
            <a:picLocks noChangeAspect="1"/>
          </p:cNvPicPr>
          <p:nvPr/>
        </p:nvPicPr>
        <p:blipFill>
          <a:blip r:embed="rId7"/>
          <a:stretch>
            <a:fillRect/>
          </a:stretch>
        </p:blipFill>
        <p:spPr>
          <a:xfrm>
            <a:off x="272716" y="2096264"/>
            <a:ext cx="3224588" cy="2788501"/>
          </a:xfrm>
          <a:prstGeom prst="rect">
            <a:avLst/>
          </a:prstGeom>
        </p:spPr>
      </p:pic>
      <p:pic>
        <p:nvPicPr>
          <p:cNvPr id="8" name="Picture 7"/>
          <p:cNvPicPr>
            <a:picLocks noChangeAspect="1"/>
          </p:cNvPicPr>
          <p:nvPr/>
        </p:nvPicPr>
        <p:blipFill>
          <a:blip r:embed="rId8"/>
          <a:stretch>
            <a:fillRect/>
          </a:stretch>
        </p:blipFill>
        <p:spPr>
          <a:xfrm>
            <a:off x="2986101" y="2657700"/>
            <a:ext cx="4283766" cy="1940295"/>
          </a:xfrm>
          <a:prstGeom prst="rect">
            <a:avLst/>
          </a:prstGeom>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2716" y="4749570"/>
            <a:ext cx="7238041" cy="1791712"/>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3268" y="4438679"/>
            <a:ext cx="1381175" cy="4294201"/>
          </a:xfrm>
          <a:prstGeom prst="rect">
            <a:avLst/>
          </a:prstGeom>
        </p:spPr>
      </p:pic>
    </p:spTree>
    <p:extLst>
      <p:ext uri="{BB962C8B-B14F-4D97-AF65-F5344CB8AC3E}">
        <p14:creationId xmlns:p14="http://schemas.microsoft.com/office/powerpoint/2010/main" val="2151661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24" y="1116539"/>
            <a:ext cx="2103302" cy="294714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8723" y="1811776"/>
            <a:ext cx="2267909" cy="5156642"/>
          </a:xfrm>
          <a:prstGeom prst="rect">
            <a:avLst/>
          </a:prstGeom>
        </p:spPr>
      </p:pic>
      <p:pic>
        <p:nvPicPr>
          <p:cNvPr id="7" name="Picture 6"/>
          <p:cNvPicPr>
            <a:picLocks noChangeAspect="1"/>
          </p:cNvPicPr>
          <p:nvPr/>
        </p:nvPicPr>
        <p:blipFill>
          <a:blip r:embed="rId5"/>
          <a:stretch>
            <a:fillRect/>
          </a:stretch>
        </p:blipFill>
        <p:spPr>
          <a:xfrm>
            <a:off x="152400" y="3608986"/>
            <a:ext cx="1956986" cy="2341067"/>
          </a:xfrm>
          <a:prstGeom prst="rect">
            <a:avLst/>
          </a:prstGeom>
        </p:spPr>
      </p:pic>
      <p:pic>
        <p:nvPicPr>
          <p:cNvPr id="8" name="Picture 7"/>
          <p:cNvPicPr>
            <a:picLocks noChangeAspect="1"/>
          </p:cNvPicPr>
          <p:nvPr/>
        </p:nvPicPr>
        <p:blipFill>
          <a:blip r:embed="rId6"/>
          <a:stretch>
            <a:fillRect/>
          </a:stretch>
        </p:blipFill>
        <p:spPr>
          <a:xfrm>
            <a:off x="743612" y="841918"/>
            <a:ext cx="6858594" cy="969348"/>
          </a:xfrm>
          <a:prstGeom prst="rect">
            <a:avLst/>
          </a:prstGeom>
        </p:spPr>
      </p:pic>
      <p:pic>
        <p:nvPicPr>
          <p:cNvPr id="9" name="Picture 8"/>
          <p:cNvPicPr>
            <a:picLocks noChangeAspect="1"/>
          </p:cNvPicPr>
          <p:nvPr/>
        </p:nvPicPr>
        <p:blipFill>
          <a:blip r:embed="rId7"/>
          <a:stretch>
            <a:fillRect/>
          </a:stretch>
        </p:blipFill>
        <p:spPr>
          <a:xfrm>
            <a:off x="4008302" y="1458457"/>
            <a:ext cx="4730906" cy="8779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0" y="2058575"/>
            <a:ext cx="2267909" cy="3015432"/>
          </a:xfrm>
          <a:prstGeom prst="rect">
            <a:avLst/>
          </a:prstGeom>
        </p:spPr>
      </p:pic>
      <p:pic>
        <p:nvPicPr>
          <p:cNvPr id="11" name="Picture 10"/>
          <p:cNvPicPr>
            <a:picLocks noChangeAspect="1"/>
          </p:cNvPicPr>
          <p:nvPr/>
        </p:nvPicPr>
        <p:blipFill>
          <a:blip r:embed="rId9"/>
          <a:stretch>
            <a:fillRect/>
          </a:stretch>
        </p:blipFill>
        <p:spPr>
          <a:xfrm>
            <a:off x="6839909" y="2174449"/>
            <a:ext cx="1731414" cy="2456901"/>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517" y="4713549"/>
            <a:ext cx="4224894" cy="2112447"/>
          </a:xfrm>
          <a:prstGeom prst="rect">
            <a:avLst/>
          </a:prstGeom>
        </p:spPr>
      </p:pic>
    </p:spTree>
    <p:extLst>
      <p:ext uri="{BB962C8B-B14F-4D97-AF65-F5344CB8AC3E}">
        <p14:creationId xmlns:p14="http://schemas.microsoft.com/office/powerpoint/2010/main" val="1021244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9286"/>
            <a:ext cx="8229600" cy="1143000"/>
          </a:xfrm>
        </p:spPr>
        <p:txBody>
          <a:bodyPr>
            <a:noAutofit/>
          </a:bodyPr>
          <a:lstStyle/>
          <a:p>
            <a:r>
              <a:rPr lang="en-US" sz="3600" b="1" dirty="0">
                <a:solidFill>
                  <a:srgbClr val="0070C0"/>
                </a:solidFill>
              </a:rPr>
              <a:t>Region One Red Cross Sheltering</a:t>
            </a:r>
            <a:endParaRPr lang="en-US" sz="3600" dirty="0"/>
          </a:p>
        </p:txBody>
      </p:sp>
      <p:pic>
        <p:nvPicPr>
          <p:cNvPr id="6" name="Picture 5">
            <a:extLst>
              <a:ext uri="{FF2B5EF4-FFF2-40B4-BE49-F238E27FC236}">
                <a16:creationId xmlns:a16="http://schemas.microsoft.com/office/drawing/2014/main" id="{E7778E98-D9F9-47D0-A179-509AADFC40E4}"/>
              </a:ext>
            </a:extLst>
          </p:cNvPr>
          <p:cNvPicPr>
            <a:picLocks noChangeAspect="1"/>
          </p:cNvPicPr>
          <p:nvPr/>
        </p:nvPicPr>
        <p:blipFill>
          <a:blip r:embed="rId2"/>
          <a:stretch>
            <a:fillRect/>
          </a:stretch>
        </p:blipFill>
        <p:spPr>
          <a:xfrm>
            <a:off x="437323" y="2057400"/>
            <a:ext cx="4896678" cy="3764975"/>
          </a:xfrm>
          <a:prstGeom prst="rect">
            <a:avLst/>
          </a:prstGeom>
        </p:spPr>
      </p:pic>
      <p:sp>
        <p:nvSpPr>
          <p:cNvPr id="10" name="Content Placeholder 4">
            <a:extLst>
              <a:ext uri="{FF2B5EF4-FFF2-40B4-BE49-F238E27FC236}">
                <a16:creationId xmlns:a16="http://schemas.microsoft.com/office/drawing/2014/main" id="{118101A9-6981-4C58-89EC-39A1829095E0}"/>
              </a:ext>
            </a:extLst>
          </p:cNvPr>
          <p:cNvSpPr txBox="1">
            <a:spLocks/>
          </p:cNvSpPr>
          <p:nvPr/>
        </p:nvSpPr>
        <p:spPr>
          <a:xfrm>
            <a:off x="5334001" y="2162241"/>
            <a:ext cx="3690257" cy="3670180"/>
          </a:xfrm>
          <a:prstGeom prst="rect">
            <a:avLst/>
          </a:prstGeom>
        </p:spPr>
        <p:txBody>
          <a:bodyPr vert="horz" lIns="0" tIns="45720" rIns="0" bIns="45720" rtlCol="0">
            <a:normAutofit/>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Calibri"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Calibri"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Calibri"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Calibri"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Calibri"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ARC does not participate in pre-landfall sheltering efforts that are within the Category Four Storm Surge or below</a:t>
            </a:r>
          </a:p>
        </p:txBody>
      </p:sp>
    </p:spTree>
    <p:extLst>
      <p:ext uri="{BB962C8B-B14F-4D97-AF65-F5344CB8AC3E}">
        <p14:creationId xmlns:p14="http://schemas.microsoft.com/office/powerpoint/2010/main" val="4015306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67400" y="381000"/>
            <a:ext cx="2908044" cy="646232"/>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 y="676621"/>
            <a:ext cx="2535604" cy="6309933"/>
          </a:xfrm>
          <a:prstGeom prst="rect">
            <a:avLst/>
          </a:prstGeom>
        </p:spPr>
      </p:pic>
      <p:pic>
        <p:nvPicPr>
          <p:cNvPr id="4" name="Picture 3"/>
          <p:cNvPicPr>
            <a:picLocks noChangeAspect="1"/>
          </p:cNvPicPr>
          <p:nvPr/>
        </p:nvPicPr>
        <p:blipFill>
          <a:blip r:embed="rId5"/>
          <a:stretch>
            <a:fillRect/>
          </a:stretch>
        </p:blipFill>
        <p:spPr>
          <a:xfrm>
            <a:off x="3064291" y="1523013"/>
            <a:ext cx="5938019" cy="2901948"/>
          </a:xfrm>
          <a:prstGeom prst="rect">
            <a:avLst/>
          </a:prstGeom>
        </p:spPr>
      </p:pic>
      <p:pic>
        <p:nvPicPr>
          <p:cNvPr id="5" name="Picture 4"/>
          <p:cNvPicPr>
            <a:picLocks noChangeAspect="1"/>
          </p:cNvPicPr>
          <p:nvPr/>
        </p:nvPicPr>
        <p:blipFill>
          <a:blip r:embed="rId6"/>
          <a:stretch>
            <a:fillRect/>
          </a:stretch>
        </p:blipFill>
        <p:spPr>
          <a:xfrm>
            <a:off x="2590800" y="888565"/>
            <a:ext cx="6248942" cy="89009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6200" y="4306142"/>
            <a:ext cx="3999323" cy="2856658"/>
          </a:xfrm>
          <a:prstGeom prst="rect">
            <a:avLst/>
          </a:prstGeom>
        </p:spPr>
      </p:pic>
    </p:spTree>
    <p:extLst>
      <p:ext uri="{BB962C8B-B14F-4D97-AF65-F5344CB8AC3E}">
        <p14:creationId xmlns:p14="http://schemas.microsoft.com/office/powerpoint/2010/main" val="906164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765775"/>
            <a:ext cx="2676376" cy="5991433"/>
          </a:xfrm>
          <a:prstGeom prst="rect">
            <a:avLst/>
          </a:prstGeom>
        </p:spPr>
      </p:pic>
      <p:pic>
        <p:nvPicPr>
          <p:cNvPr id="4" name="Picture 3"/>
          <p:cNvPicPr>
            <a:picLocks noChangeAspect="1"/>
          </p:cNvPicPr>
          <p:nvPr/>
        </p:nvPicPr>
        <p:blipFill>
          <a:blip r:embed="rId4"/>
          <a:stretch>
            <a:fillRect/>
          </a:stretch>
        </p:blipFill>
        <p:spPr>
          <a:xfrm>
            <a:off x="76200" y="838200"/>
            <a:ext cx="6401355" cy="969348"/>
          </a:xfrm>
          <a:prstGeom prst="rect">
            <a:avLst/>
          </a:prstGeom>
        </p:spPr>
      </p:pic>
      <p:pic>
        <p:nvPicPr>
          <p:cNvPr id="5" name="Picture 4"/>
          <p:cNvPicPr>
            <a:picLocks noChangeAspect="1"/>
          </p:cNvPicPr>
          <p:nvPr/>
        </p:nvPicPr>
        <p:blipFill>
          <a:blip r:embed="rId5"/>
          <a:stretch>
            <a:fillRect/>
          </a:stretch>
        </p:blipFill>
        <p:spPr>
          <a:xfrm>
            <a:off x="152400" y="1408232"/>
            <a:ext cx="6553768" cy="2993395"/>
          </a:xfrm>
          <a:prstGeom prst="rect">
            <a:avLst/>
          </a:prstGeom>
        </p:spPr>
      </p:pic>
      <p:pic>
        <p:nvPicPr>
          <p:cNvPr id="6" name="Picture 5"/>
          <p:cNvPicPr>
            <a:picLocks noChangeAspect="1"/>
          </p:cNvPicPr>
          <p:nvPr/>
        </p:nvPicPr>
        <p:blipFill>
          <a:blip r:embed="rId6"/>
          <a:stretch>
            <a:fillRect/>
          </a:stretch>
        </p:blipFill>
        <p:spPr>
          <a:xfrm>
            <a:off x="303720" y="4191000"/>
            <a:ext cx="5712447" cy="229839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9969" y="4278089"/>
            <a:ext cx="2286198" cy="2334840"/>
          </a:xfrm>
          <a:prstGeom prst="rect">
            <a:avLst/>
          </a:prstGeom>
        </p:spPr>
      </p:pic>
    </p:spTree>
    <p:extLst>
      <p:ext uri="{BB962C8B-B14F-4D97-AF65-F5344CB8AC3E}">
        <p14:creationId xmlns:p14="http://schemas.microsoft.com/office/powerpoint/2010/main" val="3842707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89" y="838200"/>
            <a:ext cx="2696842" cy="6270312"/>
          </a:xfrm>
          <a:prstGeom prst="rect">
            <a:avLst/>
          </a:prstGeom>
        </p:spPr>
      </p:pic>
      <p:pic>
        <p:nvPicPr>
          <p:cNvPr id="5" name="Picture 4"/>
          <p:cNvPicPr>
            <a:picLocks noChangeAspect="1"/>
          </p:cNvPicPr>
          <p:nvPr/>
        </p:nvPicPr>
        <p:blipFill>
          <a:blip r:embed="rId4"/>
          <a:stretch>
            <a:fillRect/>
          </a:stretch>
        </p:blipFill>
        <p:spPr>
          <a:xfrm>
            <a:off x="2952951" y="1484432"/>
            <a:ext cx="5742930" cy="2645893"/>
          </a:xfrm>
          <a:prstGeom prst="rect">
            <a:avLst/>
          </a:prstGeom>
        </p:spPr>
      </p:pic>
      <p:pic>
        <p:nvPicPr>
          <p:cNvPr id="6" name="Picture 5"/>
          <p:cNvPicPr>
            <a:picLocks noChangeAspect="1"/>
          </p:cNvPicPr>
          <p:nvPr/>
        </p:nvPicPr>
        <p:blipFill>
          <a:blip r:embed="rId5"/>
          <a:stretch>
            <a:fillRect/>
          </a:stretch>
        </p:blipFill>
        <p:spPr>
          <a:xfrm>
            <a:off x="2623739" y="838200"/>
            <a:ext cx="6401355" cy="92667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2933" y="3658313"/>
            <a:ext cx="2341067" cy="288832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2524" y="4130325"/>
            <a:ext cx="4444217" cy="219475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3901" y="1377486"/>
            <a:ext cx="1755800" cy="1755800"/>
          </a:xfrm>
          <a:prstGeom prst="rect">
            <a:avLst/>
          </a:prstGeom>
        </p:spPr>
      </p:pic>
    </p:spTree>
    <p:extLst>
      <p:ext uri="{BB962C8B-B14F-4D97-AF65-F5344CB8AC3E}">
        <p14:creationId xmlns:p14="http://schemas.microsoft.com/office/powerpoint/2010/main" val="2669856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5144" y="948675"/>
            <a:ext cx="8230313" cy="182895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286482"/>
            <a:ext cx="4121253" cy="477261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2591584"/>
            <a:ext cx="2956816" cy="371731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751" y="3197878"/>
            <a:ext cx="2962610" cy="2822693"/>
          </a:xfrm>
          <a:prstGeom prst="rect">
            <a:avLst/>
          </a:prstGeom>
        </p:spPr>
      </p:pic>
    </p:spTree>
    <p:extLst>
      <p:ext uri="{BB962C8B-B14F-4D97-AF65-F5344CB8AC3E}">
        <p14:creationId xmlns:p14="http://schemas.microsoft.com/office/powerpoint/2010/main" val="2686728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14400"/>
            <a:ext cx="2401097" cy="583124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4600" y="1833300"/>
            <a:ext cx="8716297" cy="4170989"/>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56503" y="809045"/>
            <a:ext cx="6867494" cy="145780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600" y="838200"/>
            <a:ext cx="2590800" cy="592356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7937" y="5252844"/>
            <a:ext cx="1390291" cy="1605156"/>
          </a:xfrm>
          <a:prstGeom prst="rect">
            <a:avLst/>
          </a:prstGeom>
        </p:spPr>
      </p:pic>
    </p:spTree>
    <p:extLst>
      <p:ext uri="{BB962C8B-B14F-4D97-AF65-F5344CB8AC3E}">
        <p14:creationId xmlns:p14="http://schemas.microsoft.com/office/powerpoint/2010/main" val="1188846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91200" y="304800"/>
            <a:ext cx="2908044" cy="646232"/>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400" y="951032"/>
            <a:ext cx="9144000" cy="766504"/>
          </a:xfrm>
          <a:prstGeom prst="rect">
            <a:avLst/>
          </a:prstGeom>
        </p:spPr>
      </p:pic>
      <p:pic>
        <p:nvPicPr>
          <p:cNvPr id="4" name="Picture 3"/>
          <p:cNvPicPr>
            <a:picLocks noChangeAspect="1"/>
          </p:cNvPicPr>
          <p:nvPr/>
        </p:nvPicPr>
        <p:blipFill>
          <a:blip r:embed="rId5"/>
          <a:stretch>
            <a:fillRect/>
          </a:stretch>
        </p:blipFill>
        <p:spPr>
          <a:xfrm>
            <a:off x="304800" y="1447800"/>
            <a:ext cx="4627265" cy="5261304"/>
          </a:xfrm>
          <a:prstGeom prst="rect">
            <a:avLst/>
          </a:prstGeom>
        </p:spPr>
      </p:pic>
      <p:pic>
        <p:nvPicPr>
          <p:cNvPr id="5" name="Picture 4"/>
          <p:cNvPicPr>
            <a:picLocks noChangeAspect="1"/>
          </p:cNvPicPr>
          <p:nvPr/>
        </p:nvPicPr>
        <p:blipFill>
          <a:blip r:embed="rId6"/>
          <a:stretch>
            <a:fillRect/>
          </a:stretch>
        </p:blipFill>
        <p:spPr>
          <a:xfrm>
            <a:off x="4889909" y="1419726"/>
            <a:ext cx="4218798" cy="503573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5206" y="1600200"/>
            <a:ext cx="993734" cy="993734"/>
          </a:xfrm>
          <a:prstGeom prst="rect">
            <a:avLst/>
          </a:prstGeom>
        </p:spPr>
      </p:pic>
    </p:spTree>
    <p:extLst>
      <p:ext uri="{BB962C8B-B14F-4D97-AF65-F5344CB8AC3E}">
        <p14:creationId xmlns:p14="http://schemas.microsoft.com/office/powerpoint/2010/main" val="2660266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71" y="899056"/>
            <a:ext cx="2712955" cy="3947774"/>
          </a:xfrm>
          <a:prstGeom prst="rect">
            <a:avLst/>
          </a:prstGeom>
        </p:spPr>
      </p:pic>
      <p:pic>
        <p:nvPicPr>
          <p:cNvPr id="4" name="Picture 3"/>
          <p:cNvPicPr>
            <a:picLocks noChangeAspect="1"/>
          </p:cNvPicPr>
          <p:nvPr/>
        </p:nvPicPr>
        <p:blipFill>
          <a:blip r:embed="rId4"/>
          <a:stretch>
            <a:fillRect/>
          </a:stretch>
        </p:blipFill>
        <p:spPr>
          <a:xfrm>
            <a:off x="2490309" y="832612"/>
            <a:ext cx="7340220" cy="1304657"/>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90309" y="1824443"/>
            <a:ext cx="7748793" cy="399125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7000" y="3432880"/>
            <a:ext cx="2880500" cy="391966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698" y="4594802"/>
            <a:ext cx="2565500" cy="3398376"/>
          </a:xfrm>
          <a:prstGeom prst="rect">
            <a:avLst/>
          </a:prstGeom>
        </p:spPr>
      </p:pic>
    </p:spTree>
    <p:extLst>
      <p:ext uri="{BB962C8B-B14F-4D97-AF65-F5344CB8AC3E}">
        <p14:creationId xmlns:p14="http://schemas.microsoft.com/office/powerpoint/2010/main" val="1919898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4400" y="838200"/>
            <a:ext cx="5218628" cy="969348"/>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1447800"/>
            <a:ext cx="6349053" cy="499261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9110" y="1066800"/>
            <a:ext cx="2510349" cy="203624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1453" y="2989637"/>
            <a:ext cx="2591025" cy="3564179"/>
          </a:xfrm>
          <a:prstGeom prst="rect">
            <a:avLst/>
          </a:prstGeom>
        </p:spPr>
      </p:pic>
    </p:spTree>
    <p:extLst>
      <p:ext uri="{BB962C8B-B14F-4D97-AF65-F5344CB8AC3E}">
        <p14:creationId xmlns:p14="http://schemas.microsoft.com/office/powerpoint/2010/main" val="3389067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F04978-FEB8-4081-823D-602C95DA7668}"/>
              </a:ext>
            </a:extLst>
          </p:cNvPr>
          <p:cNvSpPr txBox="1"/>
          <p:nvPr/>
        </p:nvSpPr>
        <p:spPr>
          <a:xfrm>
            <a:off x="6858000" y="457200"/>
            <a:ext cx="969111" cy="369332"/>
          </a:xfrm>
          <a:prstGeom prst="rect">
            <a:avLst/>
          </a:prstGeom>
          <a:noFill/>
        </p:spPr>
        <p:txBody>
          <a:bodyPr wrap="none" rtlCol="0">
            <a:spAutoFit/>
          </a:bodyPr>
          <a:lstStyle/>
          <a:p>
            <a:r>
              <a:rPr lang="en-US" b="1" dirty="0">
                <a:latin typeface="Calibri" panose="020F0502020204030204" pitchFamily="34" charset="0"/>
              </a:rPr>
              <a:t>MASTTF</a:t>
            </a:r>
          </a:p>
        </p:txBody>
      </p:sp>
      <p:sp>
        <p:nvSpPr>
          <p:cNvPr id="3" name="Content Placeholder 1">
            <a:extLst>
              <a:ext uri="{FF2B5EF4-FFF2-40B4-BE49-F238E27FC236}">
                <a16:creationId xmlns:a16="http://schemas.microsoft.com/office/drawing/2014/main" id="{1952612F-FD2C-4464-95D4-8F2C148C0A42}"/>
              </a:ext>
            </a:extLst>
          </p:cNvPr>
          <p:cNvSpPr txBox="1">
            <a:spLocks/>
          </p:cNvSpPr>
          <p:nvPr/>
        </p:nvSpPr>
        <p:spPr>
          <a:xfrm>
            <a:off x="533400" y="2316778"/>
            <a:ext cx="8001000" cy="4312621"/>
          </a:xfrm>
          <a:prstGeom prst="rect">
            <a:avLst/>
          </a:prstGeom>
        </p:spPr>
        <p:txBody>
          <a:bodyPr/>
          <a:lstStyle>
            <a:lvl1pPr marL="342900" indent="-342900" algn="l" rtl="0" eaLnBrk="0" fontAlgn="base" hangingPunct="0">
              <a:spcBef>
                <a:spcPct val="20000"/>
              </a:spcBef>
              <a:spcAft>
                <a:spcPct val="0"/>
              </a:spcAft>
              <a:buFont typeface="Arial" charset="0"/>
              <a:buChar char="•"/>
              <a:defRPr sz="3600" kern="1200">
                <a:solidFill>
                  <a:schemeClr val="tx1"/>
                </a:solidFill>
                <a:latin typeface="+mn-lt"/>
                <a:ea typeface="Verdana" pitchFamily="34" charset="0"/>
                <a:cs typeface="Verdana" pitchFamily="34" charset="0"/>
              </a:defRPr>
            </a:lvl1pPr>
            <a:lvl2pPr marL="742950" indent="-285750" algn="l" rtl="0" eaLnBrk="0" fontAlgn="base" hangingPunct="0">
              <a:spcBef>
                <a:spcPct val="20000"/>
              </a:spcBef>
              <a:spcAft>
                <a:spcPct val="0"/>
              </a:spcAft>
              <a:buFont typeface="Arial" charset="0"/>
              <a:buChar char="–"/>
              <a:defRPr sz="3200" kern="1200">
                <a:solidFill>
                  <a:schemeClr val="tx1"/>
                </a:solidFill>
                <a:latin typeface="+mn-lt"/>
                <a:ea typeface="Verdana" pitchFamily="34" charset="0"/>
                <a:cs typeface="Verdana" pitchFamily="34" charset="0"/>
              </a:defRPr>
            </a:lvl2pPr>
            <a:lvl3pPr marL="1143000" indent="-228600" algn="l" rtl="0" eaLnBrk="0" fontAlgn="base" hangingPunct="0">
              <a:spcBef>
                <a:spcPct val="20000"/>
              </a:spcBef>
              <a:spcAft>
                <a:spcPct val="0"/>
              </a:spcAft>
              <a:buFont typeface="Arial" charset="0"/>
              <a:buChar char="•"/>
              <a:defRPr sz="2800" kern="1200">
                <a:solidFill>
                  <a:schemeClr val="tx1"/>
                </a:solidFill>
                <a:latin typeface="+mn-lt"/>
                <a:ea typeface="Verdana" pitchFamily="34" charset="0"/>
                <a:cs typeface="Verdana" pitchFamily="34" charset="0"/>
              </a:defRPr>
            </a:lvl3pPr>
            <a:lvl4pPr marL="1600200" indent="-228600" algn="l" rtl="0" eaLnBrk="0" fontAlgn="base" hangingPunct="0">
              <a:spcBef>
                <a:spcPct val="20000"/>
              </a:spcBef>
              <a:spcAft>
                <a:spcPct val="0"/>
              </a:spcAft>
              <a:buFont typeface="Arial" charset="0"/>
              <a:buChar char="–"/>
              <a:defRPr sz="2400" kern="1200">
                <a:solidFill>
                  <a:schemeClr val="tx1"/>
                </a:solidFill>
                <a:latin typeface="+mn-lt"/>
                <a:ea typeface="Verdana" pitchFamily="34" charset="0"/>
                <a:cs typeface="Verdana" pitchFamily="34" charset="0"/>
              </a:defRPr>
            </a:lvl4pPr>
            <a:lvl5pPr marL="2057400" indent="-228600" algn="l" rtl="0" eaLnBrk="0" fontAlgn="base" hangingPunct="0">
              <a:spcBef>
                <a:spcPct val="20000"/>
              </a:spcBef>
              <a:spcAft>
                <a:spcPct val="0"/>
              </a:spcAft>
              <a:buFont typeface="Arial" charset="0"/>
              <a:buChar char="»"/>
              <a:defRPr sz="24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Definition of MASTT or MASTTF – </a:t>
            </a:r>
            <a:r>
              <a:rPr lang="en-US" sz="1800" b="1" dirty="0"/>
              <a:t>Multi-Agency Shelter Transition Team/Task Force</a:t>
            </a:r>
            <a:r>
              <a:rPr lang="en-US" sz="1800" dirty="0"/>
              <a:t> is an approach that looks for transitional or permanent housing solutions for disaster survivors through a multi-agency approach using immediate casework from all available stakeholders</a:t>
            </a:r>
          </a:p>
          <a:p>
            <a:r>
              <a:rPr lang="en-US" sz="1800" dirty="0"/>
              <a:t>History - 2016</a:t>
            </a:r>
          </a:p>
          <a:p>
            <a:r>
              <a:rPr lang="en-US" sz="1800" dirty="0"/>
              <a:t>MASTT is not a new concept.  We have done this in an informal manner for years</a:t>
            </a:r>
          </a:p>
          <a:p>
            <a:r>
              <a:rPr lang="en-US" sz="1800" dirty="0"/>
              <a:t>No doctrine or written guidance (federal or otherwise) existed on transitioning survivors from sheltering to interim housing</a:t>
            </a:r>
          </a:p>
        </p:txBody>
      </p:sp>
      <p:sp>
        <p:nvSpPr>
          <p:cNvPr id="4" name="TextBox 3">
            <a:extLst>
              <a:ext uri="{FF2B5EF4-FFF2-40B4-BE49-F238E27FC236}">
                <a16:creationId xmlns:a16="http://schemas.microsoft.com/office/drawing/2014/main" id="{B469393F-06D8-461F-95AF-1E673957EBB1}"/>
              </a:ext>
            </a:extLst>
          </p:cNvPr>
          <p:cNvSpPr txBox="1"/>
          <p:nvPr/>
        </p:nvSpPr>
        <p:spPr>
          <a:xfrm>
            <a:off x="381000" y="1371600"/>
            <a:ext cx="9218998" cy="400110"/>
          </a:xfrm>
          <a:prstGeom prst="rect">
            <a:avLst/>
          </a:prstGeom>
          <a:noFill/>
        </p:spPr>
        <p:txBody>
          <a:bodyPr wrap="square" rtlCol="0">
            <a:spAutoFit/>
          </a:bodyPr>
          <a:lstStyle/>
          <a:p>
            <a:r>
              <a:rPr lang="en-US" sz="2000" b="1" dirty="0"/>
              <a:t>Multi-Agency Shelter Transition Team/Task Force - MASTTF</a:t>
            </a:r>
          </a:p>
        </p:txBody>
      </p:sp>
      <p:pic>
        <p:nvPicPr>
          <p:cNvPr id="5" name="Picture 4">
            <a:extLst>
              <a:ext uri="{FF2B5EF4-FFF2-40B4-BE49-F238E27FC236}">
                <a16:creationId xmlns:a16="http://schemas.microsoft.com/office/drawing/2014/main" id="{A08BD1FD-F232-4B93-8E82-F14223B7AC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2053" r="5555" b="13873"/>
          <a:stretch/>
        </p:blipFill>
        <p:spPr>
          <a:xfrm rot="10800000">
            <a:off x="6705600" y="4953000"/>
            <a:ext cx="1981199" cy="1295400"/>
          </a:xfrm>
          <a:prstGeom prst="rect">
            <a:avLst/>
          </a:prstGeom>
        </p:spPr>
      </p:pic>
    </p:spTree>
    <p:extLst>
      <p:ext uri="{BB962C8B-B14F-4D97-AF65-F5344CB8AC3E}">
        <p14:creationId xmlns:p14="http://schemas.microsoft.com/office/powerpoint/2010/main" val="2042062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51F3ED-0941-46E1-B65E-C5A5290D8429}"/>
              </a:ext>
            </a:extLst>
          </p:cNvPr>
          <p:cNvGrpSpPr/>
          <p:nvPr/>
        </p:nvGrpSpPr>
        <p:grpSpPr>
          <a:xfrm>
            <a:off x="228600" y="1275542"/>
            <a:ext cx="6473734" cy="3036054"/>
            <a:chOff x="-83020" y="-139778"/>
            <a:chExt cx="5759125" cy="3030494"/>
          </a:xfrm>
        </p:grpSpPr>
        <p:sp>
          <p:nvSpPr>
            <p:cNvPr id="3" name="Oval 2">
              <a:extLst>
                <a:ext uri="{FF2B5EF4-FFF2-40B4-BE49-F238E27FC236}">
                  <a16:creationId xmlns:a16="http://schemas.microsoft.com/office/drawing/2014/main" id="{1F0BC56C-BEC8-443B-BB32-8B2F44680C3E}"/>
                </a:ext>
              </a:extLst>
            </p:cNvPr>
            <p:cNvSpPr/>
            <p:nvPr/>
          </p:nvSpPr>
          <p:spPr>
            <a:xfrm>
              <a:off x="1600553" y="-139778"/>
              <a:ext cx="1178779" cy="982293"/>
            </a:xfrm>
            <a:prstGeom prst="ellipse">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kern="1200" dirty="0">
                  <a:solidFill>
                    <a:srgbClr val="FFFFFF"/>
                  </a:solidFill>
                  <a:effectLst/>
                  <a:ea typeface="Calibri" panose="020F0502020204030204" pitchFamily="34" charset="0"/>
                  <a:cs typeface="Times New Roman" panose="02020603050405020304" pitchFamily="18" charset="0"/>
                </a:rPr>
                <a:t>TSA</a:t>
              </a:r>
              <a:endParaRPr lang="en-US" sz="1200" dirty="0">
                <a:effectLst/>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id="{B3EA791A-6BC8-4206-8175-21133242084C}"/>
                </a:ext>
              </a:extLst>
            </p:cNvPr>
            <p:cNvSpPr/>
            <p:nvPr/>
          </p:nvSpPr>
          <p:spPr>
            <a:xfrm>
              <a:off x="1401852" y="1752370"/>
              <a:ext cx="1174113" cy="1138346"/>
            </a:xfrm>
            <a:prstGeom prst="ellipse">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kern="1200">
                  <a:solidFill>
                    <a:srgbClr val="FFFFFF"/>
                  </a:solidFill>
                  <a:effectLst/>
                  <a:ea typeface="Calibri" panose="020F0502020204030204" pitchFamily="34" charset="0"/>
                  <a:cs typeface="Times New Roman" panose="02020603050405020304" pitchFamily="18" charset="0"/>
                </a:rPr>
                <a:t>IHP</a:t>
              </a:r>
              <a:endParaRPr lang="en-US" sz="1200">
                <a:effectLst/>
                <a:latin typeface="Times New Roman" panose="02020603050405020304" pitchFamily="18" charset="0"/>
                <a:ea typeface="Times New Roman" panose="02020603050405020304" pitchFamily="18" charset="0"/>
              </a:endParaRPr>
            </a:p>
          </p:txBody>
        </p:sp>
        <p:sp>
          <p:nvSpPr>
            <p:cNvPr id="5" name="Oval 4">
              <a:extLst>
                <a:ext uri="{FF2B5EF4-FFF2-40B4-BE49-F238E27FC236}">
                  <a16:creationId xmlns:a16="http://schemas.microsoft.com/office/drawing/2014/main" id="{5F4F4AAA-6C29-4830-AE79-C5532B8862E1}"/>
                </a:ext>
              </a:extLst>
            </p:cNvPr>
            <p:cNvSpPr/>
            <p:nvPr/>
          </p:nvSpPr>
          <p:spPr>
            <a:xfrm>
              <a:off x="4406258" y="560644"/>
              <a:ext cx="1269847" cy="1341697"/>
            </a:xfrm>
            <a:prstGeom prst="ellipse">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kern="1200" dirty="0">
                  <a:solidFill>
                    <a:srgbClr val="FFFFFF"/>
                  </a:solidFill>
                  <a:effectLst/>
                  <a:ea typeface="Calibri" panose="020F0502020204030204" pitchFamily="34" charset="0"/>
                  <a:cs typeface="Times New Roman" panose="02020603050405020304" pitchFamily="18" charset="0"/>
                </a:rPr>
                <a:t>Stability</a:t>
              </a:r>
              <a:endParaRPr lang="en-US" sz="1200" dirty="0">
                <a:effectLst/>
                <a:latin typeface="Times New Roman" panose="02020603050405020304" pitchFamily="18" charset="0"/>
                <a:ea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ADB60BB4-4D80-4692-BD0E-879CEC6C66B5}"/>
                </a:ext>
              </a:extLst>
            </p:cNvPr>
            <p:cNvCxnSpPr/>
            <p:nvPr/>
          </p:nvCxnSpPr>
          <p:spPr>
            <a:xfrm flipV="1">
              <a:off x="908221" y="485916"/>
              <a:ext cx="707106" cy="5022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953795A1-1DCE-4797-B27E-5BEAC2D1CD95}"/>
                </a:ext>
              </a:extLst>
            </p:cNvPr>
            <p:cNvCxnSpPr/>
            <p:nvPr/>
          </p:nvCxnSpPr>
          <p:spPr>
            <a:xfrm>
              <a:off x="850647" y="1377894"/>
              <a:ext cx="574642" cy="62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BC6AD41A-7446-4858-BBDD-F88DB9C7F4A9}"/>
                </a:ext>
              </a:extLst>
            </p:cNvPr>
            <p:cNvSpPr/>
            <p:nvPr/>
          </p:nvSpPr>
          <p:spPr>
            <a:xfrm>
              <a:off x="-83020" y="560644"/>
              <a:ext cx="1012660" cy="1112060"/>
            </a:xfrm>
            <a:prstGeom prst="ellipse">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kern="1200" dirty="0">
                  <a:solidFill>
                    <a:srgbClr val="FFFFFF"/>
                  </a:solidFill>
                  <a:effectLst/>
                  <a:ea typeface="Calibri" panose="020F0502020204030204" pitchFamily="34" charset="0"/>
                  <a:cs typeface="Times New Roman" panose="02020603050405020304" pitchFamily="18" charset="0"/>
                </a:rPr>
                <a:t>Client in Shelter</a:t>
              </a:r>
              <a:endParaRPr lang="en-US" sz="1200" dirty="0">
                <a:effectLst/>
                <a:latin typeface="Times New Roman" panose="02020603050405020304" pitchFamily="18" charset="0"/>
                <a:ea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E546764B-92E2-413C-A021-393BF2AC7C23}"/>
                </a:ext>
              </a:extLst>
            </p:cNvPr>
            <p:cNvCxnSpPr>
              <a:stCxn id="3" idx="6"/>
            </p:cNvCxnSpPr>
            <p:nvPr/>
          </p:nvCxnSpPr>
          <p:spPr>
            <a:xfrm>
              <a:off x="2779332" y="351369"/>
              <a:ext cx="1577273" cy="4911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66D6395-0805-4089-BF76-A13B711E5B51}"/>
                </a:ext>
              </a:extLst>
            </p:cNvPr>
            <p:cNvCxnSpPr>
              <a:stCxn id="4" idx="6"/>
            </p:cNvCxnSpPr>
            <p:nvPr/>
          </p:nvCxnSpPr>
          <p:spPr>
            <a:xfrm flipV="1">
              <a:off x="2575965" y="1597976"/>
              <a:ext cx="1815077" cy="7235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7FA14EC-4E5E-45C5-A09C-93CF123F440D}"/>
                </a:ext>
              </a:extLst>
            </p:cNvPr>
            <p:cNvCxnSpPr/>
            <p:nvPr/>
          </p:nvCxnSpPr>
          <p:spPr>
            <a:xfrm>
              <a:off x="902364" y="1044419"/>
              <a:ext cx="1413661" cy="3080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2" name="Rectangle 13">
            <a:extLst>
              <a:ext uri="{FF2B5EF4-FFF2-40B4-BE49-F238E27FC236}">
                <a16:creationId xmlns:a16="http://schemas.microsoft.com/office/drawing/2014/main" id="{9A116F4A-151B-4225-8BDE-6773DE88CD2A}"/>
              </a:ext>
            </a:extLst>
          </p:cNvPr>
          <p:cNvSpPr>
            <a:spLocks noChangeArrowheads="1"/>
          </p:cNvSpPr>
          <p:nvPr/>
        </p:nvSpPr>
        <p:spPr bwMode="auto">
          <a:xfrm>
            <a:off x="6934199" y="1721482"/>
            <a:ext cx="186868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a:t>We needed to look at Shelter Transitioning in a whole community approach</a:t>
            </a:r>
          </a:p>
        </p:txBody>
      </p:sp>
      <p:sp>
        <p:nvSpPr>
          <p:cNvPr id="13" name="Oval 39">
            <a:extLst>
              <a:ext uri="{FF2B5EF4-FFF2-40B4-BE49-F238E27FC236}">
                <a16:creationId xmlns:a16="http://schemas.microsoft.com/office/drawing/2014/main" id="{6C581182-F3A0-4A3E-97E3-52017BE9616B}"/>
              </a:ext>
            </a:extLst>
          </p:cNvPr>
          <p:cNvSpPr>
            <a:spLocks noChangeArrowheads="1"/>
          </p:cNvSpPr>
          <p:nvPr/>
        </p:nvSpPr>
        <p:spPr bwMode="auto">
          <a:xfrm>
            <a:off x="2981139" y="2259637"/>
            <a:ext cx="1371072" cy="1041410"/>
          </a:xfrm>
          <a:prstGeom prst="ellipse">
            <a:avLst/>
          </a:prstGeom>
          <a:gradFill rotWithShape="1">
            <a:gsLst>
              <a:gs pos="0">
                <a:srgbClr val="71A6DB"/>
              </a:gs>
              <a:gs pos="50000">
                <a:srgbClr val="559BDB"/>
              </a:gs>
              <a:gs pos="100000">
                <a:srgbClr val="438AC9"/>
              </a:gs>
            </a:gsLst>
            <a:lin ang="5400000"/>
          </a:gradFill>
          <a:ln>
            <a:noFill/>
          </a:ln>
          <a:effectLst>
            <a:outerShdw dist="19050" dir="5400000" algn="ctr"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Local Housing Experts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14" name="Straight Arrow Connector 13">
            <a:extLst>
              <a:ext uri="{FF2B5EF4-FFF2-40B4-BE49-F238E27FC236}">
                <a16:creationId xmlns:a16="http://schemas.microsoft.com/office/drawing/2014/main" id="{0EC5FAB6-71D2-421D-8AD9-789FDA656A99}"/>
              </a:ext>
            </a:extLst>
          </p:cNvPr>
          <p:cNvCxnSpPr/>
          <p:nvPr/>
        </p:nvCxnSpPr>
        <p:spPr>
          <a:xfrm flipV="1">
            <a:off x="4332614" y="2638378"/>
            <a:ext cx="963313" cy="1321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Content Placeholder 1">
            <a:extLst>
              <a:ext uri="{FF2B5EF4-FFF2-40B4-BE49-F238E27FC236}">
                <a16:creationId xmlns:a16="http://schemas.microsoft.com/office/drawing/2014/main" id="{D49C1F7C-6F7E-4DD0-A593-41231025B712}"/>
              </a:ext>
            </a:extLst>
          </p:cNvPr>
          <p:cNvSpPr txBox="1">
            <a:spLocks/>
          </p:cNvSpPr>
          <p:nvPr/>
        </p:nvSpPr>
        <p:spPr>
          <a:xfrm>
            <a:off x="457200" y="4408061"/>
            <a:ext cx="8229600" cy="1718102"/>
          </a:xfrm>
          <a:prstGeom prst="rect">
            <a:avLst/>
          </a:prstGeom>
        </p:spPr>
        <p:txBody>
          <a:bodyPr/>
          <a:lstStyle>
            <a:lvl1pPr marL="342900" indent="-342900" algn="l" rtl="0" eaLnBrk="0" fontAlgn="base" hangingPunct="0">
              <a:spcBef>
                <a:spcPct val="20000"/>
              </a:spcBef>
              <a:spcAft>
                <a:spcPct val="0"/>
              </a:spcAft>
              <a:buFont typeface="Arial" charset="0"/>
              <a:buChar char="•"/>
              <a:defRPr sz="3600" kern="1200">
                <a:solidFill>
                  <a:schemeClr val="tx1"/>
                </a:solidFill>
                <a:latin typeface="+mn-lt"/>
                <a:ea typeface="Verdana" pitchFamily="34" charset="0"/>
                <a:cs typeface="Verdana" pitchFamily="34" charset="0"/>
              </a:defRPr>
            </a:lvl1pPr>
            <a:lvl2pPr marL="742950" indent="-285750" algn="l" rtl="0" eaLnBrk="0" fontAlgn="base" hangingPunct="0">
              <a:spcBef>
                <a:spcPct val="20000"/>
              </a:spcBef>
              <a:spcAft>
                <a:spcPct val="0"/>
              </a:spcAft>
              <a:buFont typeface="Arial" charset="0"/>
              <a:buChar char="–"/>
              <a:defRPr sz="3200" kern="1200">
                <a:solidFill>
                  <a:schemeClr val="tx1"/>
                </a:solidFill>
                <a:latin typeface="+mn-lt"/>
                <a:ea typeface="Verdana" pitchFamily="34" charset="0"/>
                <a:cs typeface="Verdana" pitchFamily="34" charset="0"/>
              </a:defRPr>
            </a:lvl2pPr>
            <a:lvl3pPr marL="1143000" indent="-228600" algn="l" rtl="0" eaLnBrk="0" fontAlgn="base" hangingPunct="0">
              <a:spcBef>
                <a:spcPct val="20000"/>
              </a:spcBef>
              <a:spcAft>
                <a:spcPct val="0"/>
              </a:spcAft>
              <a:buFont typeface="Arial" charset="0"/>
              <a:buChar char="•"/>
              <a:defRPr sz="2800" kern="1200">
                <a:solidFill>
                  <a:schemeClr val="tx1"/>
                </a:solidFill>
                <a:latin typeface="+mn-lt"/>
                <a:ea typeface="Verdana" pitchFamily="34" charset="0"/>
                <a:cs typeface="Verdana" pitchFamily="34" charset="0"/>
              </a:defRPr>
            </a:lvl3pPr>
            <a:lvl4pPr marL="1600200" indent="-228600" algn="l" rtl="0" eaLnBrk="0" fontAlgn="base" hangingPunct="0">
              <a:spcBef>
                <a:spcPct val="20000"/>
              </a:spcBef>
              <a:spcAft>
                <a:spcPct val="0"/>
              </a:spcAft>
              <a:buFont typeface="Arial" charset="0"/>
              <a:buChar char="–"/>
              <a:defRPr sz="2400" kern="1200">
                <a:solidFill>
                  <a:schemeClr val="tx1"/>
                </a:solidFill>
                <a:latin typeface="+mn-lt"/>
                <a:ea typeface="Verdana" pitchFamily="34" charset="0"/>
                <a:cs typeface="Verdana" pitchFamily="34" charset="0"/>
              </a:defRPr>
            </a:lvl4pPr>
            <a:lvl5pPr marL="2057400" indent="-228600" algn="l" rtl="0" eaLnBrk="0" fontAlgn="base" hangingPunct="0">
              <a:spcBef>
                <a:spcPct val="20000"/>
              </a:spcBef>
              <a:spcAft>
                <a:spcPct val="0"/>
              </a:spcAft>
              <a:buFont typeface="Arial" charset="0"/>
              <a:buChar char="»"/>
              <a:defRPr sz="24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cs typeface="Arial" panose="020B0604020202020204" pitchFamily="34" charset="0"/>
              </a:rPr>
              <a:t>Instead of working through a continuum of options, case workers can use the concept to build a recovery plan that will best address the needs of the client</a:t>
            </a:r>
          </a:p>
          <a:p>
            <a:pPr marL="285750" indent="-285750">
              <a:buFont typeface="Arial" panose="020B0604020202020204" pitchFamily="34" charset="0"/>
              <a:buChar char="•"/>
            </a:pPr>
            <a:r>
              <a:rPr lang="en-US" sz="1800" dirty="0">
                <a:cs typeface="Arial" panose="020B0604020202020204" pitchFamily="34" charset="0"/>
              </a:rPr>
              <a:t>To re-energize this strategy, we established a Shelter Transition Workgroup consisting of representatives from the whole community</a:t>
            </a:r>
          </a:p>
        </p:txBody>
      </p:sp>
      <p:sp>
        <p:nvSpPr>
          <p:cNvPr id="17" name="Title 18">
            <a:extLst>
              <a:ext uri="{FF2B5EF4-FFF2-40B4-BE49-F238E27FC236}">
                <a16:creationId xmlns:a16="http://schemas.microsoft.com/office/drawing/2014/main" id="{DC6ED283-AED8-4243-A6FC-3DB6B45C3E92}"/>
              </a:ext>
            </a:extLst>
          </p:cNvPr>
          <p:cNvSpPr txBox="1">
            <a:spLocks/>
          </p:cNvSpPr>
          <p:nvPr/>
        </p:nvSpPr>
        <p:spPr bwMode="auto">
          <a:xfrm>
            <a:off x="3352800" y="305878"/>
            <a:ext cx="7886700" cy="7332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n-lt"/>
                <a:ea typeface="Verdana" pitchFamily="34" charset="0"/>
                <a:cs typeface="Verdana" pitchFamily="34" charset="0"/>
              </a:defRPr>
            </a:lvl1pPr>
            <a:lvl2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2pPr>
            <a:lvl3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3pPr>
            <a:lvl4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4pPr>
            <a:lvl5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5pPr>
            <a:lvl6pPr marL="457200" algn="ctr" rtl="0" fontAlgn="base">
              <a:spcBef>
                <a:spcPct val="0"/>
              </a:spcBef>
              <a:spcAft>
                <a:spcPct val="0"/>
              </a:spcAft>
              <a:defRPr sz="4400">
                <a:solidFill>
                  <a:schemeClr val="tx1"/>
                </a:solidFill>
                <a:latin typeface="Akzidenz-Grotesk Std Regular"/>
              </a:defRPr>
            </a:lvl6pPr>
            <a:lvl7pPr marL="914400" algn="ctr" rtl="0" fontAlgn="base">
              <a:spcBef>
                <a:spcPct val="0"/>
              </a:spcBef>
              <a:spcAft>
                <a:spcPct val="0"/>
              </a:spcAft>
              <a:defRPr sz="4400">
                <a:solidFill>
                  <a:schemeClr val="tx1"/>
                </a:solidFill>
                <a:latin typeface="Akzidenz-Grotesk Std Regular"/>
              </a:defRPr>
            </a:lvl7pPr>
            <a:lvl8pPr marL="1371600" algn="ctr" rtl="0" fontAlgn="base">
              <a:spcBef>
                <a:spcPct val="0"/>
              </a:spcBef>
              <a:spcAft>
                <a:spcPct val="0"/>
              </a:spcAft>
              <a:defRPr sz="4400">
                <a:solidFill>
                  <a:schemeClr val="tx1"/>
                </a:solidFill>
                <a:latin typeface="Akzidenz-Grotesk Std Regular"/>
              </a:defRPr>
            </a:lvl8pPr>
            <a:lvl9pPr marL="1828800" algn="ctr" rtl="0" fontAlgn="base">
              <a:spcBef>
                <a:spcPct val="0"/>
              </a:spcBef>
              <a:spcAft>
                <a:spcPct val="0"/>
              </a:spcAft>
              <a:defRPr sz="4400">
                <a:solidFill>
                  <a:schemeClr val="tx1"/>
                </a:solidFill>
                <a:latin typeface="Akzidenz-Grotesk Std Regular"/>
              </a:defRPr>
            </a:lvl9pPr>
          </a:lstStyle>
          <a:p>
            <a:r>
              <a:rPr lang="en-US" sz="2800" i="1" dirty="0">
                <a:solidFill>
                  <a:schemeClr val="accent1">
                    <a:lumMod val="50000"/>
                  </a:schemeClr>
                </a:solidFill>
              </a:rPr>
              <a:t>A New Approach</a:t>
            </a:r>
          </a:p>
        </p:txBody>
      </p:sp>
    </p:spTree>
    <p:extLst>
      <p:ext uri="{BB962C8B-B14F-4D97-AF65-F5344CB8AC3E}">
        <p14:creationId xmlns:p14="http://schemas.microsoft.com/office/powerpoint/2010/main" val="1838651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9286"/>
            <a:ext cx="8229600" cy="1143000"/>
          </a:xfrm>
        </p:spPr>
        <p:txBody>
          <a:bodyPr>
            <a:noAutofit/>
          </a:bodyPr>
          <a:lstStyle/>
          <a:p>
            <a:r>
              <a:rPr lang="en-US" sz="3600" b="1" dirty="0">
                <a:solidFill>
                  <a:srgbClr val="0070C0"/>
                </a:solidFill>
              </a:rPr>
              <a:t>Region On Point-to-Point Shelters</a:t>
            </a:r>
            <a:br>
              <a:rPr lang="en-US" sz="3600" b="1" dirty="0">
                <a:solidFill>
                  <a:srgbClr val="0070C0"/>
                </a:solidFill>
              </a:rPr>
            </a:br>
            <a:r>
              <a:rPr lang="en-US" sz="2400" b="1" dirty="0">
                <a:solidFill>
                  <a:srgbClr val="0070C0"/>
                </a:solidFill>
              </a:rPr>
              <a:t>(Red = Red Cross Managed)</a:t>
            </a:r>
            <a:endParaRPr lang="en-US" sz="3600" dirty="0"/>
          </a:p>
        </p:txBody>
      </p:sp>
      <p:sp>
        <p:nvSpPr>
          <p:cNvPr id="10" name="Content Placeholder 4">
            <a:extLst>
              <a:ext uri="{FF2B5EF4-FFF2-40B4-BE49-F238E27FC236}">
                <a16:creationId xmlns:a16="http://schemas.microsoft.com/office/drawing/2014/main" id="{118101A9-6981-4C58-89EC-39A1829095E0}"/>
              </a:ext>
            </a:extLst>
          </p:cNvPr>
          <p:cNvSpPr txBox="1">
            <a:spLocks/>
          </p:cNvSpPr>
          <p:nvPr/>
        </p:nvSpPr>
        <p:spPr>
          <a:xfrm>
            <a:off x="457201" y="2162241"/>
            <a:ext cx="8567058" cy="3670180"/>
          </a:xfrm>
          <a:prstGeom prst="rect">
            <a:avLst/>
          </a:prstGeom>
        </p:spPr>
        <p:txBody>
          <a:bodyPr vert="horz" lIns="0" tIns="45720" rIns="0" bIns="45720" rtlCol="0">
            <a:normAutofit/>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Calibri"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Calibri"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Calibri"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Calibri"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Calibri"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graphicFrame>
        <p:nvGraphicFramePr>
          <p:cNvPr id="3" name="Table 2">
            <a:extLst>
              <a:ext uri="{FF2B5EF4-FFF2-40B4-BE49-F238E27FC236}">
                <a16:creationId xmlns:a16="http://schemas.microsoft.com/office/drawing/2014/main" id="{2D2A14EE-A869-41B4-8898-5EE115C7C631}"/>
              </a:ext>
            </a:extLst>
          </p:cNvPr>
          <p:cNvGraphicFramePr>
            <a:graphicFrameLocks noGrp="1"/>
          </p:cNvGraphicFramePr>
          <p:nvPr>
            <p:extLst/>
          </p:nvPr>
        </p:nvGraphicFramePr>
        <p:xfrm>
          <a:off x="266701" y="2015962"/>
          <a:ext cx="8572499" cy="4279466"/>
        </p:xfrm>
        <a:graphic>
          <a:graphicData uri="http://schemas.openxmlformats.org/drawingml/2006/table">
            <a:tbl>
              <a:tblPr>
                <a:tableStyleId>{BC89EF96-8CEA-46FF-86C4-4CE0E7609802}</a:tableStyleId>
              </a:tblPr>
              <a:tblGrid>
                <a:gridCol w="1565873">
                  <a:extLst>
                    <a:ext uri="{9D8B030D-6E8A-4147-A177-3AD203B41FA5}">
                      <a16:colId xmlns:a16="http://schemas.microsoft.com/office/drawing/2014/main" val="2486783343"/>
                    </a:ext>
                  </a:extLst>
                </a:gridCol>
                <a:gridCol w="1565873">
                  <a:extLst>
                    <a:ext uri="{9D8B030D-6E8A-4147-A177-3AD203B41FA5}">
                      <a16:colId xmlns:a16="http://schemas.microsoft.com/office/drawing/2014/main" val="244958470"/>
                    </a:ext>
                  </a:extLst>
                </a:gridCol>
                <a:gridCol w="2959239">
                  <a:extLst>
                    <a:ext uri="{9D8B030D-6E8A-4147-A177-3AD203B41FA5}">
                      <a16:colId xmlns:a16="http://schemas.microsoft.com/office/drawing/2014/main" val="1860441881"/>
                    </a:ext>
                  </a:extLst>
                </a:gridCol>
                <a:gridCol w="915639">
                  <a:extLst>
                    <a:ext uri="{9D8B030D-6E8A-4147-A177-3AD203B41FA5}">
                      <a16:colId xmlns:a16="http://schemas.microsoft.com/office/drawing/2014/main" val="4113317876"/>
                    </a:ext>
                  </a:extLst>
                </a:gridCol>
                <a:gridCol w="756398">
                  <a:extLst>
                    <a:ext uri="{9D8B030D-6E8A-4147-A177-3AD203B41FA5}">
                      <a16:colId xmlns:a16="http://schemas.microsoft.com/office/drawing/2014/main" val="827511764"/>
                    </a:ext>
                  </a:extLst>
                </a:gridCol>
                <a:gridCol w="809477">
                  <a:extLst>
                    <a:ext uri="{9D8B030D-6E8A-4147-A177-3AD203B41FA5}">
                      <a16:colId xmlns:a16="http://schemas.microsoft.com/office/drawing/2014/main" val="434862705"/>
                    </a:ext>
                  </a:extLst>
                </a:gridCol>
              </a:tblGrid>
              <a:tr h="497153">
                <a:tc>
                  <a:txBody>
                    <a:bodyPr/>
                    <a:lstStyle/>
                    <a:p>
                      <a:pPr algn="ctr" fontAlgn="t"/>
                      <a:r>
                        <a:rPr lang="en-US" sz="1600" b="1" u="none" strike="noStrike" dirty="0">
                          <a:effectLst/>
                        </a:rPr>
                        <a:t>Parish From </a:t>
                      </a:r>
                      <a:endParaRPr lang="en-US" sz="1600" b="1" i="0" u="none" strike="noStrike" dirty="0">
                        <a:solidFill>
                          <a:srgbClr val="FFFFFF"/>
                        </a:solidFill>
                        <a:effectLst/>
                        <a:latin typeface="Calibri" panose="020F0502020204030204" pitchFamily="34" charset="0"/>
                      </a:endParaRPr>
                    </a:p>
                  </a:txBody>
                  <a:tcPr marL="7445" marR="7445" marT="7445" marB="35738">
                    <a:solidFill>
                      <a:schemeClr val="accent4"/>
                    </a:solidFill>
                  </a:tcPr>
                </a:tc>
                <a:tc>
                  <a:txBody>
                    <a:bodyPr/>
                    <a:lstStyle/>
                    <a:p>
                      <a:pPr algn="ctr" fontAlgn="t"/>
                      <a:r>
                        <a:rPr lang="en-US" sz="1600" b="1" u="none" strike="noStrike" dirty="0">
                          <a:effectLst/>
                        </a:rPr>
                        <a:t>Parish To</a:t>
                      </a:r>
                      <a:endParaRPr lang="en-US" sz="1600" b="1" i="0" u="none" strike="noStrike" dirty="0">
                        <a:solidFill>
                          <a:srgbClr val="FFFFFF"/>
                        </a:solidFill>
                        <a:effectLst/>
                        <a:latin typeface="Calibri" panose="020F0502020204030204" pitchFamily="34" charset="0"/>
                      </a:endParaRPr>
                    </a:p>
                  </a:txBody>
                  <a:tcPr marL="7445" marR="7445" marT="7445" marB="35738">
                    <a:solidFill>
                      <a:schemeClr val="accent4"/>
                    </a:solidFill>
                  </a:tcPr>
                </a:tc>
                <a:tc>
                  <a:txBody>
                    <a:bodyPr/>
                    <a:lstStyle/>
                    <a:p>
                      <a:pPr algn="ctr" fontAlgn="ctr"/>
                      <a:r>
                        <a:rPr lang="en-US" sz="1600" b="1" u="none" strike="noStrike" dirty="0">
                          <a:effectLst/>
                        </a:rPr>
                        <a:t>Shelter</a:t>
                      </a:r>
                      <a:endParaRPr lang="en-US" sz="1600" b="1" i="0" u="none" strike="noStrike" dirty="0">
                        <a:solidFill>
                          <a:srgbClr val="FFFFFF"/>
                        </a:solidFill>
                        <a:effectLst/>
                        <a:latin typeface="Calibri" panose="020F0502020204030204" pitchFamily="34" charset="0"/>
                      </a:endParaRPr>
                    </a:p>
                  </a:txBody>
                  <a:tcPr marL="7445" marR="7445" marT="7445" marB="35738" anchor="ctr">
                    <a:solidFill>
                      <a:schemeClr val="accent4"/>
                    </a:solidFill>
                  </a:tcPr>
                </a:tc>
                <a:tc>
                  <a:txBody>
                    <a:bodyPr/>
                    <a:lstStyle/>
                    <a:p>
                      <a:pPr algn="ctr" fontAlgn="ctr"/>
                      <a:r>
                        <a:rPr lang="en-US" sz="1600" b="1" u="none" strike="noStrike" dirty="0">
                          <a:effectLst/>
                        </a:rPr>
                        <a:t>Notified At </a:t>
                      </a:r>
                      <a:endParaRPr lang="en-US" sz="1600" b="1" i="0" u="none" strike="noStrike" dirty="0">
                        <a:solidFill>
                          <a:srgbClr val="FFFFFF"/>
                        </a:solidFill>
                        <a:effectLst/>
                        <a:latin typeface="Calibri" panose="020F0502020204030204" pitchFamily="34" charset="0"/>
                      </a:endParaRPr>
                    </a:p>
                  </a:txBody>
                  <a:tcPr marL="7445" marR="7445" marT="7445" marB="35738" anchor="ctr">
                    <a:solidFill>
                      <a:schemeClr val="accent4"/>
                    </a:solidFill>
                  </a:tcPr>
                </a:tc>
                <a:tc>
                  <a:txBody>
                    <a:bodyPr/>
                    <a:lstStyle/>
                    <a:p>
                      <a:pPr algn="ctr" fontAlgn="ctr"/>
                      <a:r>
                        <a:rPr lang="en-US" sz="1600" b="1" u="none" strike="noStrike">
                          <a:effectLst/>
                        </a:rPr>
                        <a:t>Open At </a:t>
                      </a:r>
                      <a:endParaRPr lang="en-US" sz="1600" b="1" i="0" u="none" strike="noStrike">
                        <a:solidFill>
                          <a:srgbClr val="FFFFFF"/>
                        </a:solidFill>
                        <a:effectLst/>
                        <a:latin typeface="Calibri" panose="020F0502020204030204" pitchFamily="34" charset="0"/>
                      </a:endParaRPr>
                    </a:p>
                  </a:txBody>
                  <a:tcPr marL="7445" marR="7445" marT="7445" marB="35738" anchor="ctr">
                    <a:solidFill>
                      <a:schemeClr val="accent4"/>
                    </a:solidFill>
                  </a:tcPr>
                </a:tc>
                <a:tc>
                  <a:txBody>
                    <a:bodyPr/>
                    <a:lstStyle/>
                    <a:p>
                      <a:pPr algn="ctr" fontAlgn="t"/>
                      <a:r>
                        <a:rPr lang="en-US" sz="1600" b="1" u="none" strike="noStrike">
                          <a:effectLst/>
                        </a:rPr>
                        <a:t>M/S/I/SS</a:t>
                      </a:r>
                      <a:endParaRPr lang="en-US" sz="1600" b="1" i="0" u="none" strike="noStrike">
                        <a:solidFill>
                          <a:srgbClr val="FFFFFF"/>
                        </a:solidFill>
                        <a:effectLst/>
                        <a:latin typeface="Calibri" panose="020F0502020204030204" pitchFamily="34" charset="0"/>
                      </a:endParaRPr>
                    </a:p>
                  </a:txBody>
                  <a:tcPr marL="7445" marR="7445" marT="7445" marB="35738">
                    <a:solidFill>
                      <a:schemeClr val="accent4"/>
                    </a:solidFill>
                  </a:tcPr>
                </a:tc>
                <a:extLst>
                  <a:ext uri="{0D108BD9-81ED-4DB2-BD59-A6C34878D82A}">
                    <a16:rowId xmlns:a16="http://schemas.microsoft.com/office/drawing/2014/main" val="2156028913"/>
                  </a:ext>
                </a:extLst>
              </a:tr>
              <a:tr h="440064">
                <a:tc>
                  <a:txBody>
                    <a:bodyPr/>
                    <a:lstStyle/>
                    <a:p>
                      <a:pPr algn="l" fontAlgn="t"/>
                      <a:r>
                        <a:rPr lang="en-US" sz="1400" u="none" strike="noStrike" dirty="0">
                          <a:effectLst/>
                        </a:rPr>
                        <a:t>St. Bernard </a:t>
                      </a:r>
                      <a:endParaRPr lang="en-US" sz="1400" b="0" i="0" u="none" strike="noStrike" dirty="0">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Region 6/ Alexandria</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dirty="0">
                          <a:effectLst/>
                        </a:rPr>
                        <a:t>NSU-PE Majors </a:t>
                      </a:r>
                      <a:r>
                        <a:rPr lang="en-US" sz="1400" u="none" strike="noStrike" dirty="0" err="1">
                          <a:effectLst/>
                        </a:rPr>
                        <a:t>Bldg</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H-72</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H-52</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M</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extLst>
                  <a:ext uri="{0D108BD9-81ED-4DB2-BD59-A6C34878D82A}">
                    <a16:rowId xmlns:a16="http://schemas.microsoft.com/office/drawing/2014/main" val="3029884145"/>
                  </a:ext>
                </a:extLst>
              </a:tr>
              <a:tr h="385597">
                <a:tc>
                  <a:txBody>
                    <a:bodyPr/>
                    <a:lstStyle/>
                    <a:p>
                      <a:pPr algn="l" fontAlgn="t"/>
                      <a:r>
                        <a:rPr lang="en-US" sz="1400" u="none" strike="noStrike">
                          <a:effectLst/>
                        </a:rPr>
                        <a:t>St. John </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Region 8/ Monroe</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dirty="0">
                          <a:effectLst/>
                        </a:rPr>
                        <a:t>Henrietta Johnson Rec Center</a:t>
                      </a:r>
                      <a:endParaRPr lang="en-US" sz="1400" b="0" i="0" u="none" strike="noStrike" dirty="0">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H-72</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H-40</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M</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extLst>
                  <a:ext uri="{0D108BD9-81ED-4DB2-BD59-A6C34878D82A}">
                    <a16:rowId xmlns:a16="http://schemas.microsoft.com/office/drawing/2014/main" val="2251073979"/>
                  </a:ext>
                </a:extLst>
              </a:tr>
              <a:tr h="385597">
                <a:tc>
                  <a:txBody>
                    <a:bodyPr/>
                    <a:lstStyle/>
                    <a:p>
                      <a:pPr algn="l" fontAlgn="t"/>
                      <a:r>
                        <a:rPr lang="en-US" sz="1400" u="none" strike="noStrike" dirty="0">
                          <a:effectLst/>
                        </a:rPr>
                        <a:t>St. John </a:t>
                      </a:r>
                      <a:endParaRPr lang="en-US" sz="1400" b="0" i="0" u="none" strike="noStrike" dirty="0">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Region 8/ Monroe</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Liller Marbles Rec Center</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H-72</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H-40</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dirty="0">
                          <a:effectLst/>
                        </a:rPr>
                        <a:t>M</a:t>
                      </a:r>
                      <a:endParaRPr lang="en-US" sz="1400" b="0" i="0" u="none" strike="noStrike" dirty="0">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extLst>
                  <a:ext uri="{0D108BD9-81ED-4DB2-BD59-A6C34878D82A}">
                    <a16:rowId xmlns:a16="http://schemas.microsoft.com/office/drawing/2014/main" val="2719874872"/>
                  </a:ext>
                </a:extLst>
              </a:tr>
              <a:tr h="385597">
                <a:tc>
                  <a:txBody>
                    <a:bodyPr/>
                    <a:lstStyle/>
                    <a:p>
                      <a:pPr algn="l" fontAlgn="t"/>
                      <a:r>
                        <a:rPr lang="en-US" sz="1400" u="none" strike="noStrike" dirty="0">
                          <a:effectLst/>
                        </a:rPr>
                        <a:t>St. John </a:t>
                      </a:r>
                      <a:endParaRPr lang="en-US" sz="1400" b="0" i="0" u="none" strike="noStrike" dirty="0">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Region 8/ Monroe</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dirty="0">
                          <a:effectLst/>
                        </a:rPr>
                        <a:t>Saul Adler Rec Center </a:t>
                      </a:r>
                      <a:endParaRPr lang="en-US" sz="1400" b="0" i="0" u="none" strike="noStrike" dirty="0">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dirty="0">
                          <a:effectLst/>
                        </a:rPr>
                        <a:t>H-72</a:t>
                      </a:r>
                      <a:endParaRPr lang="en-US" sz="1400" b="0" i="0" u="none" strike="noStrike" dirty="0">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H-40</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M </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extLst>
                  <a:ext uri="{0D108BD9-81ED-4DB2-BD59-A6C34878D82A}">
                    <a16:rowId xmlns:a16="http://schemas.microsoft.com/office/drawing/2014/main" val="4191974336"/>
                  </a:ext>
                </a:extLst>
              </a:tr>
              <a:tr h="385597">
                <a:tc>
                  <a:txBody>
                    <a:bodyPr/>
                    <a:lstStyle/>
                    <a:p>
                      <a:pPr algn="l" fontAlgn="t"/>
                      <a:r>
                        <a:rPr lang="en-US" sz="1400" u="none" strike="noStrike" dirty="0">
                          <a:effectLst/>
                        </a:rPr>
                        <a:t>St. John </a:t>
                      </a:r>
                      <a:endParaRPr lang="en-US" sz="1400" b="0" i="0" u="none" strike="noStrike" dirty="0">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Region 8/ Monroe</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Thomas Jason Lingo Center </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dirty="0">
                          <a:effectLst/>
                        </a:rPr>
                        <a:t>H-72</a:t>
                      </a:r>
                      <a:endParaRPr lang="en-US" sz="1400" b="0" i="0" u="none" strike="noStrike" dirty="0">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H-40</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M</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extLst>
                  <a:ext uri="{0D108BD9-81ED-4DB2-BD59-A6C34878D82A}">
                    <a16:rowId xmlns:a16="http://schemas.microsoft.com/office/drawing/2014/main" val="1256989780"/>
                  </a:ext>
                </a:extLst>
              </a:tr>
              <a:tr h="385597">
                <a:tc>
                  <a:txBody>
                    <a:bodyPr/>
                    <a:lstStyle/>
                    <a:p>
                      <a:pPr algn="l" fontAlgn="t"/>
                      <a:r>
                        <a:rPr lang="en-US" sz="1400" u="none" strike="noStrike" dirty="0">
                          <a:effectLst/>
                        </a:rPr>
                        <a:t>Plaquemine </a:t>
                      </a:r>
                      <a:endParaRPr lang="en-US" sz="1400" b="0" i="0" u="none" strike="noStrike" dirty="0">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dirty="0">
                          <a:effectLst/>
                        </a:rPr>
                        <a:t>Region 8/ Monroe</a:t>
                      </a:r>
                      <a:endParaRPr lang="en-US" sz="1400" b="0" i="0" u="none" strike="noStrike" dirty="0">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West Monroe Sports Complex </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dirty="0">
                          <a:effectLst/>
                        </a:rPr>
                        <a:t>H-72</a:t>
                      </a:r>
                      <a:endParaRPr lang="en-US" sz="1400" b="0" i="0" u="none" strike="noStrike" dirty="0">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a:effectLst/>
                        </a:rPr>
                        <a:t>H-40</a:t>
                      </a:r>
                      <a:endParaRPr lang="en-US" sz="1400" b="0" i="0" u="none" strike="noStrike">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tc>
                  <a:txBody>
                    <a:bodyPr/>
                    <a:lstStyle/>
                    <a:p>
                      <a:pPr algn="l" fontAlgn="t"/>
                      <a:r>
                        <a:rPr lang="en-US" sz="1400" u="none" strike="noStrike" dirty="0">
                          <a:effectLst/>
                        </a:rPr>
                        <a:t>M</a:t>
                      </a:r>
                      <a:endParaRPr lang="en-US" sz="1400" b="0" i="0" u="none" strike="noStrike" dirty="0">
                        <a:solidFill>
                          <a:srgbClr val="000000"/>
                        </a:solidFill>
                        <a:effectLst/>
                        <a:latin typeface="Calibri" panose="020F0502020204030204" pitchFamily="34" charset="0"/>
                      </a:endParaRPr>
                    </a:p>
                  </a:txBody>
                  <a:tcPr marL="7445" marR="7445" marT="7445" marB="35738">
                    <a:solidFill>
                      <a:schemeClr val="accent6">
                        <a:lumMod val="20000"/>
                        <a:lumOff val="80000"/>
                      </a:schemeClr>
                    </a:solidFill>
                  </a:tcPr>
                </a:tc>
                <a:extLst>
                  <a:ext uri="{0D108BD9-81ED-4DB2-BD59-A6C34878D82A}">
                    <a16:rowId xmlns:a16="http://schemas.microsoft.com/office/drawing/2014/main" val="561959783"/>
                  </a:ext>
                </a:extLst>
              </a:tr>
              <a:tr h="440064">
                <a:tc>
                  <a:txBody>
                    <a:bodyPr/>
                    <a:lstStyle/>
                    <a:p>
                      <a:pPr algn="l" fontAlgn="t"/>
                      <a:r>
                        <a:rPr lang="en-US" sz="1400" u="none" strike="noStrike" dirty="0">
                          <a:effectLst/>
                        </a:rPr>
                        <a:t>St. James </a:t>
                      </a:r>
                      <a:endParaRPr lang="en-US" sz="1400" b="0" i="0" u="none" strike="noStrike" dirty="0">
                        <a:solidFill>
                          <a:srgbClr val="000000"/>
                        </a:solidFill>
                        <a:effectLst/>
                        <a:latin typeface="Calibri" panose="020F0502020204030204" pitchFamily="34" charset="0"/>
                      </a:endParaRPr>
                    </a:p>
                  </a:txBody>
                  <a:tcPr marL="7445" marR="7445" marT="7445" marB="35738"/>
                </a:tc>
                <a:tc>
                  <a:txBody>
                    <a:bodyPr/>
                    <a:lstStyle/>
                    <a:p>
                      <a:pPr algn="l" fontAlgn="t"/>
                      <a:r>
                        <a:rPr lang="en-US" sz="1400" u="none" strike="noStrike" dirty="0">
                          <a:effectLst/>
                        </a:rPr>
                        <a:t>Region 9/ Madisonville</a:t>
                      </a:r>
                      <a:endParaRPr lang="en-US" sz="1400" b="0" i="0" u="none" strike="noStrike" dirty="0">
                        <a:solidFill>
                          <a:srgbClr val="000000"/>
                        </a:solidFill>
                        <a:effectLst/>
                        <a:latin typeface="Calibri" panose="020F0502020204030204" pitchFamily="34" charset="0"/>
                      </a:endParaRPr>
                    </a:p>
                  </a:txBody>
                  <a:tcPr marL="7445" marR="7445" marT="7445" marB="35738"/>
                </a:tc>
                <a:tc>
                  <a:txBody>
                    <a:bodyPr/>
                    <a:lstStyle/>
                    <a:p>
                      <a:pPr algn="l" fontAlgn="t"/>
                      <a:r>
                        <a:rPr lang="en-US" sz="1400" u="none" strike="noStrike">
                          <a:effectLst/>
                        </a:rPr>
                        <a:t>Amite Westside Magnet </a:t>
                      </a:r>
                      <a:endParaRPr lang="en-US" sz="1400" b="0" i="0" u="none" strike="noStrike">
                        <a:solidFill>
                          <a:srgbClr val="000000"/>
                        </a:solidFill>
                        <a:effectLst/>
                        <a:latin typeface="Calibri" panose="020F0502020204030204" pitchFamily="34" charset="0"/>
                      </a:endParaRPr>
                    </a:p>
                  </a:txBody>
                  <a:tcPr marL="7445" marR="7445" marT="7445" marB="35738"/>
                </a:tc>
                <a:tc>
                  <a:txBody>
                    <a:bodyPr/>
                    <a:lstStyle/>
                    <a:p>
                      <a:pPr algn="l" fontAlgn="t"/>
                      <a:endParaRPr lang="en-US" sz="1400" b="0" i="0" u="none" strike="noStrike" dirty="0">
                        <a:solidFill>
                          <a:srgbClr val="000000"/>
                        </a:solidFill>
                        <a:effectLst/>
                        <a:latin typeface="Calibri" panose="020F0502020204030204" pitchFamily="34" charset="0"/>
                      </a:endParaRPr>
                    </a:p>
                  </a:txBody>
                  <a:tcPr marL="7445" marR="7445" marT="7445" marB="35738"/>
                </a:tc>
                <a:tc>
                  <a:txBody>
                    <a:bodyPr/>
                    <a:lstStyle/>
                    <a:p>
                      <a:pPr algn="l" fontAlgn="t"/>
                      <a:r>
                        <a:rPr lang="en-US" sz="1400" u="none" strike="noStrike">
                          <a:effectLst/>
                        </a:rPr>
                        <a:t>H-9</a:t>
                      </a:r>
                      <a:endParaRPr lang="en-US" sz="1400" b="0" i="0" u="none" strike="noStrike">
                        <a:solidFill>
                          <a:srgbClr val="000000"/>
                        </a:solidFill>
                        <a:effectLst/>
                        <a:latin typeface="Calibri" panose="020F0502020204030204" pitchFamily="34" charset="0"/>
                      </a:endParaRPr>
                    </a:p>
                  </a:txBody>
                  <a:tcPr marL="7445" marR="7445" marT="7445" marB="35738"/>
                </a:tc>
                <a:tc>
                  <a:txBody>
                    <a:bodyPr/>
                    <a:lstStyle/>
                    <a:p>
                      <a:pPr algn="l" fontAlgn="t"/>
                      <a:r>
                        <a:rPr lang="en-US" sz="1400" u="none" strike="noStrike">
                          <a:effectLst/>
                        </a:rPr>
                        <a:t>I</a:t>
                      </a:r>
                      <a:endParaRPr lang="en-US" sz="1400" b="0" i="0" u="none" strike="noStrike">
                        <a:solidFill>
                          <a:srgbClr val="000000"/>
                        </a:solidFill>
                        <a:effectLst/>
                        <a:latin typeface="Calibri" panose="020F0502020204030204" pitchFamily="34" charset="0"/>
                      </a:endParaRPr>
                    </a:p>
                  </a:txBody>
                  <a:tcPr marL="7445" marR="7445" marT="7445" marB="35738"/>
                </a:tc>
                <a:extLst>
                  <a:ext uri="{0D108BD9-81ED-4DB2-BD59-A6C34878D82A}">
                    <a16:rowId xmlns:a16="http://schemas.microsoft.com/office/drawing/2014/main" val="2014040607"/>
                  </a:ext>
                </a:extLst>
              </a:tr>
              <a:tr h="440064">
                <a:tc>
                  <a:txBody>
                    <a:bodyPr/>
                    <a:lstStyle/>
                    <a:p>
                      <a:pPr algn="l" fontAlgn="t"/>
                      <a:r>
                        <a:rPr lang="en-US" sz="1400" u="none" strike="noStrike" dirty="0">
                          <a:effectLst/>
                        </a:rPr>
                        <a:t>St. Charles </a:t>
                      </a:r>
                      <a:endParaRPr lang="en-US" sz="1400" b="0" i="0" u="none" strike="noStrike" dirty="0">
                        <a:solidFill>
                          <a:srgbClr val="000000"/>
                        </a:solidFill>
                        <a:effectLst/>
                        <a:latin typeface="Calibri" panose="020F0502020204030204" pitchFamily="34" charset="0"/>
                      </a:endParaRPr>
                    </a:p>
                  </a:txBody>
                  <a:tcPr marL="7445" marR="7445" marT="7445" marB="35738"/>
                </a:tc>
                <a:tc>
                  <a:txBody>
                    <a:bodyPr/>
                    <a:lstStyle/>
                    <a:p>
                      <a:pPr algn="l" fontAlgn="t"/>
                      <a:r>
                        <a:rPr lang="en-US" sz="1400" u="none" strike="noStrike">
                          <a:effectLst/>
                        </a:rPr>
                        <a:t>Region 9/ Madisonville</a:t>
                      </a:r>
                      <a:endParaRPr lang="en-US" sz="1400" b="0" i="0" u="none" strike="noStrike">
                        <a:solidFill>
                          <a:srgbClr val="000000"/>
                        </a:solidFill>
                        <a:effectLst/>
                        <a:latin typeface="Calibri" panose="020F0502020204030204" pitchFamily="34" charset="0"/>
                      </a:endParaRPr>
                    </a:p>
                  </a:txBody>
                  <a:tcPr marL="7445" marR="7445" marT="7445" marB="35738"/>
                </a:tc>
                <a:tc>
                  <a:txBody>
                    <a:bodyPr/>
                    <a:lstStyle/>
                    <a:p>
                      <a:pPr algn="l" fontAlgn="t"/>
                      <a:r>
                        <a:rPr lang="en-US" sz="1400" u="none" strike="noStrike" dirty="0">
                          <a:effectLst/>
                        </a:rPr>
                        <a:t>Hammond High School </a:t>
                      </a:r>
                      <a:endParaRPr lang="en-US" sz="1400" b="0" i="0" u="none" strike="noStrike" dirty="0">
                        <a:solidFill>
                          <a:srgbClr val="000000"/>
                        </a:solidFill>
                        <a:effectLst/>
                        <a:latin typeface="Calibri" panose="020F0502020204030204" pitchFamily="34" charset="0"/>
                      </a:endParaRPr>
                    </a:p>
                  </a:txBody>
                  <a:tcPr marL="7445" marR="7445" marT="7445" marB="35738"/>
                </a:tc>
                <a:tc>
                  <a:txBody>
                    <a:bodyPr/>
                    <a:lstStyle/>
                    <a:p>
                      <a:pPr algn="l" fontAlgn="t"/>
                      <a:endParaRPr lang="en-US" sz="1400" b="0" i="0" u="none" strike="noStrike" dirty="0">
                        <a:solidFill>
                          <a:srgbClr val="000000"/>
                        </a:solidFill>
                        <a:effectLst/>
                        <a:latin typeface="Calibri" panose="020F0502020204030204" pitchFamily="34" charset="0"/>
                      </a:endParaRPr>
                    </a:p>
                  </a:txBody>
                  <a:tcPr marL="7445" marR="7445" marT="7445" marB="35738"/>
                </a:tc>
                <a:tc>
                  <a:txBody>
                    <a:bodyPr/>
                    <a:lstStyle/>
                    <a:p>
                      <a:pPr algn="l" fontAlgn="t"/>
                      <a:r>
                        <a:rPr lang="en-US" sz="1400" u="none" strike="noStrike" dirty="0">
                          <a:effectLst/>
                        </a:rPr>
                        <a:t>H-6</a:t>
                      </a:r>
                      <a:endParaRPr lang="en-US" sz="1400" b="0" i="0" u="none" strike="noStrike" dirty="0">
                        <a:solidFill>
                          <a:srgbClr val="000000"/>
                        </a:solidFill>
                        <a:effectLst/>
                        <a:latin typeface="Calibri" panose="020F0502020204030204" pitchFamily="34" charset="0"/>
                      </a:endParaRPr>
                    </a:p>
                  </a:txBody>
                  <a:tcPr marL="7445" marR="7445" marT="7445" marB="35738"/>
                </a:tc>
                <a:tc>
                  <a:txBody>
                    <a:bodyPr/>
                    <a:lstStyle/>
                    <a:p>
                      <a:pPr algn="l" fontAlgn="t"/>
                      <a:r>
                        <a:rPr lang="en-US" sz="1400" u="none" strike="noStrike" dirty="0">
                          <a:effectLst/>
                        </a:rPr>
                        <a:t>I</a:t>
                      </a:r>
                      <a:endParaRPr lang="en-US" sz="1400" b="0" i="0" u="none" strike="noStrike" dirty="0">
                        <a:solidFill>
                          <a:srgbClr val="000000"/>
                        </a:solidFill>
                        <a:effectLst/>
                        <a:latin typeface="Calibri" panose="020F0502020204030204" pitchFamily="34" charset="0"/>
                      </a:endParaRPr>
                    </a:p>
                  </a:txBody>
                  <a:tcPr marL="7445" marR="7445" marT="7445" marB="35738"/>
                </a:tc>
                <a:extLst>
                  <a:ext uri="{0D108BD9-81ED-4DB2-BD59-A6C34878D82A}">
                    <a16:rowId xmlns:a16="http://schemas.microsoft.com/office/drawing/2014/main" val="3487758981"/>
                  </a:ext>
                </a:extLst>
              </a:tr>
              <a:tr h="410909">
                <a:tc>
                  <a:txBody>
                    <a:bodyPr/>
                    <a:lstStyle/>
                    <a:p>
                      <a:pPr algn="l" fontAlgn="t"/>
                      <a:r>
                        <a:rPr lang="en-US" sz="1400" b="0" i="0" u="none" strike="noStrike" dirty="0">
                          <a:solidFill>
                            <a:srgbClr val="000000"/>
                          </a:solidFill>
                          <a:effectLst/>
                          <a:latin typeface="Calibri" panose="020F0502020204030204" pitchFamily="34" charset="0"/>
                        </a:rPr>
                        <a:t>Terrebonne </a:t>
                      </a:r>
                    </a:p>
                  </a:txBody>
                  <a:tcPr marL="7445" marR="7445" marT="7445" marB="35738"/>
                </a:tc>
                <a:tc>
                  <a:txBody>
                    <a:bodyPr/>
                    <a:lstStyle/>
                    <a:p>
                      <a:pPr algn="l" fontAlgn="t"/>
                      <a:r>
                        <a:rPr lang="en-US" sz="1400" u="none" strike="noStrike" dirty="0">
                          <a:effectLst/>
                        </a:rPr>
                        <a:t>Region 8/ Monroe</a:t>
                      </a:r>
                      <a:endParaRPr lang="en-US" sz="1400" b="0" i="0" u="none" strike="noStrike" dirty="0">
                        <a:solidFill>
                          <a:srgbClr val="000000"/>
                        </a:solidFill>
                        <a:effectLst/>
                        <a:latin typeface="Calibri" panose="020F0502020204030204" pitchFamily="34" charset="0"/>
                      </a:endParaRPr>
                    </a:p>
                  </a:txBody>
                  <a:tcPr marL="7445" marR="7445" marT="7445" marB="35738"/>
                </a:tc>
                <a:tc>
                  <a:txBody>
                    <a:bodyPr/>
                    <a:lstStyle/>
                    <a:p>
                      <a:pPr algn="l" fontAlgn="t"/>
                      <a:r>
                        <a:rPr lang="en-US" sz="1400" u="none" strike="noStrike" dirty="0">
                          <a:effectLst/>
                        </a:rPr>
                        <a:t>Monroe Civic Center </a:t>
                      </a:r>
                      <a:endParaRPr lang="en-US" sz="1400" b="0" i="0" u="none" strike="noStrike" dirty="0">
                        <a:solidFill>
                          <a:srgbClr val="000000"/>
                        </a:solidFill>
                        <a:effectLst/>
                        <a:latin typeface="Calibri" panose="020F0502020204030204" pitchFamily="34" charset="0"/>
                      </a:endParaRPr>
                    </a:p>
                  </a:txBody>
                  <a:tcPr marL="7445" marR="7445" marT="7445" marB="35738"/>
                </a:tc>
                <a:tc>
                  <a:txBody>
                    <a:bodyPr/>
                    <a:lstStyle/>
                    <a:p>
                      <a:pPr algn="l" fontAlgn="t"/>
                      <a:endParaRPr lang="en-US" sz="1400" b="0" i="0" u="none" strike="noStrike" dirty="0">
                        <a:solidFill>
                          <a:srgbClr val="000000"/>
                        </a:solidFill>
                        <a:effectLst/>
                        <a:latin typeface="Calibri" panose="020F0502020204030204" pitchFamily="34" charset="0"/>
                      </a:endParaRPr>
                    </a:p>
                  </a:txBody>
                  <a:tcPr marL="7445" marR="7445" marT="7445" marB="35738"/>
                </a:tc>
                <a:tc>
                  <a:txBody>
                    <a:bodyPr/>
                    <a:lstStyle/>
                    <a:p>
                      <a:pPr algn="l" fontAlgn="t"/>
                      <a:endParaRPr lang="en-US" sz="1400" b="0" i="0" u="none" strike="noStrike" dirty="0">
                        <a:solidFill>
                          <a:srgbClr val="000000"/>
                        </a:solidFill>
                        <a:effectLst/>
                        <a:latin typeface="Calibri" panose="020F0502020204030204" pitchFamily="34" charset="0"/>
                      </a:endParaRPr>
                    </a:p>
                  </a:txBody>
                  <a:tcPr marL="7445" marR="7445" marT="7445" marB="35738"/>
                </a:tc>
                <a:tc>
                  <a:txBody>
                    <a:bodyPr/>
                    <a:lstStyle/>
                    <a:p>
                      <a:pPr algn="l" fontAlgn="t"/>
                      <a:r>
                        <a:rPr lang="en-US" sz="1400" u="none" strike="noStrike" dirty="0">
                          <a:effectLst/>
                        </a:rPr>
                        <a:t>I</a:t>
                      </a:r>
                      <a:endParaRPr lang="en-US" sz="1400" b="0" i="0" u="none" strike="noStrike" dirty="0">
                        <a:solidFill>
                          <a:srgbClr val="000000"/>
                        </a:solidFill>
                        <a:effectLst/>
                        <a:latin typeface="Calibri" panose="020F0502020204030204" pitchFamily="34" charset="0"/>
                      </a:endParaRPr>
                    </a:p>
                  </a:txBody>
                  <a:tcPr marL="7445" marR="7445" marT="7445" marB="35738"/>
                </a:tc>
                <a:extLst>
                  <a:ext uri="{0D108BD9-81ED-4DB2-BD59-A6C34878D82A}">
                    <a16:rowId xmlns:a16="http://schemas.microsoft.com/office/drawing/2014/main" val="3539972884"/>
                  </a:ext>
                </a:extLst>
              </a:tr>
            </a:tbl>
          </a:graphicData>
        </a:graphic>
      </p:graphicFrame>
    </p:spTree>
    <p:extLst>
      <p:ext uri="{BB962C8B-B14F-4D97-AF65-F5344CB8AC3E}">
        <p14:creationId xmlns:p14="http://schemas.microsoft.com/office/powerpoint/2010/main" val="320294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006E56-F743-4755-B89D-124D95B19A67}"/>
              </a:ext>
            </a:extLst>
          </p:cNvPr>
          <p:cNvSpPr txBox="1">
            <a:spLocks/>
          </p:cNvSpPr>
          <p:nvPr/>
        </p:nvSpPr>
        <p:spPr>
          <a:xfrm>
            <a:off x="381000" y="1600200"/>
            <a:ext cx="5029200" cy="4953000"/>
          </a:xfrm>
          <a:prstGeom prst="rect">
            <a:avLst/>
          </a:prstGeom>
        </p:spPr>
        <p:txBody>
          <a:bodyPr/>
          <a:lstStyle>
            <a:lvl1pPr marL="342900" indent="-342900" algn="l" rtl="0" eaLnBrk="0" fontAlgn="base" hangingPunct="0">
              <a:spcBef>
                <a:spcPct val="20000"/>
              </a:spcBef>
              <a:spcAft>
                <a:spcPct val="0"/>
              </a:spcAft>
              <a:buFont typeface="Arial" charset="0"/>
              <a:buChar char="•"/>
              <a:defRPr sz="3600" kern="1200">
                <a:solidFill>
                  <a:schemeClr val="tx1"/>
                </a:solidFill>
                <a:latin typeface="+mn-lt"/>
                <a:ea typeface="Verdana" pitchFamily="34" charset="0"/>
                <a:cs typeface="Verdana" pitchFamily="34" charset="0"/>
              </a:defRPr>
            </a:lvl1pPr>
            <a:lvl2pPr marL="742950" indent="-285750" algn="l" rtl="0" eaLnBrk="0" fontAlgn="base" hangingPunct="0">
              <a:spcBef>
                <a:spcPct val="20000"/>
              </a:spcBef>
              <a:spcAft>
                <a:spcPct val="0"/>
              </a:spcAft>
              <a:buFont typeface="Arial" charset="0"/>
              <a:buChar char="–"/>
              <a:defRPr sz="3200" kern="1200">
                <a:solidFill>
                  <a:schemeClr val="tx1"/>
                </a:solidFill>
                <a:latin typeface="+mn-lt"/>
                <a:ea typeface="Verdana" pitchFamily="34" charset="0"/>
                <a:cs typeface="Verdana" pitchFamily="34" charset="0"/>
              </a:defRPr>
            </a:lvl2pPr>
            <a:lvl3pPr marL="1143000" indent="-228600" algn="l" rtl="0" eaLnBrk="0" fontAlgn="base" hangingPunct="0">
              <a:spcBef>
                <a:spcPct val="20000"/>
              </a:spcBef>
              <a:spcAft>
                <a:spcPct val="0"/>
              </a:spcAft>
              <a:buFont typeface="Arial" charset="0"/>
              <a:buChar char="•"/>
              <a:defRPr sz="2800" kern="1200">
                <a:solidFill>
                  <a:schemeClr val="tx1"/>
                </a:solidFill>
                <a:latin typeface="+mn-lt"/>
                <a:ea typeface="Verdana" pitchFamily="34" charset="0"/>
                <a:cs typeface="Verdana" pitchFamily="34" charset="0"/>
              </a:defRPr>
            </a:lvl3pPr>
            <a:lvl4pPr marL="1600200" indent="-228600" algn="l" rtl="0" eaLnBrk="0" fontAlgn="base" hangingPunct="0">
              <a:spcBef>
                <a:spcPct val="20000"/>
              </a:spcBef>
              <a:spcAft>
                <a:spcPct val="0"/>
              </a:spcAft>
              <a:buFont typeface="Arial" charset="0"/>
              <a:buChar char="–"/>
              <a:defRPr sz="2400" kern="1200">
                <a:solidFill>
                  <a:schemeClr val="tx1"/>
                </a:solidFill>
                <a:latin typeface="+mn-lt"/>
                <a:ea typeface="Verdana" pitchFamily="34" charset="0"/>
                <a:cs typeface="Verdana" pitchFamily="34" charset="0"/>
              </a:defRPr>
            </a:lvl4pPr>
            <a:lvl5pPr marL="2057400" indent="-228600" algn="l" rtl="0" eaLnBrk="0" fontAlgn="base" hangingPunct="0">
              <a:spcBef>
                <a:spcPct val="20000"/>
              </a:spcBef>
              <a:spcAft>
                <a:spcPct val="0"/>
              </a:spcAft>
              <a:buFont typeface="Arial" charset="0"/>
              <a:buChar char="»"/>
              <a:defRPr sz="24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The Project Plan called for: </a:t>
            </a:r>
          </a:p>
          <a:p>
            <a:pPr lvl="1"/>
            <a:r>
              <a:rPr lang="en-US" sz="1600" dirty="0"/>
              <a:t>Revising the Shelter Transition Appendix of the </a:t>
            </a:r>
            <a:r>
              <a:rPr lang="en-US" sz="1600" u="sng" dirty="0"/>
              <a:t>Multi-Agency Sheltering/Sheltering Support Plan Template</a:t>
            </a:r>
          </a:p>
          <a:p>
            <a:pPr lvl="1"/>
            <a:r>
              <a:rPr lang="en-US" sz="1600" dirty="0"/>
              <a:t>Develop a document that outlines the shelter transition process</a:t>
            </a:r>
          </a:p>
          <a:p>
            <a:pPr lvl="1"/>
            <a:r>
              <a:rPr lang="en-US" sz="1600" dirty="0"/>
              <a:t>Develop a sample Shelter Transition Team operational procedure</a:t>
            </a:r>
          </a:p>
          <a:p>
            <a:pPr lvl="1"/>
            <a:r>
              <a:rPr lang="en-US" sz="1600" dirty="0"/>
              <a:t>Develop checklists and other job aids on shelter transition oriented to local emergency managers</a:t>
            </a:r>
          </a:p>
          <a:p>
            <a:r>
              <a:rPr lang="en-US" sz="1600" dirty="0"/>
              <a:t>This work plan was presented at the 2016 National Hurricane Conference </a:t>
            </a:r>
          </a:p>
          <a:p>
            <a:r>
              <a:rPr lang="en-US" sz="1600" dirty="0"/>
              <a:t>In 2017 we reported on the progress of the Plan along with the sub-work groups at the NHC</a:t>
            </a:r>
          </a:p>
          <a:p>
            <a:r>
              <a:rPr lang="en-US" sz="1600" dirty="0"/>
              <a:t>In 2018 we can report that the document is completed</a:t>
            </a:r>
          </a:p>
        </p:txBody>
      </p:sp>
      <p:pic>
        <p:nvPicPr>
          <p:cNvPr id="3" name="Picture 2">
            <a:extLst>
              <a:ext uri="{FF2B5EF4-FFF2-40B4-BE49-F238E27FC236}">
                <a16:creationId xmlns:a16="http://schemas.microsoft.com/office/drawing/2014/main" id="{5DA91DC5-272E-41E0-B9A0-19F3F7DFB89D}"/>
              </a:ext>
            </a:extLst>
          </p:cNvPr>
          <p:cNvPicPr>
            <a:picLocks noChangeAspect="1"/>
          </p:cNvPicPr>
          <p:nvPr/>
        </p:nvPicPr>
        <p:blipFill rotWithShape="1">
          <a:blip r:embed="rId3"/>
          <a:srcRect l="32055" t="20558" r="31352" b="2893"/>
          <a:stretch/>
        </p:blipFill>
        <p:spPr>
          <a:xfrm>
            <a:off x="5486400" y="1219200"/>
            <a:ext cx="2895600" cy="3429000"/>
          </a:xfrm>
          <a:prstGeom prst="rect">
            <a:avLst/>
          </a:prstGeom>
        </p:spPr>
      </p:pic>
      <p:sp>
        <p:nvSpPr>
          <p:cNvPr id="4" name="TextBox 3">
            <a:extLst>
              <a:ext uri="{FF2B5EF4-FFF2-40B4-BE49-F238E27FC236}">
                <a16:creationId xmlns:a16="http://schemas.microsoft.com/office/drawing/2014/main" id="{8587630B-DB63-47AE-9376-FCB197564757}"/>
              </a:ext>
            </a:extLst>
          </p:cNvPr>
          <p:cNvSpPr txBox="1"/>
          <p:nvPr/>
        </p:nvSpPr>
        <p:spPr>
          <a:xfrm>
            <a:off x="1219200" y="957590"/>
            <a:ext cx="7586692" cy="523220"/>
          </a:xfrm>
          <a:prstGeom prst="rect">
            <a:avLst/>
          </a:prstGeom>
          <a:noFill/>
        </p:spPr>
        <p:txBody>
          <a:bodyPr wrap="none" rtlCol="0">
            <a:spAutoFit/>
          </a:bodyPr>
          <a:lstStyle/>
          <a:p>
            <a:r>
              <a:rPr lang="en-US" sz="2800" b="1" dirty="0">
                <a:solidFill>
                  <a:schemeClr val="accent1">
                    <a:lumMod val="50000"/>
                  </a:schemeClr>
                </a:solidFill>
              </a:rPr>
              <a:t>Multi-Agency Shelter Transition Workgroup</a:t>
            </a:r>
            <a:endParaRPr lang="en-US" sz="2800" b="1" dirty="0"/>
          </a:p>
        </p:txBody>
      </p:sp>
    </p:spTree>
    <p:extLst>
      <p:ext uri="{BB962C8B-B14F-4D97-AF65-F5344CB8AC3E}">
        <p14:creationId xmlns:p14="http://schemas.microsoft.com/office/powerpoint/2010/main" val="2883282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51BEDB0C-AEE0-44D0-AB88-A642042D8FEB}"/>
              </a:ext>
            </a:extLst>
          </p:cNvPr>
          <p:cNvSpPr txBox="1">
            <a:spLocks/>
          </p:cNvSpPr>
          <p:nvPr/>
        </p:nvSpPr>
        <p:spPr>
          <a:xfrm>
            <a:off x="152400" y="1447800"/>
            <a:ext cx="3962400" cy="3886200"/>
          </a:xfrm>
          <a:prstGeom prst="rect">
            <a:avLst/>
          </a:prstGeom>
        </p:spPr>
        <p:txBody>
          <a:bodyPr/>
          <a:lstStyle>
            <a:lvl1pPr marL="342900" indent="-342900" algn="l" rtl="0" eaLnBrk="0" fontAlgn="base" hangingPunct="0">
              <a:spcBef>
                <a:spcPct val="20000"/>
              </a:spcBef>
              <a:spcAft>
                <a:spcPct val="0"/>
              </a:spcAft>
              <a:buFont typeface="Arial" charset="0"/>
              <a:buChar char="•"/>
              <a:defRPr sz="3600" kern="1200">
                <a:solidFill>
                  <a:schemeClr val="tx1"/>
                </a:solidFill>
                <a:latin typeface="+mn-lt"/>
                <a:ea typeface="Verdana" pitchFamily="34" charset="0"/>
                <a:cs typeface="Verdana" pitchFamily="34" charset="0"/>
              </a:defRPr>
            </a:lvl1pPr>
            <a:lvl2pPr marL="742950" indent="-285750" algn="l" rtl="0" eaLnBrk="0" fontAlgn="base" hangingPunct="0">
              <a:spcBef>
                <a:spcPct val="20000"/>
              </a:spcBef>
              <a:spcAft>
                <a:spcPct val="0"/>
              </a:spcAft>
              <a:buFont typeface="Arial" charset="0"/>
              <a:buChar char="–"/>
              <a:defRPr sz="3200" kern="1200">
                <a:solidFill>
                  <a:schemeClr val="tx1"/>
                </a:solidFill>
                <a:latin typeface="+mn-lt"/>
                <a:ea typeface="Verdana" pitchFamily="34" charset="0"/>
                <a:cs typeface="Verdana" pitchFamily="34" charset="0"/>
              </a:defRPr>
            </a:lvl2pPr>
            <a:lvl3pPr marL="1143000" indent="-228600" algn="l" rtl="0" eaLnBrk="0" fontAlgn="base" hangingPunct="0">
              <a:spcBef>
                <a:spcPct val="20000"/>
              </a:spcBef>
              <a:spcAft>
                <a:spcPct val="0"/>
              </a:spcAft>
              <a:buFont typeface="Arial" charset="0"/>
              <a:buChar char="•"/>
              <a:defRPr sz="2800" kern="1200">
                <a:solidFill>
                  <a:schemeClr val="tx1"/>
                </a:solidFill>
                <a:latin typeface="+mn-lt"/>
                <a:ea typeface="Verdana" pitchFamily="34" charset="0"/>
                <a:cs typeface="Verdana" pitchFamily="34" charset="0"/>
              </a:defRPr>
            </a:lvl3pPr>
            <a:lvl4pPr marL="1600200" indent="-228600" algn="l" rtl="0" eaLnBrk="0" fontAlgn="base" hangingPunct="0">
              <a:spcBef>
                <a:spcPct val="20000"/>
              </a:spcBef>
              <a:spcAft>
                <a:spcPct val="0"/>
              </a:spcAft>
              <a:buFont typeface="Arial" charset="0"/>
              <a:buChar char="–"/>
              <a:defRPr sz="2400" kern="1200">
                <a:solidFill>
                  <a:schemeClr val="tx1"/>
                </a:solidFill>
                <a:latin typeface="+mn-lt"/>
                <a:ea typeface="Verdana" pitchFamily="34" charset="0"/>
                <a:cs typeface="Verdana" pitchFamily="34" charset="0"/>
              </a:defRPr>
            </a:lvl4pPr>
            <a:lvl5pPr marL="2057400" indent="-228600" algn="l" rtl="0" eaLnBrk="0" fontAlgn="base" hangingPunct="0">
              <a:spcBef>
                <a:spcPct val="20000"/>
              </a:spcBef>
              <a:spcAft>
                <a:spcPct val="0"/>
              </a:spcAft>
              <a:buFont typeface="Arial" charset="0"/>
              <a:buChar char="»"/>
              <a:defRPr sz="24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ct val="120000"/>
            </a:pPr>
            <a:r>
              <a:rPr lang="en-US" sz="1600" dirty="0">
                <a:ea typeface="Calibri" panose="020F0502020204030204" pitchFamily="34" charset="0"/>
              </a:rPr>
              <a:t>In 2016 the MASTTF process was used to transition over one thousand residents out of shelters in Louisiana to temporary or permanent housing options</a:t>
            </a:r>
          </a:p>
          <a:p>
            <a:pPr>
              <a:buSzPct val="120000"/>
            </a:pPr>
            <a:r>
              <a:rPr lang="en-US" sz="1600" dirty="0">
                <a:ea typeface="Calibri" panose="020F0502020204030204" pitchFamily="34" charset="0"/>
              </a:rPr>
              <a:t>Lessons Learned in Louisiana were:</a:t>
            </a:r>
          </a:p>
          <a:p>
            <a:pPr marL="803275" lvl="1" indent="-342900">
              <a:spcBef>
                <a:spcPts val="0"/>
              </a:spcBef>
              <a:spcAft>
                <a:spcPts val="0"/>
              </a:spcAft>
              <a:buFont typeface="Symbol" panose="05050102010706020507" pitchFamily="18" charset="2"/>
              <a:buChar char=""/>
            </a:pPr>
            <a:r>
              <a:rPr lang="en-US" sz="1600" dirty="0">
                <a:ea typeface="Calibri" panose="020F0502020204030204" pitchFamily="34" charset="0"/>
              </a:rPr>
              <a:t>No one size fits all approach </a:t>
            </a:r>
          </a:p>
          <a:p>
            <a:pPr marL="803275" lvl="1" indent="-342900">
              <a:spcBef>
                <a:spcPts val="0"/>
              </a:spcBef>
              <a:spcAft>
                <a:spcPts val="0"/>
              </a:spcAft>
              <a:buFont typeface="Symbol" panose="05050102010706020507" pitchFamily="18" charset="2"/>
              <a:buChar char=""/>
            </a:pPr>
            <a:r>
              <a:rPr lang="en-US" sz="1600" dirty="0">
                <a:ea typeface="Calibri" panose="020F0502020204030204" pitchFamily="34" charset="0"/>
              </a:rPr>
              <a:t>All agencies (on the MASTT) needed to be on board and committed to the cause</a:t>
            </a:r>
          </a:p>
          <a:p>
            <a:pPr marL="803275" lvl="1" indent="-342900">
              <a:spcBef>
                <a:spcPts val="0"/>
              </a:spcBef>
              <a:spcAft>
                <a:spcPts val="0"/>
              </a:spcAft>
              <a:buFont typeface="Symbol" panose="05050102010706020507" pitchFamily="18" charset="2"/>
              <a:buChar char=""/>
            </a:pPr>
            <a:r>
              <a:rPr lang="en-US" sz="1600" dirty="0">
                <a:ea typeface="Calibri" panose="020F0502020204030204" pitchFamily="34" charset="0"/>
              </a:rPr>
              <a:t>HUD and Homeless Coalition as well as Independent living centers were key to our success</a:t>
            </a:r>
          </a:p>
        </p:txBody>
      </p:sp>
      <p:sp>
        <p:nvSpPr>
          <p:cNvPr id="3" name="Title 1">
            <a:extLst>
              <a:ext uri="{FF2B5EF4-FFF2-40B4-BE49-F238E27FC236}">
                <a16:creationId xmlns:a16="http://schemas.microsoft.com/office/drawing/2014/main" id="{364C9708-CD19-444A-8D78-2089F88BF6C4}"/>
              </a:ext>
            </a:extLst>
          </p:cNvPr>
          <p:cNvSpPr txBox="1">
            <a:spLocks/>
          </p:cNvSpPr>
          <p:nvPr/>
        </p:nvSpPr>
        <p:spPr bwMode="auto">
          <a:xfrm>
            <a:off x="228600" y="838200"/>
            <a:ext cx="8039100" cy="7315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n-lt"/>
                <a:ea typeface="Verdana" pitchFamily="34" charset="0"/>
                <a:cs typeface="Verdana" pitchFamily="34" charset="0"/>
              </a:defRPr>
            </a:lvl1pPr>
            <a:lvl2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2pPr>
            <a:lvl3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3pPr>
            <a:lvl4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4pPr>
            <a:lvl5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5pPr>
            <a:lvl6pPr marL="457200" algn="ctr" rtl="0" fontAlgn="base">
              <a:spcBef>
                <a:spcPct val="0"/>
              </a:spcBef>
              <a:spcAft>
                <a:spcPct val="0"/>
              </a:spcAft>
              <a:defRPr sz="4400">
                <a:solidFill>
                  <a:schemeClr val="tx1"/>
                </a:solidFill>
                <a:latin typeface="Akzidenz-Grotesk Std Regular"/>
              </a:defRPr>
            </a:lvl6pPr>
            <a:lvl7pPr marL="914400" algn="ctr" rtl="0" fontAlgn="base">
              <a:spcBef>
                <a:spcPct val="0"/>
              </a:spcBef>
              <a:spcAft>
                <a:spcPct val="0"/>
              </a:spcAft>
              <a:defRPr sz="4400">
                <a:solidFill>
                  <a:schemeClr val="tx1"/>
                </a:solidFill>
                <a:latin typeface="Akzidenz-Grotesk Std Regular"/>
              </a:defRPr>
            </a:lvl7pPr>
            <a:lvl8pPr marL="1371600" algn="ctr" rtl="0" fontAlgn="base">
              <a:spcBef>
                <a:spcPct val="0"/>
              </a:spcBef>
              <a:spcAft>
                <a:spcPct val="0"/>
              </a:spcAft>
              <a:defRPr sz="4400">
                <a:solidFill>
                  <a:schemeClr val="tx1"/>
                </a:solidFill>
                <a:latin typeface="Akzidenz-Grotesk Std Regular"/>
              </a:defRPr>
            </a:lvl8pPr>
            <a:lvl9pPr marL="1828800" algn="ctr" rtl="0" fontAlgn="base">
              <a:spcBef>
                <a:spcPct val="0"/>
              </a:spcBef>
              <a:spcAft>
                <a:spcPct val="0"/>
              </a:spcAft>
              <a:defRPr sz="4400">
                <a:solidFill>
                  <a:schemeClr val="tx1"/>
                </a:solidFill>
                <a:latin typeface="Akzidenz-Grotesk Std Regular"/>
              </a:defRPr>
            </a:lvl9pPr>
          </a:lstStyle>
          <a:p>
            <a:r>
              <a:rPr lang="en-US" sz="3600" b="1" dirty="0"/>
              <a:t>Use of MASTFF in 2016</a:t>
            </a:r>
          </a:p>
        </p:txBody>
      </p:sp>
      <p:pic>
        <p:nvPicPr>
          <p:cNvPr id="4" name="Picture 3">
            <a:extLst>
              <a:ext uri="{FF2B5EF4-FFF2-40B4-BE49-F238E27FC236}">
                <a16:creationId xmlns:a16="http://schemas.microsoft.com/office/drawing/2014/main" id="{C02BDB1F-361A-4EDA-83CE-AF6B0ADA2C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23" t="10251" r="28889" b="12523"/>
          <a:stretch/>
        </p:blipFill>
        <p:spPr>
          <a:xfrm rot="5400000">
            <a:off x="4785359" y="1508761"/>
            <a:ext cx="4107180" cy="4229099"/>
          </a:xfrm>
          <a:prstGeom prst="rect">
            <a:avLst/>
          </a:prstGeom>
        </p:spPr>
      </p:pic>
    </p:spTree>
    <p:extLst>
      <p:ext uri="{BB962C8B-B14F-4D97-AF65-F5344CB8AC3E}">
        <p14:creationId xmlns:p14="http://schemas.microsoft.com/office/powerpoint/2010/main" val="1833940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33DB3B-673D-46F2-B452-496A99B59F00}"/>
              </a:ext>
            </a:extLst>
          </p:cNvPr>
          <p:cNvSpPr txBox="1">
            <a:spLocks/>
          </p:cNvSpPr>
          <p:nvPr/>
        </p:nvSpPr>
        <p:spPr>
          <a:xfrm>
            <a:off x="228600" y="1143000"/>
            <a:ext cx="4191000" cy="4952999"/>
          </a:xfrm>
          <a:prstGeom prst="rect">
            <a:avLst/>
          </a:prstGeom>
        </p:spPr>
        <p:txBody>
          <a:bodyPr/>
          <a:lstStyle>
            <a:lvl1pPr marL="342900" indent="-342900" algn="l" rtl="0" eaLnBrk="0" fontAlgn="base" hangingPunct="0">
              <a:spcBef>
                <a:spcPct val="20000"/>
              </a:spcBef>
              <a:spcAft>
                <a:spcPct val="0"/>
              </a:spcAft>
              <a:buFont typeface="Arial" charset="0"/>
              <a:buChar char="•"/>
              <a:defRPr sz="3600" kern="1200">
                <a:solidFill>
                  <a:schemeClr val="tx1"/>
                </a:solidFill>
                <a:latin typeface="+mn-lt"/>
                <a:ea typeface="Verdana" pitchFamily="34" charset="0"/>
                <a:cs typeface="Verdana" pitchFamily="34" charset="0"/>
              </a:defRPr>
            </a:lvl1pPr>
            <a:lvl2pPr marL="742950" indent="-285750" algn="l" rtl="0" eaLnBrk="0" fontAlgn="base" hangingPunct="0">
              <a:spcBef>
                <a:spcPct val="20000"/>
              </a:spcBef>
              <a:spcAft>
                <a:spcPct val="0"/>
              </a:spcAft>
              <a:buFont typeface="Arial" charset="0"/>
              <a:buChar char="–"/>
              <a:defRPr sz="3200" kern="1200">
                <a:solidFill>
                  <a:schemeClr val="tx1"/>
                </a:solidFill>
                <a:latin typeface="+mn-lt"/>
                <a:ea typeface="Verdana" pitchFamily="34" charset="0"/>
                <a:cs typeface="Verdana" pitchFamily="34" charset="0"/>
              </a:defRPr>
            </a:lvl2pPr>
            <a:lvl3pPr marL="1143000" indent="-228600" algn="l" rtl="0" eaLnBrk="0" fontAlgn="base" hangingPunct="0">
              <a:spcBef>
                <a:spcPct val="20000"/>
              </a:spcBef>
              <a:spcAft>
                <a:spcPct val="0"/>
              </a:spcAft>
              <a:buFont typeface="Arial" charset="0"/>
              <a:buChar char="•"/>
              <a:defRPr sz="2800" kern="1200">
                <a:solidFill>
                  <a:schemeClr val="tx1"/>
                </a:solidFill>
                <a:latin typeface="+mn-lt"/>
                <a:ea typeface="Verdana" pitchFamily="34" charset="0"/>
                <a:cs typeface="Verdana" pitchFamily="34" charset="0"/>
              </a:defRPr>
            </a:lvl3pPr>
            <a:lvl4pPr marL="1600200" indent="-228600" algn="l" rtl="0" eaLnBrk="0" fontAlgn="base" hangingPunct="0">
              <a:spcBef>
                <a:spcPct val="20000"/>
              </a:spcBef>
              <a:spcAft>
                <a:spcPct val="0"/>
              </a:spcAft>
              <a:buFont typeface="Arial" charset="0"/>
              <a:buChar char="–"/>
              <a:defRPr sz="2400" kern="1200">
                <a:solidFill>
                  <a:schemeClr val="tx1"/>
                </a:solidFill>
                <a:latin typeface="+mn-lt"/>
                <a:ea typeface="Verdana" pitchFamily="34" charset="0"/>
                <a:cs typeface="Verdana" pitchFamily="34" charset="0"/>
              </a:defRPr>
            </a:lvl4pPr>
            <a:lvl5pPr marL="2057400" indent="-228600" algn="l" rtl="0" eaLnBrk="0" fontAlgn="base" hangingPunct="0">
              <a:spcBef>
                <a:spcPct val="20000"/>
              </a:spcBef>
              <a:spcAft>
                <a:spcPct val="0"/>
              </a:spcAft>
              <a:buFont typeface="Arial" charset="0"/>
              <a:buChar char="»"/>
              <a:defRPr sz="24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panose="020B0604020202020204" pitchFamily="34" charset="0"/>
              </a:rPr>
              <a:t>2018 Continuing engagement between Red Cross, FEMA, &amp; HUD</a:t>
            </a:r>
            <a:endParaRPr lang="en-US" sz="1800" dirty="0">
              <a:ea typeface="Calibri" panose="020F0502020204030204" pitchFamily="34" charset="0"/>
              <a:cs typeface="Calibri Light" panose="020F0302020204030204" pitchFamily="34" charset="0"/>
            </a:endParaRPr>
          </a:p>
          <a:p>
            <a:r>
              <a:rPr lang="en-US" sz="1800" dirty="0">
                <a:ea typeface="Calibri" panose="020F0502020204030204" pitchFamily="34" charset="0"/>
                <a:cs typeface="Calibri Light" panose="020F0302020204030204" pitchFamily="34" charset="0"/>
              </a:rPr>
              <a:t>Many lessons were learned as and the Red Cross, FEMA and HUD, committed resources to address disaster sheltering needs of the impacted populations.</a:t>
            </a:r>
            <a:endParaRPr lang="en-US" sz="1800" dirty="0">
              <a:cs typeface="Calibri Light" panose="020F0302020204030204" pitchFamily="34" charset="0"/>
            </a:endParaRPr>
          </a:p>
          <a:p>
            <a:r>
              <a:rPr lang="en-US" sz="1800" dirty="0">
                <a:cs typeface="Calibri Light" panose="020F0302020204030204" pitchFamily="34" charset="0"/>
              </a:rPr>
              <a:t>Agreed on an agency level that we would commit to supporting MASTT</a:t>
            </a:r>
          </a:p>
          <a:p>
            <a:r>
              <a:rPr lang="en-US" sz="1800" dirty="0">
                <a:cs typeface="Calibri Light" panose="020F0302020204030204" pitchFamily="34" charset="0"/>
              </a:rPr>
              <a:t>MAST Appendix to the </a:t>
            </a:r>
            <a:r>
              <a:rPr lang="en-US" sz="1800" u="sng" dirty="0">
                <a:cs typeface="Calibri Light" panose="020F0302020204030204" pitchFamily="34" charset="0"/>
              </a:rPr>
              <a:t>Multi-Agency Sheltering/Sheltering Support Plan Template </a:t>
            </a:r>
            <a:r>
              <a:rPr lang="en-US" sz="1800" dirty="0">
                <a:cs typeface="Calibri Light" panose="020F0302020204030204" pitchFamily="34" charset="0"/>
              </a:rPr>
              <a:t>(available on the National Mass Care Strategy Website</a:t>
            </a:r>
            <a:r>
              <a:rPr lang="en-US" sz="2000" dirty="0">
                <a:solidFill>
                  <a:schemeClr val="accent1">
                    <a:lumMod val="50000"/>
                  </a:schemeClr>
                </a:solidFill>
                <a:cs typeface="Calibri Light" panose="020F0302020204030204" pitchFamily="34" charset="0"/>
              </a:rPr>
              <a:t>)</a:t>
            </a:r>
          </a:p>
        </p:txBody>
      </p:sp>
      <p:pic>
        <p:nvPicPr>
          <p:cNvPr id="3" name="Picture 2">
            <a:extLst>
              <a:ext uri="{FF2B5EF4-FFF2-40B4-BE49-F238E27FC236}">
                <a16:creationId xmlns:a16="http://schemas.microsoft.com/office/drawing/2014/main" id="{1A7B31B4-1F5A-4E69-9FC9-AC4F6F881833}"/>
              </a:ext>
            </a:extLst>
          </p:cNvPr>
          <p:cNvPicPr>
            <a:picLocks noChangeAspect="1"/>
          </p:cNvPicPr>
          <p:nvPr/>
        </p:nvPicPr>
        <p:blipFill rotWithShape="1">
          <a:blip r:embed="rId2"/>
          <a:srcRect l="15833" t="11725" r="16666"/>
          <a:stretch/>
        </p:blipFill>
        <p:spPr>
          <a:xfrm>
            <a:off x="4596334" y="1524000"/>
            <a:ext cx="4014266" cy="2971800"/>
          </a:xfrm>
          <a:prstGeom prst="rect">
            <a:avLst/>
          </a:prstGeom>
        </p:spPr>
      </p:pic>
      <p:sp>
        <p:nvSpPr>
          <p:cNvPr id="4" name="Title 6">
            <a:extLst>
              <a:ext uri="{FF2B5EF4-FFF2-40B4-BE49-F238E27FC236}">
                <a16:creationId xmlns:a16="http://schemas.microsoft.com/office/drawing/2014/main" id="{FCEC54F9-0C57-492D-9B1F-4ECE350B1B35}"/>
              </a:ext>
            </a:extLst>
          </p:cNvPr>
          <p:cNvSpPr txBox="1">
            <a:spLocks/>
          </p:cNvSpPr>
          <p:nvPr/>
        </p:nvSpPr>
        <p:spPr bwMode="auto">
          <a:xfrm>
            <a:off x="5715000" y="304800"/>
            <a:ext cx="3390900" cy="70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n-lt"/>
                <a:ea typeface="Verdana" pitchFamily="34" charset="0"/>
                <a:cs typeface="Verdana" pitchFamily="34" charset="0"/>
              </a:defRPr>
            </a:lvl1pPr>
            <a:lvl2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2pPr>
            <a:lvl3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3pPr>
            <a:lvl4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4pPr>
            <a:lvl5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5pPr>
            <a:lvl6pPr marL="457200" algn="ctr" rtl="0" fontAlgn="base">
              <a:spcBef>
                <a:spcPct val="0"/>
              </a:spcBef>
              <a:spcAft>
                <a:spcPct val="0"/>
              </a:spcAft>
              <a:defRPr sz="4400">
                <a:solidFill>
                  <a:schemeClr val="tx1"/>
                </a:solidFill>
                <a:latin typeface="Akzidenz-Grotesk Std Regular"/>
              </a:defRPr>
            </a:lvl6pPr>
            <a:lvl7pPr marL="914400" algn="ctr" rtl="0" fontAlgn="base">
              <a:spcBef>
                <a:spcPct val="0"/>
              </a:spcBef>
              <a:spcAft>
                <a:spcPct val="0"/>
              </a:spcAft>
              <a:defRPr sz="4400">
                <a:solidFill>
                  <a:schemeClr val="tx1"/>
                </a:solidFill>
                <a:latin typeface="Akzidenz-Grotesk Std Regular"/>
              </a:defRPr>
            </a:lvl7pPr>
            <a:lvl8pPr marL="1371600" algn="ctr" rtl="0" fontAlgn="base">
              <a:spcBef>
                <a:spcPct val="0"/>
              </a:spcBef>
              <a:spcAft>
                <a:spcPct val="0"/>
              </a:spcAft>
              <a:defRPr sz="4400">
                <a:solidFill>
                  <a:schemeClr val="tx1"/>
                </a:solidFill>
                <a:latin typeface="Akzidenz-Grotesk Std Regular"/>
              </a:defRPr>
            </a:lvl8pPr>
            <a:lvl9pPr marL="1828800" algn="ctr" rtl="0" fontAlgn="base">
              <a:spcBef>
                <a:spcPct val="0"/>
              </a:spcBef>
              <a:spcAft>
                <a:spcPct val="0"/>
              </a:spcAft>
              <a:defRPr sz="4400">
                <a:solidFill>
                  <a:schemeClr val="tx1"/>
                </a:solidFill>
                <a:latin typeface="Akzidenz-Grotesk Std Regular"/>
              </a:defRPr>
            </a:lvl9pPr>
          </a:lstStyle>
          <a:p>
            <a:r>
              <a:rPr lang="en-US" sz="2000" b="1" dirty="0"/>
              <a:t>We’ve made progress</a:t>
            </a:r>
          </a:p>
        </p:txBody>
      </p:sp>
    </p:spTree>
    <p:extLst>
      <p:ext uri="{BB962C8B-B14F-4D97-AF65-F5344CB8AC3E}">
        <p14:creationId xmlns:p14="http://schemas.microsoft.com/office/powerpoint/2010/main" val="3968356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416B6F15-4894-4882-9B05-059F303D7FFD}"/>
              </a:ext>
            </a:extLst>
          </p:cNvPr>
          <p:cNvSpPr txBox="1">
            <a:spLocks/>
          </p:cNvSpPr>
          <p:nvPr/>
        </p:nvSpPr>
        <p:spPr>
          <a:xfrm>
            <a:off x="457200" y="1371600"/>
            <a:ext cx="8229600" cy="4754563"/>
          </a:xfrm>
          <a:prstGeom prst="rect">
            <a:avLst/>
          </a:prstGeom>
        </p:spPr>
        <p:txBody>
          <a:bodyPr/>
          <a:lstStyle>
            <a:lvl1pPr marL="342900" indent="-342900" algn="l" rtl="0" eaLnBrk="0" fontAlgn="base" hangingPunct="0">
              <a:spcBef>
                <a:spcPct val="20000"/>
              </a:spcBef>
              <a:spcAft>
                <a:spcPct val="0"/>
              </a:spcAft>
              <a:buFont typeface="Arial" charset="0"/>
              <a:buChar char="•"/>
              <a:defRPr sz="3600" kern="1200">
                <a:solidFill>
                  <a:schemeClr val="tx1"/>
                </a:solidFill>
                <a:latin typeface="+mn-lt"/>
                <a:ea typeface="Verdana" pitchFamily="34" charset="0"/>
                <a:cs typeface="Verdana" pitchFamily="34" charset="0"/>
              </a:defRPr>
            </a:lvl1pPr>
            <a:lvl2pPr marL="742950" indent="-285750" algn="l" rtl="0" eaLnBrk="0" fontAlgn="base" hangingPunct="0">
              <a:spcBef>
                <a:spcPct val="20000"/>
              </a:spcBef>
              <a:spcAft>
                <a:spcPct val="0"/>
              </a:spcAft>
              <a:buFont typeface="Arial" charset="0"/>
              <a:buChar char="–"/>
              <a:defRPr sz="3200" kern="1200">
                <a:solidFill>
                  <a:schemeClr val="tx1"/>
                </a:solidFill>
                <a:latin typeface="+mn-lt"/>
                <a:ea typeface="Verdana" pitchFamily="34" charset="0"/>
                <a:cs typeface="Verdana" pitchFamily="34" charset="0"/>
              </a:defRPr>
            </a:lvl2pPr>
            <a:lvl3pPr marL="1143000" indent="-228600" algn="l" rtl="0" eaLnBrk="0" fontAlgn="base" hangingPunct="0">
              <a:spcBef>
                <a:spcPct val="20000"/>
              </a:spcBef>
              <a:spcAft>
                <a:spcPct val="0"/>
              </a:spcAft>
              <a:buFont typeface="Arial" charset="0"/>
              <a:buChar char="•"/>
              <a:defRPr sz="2800" kern="1200">
                <a:solidFill>
                  <a:schemeClr val="tx1"/>
                </a:solidFill>
                <a:latin typeface="+mn-lt"/>
                <a:ea typeface="Verdana" pitchFamily="34" charset="0"/>
                <a:cs typeface="Verdana" pitchFamily="34" charset="0"/>
              </a:defRPr>
            </a:lvl3pPr>
            <a:lvl4pPr marL="1600200" indent="-228600" algn="l" rtl="0" eaLnBrk="0" fontAlgn="base" hangingPunct="0">
              <a:spcBef>
                <a:spcPct val="20000"/>
              </a:spcBef>
              <a:spcAft>
                <a:spcPct val="0"/>
              </a:spcAft>
              <a:buFont typeface="Arial" charset="0"/>
              <a:buChar char="–"/>
              <a:defRPr sz="2400" kern="1200">
                <a:solidFill>
                  <a:schemeClr val="tx1"/>
                </a:solidFill>
                <a:latin typeface="+mn-lt"/>
                <a:ea typeface="Verdana" pitchFamily="34" charset="0"/>
                <a:cs typeface="Verdana" pitchFamily="34" charset="0"/>
              </a:defRPr>
            </a:lvl4pPr>
            <a:lvl5pPr marL="2057400" indent="-228600" algn="l" rtl="0" eaLnBrk="0" fontAlgn="base" hangingPunct="0">
              <a:spcBef>
                <a:spcPct val="20000"/>
              </a:spcBef>
              <a:spcAft>
                <a:spcPct val="0"/>
              </a:spcAft>
              <a:buFont typeface="Arial" charset="0"/>
              <a:buChar char="»"/>
              <a:defRPr sz="24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Understand how the variables enhance, support community outcomes after a disaster</a:t>
            </a:r>
          </a:p>
          <a:p>
            <a:r>
              <a:rPr lang="en-US" sz="2400" dirty="0"/>
              <a:t>Achieve multi-agency consensus, agreement, and training on MASTTF concepts</a:t>
            </a:r>
          </a:p>
          <a:p>
            <a:r>
              <a:rPr lang="en-US" sz="2400" dirty="0"/>
              <a:t>Develop interagency AND intra-agency training</a:t>
            </a:r>
          </a:p>
          <a:p>
            <a:r>
              <a:rPr lang="en-US" sz="2400" dirty="0"/>
              <a:t>Achieve multi-agency agreement on a tool to capture data from shelter clients (e.g. Survey123, HMIS)</a:t>
            </a:r>
          </a:p>
          <a:p>
            <a:r>
              <a:rPr lang="en-US" sz="2400" dirty="0"/>
              <a:t>Ensure the MASTTF concepts are flexible to each shelter, jurisdiction, state, tribe or territory</a:t>
            </a:r>
          </a:p>
          <a:p>
            <a:r>
              <a:rPr lang="en-US" sz="2400" dirty="0"/>
              <a:t>Initial casework and ongoing case management</a:t>
            </a:r>
          </a:p>
        </p:txBody>
      </p:sp>
      <p:sp>
        <p:nvSpPr>
          <p:cNvPr id="8" name="TextBox 7">
            <a:extLst>
              <a:ext uri="{FF2B5EF4-FFF2-40B4-BE49-F238E27FC236}">
                <a16:creationId xmlns:a16="http://schemas.microsoft.com/office/drawing/2014/main" id="{C9597A46-43E0-4626-87E2-18C67CA06B1F}"/>
              </a:ext>
            </a:extLst>
          </p:cNvPr>
          <p:cNvSpPr txBox="1"/>
          <p:nvPr/>
        </p:nvSpPr>
        <p:spPr>
          <a:xfrm>
            <a:off x="6781800" y="381000"/>
            <a:ext cx="1776448" cy="461665"/>
          </a:xfrm>
          <a:prstGeom prst="rect">
            <a:avLst/>
          </a:prstGeom>
          <a:noFill/>
        </p:spPr>
        <p:txBody>
          <a:bodyPr wrap="none" rtlCol="0">
            <a:spAutoFit/>
          </a:bodyPr>
          <a:lstStyle/>
          <a:p>
            <a:r>
              <a:rPr lang="en-US" sz="2400" b="1" dirty="0"/>
              <a:t>Next Steps</a:t>
            </a:r>
          </a:p>
        </p:txBody>
      </p:sp>
    </p:spTree>
    <p:extLst>
      <p:ext uri="{BB962C8B-B14F-4D97-AF65-F5344CB8AC3E}">
        <p14:creationId xmlns:p14="http://schemas.microsoft.com/office/powerpoint/2010/main" val="2964588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4987" y="2209800"/>
            <a:ext cx="8001568" cy="2853175"/>
          </a:xfrm>
          <a:prstGeom prst="rect">
            <a:avLst/>
          </a:prstGeom>
        </p:spPr>
      </p:pic>
      <p:sp>
        <p:nvSpPr>
          <p:cNvPr id="5" name="TextBox 4"/>
          <p:cNvSpPr txBox="1"/>
          <p:nvPr/>
        </p:nvSpPr>
        <p:spPr>
          <a:xfrm>
            <a:off x="304800" y="1297662"/>
            <a:ext cx="8534400" cy="4493538"/>
          </a:xfrm>
          <a:prstGeom prst="rect">
            <a:avLst/>
          </a:prstGeom>
          <a:noFill/>
        </p:spPr>
        <p:txBody>
          <a:bodyPr wrap="square" rtlCol="0">
            <a:spAutoFit/>
          </a:bodyPr>
          <a:lstStyle/>
          <a:p>
            <a:pPr algn="ctr"/>
            <a:r>
              <a:rPr lang="en-US" sz="4400" b="1" dirty="0">
                <a:solidFill>
                  <a:srgbClr val="C00000"/>
                </a:solidFill>
                <a:effectLst>
                  <a:outerShdw blurRad="38100" dist="38100" dir="2700000" algn="tl">
                    <a:srgbClr val="000000">
                      <a:alpha val="43137"/>
                    </a:srgbClr>
                  </a:outerShdw>
                </a:effectLst>
              </a:rPr>
              <a:t>Shelter Management</a:t>
            </a:r>
          </a:p>
          <a:p>
            <a:pPr algn="ctr"/>
            <a:endParaRPr lang="en-US" sz="6600" dirty="0"/>
          </a:p>
          <a:p>
            <a:pPr algn="ctr"/>
            <a:endParaRPr lang="en-US" sz="6600" dirty="0"/>
          </a:p>
          <a:p>
            <a:pPr algn="ctr"/>
            <a:endParaRPr lang="en-US" sz="6600" dirty="0"/>
          </a:p>
          <a:p>
            <a:pPr algn="ctr"/>
            <a:endParaRPr lang="en-US" sz="4400" b="1" dirty="0">
              <a:solidFill>
                <a:srgbClr val="C00000"/>
              </a:solidFill>
              <a:effectLst>
                <a:outerShdw blurRad="38100" dist="38100" dir="2700000" algn="tl">
                  <a:srgbClr val="000000">
                    <a:alpha val="43137"/>
                  </a:srgbClr>
                </a:outerShdw>
              </a:effectLst>
            </a:endParaRPr>
          </a:p>
        </p:txBody>
      </p:sp>
      <p:pic>
        <p:nvPicPr>
          <p:cNvPr id="7" name="Content Placeholder 3"/>
          <p:cNvPicPr>
            <a:picLocks noChangeAspect="1"/>
          </p:cNvPicPr>
          <p:nvPr/>
        </p:nvPicPr>
        <p:blipFill>
          <a:blip r:embed="rId4"/>
          <a:stretch>
            <a:fillRect/>
          </a:stretch>
        </p:blipFill>
        <p:spPr bwMode="auto">
          <a:xfrm>
            <a:off x="533400" y="2209800"/>
            <a:ext cx="8004742" cy="2853175"/>
          </a:xfrm>
          <a:prstGeom prst="rect">
            <a:avLst/>
          </a:prstGeom>
          <a:noFill/>
          <a:ln w="9525">
            <a:noFill/>
            <a:miter lim="800000"/>
            <a:headEnd/>
            <a:tailEnd/>
          </a:ln>
        </p:spPr>
      </p:pic>
      <p:sp>
        <p:nvSpPr>
          <p:cNvPr id="2" name="TextBox 1"/>
          <p:cNvSpPr txBox="1"/>
          <p:nvPr/>
        </p:nvSpPr>
        <p:spPr>
          <a:xfrm>
            <a:off x="6096000" y="457200"/>
            <a:ext cx="3124200" cy="338554"/>
          </a:xfrm>
          <a:prstGeom prst="rect">
            <a:avLst/>
          </a:prstGeom>
          <a:noFill/>
        </p:spPr>
        <p:txBody>
          <a:bodyPr wrap="square" rtlCol="0">
            <a:spAutoFit/>
          </a:bodyPr>
          <a:lstStyle/>
          <a:p>
            <a:r>
              <a:rPr lang="en-US" sz="1600" b="1" dirty="0">
                <a:solidFill>
                  <a:schemeClr val="bg1"/>
                </a:solidFill>
              </a:rPr>
              <a:t>Sheltering</a:t>
            </a:r>
          </a:p>
        </p:txBody>
      </p:sp>
      <p:sp>
        <p:nvSpPr>
          <p:cNvPr id="3" name="TextBox 2"/>
          <p:cNvSpPr txBox="1"/>
          <p:nvPr/>
        </p:nvSpPr>
        <p:spPr>
          <a:xfrm>
            <a:off x="304800" y="6482517"/>
            <a:ext cx="3911648" cy="261610"/>
          </a:xfrm>
          <a:prstGeom prst="rect">
            <a:avLst/>
          </a:prstGeom>
          <a:noFill/>
        </p:spPr>
        <p:txBody>
          <a:bodyPr wrap="none" rtlCol="0">
            <a:spAutoFit/>
          </a:bodyPr>
          <a:lstStyle/>
          <a:p>
            <a:r>
              <a:rPr lang="en-US" sz="1100" dirty="0">
                <a:solidFill>
                  <a:schemeClr val="bg1"/>
                </a:solidFill>
              </a:rPr>
              <a:t>”Operating a Shelter Checklist” Self-Study V.1.0 2017.08.30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228600" y="914400"/>
            <a:ext cx="4316342" cy="3889585"/>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0984" y="547515"/>
            <a:ext cx="4114800" cy="40498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129" y="4191000"/>
            <a:ext cx="3773282" cy="246909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0" y="1068679"/>
            <a:ext cx="4357752" cy="1482142"/>
          </a:xfrm>
          <a:prstGeom prst="rect">
            <a:avLst/>
          </a:prstGeom>
        </p:spPr>
      </p:pic>
      <p:pic>
        <p:nvPicPr>
          <p:cNvPr id="8" name="Picture 7"/>
          <p:cNvPicPr>
            <a:picLocks noChangeAspect="1"/>
          </p:cNvPicPr>
          <p:nvPr/>
        </p:nvPicPr>
        <p:blipFill>
          <a:blip r:embed="rId7"/>
          <a:stretch>
            <a:fillRect/>
          </a:stretch>
        </p:blipFill>
        <p:spPr>
          <a:xfrm>
            <a:off x="4925744" y="2552700"/>
            <a:ext cx="3802664" cy="3744657"/>
          </a:xfrm>
          <a:prstGeom prst="rect">
            <a:avLst/>
          </a:prstGeom>
        </p:spPr>
      </p:pic>
    </p:spTree>
    <p:extLst>
      <p:ext uri="{BB962C8B-B14F-4D97-AF65-F5344CB8AC3E}">
        <p14:creationId xmlns:p14="http://schemas.microsoft.com/office/powerpoint/2010/main" val="1682688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0" y="304800"/>
            <a:ext cx="3212870" cy="646232"/>
          </a:xfrm>
          <a:prstGeom prst="rect">
            <a:avLst/>
          </a:prstGeom>
        </p:spPr>
      </p:pic>
      <p:pic>
        <p:nvPicPr>
          <p:cNvPr id="3" name="Picture 2"/>
          <p:cNvPicPr>
            <a:picLocks noChangeAspect="1"/>
          </p:cNvPicPr>
          <p:nvPr/>
        </p:nvPicPr>
        <p:blipFill>
          <a:blip r:embed="rId4"/>
          <a:stretch>
            <a:fillRect/>
          </a:stretch>
        </p:blipFill>
        <p:spPr>
          <a:xfrm>
            <a:off x="493792" y="1526219"/>
            <a:ext cx="4304149" cy="4737003"/>
          </a:xfrm>
          <a:prstGeom prst="rect">
            <a:avLst/>
          </a:prstGeom>
        </p:spPr>
      </p:pic>
      <p:pic>
        <p:nvPicPr>
          <p:cNvPr id="4" name="Picture 3"/>
          <p:cNvPicPr>
            <a:picLocks noChangeAspect="1"/>
          </p:cNvPicPr>
          <p:nvPr/>
        </p:nvPicPr>
        <p:blipFill>
          <a:blip r:embed="rId5"/>
          <a:stretch>
            <a:fillRect/>
          </a:stretch>
        </p:blipFill>
        <p:spPr>
          <a:xfrm>
            <a:off x="493792" y="838200"/>
            <a:ext cx="8230313" cy="1042506"/>
          </a:xfrm>
          <a:prstGeom prst="rect">
            <a:avLst/>
          </a:prstGeom>
        </p:spPr>
      </p:pic>
      <p:pic>
        <p:nvPicPr>
          <p:cNvPr id="5" name="Picture 4"/>
          <p:cNvPicPr>
            <a:picLocks noChangeAspect="1"/>
          </p:cNvPicPr>
          <p:nvPr/>
        </p:nvPicPr>
        <p:blipFill>
          <a:blip r:embed="rId6"/>
          <a:stretch>
            <a:fillRect/>
          </a:stretch>
        </p:blipFill>
        <p:spPr>
          <a:xfrm>
            <a:off x="4520549" y="1518845"/>
            <a:ext cx="4291956" cy="473700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257" y="4865346"/>
            <a:ext cx="3923750" cy="2810500"/>
          </a:xfrm>
          <a:prstGeom prst="rect">
            <a:avLst/>
          </a:prstGeom>
        </p:spPr>
      </p:pic>
    </p:spTree>
    <p:extLst>
      <p:ext uri="{BB962C8B-B14F-4D97-AF65-F5344CB8AC3E}">
        <p14:creationId xmlns:p14="http://schemas.microsoft.com/office/powerpoint/2010/main" val="3443303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838200"/>
            <a:ext cx="8504657" cy="1298561"/>
          </a:xfrm>
          <a:prstGeom prst="rect">
            <a:avLst/>
          </a:prstGeom>
        </p:spPr>
      </p:pic>
      <p:pic>
        <p:nvPicPr>
          <p:cNvPr id="5" name="Picture 4"/>
          <p:cNvPicPr>
            <a:picLocks noChangeAspect="1"/>
          </p:cNvPicPr>
          <p:nvPr/>
        </p:nvPicPr>
        <p:blipFill>
          <a:blip r:embed="rId4"/>
          <a:stretch>
            <a:fillRect/>
          </a:stretch>
        </p:blipFill>
        <p:spPr>
          <a:xfrm>
            <a:off x="457200" y="1828800"/>
            <a:ext cx="5864860" cy="460287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057400"/>
            <a:ext cx="2591025" cy="3791745"/>
          </a:xfrm>
          <a:prstGeom prst="rect">
            <a:avLst/>
          </a:prstGeom>
        </p:spPr>
      </p:pic>
    </p:spTree>
    <p:extLst>
      <p:ext uri="{BB962C8B-B14F-4D97-AF65-F5344CB8AC3E}">
        <p14:creationId xmlns:p14="http://schemas.microsoft.com/office/powerpoint/2010/main" val="2450495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6200" y="838200"/>
            <a:ext cx="8553429" cy="118272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099" y="1752600"/>
            <a:ext cx="6753155" cy="4480948"/>
          </a:xfrm>
          <a:prstGeom prst="rect">
            <a:avLst/>
          </a:prstGeom>
        </p:spPr>
      </p:pic>
      <p:pic>
        <p:nvPicPr>
          <p:cNvPr id="8" name="Picture 7"/>
          <p:cNvPicPr>
            <a:picLocks noChangeAspect="1"/>
          </p:cNvPicPr>
          <p:nvPr/>
        </p:nvPicPr>
        <p:blipFill>
          <a:blip r:embed="rId5"/>
          <a:stretch>
            <a:fillRect/>
          </a:stretch>
        </p:blipFill>
        <p:spPr>
          <a:xfrm>
            <a:off x="4352914" y="381000"/>
            <a:ext cx="4889416" cy="646232"/>
          </a:xfrm>
          <a:prstGeom prst="rect">
            <a:avLst/>
          </a:prstGeom>
        </p:spPr>
      </p:pic>
    </p:spTree>
    <p:extLst>
      <p:ext uri="{BB962C8B-B14F-4D97-AF65-F5344CB8AC3E}">
        <p14:creationId xmlns:p14="http://schemas.microsoft.com/office/powerpoint/2010/main" val="627437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 y="914400"/>
            <a:ext cx="4419983" cy="234106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039" y="2819400"/>
            <a:ext cx="4777199" cy="37127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990600"/>
            <a:ext cx="6016043" cy="5410200"/>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36885" y="445936"/>
            <a:ext cx="3607115" cy="544664"/>
          </a:xfrm>
          <a:prstGeom prst="rect">
            <a:avLst/>
          </a:prstGeom>
        </p:spPr>
      </p:pic>
    </p:spTree>
    <p:extLst>
      <p:ext uri="{BB962C8B-B14F-4D97-AF65-F5344CB8AC3E}">
        <p14:creationId xmlns:p14="http://schemas.microsoft.com/office/powerpoint/2010/main" val="9365877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6D6E70"/>
      </a:dk2>
      <a:lt2>
        <a:srgbClr val="D7D7D8"/>
      </a:lt2>
      <a:accent1>
        <a:srgbClr val="ED1B2E"/>
      </a:accent1>
      <a:accent2>
        <a:srgbClr val="9F9FA3"/>
      </a:accent2>
      <a:accent3>
        <a:srgbClr val="E2D7AC"/>
      </a:accent3>
      <a:accent4>
        <a:srgbClr val="B4A996"/>
      </a:accent4>
      <a:accent5>
        <a:srgbClr val="ECB731"/>
      </a:accent5>
      <a:accent6>
        <a:srgbClr val="8EC06C"/>
      </a:accent6>
      <a:hlink>
        <a:srgbClr val="004B79"/>
      </a:hlink>
      <a:folHlink>
        <a:srgbClr val="7F181B"/>
      </a:folHlink>
    </a:clrScheme>
    <a:fontScheme name="ARC">
      <a:majorFont>
        <a:latin typeface="Akzidenz-Grotesk Std Med"/>
        <a:ea typeface=""/>
        <a:cs typeface=""/>
      </a:majorFont>
      <a:minorFont>
        <a:latin typeface="Akzidenz-Grotesk Std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9C5296AA4CB44AAC993CF3D2FFA90A" ma:contentTypeVersion="0" ma:contentTypeDescription="Create a new document." ma:contentTypeScope="" ma:versionID="aca7f2fccd4ea3c50fbd5cd04c7b52cc">
  <xsd:schema xmlns:xsd="http://www.w3.org/2001/XMLSchema" xmlns:xs="http://www.w3.org/2001/XMLSchema" xmlns:p="http://schemas.microsoft.com/office/2006/metadata/properties" xmlns:ns2="9383fe21-241c-4b58-a6fa-ef802baabd5f" targetNamespace="http://schemas.microsoft.com/office/2006/metadata/properties" ma:root="true" ma:fieldsID="aa856dbb0ad6a99fea3cb64e1314eb2c" ns2:_="">
    <xsd:import namespace="9383fe21-241c-4b58-a6fa-ef802baabd5f"/>
    <xsd:element name="properties">
      <xsd:complexType>
        <xsd:sequence>
          <xsd:element name="documentManagement">
            <xsd:complexType>
              <xsd:all>
                <xsd:element ref="ns2:Own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83fe21-241c-4b58-a6fa-ef802baabd5f" elementFormDefault="qualified">
    <xsd:import namespace="http://schemas.microsoft.com/office/2006/documentManagement/types"/>
    <xsd:import namespace="http://schemas.microsoft.com/office/infopath/2007/PartnerControls"/>
    <xsd:element name="Owner" ma:index="8" nillable="true" ma:displayName="Owner" ma:list="UserInfo" ma:SharePointGroup="0" ma:internalName="Owner" ma:showField="Tit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Owner xmlns="9383fe21-241c-4b58-a6fa-ef802baabd5f">
      <UserInfo>
        <DisplayName/>
        <AccountId xsi:nil="true"/>
        <AccountType/>
      </UserInfo>
    </Owner>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3EB17A-1EBB-4C86-AFF7-EE501E81C523}"/>
</file>

<file path=customXml/itemProps2.xml><?xml version="1.0" encoding="utf-8"?>
<ds:datastoreItem xmlns:ds="http://schemas.openxmlformats.org/officeDocument/2006/customXml" ds:itemID="{BD8A2017-A6DA-44E1-B9A0-3BF6532E0C25}"/>
</file>

<file path=customXml/itemProps3.xml><?xml version="1.0" encoding="utf-8"?>
<ds:datastoreItem xmlns:ds="http://schemas.openxmlformats.org/officeDocument/2006/customXml" ds:itemID="{53510D1D-15E0-42C2-B08F-1B745A70DC13}"/>
</file>

<file path=docProps/app.xml><?xml version="1.0" encoding="utf-8"?>
<Properties xmlns="http://schemas.openxmlformats.org/officeDocument/2006/extended-properties" xmlns:vt="http://schemas.openxmlformats.org/officeDocument/2006/docPropsVTypes">
  <Template/>
  <TotalTime>18813</TotalTime>
  <Words>874</Words>
  <Application>Microsoft Office PowerPoint</Application>
  <PresentationFormat>On-screen Show (4:3)</PresentationFormat>
  <Paragraphs>145</Paragraphs>
  <Slides>33</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Akzidenz-Grotesk Std Med</vt:lpstr>
      <vt:lpstr>Akzidenz-Grotesk Std Regular</vt:lpstr>
      <vt:lpstr>Arial</vt:lpstr>
      <vt:lpstr>Calibri</vt:lpstr>
      <vt:lpstr>Calibri Light</vt:lpstr>
      <vt:lpstr>Symbol</vt:lpstr>
      <vt:lpstr>Times New Roman</vt:lpstr>
      <vt:lpstr>Verdana</vt:lpstr>
      <vt:lpstr>Office Theme</vt:lpstr>
      <vt:lpstr>Red Cross Service Areas</vt:lpstr>
      <vt:lpstr>Region One Red Cross Sheltering</vt:lpstr>
      <vt:lpstr>Region On Point-to-Point Shelters (Red = Red Cross Managed)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Schaffer</dc:creator>
  <cp:lastModifiedBy>Cuber, Bruce</cp:lastModifiedBy>
  <cp:revision>836</cp:revision>
  <cp:lastPrinted>2017-08-27T04:45:05Z</cp:lastPrinted>
  <dcterms:created xsi:type="dcterms:W3CDTF">2012-08-22T17:34:20Z</dcterms:created>
  <dcterms:modified xsi:type="dcterms:W3CDTF">2018-03-29T16:00:26Z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0x010100CB9C5296AA4CB44AAC993CF3D2FFA90A</vt:lpwstr>
  </property>
</Properties>
</file>