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66" r:id="rId5"/>
    <p:sldId id="263" r:id="rId6"/>
    <p:sldId id="264" r:id="rId7"/>
    <p:sldId id="268" r:id="rId8"/>
    <p:sldId id="269" r:id="rId9"/>
    <p:sldId id="306" r:id="rId10"/>
    <p:sldId id="294" r:id="rId11"/>
    <p:sldId id="305" r:id="rId12"/>
    <p:sldId id="296" r:id="rId13"/>
    <p:sldId id="297" r:id="rId14"/>
    <p:sldId id="298" r:id="rId15"/>
    <p:sldId id="299" r:id="rId16"/>
    <p:sldId id="300" r:id="rId17"/>
    <p:sldId id="307" r:id="rId18"/>
    <p:sldId id="301" r:id="rId19"/>
    <p:sldId id="302" r:id="rId20"/>
    <p:sldId id="303" r:id="rId21"/>
    <p:sldId id="304" r:id="rId22"/>
    <p:sldId id="276" r:id="rId23"/>
    <p:sldId id="277" r:id="rId24"/>
    <p:sldId id="278" r:id="rId25"/>
    <p:sldId id="280" r:id="rId26"/>
    <p:sldId id="295" r:id="rId27"/>
    <p:sldId id="282" r:id="rId28"/>
    <p:sldId id="283" r:id="rId29"/>
    <p:sldId id="291" r:id="rId30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536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B89878F4-EE7E-4584-AC03-055049837974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4BBB9713-6F15-4DB0-AE4C-48FE2E563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97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52807CB5-25E6-4A1D-A986-6A54DC0E35B9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87825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A6E7F2AA-AB37-4EFB-AA2D-977A8D51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4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183E0-83A0-4B60-9B22-EBEA5E16397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06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397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734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70218" y="8995538"/>
            <a:ext cx="3113792" cy="473537"/>
          </a:xfrm>
          <a:prstGeom prst="rect">
            <a:avLst/>
          </a:prstGeom>
        </p:spPr>
        <p:txBody>
          <a:bodyPr lIns="94692" tIns="47347" rIns="94692" bIns="47347"/>
          <a:lstStyle/>
          <a:p>
            <a:fld id="{2E4183E0-83A0-4B60-9B22-EBEA5E16397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44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70218" y="8995538"/>
            <a:ext cx="3113792" cy="473537"/>
          </a:xfrm>
          <a:prstGeom prst="rect">
            <a:avLst/>
          </a:prstGeom>
        </p:spPr>
        <p:txBody>
          <a:bodyPr lIns="94692" tIns="47347" rIns="94692" bIns="47347"/>
          <a:lstStyle/>
          <a:p>
            <a:fld id="{2E4183E0-83A0-4B60-9B22-EBEA5E16397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99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Additionally we consider what supply</a:t>
            </a:r>
            <a:r>
              <a:rPr lang="en-US" b="1" baseline="0" dirty="0"/>
              <a:t> chains, materials, goods </a:t>
            </a:r>
            <a:r>
              <a:rPr lang="en-US" b="0" baseline="0" dirty="0"/>
              <a:t>and</a:t>
            </a:r>
            <a:r>
              <a:rPr lang="en-US" b="1" baseline="0" dirty="0"/>
              <a:t> services </a:t>
            </a:r>
            <a:r>
              <a:rPr lang="en-US" b="0" baseline="0" dirty="0"/>
              <a:t>are needed and available post event. Through the Louisiana Business Emergency Operations Center or LA BEOC, </a:t>
            </a:r>
            <a:r>
              <a:rPr lang="en-US" dirty="0"/>
              <a:t>GOHSEP looks to </a:t>
            </a:r>
            <a:r>
              <a:rPr lang="en-US" b="1" dirty="0"/>
              <a:t>Louisiana</a:t>
            </a:r>
            <a:r>
              <a:rPr lang="en-US" b="1" baseline="0" dirty="0"/>
              <a:t> businesses </a:t>
            </a:r>
            <a:r>
              <a:rPr lang="en-US" b="1" baseline="0" dirty="0">
                <a:solidFill>
                  <a:srgbClr val="800000"/>
                </a:solidFill>
              </a:rPr>
              <a:t>first</a:t>
            </a:r>
            <a:r>
              <a:rPr lang="en-US" baseline="0" dirty="0"/>
              <a:t> to ensure </a:t>
            </a:r>
            <a:r>
              <a:rPr lang="en-US" b="1" baseline="0" dirty="0"/>
              <a:t>supply chains </a:t>
            </a:r>
            <a:r>
              <a:rPr lang="en-US" b="0" baseline="0" dirty="0"/>
              <a:t>in the aftermath of an emergency or disaster</a:t>
            </a:r>
            <a:r>
              <a:rPr lang="en-US" b="1" baseline="0" dirty="0"/>
              <a:t>.</a:t>
            </a:r>
          </a:p>
          <a:p>
            <a:endParaRPr lang="en-US" b="1" baseline="0" dirty="0"/>
          </a:p>
          <a:p>
            <a:r>
              <a:rPr lang="en-US" b="1" baseline="0" dirty="0"/>
              <a:t> </a:t>
            </a:r>
            <a:r>
              <a:rPr lang="en-US" b="0" baseline="0" dirty="0"/>
              <a:t>Using local businesses to</a:t>
            </a:r>
            <a:r>
              <a:rPr lang="en-US" baseline="0" dirty="0"/>
              <a:t> provide </a:t>
            </a:r>
            <a:r>
              <a:rPr lang="en-US" b="1" baseline="0" dirty="0"/>
              <a:t>immediate support expedites </a:t>
            </a:r>
            <a:r>
              <a:rPr lang="en-US" baseline="0" dirty="0"/>
              <a:t>the recoveries of those businesses, as opposed to purchasing and shipping supplies in from out of state.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80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584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183E0-83A0-4B60-9B22-EBEA5E16397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592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813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413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183E0-83A0-4B60-9B22-EBEA5E16397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771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183E0-83A0-4B60-9B22-EBEA5E16397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421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183E0-83A0-4B60-9B22-EBEA5E16397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422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183E0-83A0-4B60-9B22-EBEA5E163979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97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183E0-83A0-4B60-9B22-EBEA5E16397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376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183E0-83A0-4B60-9B22-EBEA5E16397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597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52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478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183E0-83A0-4B60-9B22-EBEA5E16397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10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91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510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3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/>
          <a:lstStyle/>
          <a:p>
            <a:pPr defTabSz="457200"/>
            <a:fld id="{A1FCC955-EDC8-C641-B7EE-09FB459102F8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8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6856" y="1376772"/>
            <a:ext cx="8229600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540" y="2132856"/>
            <a:ext cx="822960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" r="8308" b="81600"/>
          <a:stretch/>
        </p:blipFill>
        <p:spPr bwMode="auto">
          <a:xfrm>
            <a:off x="1" y="0"/>
            <a:ext cx="9144000" cy="126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37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3400" kern="1200">
          <a:solidFill>
            <a:srgbClr val="1C4372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914400" rtl="0" eaLnBrk="1" latinLnBrk="0" hangingPunct="1">
        <a:spcBef>
          <a:spcPct val="20000"/>
        </a:spcBef>
        <a:buClr>
          <a:srgbClr val="214F87"/>
        </a:buClr>
        <a:buSzPct val="90000"/>
        <a:buFont typeface="Wingdings" panose="05000000000000000000" pitchFamily="2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69913" indent="-233363" algn="l" defTabSz="914400" rtl="0" eaLnBrk="1" latinLnBrk="0" hangingPunct="1">
        <a:spcBef>
          <a:spcPct val="20000"/>
        </a:spcBef>
        <a:buClr>
          <a:srgbClr val="FFC000"/>
        </a:buClr>
        <a:buSzPct val="56000"/>
        <a:buFont typeface="Arial" panose="020B0604020202020204" pitchFamily="34" charset="0"/>
        <a:buChar char="►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4075" indent="-233363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109000"/>
        <a:buFont typeface="Calibri" panose="020F0502020204030204" pitchFamily="34" charset="0"/>
        <a:buChar char="+"/>
        <a:tabLst>
          <a:tab pos="284163" algn="l"/>
        </a:tabLst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7763" indent="-231775" algn="l" defTabSz="914400" rtl="0" eaLnBrk="1" latinLnBrk="0" hangingPunct="1">
        <a:spcBef>
          <a:spcPct val="20000"/>
        </a:spcBef>
        <a:buClr>
          <a:srgbClr val="FFC000"/>
        </a:buClr>
        <a:buFont typeface="Arial" panose="020B0604020202020204" pitchFamily="34" charset="0"/>
        <a:buChar char="»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35100" indent="-228600" algn="l" defTabSz="914400" rtl="0" eaLnBrk="1" latinLnBrk="0" hangingPunct="1">
        <a:spcBef>
          <a:spcPct val="20000"/>
        </a:spcBef>
        <a:buClr>
          <a:srgbClr val="245794"/>
        </a:buClr>
        <a:buSzPct val="88000"/>
        <a:buFont typeface="Arial" panose="020B0604020202020204" pitchFamily="34" charset="0"/>
        <a:buChar char="Ⱶ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hsep.la.gov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gohseptraining@la.go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ergency.la.gov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etagameplan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James.Waskom@la.gov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L:\Graphics\__la_mer____11___by_figueline-d5hk4kv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L:\Graphics\735a01e67c09edc9b61e8027c4c0a733-d59ig3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t="22349" r="8027"/>
          <a:stretch/>
        </p:blipFill>
        <p:spPr bwMode="auto">
          <a:xfrm>
            <a:off x="0" y="-163904"/>
            <a:ext cx="9153197" cy="5330694"/>
          </a:xfrm>
          <a:prstGeom prst="rect">
            <a:avLst/>
          </a:prstGeom>
          <a:noFill/>
          <a:effectLst>
            <a:glow>
              <a:schemeClr val="accent1">
                <a:alpha val="37000"/>
              </a:schemeClr>
            </a:glow>
            <a:softEdge rad="1143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0" y="1365060"/>
            <a:ext cx="9176815" cy="4305123"/>
            <a:chOff x="0" y="1341310"/>
            <a:chExt cx="9176815" cy="4305123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1341310"/>
              <a:ext cx="9144000" cy="4256140"/>
              <a:chOff x="0" y="1266879"/>
              <a:chExt cx="9144000" cy="4256140"/>
            </a:xfrm>
          </p:grpSpPr>
          <p:pic>
            <p:nvPicPr>
              <p:cNvPr id="47" name="Picture 2" descr="L:\Graphics\__la_mer____11___by_figueline-d5hk4kv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361" b="19227"/>
              <a:stretch/>
            </p:blipFill>
            <p:spPr bwMode="auto">
              <a:xfrm>
                <a:off x="0" y="1276885"/>
                <a:ext cx="9144000" cy="4159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Rectangle 4"/>
              <p:cNvSpPr txBox="1">
                <a:spLocks noChangeArrowheads="1"/>
              </p:cNvSpPr>
              <p:nvPr/>
            </p:nvSpPr>
            <p:spPr>
              <a:xfrm>
                <a:off x="0" y="5009180"/>
                <a:ext cx="9144000" cy="51383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lIns="92075" tIns="46038" rIns="92075" bIns="46038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u="none" strike="noStrike" kern="0" cap="none" spc="30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18" name="Rectangle 4"/>
              <p:cNvSpPr txBox="1">
                <a:spLocks noChangeArrowheads="1"/>
              </p:cNvSpPr>
              <p:nvPr/>
            </p:nvSpPr>
            <p:spPr>
              <a:xfrm>
                <a:off x="0" y="1266879"/>
                <a:ext cx="9144000" cy="98250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 anchorCtr="0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0" u="none" strike="noStrike" kern="0" cap="none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46910" y="1409889"/>
              <a:ext cx="7432589" cy="27432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ts val="6300"/>
                </a:lnSpc>
              </a:pPr>
              <a:r>
                <a:rPr lang="en-US" sz="3200" dirty="0" smtClean="0">
                  <a:solidFill>
                    <a:schemeClr val="bg1">
                      <a:lumMod val="85000"/>
                    </a:schemeClr>
                  </a:solidFill>
                </a:rPr>
                <a:t>Governor’s Office of</a:t>
              </a:r>
              <a:endParaRPr lang="en-US" sz="3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6910" y="1712050"/>
              <a:ext cx="8929905" cy="4572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ts val="6300"/>
                </a:lnSpc>
              </a:pPr>
              <a:r>
                <a:rPr lang="en-US" sz="3200" dirty="0" smtClean="0">
                  <a:solidFill>
                    <a:schemeClr val="bg1">
                      <a:lumMod val="85000"/>
                    </a:schemeClr>
                  </a:solidFill>
                </a:rPr>
                <a:t>Homeland Security &amp; Emergency Preparedness</a:t>
              </a:r>
              <a:endParaRPr lang="en-US" sz="3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4246" y="4838520"/>
              <a:ext cx="4166352" cy="8079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ts val="6300"/>
                </a:lnSpc>
              </a:pPr>
              <a:r>
                <a:rPr lang="en-US" sz="3000" dirty="0" smtClean="0">
                  <a:solidFill>
                    <a:schemeClr val="bg1">
                      <a:lumMod val="85000"/>
                    </a:schemeClr>
                  </a:solidFill>
                </a:rPr>
                <a:t>May 4</a:t>
              </a:r>
              <a:r>
                <a:rPr lang="en-US" sz="3000" baseline="30000" dirty="0" smtClean="0">
                  <a:solidFill>
                    <a:schemeClr val="bg1">
                      <a:lumMod val="85000"/>
                    </a:schemeClr>
                  </a:solidFill>
                </a:rPr>
                <a:t>th</a:t>
              </a:r>
              <a:r>
                <a:rPr lang="en-US" sz="3000" dirty="0" smtClean="0">
                  <a:solidFill>
                    <a:schemeClr val="bg1">
                      <a:lumMod val="85000"/>
                    </a:schemeClr>
                  </a:solidFill>
                </a:rPr>
                <a:t> and 5</a:t>
              </a:r>
              <a:r>
                <a:rPr lang="en-US" sz="3000" baseline="30000" dirty="0" smtClean="0">
                  <a:solidFill>
                    <a:schemeClr val="bg1">
                      <a:lumMod val="85000"/>
                    </a:schemeClr>
                  </a:solidFill>
                </a:rPr>
                <a:t>th</a:t>
              </a:r>
              <a:r>
                <a:rPr lang="en-US" sz="3000" dirty="0" smtClean="0">
                  <a:solidFill>
                    <a:schemeClr val="bg1">
                      <a:lumMod val="85000"/>
                    </a:schemeClr>
                  </a:solidFill>
                </a:rPr>
                <a:t>, 2016</a:t>
              </a:r>
              <a:endParaRPr lang="en-US" sz="30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85599" y="2446025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400" b="1" cap="small" spc="-27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Annual GOHSEP </a:t>
            </a:r>
            <a:r>
              <a:rPr lang="en-US" sz="6400" b="1" cap="small" spc="-27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Conference</a:t>
            </a:r>
            <a:endParaRPr lang="en-US" sz="6400" spc="-27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272" y="3429000"/>
            <a:ext cx="8414266" cy="743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en-US" sz="5600" b="1" cap="small" dirty="0">
                <a:solidFill>
                  <a:srgbClr val="D17209"/>
                </a:solidFill>
              </a:rPr>
              <a:t>OHSEP </a:t>
            </a:r>
            <a:r>
              <a:rPr lang="en-US" sz="5600" b="1" dirty="0" smtClean="0">
                <a:solidFill>
                  <a:srgbClr val="D17209"/>
                </a:solidFill>
              </a:rPr>
              <a:t>Directors + Staff</a:t>
            </a:r>
            <a:endParaRPr lang="en-US" sz="5600" dirty="0">
              <a:solidFill>
                <a:srgbClr val="D17209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599" y="3936887"/>
            <a:ext cx="4246179" cy="131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9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38163" y="2052835"/>
            <a:ext cx="8223013" cy="435659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600" b="1" dirty="0" smtClean="0">
                <a:solidFill>
                  <a:schemeClr val="tx1"/>
                </a:solidFill>
              </a:rPr>
              <a:t>Numerous Training Opportunities </a:t>
            </a:r>
            <a:r>
              <a:rPr lang="en-US" sz="2600" dirty="0" smtClean="0">
                <a:solidFill>
                  <a:schemeClr val="tx1"/>
                </a:solidFill>
              </a:rPr>
              <a:t>through GOHSEP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300" dirty="0" smtClean="0">
                <a:solidFill>
                  <a:schemeClr val="tx1"/>
                </a:solidFill>
              </a:rPr>
              <a:t>Visit our website for a comprehensive course listing: </a:t>
            </a:r>
            <a:r>
              <a:rPr lang="en-US" sz="2300" dirty="0" smtClean="0">
                <a:solidFill>
                  <a:schemeClr val="tx1"/>
                </a:solidFill>
                <a:hlinkClick r:id="rId3"/>
              </a:rPr>
              <a:t>www.gohsep.la.gov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300" dirty="0" smtClean="0">
                <a:solidFill>
                  <a:schemeClr val="tx1"/>
                </a:solidFill>
              </a:rPr>
              <a:t>Contact GOHSEP Training for other interest/needs not listed: </a:t>
            </a:r>
            <a:r>
              <a:rPr lang="en-US" sz="2300" dirty="0" smtClean="0">
                <a:solidFill>
                  <a:schemeClr val="tx1"/>
                </a:solidFill>
                <a:hlinkClick r:id="rId4"/>
              </a:rPr>
              <a:t>gohseptraining@la.gov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600" b="1" dirty="0" smtClean="0">
                <a:solidFill>
                  <a:schemeClr val="tx1"/>
                </a:solidFill>
              </a:rPr>
              <a:t>Highlights of upcoming courses: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300" dirty="0" smtClean="0">
                <a:solidFill>
                  <a:schemeClr val="tx1"/>
                </a:solidFill>
              </a:rPr>
              <a:t>National </a:t>
            </a:r>
            <a:r>
              <a:rPr lang="en-US" sz="2300" dirty="0">
                <a:solidFill>
                  <a:schemeClr val="tx1"/>
                </a:solidFill>
              </a:rPr>
              <a:t>Emergency Management Basic </a:t>
            </a:r>
            <a:r>
              <a:rPr lang="en-US" sz="2300" dirty="0" smtClean="0">
                <a:solidFill>
                  <a:schemeClr val="tx1"/>
                </a:solidFill>
              </a:rPr>
              <a:t>Academy to begin in 2016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300" dirty="0" smtClean="0">
                <a:solidFill>
                  <a:schemeClr val="tx1"/>
                </a:solidFill>
              </a:rPr>
              <a:t>ICS-300 &amp; 400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300" dirty="0" err="1" smtClean="0">
                <a:solidFill>
                  <a:schemeClr val="tx1"/>
                </a:solidFill>
              </a:rPr>
              <a:t>L548</a:t>
            </a:r>
            <a:r>
              <a:rPr lang="en-US" sz="2300" dirty="0" smtClean="0">
                <a:solidFill>
                  <a:schemeClr val="tx1"/>
                </a:solidFill>
              </a:rPr>
              <a:t> COOP Managers Course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300" dirty="0" err="1" smtClean="0">
                <a:solidFill>
                  <a:schemeClr val="tx1"/>
                </a:solidFill>
              </a:rPr>
              <a:t>L550</a:t>
            </a:r>
            <a:r>
              <a:rPr lang="en-US" sz="2300" dirty="0" smtClean="0">
                <a:solidFill>
                  <a:schemeClr val="tx1"/>
                </a:solidFill>
              </a:rPr>
              <a:t> COOP Planners Workshop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300" dirty="0" smtClean="0">
                <a:solidFill>
                  <a:schemeClr val="tx1"/>
                </a:solidFill>
              </a:rPr>
              <a:t>Communications Unit Leader Course (COML)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300" dirty="0" smtClean="0">
                <a:solidFill>
                  <a:schemeClr val="tx1"/>
                </a:solidFill>
              </a:rPr>
              <a:t>AWR-147 Rail Car Incident Response</a:t>
            </a:r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8953" y="1345093"/>
            <a:ext cx="85485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>
              <a:spcBef>
                <a:spcPct val="0"/>
              </a:spcBef>
              <a:buNone/>
              <a:defRPr sz="4000" b="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en-US" sz="4500" dirty="0" smtClean="0"/>
              <a:t>Training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39665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38163" y="2052835"/>
            <a:ext cx="8223013" cy="426557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600" b="1" dirty="0" smtClean="0">
                <a:solidFill>
                  <a:schemeClr val="tx1"/>
                </a:solidFill>
              </a:rPr>
              <a:t>State Wide Exercise/Vigilant Guard</a:t>
            </a: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300" dirty="0" smtClean="0">
                <a:solidFill>
                  <a:schemeClr val="tx1"/>
                </a:solidFill>
              </a:rPr>
              <a:t>April 11-16</a:t>
            </a:r>
          </a:p>
          <a:p>
            <a:pPr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600" b="1" dirty="0" smtClean="0">
                <a:solidFill>
                  <a:schemeClr val="tx1"/>
                </a:solidFill>
              </a:rPr>
              <a:t>Severe Weather/Flooding Event</a:t>
            </a: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dirty="0">
                <a:solidFill>
                  <a:schemeClr val="tx1"/>
                </a:solidFill>
              </a:rPr>
              <a:t>Regional </a:t>
            </a:r>
            <a:r>
              <a:rPr lang="en-US" dirty="0" err="1" smtClean="0">
                <a:solidFill>
                  <a:schemeClr val="tx1"/>
                </a:solidFill>
              </a:rPr>
              <a:t>AARs</a:t>
            </a:r>
            <a:r>
              <a:rPr lang="en-US" dirty="0" smtClean="0">
                <a:solidFill>
                  <a:schemeClr val="tx1"/>
                </a:solidFill>
              </a:rPr>
              <a:t>, May 2016</a:t>
            </a:r>
          </a:p>
          <a:p>
            <a:pPr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700" b="1" dirty="0">
                <a:solidFill>
                  <a:schemeClr val="tx1"/>
                </a:solidFill>
              </a:rPr>
              <a:t>School Emergency Management Planning </a:t>
            </a:r>
            <a:r>
              <a:rPr lang="en-US" sz="2700" b="1" dirty="0" smtClean="0">
                <a:solidFill>
                  <a:schemeClr val="tx1"/>
                </a:solidFill>
              </a:rPr>
              <a:t>Regionalized</a:t>
            </a: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May-July </a:t>
            </a:r>
            <a:r>
              <a:rPr lang="en-US" sz="2400" dirty="0">
                <a:solidFill>
                  <a:schemeClr val="tx1"/>
                </a:solidFill>
              </a:rPr>
              <a:t>2016</a:t>
            </a:r>
          </a:p>
          <a:p>
            <a:pPr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600" b="1" dirty="0" smtClean="0">
                <a:solidFill>
                  <a:schemeClr val="tx1"/>
                </a:solidFill>
              </a:rPr>
              <a:t>Radiological/Nuclear</a:t>
            </a: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300" dirty="0" smtClean="0">
                <a:solidFill>
                  <a:schemeClr val="tx1"/>
                </a:solidFill>
              </a:rPr>
              <a:t>Later in 2016 </a:t>
            </a:r>
          </a:p>
          <a:p>
            <a:pPr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600" b="1" dirty="0" smtClean="0">
                <a:solidFill>
                  <a:schemeClr val="tx1"/>
                </a:solidFill>
              </a:rPr>
              <a:t>Port Security Tabletop</a:t>
            </a: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300" dirty="0" smtClean="0">
                <a:solidFill>
                  <a:schemeClr val="tx1"/>
                </a:solidFill>
              </a:rPr>
              <a:t>June 8, 2016</a:t>
            </a:r>
          </a:p>
          <a:p>
            <a:pPr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600" b="1" dirty="0" smtClean="0">
                <a:solidFill>
                  <a:schemeClr val="tx1"/>
                </a:solidFill>
              </a:rPr>
              <a:t>New </a:t>
            </a:r>
            <a:r>
              <a:rPr lang="en-US" sz="2600" b="1" dirty="0">
                <a:solidFill>
                  <a:schemeClr val="tx1"/>
                </a:solidFill>
              </a:rPr>
              <a:t>Orleans Large-Scale Aviation Accident </a:t>
            </a:r>
            <a:r>
              <a:rPr lang="en-US" sz="2600" b="1" dirty="0" smtClean="0">
                <a:solidFill>
                  <a:schemeClr val="tx1"/>
                </a:solidFill>
              </a:rPr>
              <a:t>Response</a:t>
            </a: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300" dirty="0" smtClean="0">
                <a:solidFill>
                  <a:schemeClr val="tx1"/>
                </a:solidFill>
              </a:rPr>
              <a:t>June 2016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8953" y="1345093"/>
            <a:ext cx="85485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>
              <a:spcBef>
                <a:spcPct val="0"/>
              </a:spcBef>
              <a:buNone/>
              <a:defRPr sz="4000" b="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en-US" sz="4500" dirty="0" smtClean="0"/>
              <a:t> Exercises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201820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04186" y="2013516"/>
            <a:ext cx="8186724" cy="415439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2016 State Emergency Operations Plan (</a:t>
            </a:r>
            <a:r>
              <a:rPr lang="en-US" dirty="0" err="1" smtClean="0">
                <a:solidFill>
                  <a:schemeClr val="tx1"/>
                </a:solidFill>
              </a:rPr>
              <a:t>EOP</a:t>
            </a:r>
            <a:r>
              <a:rPr lang="en-US" dirty="0" smtClean="0">
                <a:solidFill>
                  <a:schemeClr val="tx1"/>
                </a:solidFill>
              </a:rPr>
              <a:t>) update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cheduled for </a:t>
            </a:r>
            <a:r>
              <a:rPr lang="en-US" b="1" dirty="0" smtClean="0">
                <a:solidFill>
                  <a:schemeClr val="tx1"/>
                </a:solidFill>
              </a:rPr>
              <a:t>Governors signature by August 2016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Two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new </a:t>
            </a:r>
            <a:r>
              <a:rPr lang="en-US" dirty="0" smtClean="0">
                <a:solidFill>
                  <a:schemeClr val="tx1"/>
                </a:solidFill>
              </a:rPr>
              <a:t>All Hazards Planners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Begin Mid May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National Disaster Recovery Framework (</a:t>
            </a:r>
            <a:r>
              <a:rPr lang="en-US" dirty="0" err="1" smtClean="0">
                <a:solidFill>
                  <a:schemeClr val="tx1"/>
                </a:solidFill>
              </a:rPr>
              <a:t>NDRF</a:t>
            </a:r>
            <a:r>
              <a:rPr lang="en-US" dirty="0" smtClean="0">
                <a:solidFill>
                  <a:schemeClr val="tx1"/>
                </a:solidFill>
              </a:rPr>
              <a:t>): 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Recovery Support Function Planning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Governor Appointed </a:t>
            </a:r>
            <a:r>
              <a:rPr lang="en-US" b="1" dirty="0" smtClean="0">
                <a:solidFill>
                  <a:schemeClr val="tx1"/>
                </a:solidFill>
              </a:rPr>
              <a:t>GOHSEP Director as Recovery Coordinator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9634" y="1445673"/>
            <a:ext cx="85485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>
              <a:spcBef>
                <a:spcPct val="0"/>
              </a:spcBef>
              <a:buNone/>
              <a:defRPr sz="4000" b="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en-US" sz="5400" dirty="0" smtClean="0"/>
              <a:t>Planning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3732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/>
              <a:t>GOHSEP Preparedness Apps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2190307"/>
            <a:ext cx="6134762" cy="4571999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/>
                </a:solidFill>
              </a:rPr>
              <a:t>Originally </a:t>
            </a:r>
            <a:r>
              <a:rPr lang="en-US" b="1" dirty="0">
                <a:solidFill>
                  <a:schemeClr val="tx1"/>
                </a:solidFill>
              </a:rPr>
              <a:t>two (2) Apps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Get A Game Plan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Get a Business Plan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Consolidated to </a:t>
            </a:r>
            <a:r>
              <a:rPr lang="en-US" b="1" dirty="0" smtClean="0">
                <a:solidFill>
                  <a:srgbClr val="C00000"/>
                </a:solidFill>
              </a:rPr>
              <a:t>one (1) Preparedness App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Outdated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dirty="0">
                <a:solidFill>
                  <a:schemeClr val="tx1"/>
                </a:solidFill>
              </a:rPr>
              <a:t>high cost to upgrade</a:t>
            </a:r>
          </a:p>
          <a:p>
            <a:r>
              <a:rPr lang="en-US" dirty="0">
                <a:solidFill>
                  <a:schemeClr val="tx1"/>
                </a:solidFill>
              </a:rPr>
              <a:t>Removed from iTunes</a:t>
            </a:r>
          </a:p>
          <a:p>
            <a:r>
              <a:rPr lang="en-US" b="1" dirty="0">
                <a:solidFill>
                  <a:srgbClr val="C00000"/>
                </a:solidFill>
              </a:rPr>
              <a:t>Redesigning to one (1) App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OTS </a:t>
            </a:r>
            <a:r>
              <a:rPr lang="en-US" dirty="0">
                <a:solidFill>
                  <a:schemeClr val="tx1"/>
                </a:solidFill>
              </a:rPr>
              <a:t>contractor support </a:t>
            </a:r>
            <a:r>
              <a:rPr lang="en-US" sz="2300" b="1" i="1" dirty="0">
                <a:solidFill>
                  <a:schemeClr val="tx1"/>
                </a:solidFill>
              </a:rPr>
              <a:t>(no cost to GOHSEP)</a:t>
            </a:r>
          </a:p>
          <a:p>
            <a:pPr lvl="1"/>
            <a:r>
              <a:rPr lang="en-US" sz="2300" dirty="0">
                <a:solidFill>
                  <a:schemeClr val="tx1"/>
                </a:solidFill>
              </a:rPr>
              <a:t>Tentative start date, </a:t>
            </a:r>
            <a:r>
              <a:rPr lang="en-US" sz="2300" dirty="0" smtClean="0">
                <a:solidFill>
                  <a:schemeClr val="tx1"/>
                </a:solidFill>
              </a:rPr>
              <a:t>June 2016</a:t>
            </a:r>
            <a:endParaRPr lang="en-US" sz="2300" dirty="0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133822" y="2682013"/>
            <a:ext cx="435021" cy="392024"/>
            <a:chOff x="249259" y="1974878"/>
            <a:chExt cx="2641906" cy="2316401"/>
          </a:xfrm>
        </p:grpSpPr>
        <p:sp>
          <p:nvSpPr>
            <p:cNvPr id="23" name="Rounded Rectangle 22"/>
            <p:cNvSpPr/>
            <p:nvPr/>
          </p:nvSpPr>
          <p:spPr>
            <a:xfrm>
              <a:off x="403473" y="2022982"/>
              <a:ext cx="2370900" cy="2161071"/>
            </a:xfrm>
            <a:prstGeom prst="roundRect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grpSp>
          <p:nvGrpSpPr>
            <p:cNvPr id="24" name="Group 33"/>
            <p:cNvGrpSpPr/>
            <p:nvPr/>
          </p:nvGrpSpPr>
          <p:grpSpPr>
            <a:xfrm>
              <a:off x="249259" y="1974877"/>
              <a:ext cx="2641906" cy="2316402"/>
              <a:chOff x="5089808" y="1797923"/>
              <a:chExt cx="3346690" cy="3219269"/>
            </a:xfrm>
          </p:grpSpPr>
          <p:sp>
            <p:nvSpPr>
              <p:cNvPr id="26" name="Moon 25"/>
              <p:cNvSpPr/>
              <p:nvPr/>
            </p:nvSpPr>
            <p:spPr>
              <a:xfrm rot="2919037">
                <a:off x="5274663" y="1613068"/>
                <a:ext cx="249988" cy="619698"/>
              </a:xfrm>
              <a:prstGeom prst="mo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Moon 27"/>
              <p:cNvSpPr/>
              <p:nvPr/>
            </p:nvSpPr>
            <p:spPr>
              <a:xfrm rot="7969076">
                <a:off x="8044010" y="1662803"/>
                <a:ext cx="249988" cy="534989"/>
              </a:xfrm>
              <a:prstGeom prst="mo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Moon 28"/>
              <p:cNvSpPr/>
              <p:nvPr/>
            </p:nvSpPr>
            <p:spPr>
              <a:xfrm rot="18737470">
                <a:off x="5262390" y="4489246"/>
                <a:ext cx="249988" cy="534989"/>
              </a:xfrm>
              <a:prstGeom prst="mo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Moon 30"/>
              <p:cNvSpPr/>
              <p:nvPr/>
            </p:nvSpPr>
            <p:spPr>
              <a:xfrm rot="13496355">
                <a:off x="8046698" y="4482203"/>
                <a:ext cx="249988" cy="534989"/>
              </a:xfrm>
              <a:prstGeom prst="mo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5240547" y="1820173"/>
                <a:ext cx="3048001" cy="3048001"/>
              </a:xfrm>
              <a:prstGeom prst="roundRect">
                <a:avLst/>
              </a:prstGeom>
              <a:noFill/>
              <a:ln w="76200"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25" name="Picture 24" descr="Getagameplan Logo - No Background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477" y="2615520"/>
              <a:ext cx="2251672" cy="1021808"/>
            </a:xfrm>
            <a:prstGeom prst="rect">
              <a:avLst/>
            </a:prstGeom>
          </p:spPr>
        </p:pic>
      </p:grpSp>
      <p:sp>
        <p:nvSpPr>
          <p:cNvPr id="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5473700" y="247650"/>
            <a:ext cx="3670300" cy="703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FB047DFB-6E59-4874-B4B2-6D7416BA958E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3492976" y="3144481"/>
            <a:ext cx="414733" cy="336953"/>
            <a:chOff x="230209" y="2060603"/>
            <a:chExt cx="2641906" cy="2541319"/>
          </a:xfrm>
        </p:grpSpPr>
        <p:sp>
          <p:nvSpPr>
            <p:cNvPr id="34" name="Rounded Rectangle 33"/>
            <p:cNvSpPr/>
            <p:nvPr/>
          </p:nvSpPr>
          <p:spPr bwMode="auto">
            <a:xfrm>
              <a:off x="338195" y="2087335"/>
              <a:ext cx="2437036" cy="2391914"/>
            </a:xfrm>
            <a:prstGeom prst="roundRect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35" name="Group 33"/>
            <p:cNvGrpSpPr/>
            <p:nvPr/>
          </p:nvGrpSpPr>
          <p:grpSpPr>
            <a:xfrm>
              <a:off x="230209" y="2060609"/>
              <a:ext cx="2641906" cy="2541327"/>
              <a:chOff x="5089808" y="1797923"/>
              <a:chExt cx="3346690" cy="3219269"/>
            </a:xfrm>
          </p:grpSpPr>
          <p:sp>
            <p:nvSpPr>
              <p:cNvPr id="37" name="Moon 36"/>
              <p:cNvSpPr/>
              <p:nvPr/>
            </p:nvSpPr>
            <p:spPr>
              <a:xfrm rot="2919037">
                <a:off x="5274663" y="1613068"/>
                <a:ext cx="249988" cy="619698"/>
              </a:xfrm>
              <a:prstGeom prst="mo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Moon 37"/>
              <p:cNvSpPr/>
              <p:nvPr/>
            </p:nvSpPr>
            <p:spPr>
              <a:xfrm rot="7969076">
                <a:off x="8044010" y="1662803"/>
                <a:ext cx="249988" cy="534989"/>
              </a:xfrm>
              <a:prstGeom prst="mo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Moon 38"/>
              <p:cNvSpPr/>
              <p:nvPr/>
            </p:nvSpPr>
            <p:spPr>
              <a:xfrm rot="18737470">
                <a:off x="5262390" y="4489246"/>
                <a:ext cx="249988" cy="534989"/>
              </a:xfrm>
              <a:prstGeom prst="mo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Moon 39"/>
              <p:cNvSpPr/>
              <p:nvPr/>
            </p:nvSpPr>
            <p:spPr>
              <a:xfrm rot="13496355">
                <a:off x="8046698" y="4482203"/>
                <a:ext cx="249988" cy="534989"/>
              </a:xfrm>
              <a:prstGeom prst="mo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5240548" y="1820174"/>
                <a:ext cx="3048000" cy="3048000"/>
              </a:xfrm>
              <a:prstGeom prst="roundRect">
                <a:avLst/>
              </a:prstGeom>
              <a:noFill/>
              <a:ln w="76200"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776BC"/>
                </a:clrFrom>
                <a:clrTo>
                  <a:srgbClr val="0776B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512" y="2310989"/>
              <a:ext cx="1996441" cy="1803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1525" y="1900422"/>
            <a:ext cx="2491882" cy="487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7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00"/>
    </mc:Choice>
    <mc:Fallback xmlns="">
      <p:transition advTm="13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Website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GOHSEP staff is working with the Office of Technology Services to </a:t>
            </a:r>
            <a:r>
              <a:rPr lang="en-US" sz="2400" b="1" dirty="0" smtClean="0">
                <a:solidFill>
                  <a:schemeClr val="tx1"/>
                </a:solidFill>
              </a:rPr>
              <a:t>update the following websites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sz="2100" dirty="0" smtClean="0">
                <a:solidFill>
                  <a:schemeClr val="tx1"/>
                </a:solidFill>
                <a:hlinkClick r:id="rId3"/>
              </a:rPr>
              <a:t>www.emergency.la.gov</a:t>
            </a:r>
            <a:endParaRPr lang="en-US" sz="2100" dirty="0" smtClean="0">
              <a:solidFill>
                <a:schemeClr val="tx1"/>
              </a:solidFill>
            </a:endParaRPr>
          </a:p>
          <a:p>
            <a:pPr lvl="1"/>
            <a:r>
              <a:rPr lang="en-US" sz="2100" dirty="0" smtClean="0">
                <a:solidFill>
                  <a:schemeClr val="tx1"/>
                </a:solidFill>
                <a:hlinkClick r:id="rId4"/>
              </a:rPr>
              <a:t>www.GetAGamePlan.org</a:t>
            </a:r>
            <a:endParaRPr lang="en-US" sz="21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More user friendly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Able to update information quicker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Tentatively scheduled for release, Summer 2016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100" dirty="0" smtClean="0">
              <a:solidFill>
                <a:schemeClr val="tx1"/>
              </a:solidFill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FB047DFB-6E59-4874-B4B2-6D7416BA958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00"/>
    </mc:Choice>
    <mc:Fallback xmlns="">
      <p:transition advTm="13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0000"/>
              </a:lnSpc>
            </a:pPr>
            <a:r>
              <a:rPr lang="en-US" sz="3800" dirty="0">
                <a:solidFill>
                  <a:srgbClr val="29486D"/>
                </a:solidFill>
                <a:ea typeface="+mn-ea"/>
                <a:cs typeface="+mn-cs"/>
              </a:rPr>
              <a:t>Louisiana Business EOC </a:t>
            </a:r>
            <a:r>
              <a:rPr lang="en-US" sz="2500" dirty="0">
                <a:solidFill>
                  <a:srgbClr val="29486D"/>
                </a:solidFill>
                <a:ea typeface="+mn-ea"/>
                <a:cs typeface="+mn-cs"/>
              </a:rPr>
              <a:t>(LA BEOC)</a:t>
            </a:r>
            <a:endParaRPr lang="en-US" sz="2500" dirty="0">
              <a:solidFill>
                <a:srgbClr val="8B2003"/>
              </a:solidFill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6856" y="2022889"/>
            <a:ext cx="8229600" cy="424847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800" b="1" dirty="0">
                <a:solidFill>
                  <a:srgbClr val="C00000"/>
                </a:solidFill>
              </a:rPr>
              <a:t>State Public-Private Partnership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800" b="1" dirty="0">
                <a:solidFill>
                  <a:schemeClr val="tx1"/>
                </a:solidFill>
              </a:rPr>
              <a:t>Extensively active in flood response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8500" dirty="0">
                <a:solidFill>
                  <a:schemeClr val="tx1"/>
                </a:solidFill>
              </a:rPr>
              <a:t>Coordinated and secured </a:t>
            </a:r>
            <a:r>
              <a:rPr lang="en-US" sz="8500" b="1" dirty="0">
                <a:solidFill>
                  <a:schemeClr val="tx1"/>
                </a:solidFill>
              </a:rPr>
              <a:t>critical </a:t>
            </a:r>
            <a:r>
              <a:rPr lang="en-US" sz="8500" b="1" dirty="0" smtClean="0">
                <a:solidFill>
                  <a:schemeClr val="tx1"/>
                </a:solidFill>
              </a:rPr>
              <a:t>resources</a:t>
            </a:r>
            <a:r>
              <a:rPr lang="en-US" sz="8500" dirty="0" smtClean="0">
                <a:solidFill>
                  <a:schemeClr val="tx1"/>
                </a:solidFill>
              </a:rPr>
              <a:t>:</a:t>
            </a:r>
            <a:endParaRPr lang="en-US" sz="8500" dirty="0">
              <a:solidFill>
                <a:schemeClr val="tx1"/>
              </a:solidFill>
            </a:endParaRPr>
          </a:p>
          <a:p>
            <a:pPr lvl="2">
              <a:lnSpc>
                <a:spcPct val="120000"/>
              </a:lnSpc>
            </a:pPr>
            <a:r>
              <a:rPr lang="en-US" sz="7800" dirty="0">
                <a:solidFill>
                  <a:schemeClr val="tx1"/>
                </a:solidFill>
              </a:rPr>
              <a:t>Bottled water</a:t>
            </a:r>
          </a:p>
          <a:p>
            <a:pPr lvl="2">
              <a:lnSpc>
                <a:spcPct val="120000"/>
              </a:lnSpc>
            </a:pPr>
            <a:r>
              <a:rPr lang="en-US" sz="7800" dirty="0">
                <a:solidFill>
                  <a:schemeClr val="tx1"/>
                </a:solidFill>
              </a:rPr>
              <a:t>Cleaning and packing supplies for residents</a:t>
            </a:r>
          </a:p>
          <a:p>
            <a:pPr lvl="2">
              <a:lnSpc>
                <a:spcPct val="120000"/>
              </a:lnSpc>
            </a:pPr>
            <a:r>
              <a:rPr lang="en-US" sz="7800" dirty="0">
                <a:solidFill>
                  <a:schemeClr val="tx1"/>
                </a:solidFill>
              </a:rPr>
              <a:t>Pallets for sandbag operations</a:t>
            </a:r>
          </a:p>
          <a:p>
            <a:pPr lvl="2">
              <a:lnSpc>
                <a:spcPct val="120000"/>
              </a:lnSpc>
            </a:pPr>
            <a:r>
              <a:rPr lang="en-US" sz="7800" dirty="0">
                <a:solidFill>
                  <a:schemeClr val="tx1"/>
                </a:solidFill>
              </a:rPr>
              <a:t>Response personnel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800" b="1" dirty="0">
                <a:solidFill>
                  <a:schemeClr val="tx1"/>
                </a:solidFill>
              </a:rPr>
              <a:t>Planned Outreach</a:t>
            </a:r>
            <a:r>
              <a:rPr lang="en-US" sz="8800" dirty="0">
                <a:solidFill>
                  <a:schemeClr val="tx1"/>
                </a:solidFill>
              </a:rPr>
              <a:t>: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</a:rPr>
              <a:t>Conduct LA BEOC member meetings held at </a:t>
            </a:r>
            <a:r>
              <a:rPr lang="en-US" sz="8000" dirty="0" smtClean="0">
                <a:solidFill>
                  <a:schemeClr val="tx1"/>
                </a:solidFill>
              </a:rPr>
              <a:t>NIMSAT</a:t>
            </a:r>
            <a:endParaRPr lang="en-US" sz="800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</a:rPr>
              <a:t>Host tabletop exercise with GOHSEP and </a:t>
            </a:r>
            <a:r>
              <a:rPr lang="en-US" sz="8000" dirty="0" smtClean="0">
                <a:solidFill>
                  <a:schemeClr val="tx1"/>
                </a:solidFill>
              </a:rPr>
              <a:t>stakeholders</a:t>
            </a:r>
            <a:endParaRPr lang="en-US" sz="800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</a:rPr>
              <a:t>Participate in parish Chamber of Commerce </a:t>
            </a:r>
            <a:r>
              <a:rPr lang="en-US" sz="8000" dirty="0" smtClean="0">
                <a:solidFill>
                  <a:schemeClr val="tx1"/>
                </a:solidFill>
              </a:rPr>
              <a:t>meetings</a:t>
            </a:r>
            <a:endParaRPr lang="en-US" sz="800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</a:rPr>
              <a:t>Continued development of the LA BEOC website and portal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FB047DFB-6E59-4874-B4B2-6D7416BA958E}" type="slidenum">
              <a:rPr lang="en-US" smtClean="0"/>
              <a:t>15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25634"/>
            <a:ext cx="2835270" cy="5699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0075" y="6695612"/>
            <a:ext cx="9144000" cy="210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117" y="6106091"/>
            <a:ext cx="3816808" cy="67108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82639" y="6101884"/>
            <a:ext cx="843148" cy="675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80" y="6218746"/>
            <a:ext cx="556331" cy="56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1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Sheltering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GOHSEP continues to work with the following parishes to develop additional Point to Point Sheltering capacity between At Risk and Host Parishes</a:t>
            </a:r>
          </a:p>
          <a:p>
            <a:pPr marL="33655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33655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3655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33655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36550" lvl="1" indent="0">
              <a:buNone/>
            </a:pPr>
            <a:endParaRPr lang="en-US" sz="2000" i="1" dirty="0" smtClean="0">
              <a:solidFill>
                <a:schemeClr val="tx1"/>
              </a:solidFill>
            </a:endParaRPr>
          </a:p>
          <a:p>
            <a:pPr marL="336550" lvl="1" indent="0">
              <a:buNone/>
            </a:pPr>
            <a:r>
              <a:rPr lang="en-US" sz="2000" i="1" dirty="0" smtClean="0">
                <a:solidFill>
                  <a:schemeClr val="tx1"/>
                </a:solidFill>
              </a:rPr>
              <a:t>*St</a:t>
            </a:r>
            <a:r>
              <a:rPr lang="en-US" sz="2000" i="1" dirty="0">
                <a:solidFill>
                  <a:schemeClr val="tx1"/>
                </a:solidFill>
              </a:rPr>
              <a:t>. Mary has an agreement in place with Rapides Parish when Rapides Parish Coliseum renovations are complete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870259"/>
              </p:ext>
            </p:extLst>
          </p:nvPr>
        </p:nvGraphicFramePr>
        <p:xfrm>
          <a:off x="1782792" y="3562229"/>
          <a:ext cx="537713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3382"/>
                <a:gridCol w="30537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Host	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At Risk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Caddo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Calcasieu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Concordia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Jefferson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Lincoln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St. Mary  (*2016 season)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Union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Open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95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Sheltering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 to seek </a:t>
            </a:r>
            <a:r>
              <a:rPr lang="en-US" b="1" dirty="0"/>
              <a:t>additional Host Parishes </a:t>
            </a:r>
            <a:r>
              <a:rPr lang="en-US" dirty="0"/>
              <a:t>to help reach our goal of becoming 100% shelter independent.</a:t>
            </a:r>
          </a:p>
          <a:p>
            <a:r>
              <a:rPr lang="en-US" b="1" dirty="0"/>
              <a:t>Partnering</a:t>
            </a:r>
            <a:r>
              <a:rPr lang="en-US" dirty="0"/>
              <a:t> with the Department of Education to develop a plan to use </a:t>
            </a:r>
            <a:r>
              <a:rPr lang="en-US" b="1" dirty="0"/>
              <a:t>Colleges and </a:t>
            </a:r>
            <a:r>
              <a:rPr lang="en-US" b="1" dirty="0" smtClean="0"/>
              <a:t>Universities or other State facilities </a:t>
            </a:r>
            <a:r>
              <a:rPr lang="en-US" dirty="0"/>
              <a:t>throughout the state for future sheltering operations.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4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000" b="1" dirty="0" smtClean="0">
                <a:solidFill>
                  <a:schemeClr val="tx1"/>
                </a:solidFill>
              </a:rPr>
              <a:t>Suspicious Activity Reports (SARs) </a:t>
            </a:r>
            <a:r>
              <a:rPr lang="en-US" sz="2000" dirty="0" smtClean="0">
                <a:solidFill>
                  <a:schemeClr val="tx1"/>
                </a:solidFill>
              </a:rPr>
              <a:t>have increased:</a:t>
            </a: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1700" dirty="0" smtClean="0">
                <a:solidFill>
                  <a:schemeClr val="tx1"/>
                </a:solidFill>
              </a:rPr>
              <a:t>On-line website, hot line, “See Something, Send Something” App, National Response Centers (NRCs), LSP Hazmat, and regular telephonic reports. </a:t>
            </a:r>
            <a:endParaRPr lang="en-US" sz="17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Fusion Liaison Officer (FLO) </a:t>
            </a:r>
            <a:r>
              <a:rPr lang="en-US" sz="2000" dirty="0" smtClean="0">
                <a:solidFill>
                  <a:schemeClr val="tx1"/>
                </a:solidFill>
              </a:rPr>
              <a:t>training continues</a:t>
            </a:r>
          </a:p>
          <a:p>
            <a:pPr lvl="1">
              <a:spcBef>
                <a:spcPts val="0"/>
              </a:spcBef>
            </a:pPr>
            <a:r>
              <a:rPr lang="en-US" sz="1700" dirty="0" smtClean="0">
                <a:solidFill>
                  <a:schemeClr val="tx1"/>
                </a:solidFill>
              </a:rPr>
              <a:t>Over 350 trained </a:t>
            </a:r>
            <a:r>
              <a:rPr lang="en-US" sz="1700" dirty="0" err="1" smtClean="0">
                <a:solidFill>
                  <a:schemeClr val="tx1"/>
                </a:solidFill>
              </a:rPr>
              <a:t>FLOs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</a:p>
          <a:p>
            <a:pPr lvl="1">
              <a:spcBef>
                <a:spcPts val="0"/>
              </a:spcBef>
            </a:pPr>
            <a:r>
              <a:rPr lang="en-US" sz="1700" dirty="0" smtClean="0">
                <a:solidFill>
                  <a:schemeClr val="tx1"/>
                </a:solidFill>
              </a:rPr>
              <a:t>LA-SAFE has begun satellite classes across the state to reach more</a:t>
            </a:r>
            <a:endParaRPr lang="en-US" sz="17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GOHSEP/LA-SAFE developed a regional </a:t>
            </a:r>
            <a:r>
              <a:rPr lang="en-US" sz="2000" b="1" dirty="0">
                <a:solidFill>
                  <a:schemeClr val="tx1"/>
                </a:solidFill>
              </a:rPr>
              <a:t>A</a:t>
            </a:r>
            <a:r>
              <a:rPr lang="en-US" sz="2000" b="1" dirty="0" smtClean="0">
                <a:solidFill>
                  <a:schemeClr val="tx1"/>
                </a:solidFill>
              </a:rPr>
              <a:t>wareness </a:t>
            </a:r>
            <a:r>
              <a:rPr lang="en-US" sz="2000" b="1" dirty="0">
                <a:solidFill>
                  <a:schemeClr val="tx1"/>
                </a:solidFill>
              </a:rPr>
              <a:t>W</a:t>
            </a:r>
            <a:r>
              <a:rPr lang="en-US" sz="2000" b="1" dirty="0" smtClean="0">
                <a:solidFill>
                  <a:schemeClr val="tx1"/>
                </a:solidFill>
              </a:rPr>
              <a:t>orkshop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for </a:t>
            </a:r>
            <a:r>
              <a:rPr lang="en-US" sz="2000" b="1" dirty="0" smtClean="0">
                <a:solidFill>
                  <a:srgbClr val="C00000"/>
                </a:solidFill>
              </a:rPr>
              <a:t>“All crimes, All hazards” </a:t>
            </a:r>
            <a:r>
              <a:rPr lang="en-US" sz="2000" dirty="0" smtClean="0">
                <a:solidFill>
                  <a:schemeClr val="tx1"/>
                </a:solidFill>
              </a:rPr>
              <a:t>with emphasis on </a:t>
            </a:r>
            <a:r>
              <a:rPr lang="en-US" sz="2000" b="1" dirty="0" smtClean="0">
                <a:solidFill>
                  <a:schemeClr val="tx1"/>
                </a:solidFill>
              </a:rPr>
              <a:t>Cyber</a:t>
            </a:r>
            <a:r>
              <a:rPr lang="en-US" sz="2000" dirty="0" smtClean="0">
                <a:solidFill>
                  <a:schemeClr val="tx1"/>
                </a:solidFill>
              </a:rPr>
              <a:t>.  </a:t>
            </a:r>
          </a:p>
          <a:p>
            <a:pPr lvl="1">
              <a:spcBef>
                <a:spcPts val="0"/>
              </a:spcBef>
            </a:pPr>
            <a:r>
              <a:rPr lang="en-US" sz="1700" dirty="0" smtClean="0">
                <a:solidFill>
                  <a:schemeClr val="tx1"/>
                </a:solidFill>
              </a:rPr>
              <a:t>Delivered to Desoto Parish Sheriffs Office.  Working on regional training this summer.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LA CBRNE Working Group </a:t>
            </a:r>
            <a:r>
              <a:rPr lang="en-US" sz="2000" dirty="0" smtClean="0">
                <a:solidFill>
                  <a:schemeClr val="tx1"/>
                </a:solidFill>
              </a:rPr>
              <a:t>planning for workshop in fall 2016.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NEW!! </a:t>
            </a:r>
            <a:r>
              <a:rPr lang="en-US" sz="2000" b="1" dirty="0">
                <a:solidFill>
                  <a:schemeClr val="tx1"/>
                </a:solidFill>
              </a:rPr>
              <a:t>LA Food/Ag </a:t>
            </a:r>
            <a:r>
              <a:rPr lang="en-US" sz="2000" b="1" dirty="0" smtClean="0">
                <a:solidFill>
                  <a:schemeClr val="tx1"/>
                </a:solidFill>
              </a:rPr>
              <a:t>and </a:t>
            </a:r>
            <a:r>
              <a:rPr lang="en-US" sz="2000" b="1" dirty="0">
                <a:solidFill>
                  <a:schemeClr val="tx1"/>
                </a:solidFill>
              </a:rPr>
              <a:t>Water Working Group </a:t>
            </a:r>
            <a:r>
              <a:rPr lang="en-US" sz="2000" dirty="0" smtClean="0">
                <a:solidFill>
                  <a:schemeClr val="tx1"/>
                </a:solidFill>
              </a:rPr>
              <a:t>established and will be joining other conferences, e.g., LRWA in Alexandria this summer.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Cyber Awareness Briefing </a:t>
            </a:r>
            <a:r>
              <a:rPr lang="en-US" sz="2000" dirty="0" smtClean="0">
                <a:solidFill>
                  <a:schemeClr val="tx1"/>
                </a:solidFill>
              </a:rPr>
              <a:t>developed and </a:t>
            </a:r>
            <a:r>
              <a:rPr lang="en-US" sz="2000" b="1" dirty="0" smtClean="0">
                <a:solidFill>
                  <a:schemeClr val="tx1"/>
                </a:solidFill>
              </a:rPr>
              <a:t>available</a:t>
            </a:r>
            <a:r>
              <a:rPr lang="en-US" sz="2000" dirty="0" smtClean="0">
                <a:solidFill>
                  <a:schemeClr val="tx1"/>
                </a:solidFill>
              </a:rPr>
              <a:t> on request.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2564" y="1356856"/>
            <a:ext cx="85485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spcBef>
                <a:spcPct val="0"/>
              </a:spcBef>
              <a:buNone/>
              <a:defRPr sz="3400" b="0">
                <a:solidFill>
                  <a:srgbClr val="1C437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Fusion Center/Cyber</a:t>
            </a:r>
          </a:p>
        </p:txBody>
      </p:sp>
    </p:spTree>
    <p:extLst>
      <p:ext uri="{BB962C8B-B14F-4D97-AF65-F5344CB8AC3E}">
        <p14:creationId xmlns:p14="http://schemas.microsoft.com/office/powerpoint/2010/main" val="310543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L:\Graphics\__la_mer____11___by_figueline-d5hk4kv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L:\Graphics\735a01e67c09edc9b61e8027c4c0a733-d59ig3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t="22349" r="8027"/>
          <a:stretch/>
        </p:blipFill>
        <p:spPr bwMode="auto">
          <a:xfrm>
            <a:off x="0" y="-163904"/>
            <a:ext cx="9153197" cy="5330694"/>
          </a:xfrm>
          <a:prstGeom prst="rect">
            <a:avLst/>
          </a:prstGeom>
          <a:noFill/>
          <a:effectLst>
            <a:glow>
              <a:schemeClr val="accent1">
                <a:alpha val="37000"/>
              </a:schemeClr>
            </a:glow>
            <a:softEdge rad="1143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1365060"/>
            <a:ext cx="9144000" cy="4256140"/>
            <a:chOff x="0" y="1266879"/>
            <a:chExt cx="9144000" cy="4256140"/>
          </a:xfrm>
        </p:grpSpPr>
        <p:pic>
          <p:nvPicPr>
            <p:cNvPr id="47" name="Picture 2" descr="L:\Graphics\__la_mer____11___by_figueline-d5hk4kv.jp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61" b="19227"/>
            <a:stretch/>
          </p:blipFill>
          <p:spPr bwMode="auto">
            <a:xfrm>
              <a:off x="0" y="1276885"/>
              <a:ext cx="9144000" cy="4159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4"/>
            <p:cNvSpPr txBox="1">
              <a:spLocks noChangeArrowheads="1"/>
            </p:cNvSpPr>
            <p:nvPr/>
          </p:nvSpPr>
          <p:spPr>
            <a:xfrm>
              <a:off x="0" y="5009180"/>
              <a:ext cx="9144000" cy="5138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lIns="92075" tIns="46038" rIns="92075" bIns="46038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u="none" strike="noStrike" kern="0" cap="none" spc="30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8" name="Rectangle 4"/>
            <p:cNvSpPr txBox="1">
              <a:spLocks noChangeArrowheads="1"/>
            </p:cNvSpPr>
            <p:nvPr/>
          </p:nvSpPr>
          <p:spPr>
            <a:xfrm>
              <a:off x="0" y="1266879"/>
              <a:ext cx="9144000" cy="98250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 anchorCtr="0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u="none" strike="noStrike" kern="0" cap="none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15685" y="4370941"/>
            <a:ext cx="2702767" cy="640110"/>
            <a:chOff x="5436757" y="5427882"/>
            <a:chExt cx="3146926" cy="792746"/>
          </a:xfrm>
        </p:grpSpPr>
        <p:pic>
          <p:nvPicPr>
            <p:cNvPr id="20" name="Picture 19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558"/>
            <a:stretch/>
          </p:blipFill>
          <p:spPr>
            <a:xfrm>
              <a:off x="5436757" y="5473588"/>
              <a:ext cx="2402700" cy="747040"/>
            </a:xfrm>
            <a:prstGeom prst="rect">
              <a:avLst/>
            </a:prstGeom>
          </p:spPr>
        </p:pic>
        <p:grpSp>
          <p:nvGrpSpPr>
            <p:cNvPr id="21" name="Group 10"/>
            <p:cNvGrpSpPr>
              <a:grpSpLocks/>
            </p:cNvGrpSpPr>
            <p:nvPr/>
          </p:nvGrpSpPr>
          <p:grpSpPr bwMode="auto">
            <a:xfrm>
              <a:off x="7839457" y="5427882"/>
              <a:ext cx="744226" cy="712434"/>
              <a:chOff x="113373130" y="106390674"/>
              <a:chExt cx="390780" cy="374152"/>
            </a:xfrm>
          </p:grpSpPr>
          <p:cxnSp>
            <p:nvCxnSpPr>
              <p:cNvPr id="22" name="AutoShape 12"/>
              <p:cNvCxnSpPr>
                <a:cxnSpLocks noChangeShapeType="1"/>
              </p:cNvCxnSpPr>
              <p:nvPr/>
            </p:nvCxnSpPr>
            <p:spPr bwMode="auto">
              <a:xfrm>
                <a:off x="113373130" y="106435338"/>
                <a:ext cx="729" cy="296584"/>
              </a:xfrm>
              <a:prstGeom prst="straightConnector1">
                <a:avLst/>
              </a:prstGeom>
              <a:noFill/>
              <a:ln w="3175" algn="ctr">
                <a:solidFill>
                  <a:srgbClr val="3F3F3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  <p:pic>
            <p:nvPicPr>
              <p:cNvPr id="23" name="Picture 13" descr="GOHSEP_logo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979" t="44887" r="35350" b="23482"/>
              <a:stretch>
                <a:fillRect/>
              </a:stretch>
            </p:blipFill>
            <p:spPr bwMode="auto">
              <a:xfrm>
                <a:off x="113392163" y="106390674"/>
                <a:ext cx="371747" cy="374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4" name="Rectangle 23"/>
          <p:cNvSpPr/>
          <p:nvPr/>
        </p:nvSpPr>
        <p:spPr>
          <a:xfrm>
            <a:off x="185599" y="130111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cap="small" spc="-270" dirty="0">
                <a:solidFill>
                  <a:schemeClr val="bg1">
                    <a:lumMod val="85000"/>
                  </a:schemeClr>
                </a:solidFill>
              </a:rPr>
              <a:t>Annual GOHSEP </a:t>
            </a:r>
            <a:r>
              <a:rPr lang="en-US" sz="4000" cap="small" spc="-270" dirty="0" smtClean="0">
                <a:solidFill>
                  <a:schemeClr val="bg1">
                    <a:lumMod val="85000"/>
                  </a:schemeClr>
                </a:solidFill>
              </a:rPr>
              <a:t>Conference</a:t>
            </a:r>
            <a:endParaRPr lang="en-US" sz="4000" spc="-27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322" y="3202551"/>
            <a:ext cx="9065363" cy="1052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8800" b="1" spc="-300" dirty="0" smtClean="0">
                <a:solidFill>
                  <a:srgbClr val="686868"/>
                </a:solidFill>
              </a:rPr>
              <a:t>Disaster Recovery</a:t>
            </a:r>
            <a:endParaRPr lang="en-US" sz="8800" b="1" spc="-300" dirty="0">
              <a:solidFill>
                <a:srgbClr val="686868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8272" y="1890897"/>
            <a:ext cx="8414266" cy="437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OHSEP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D</a:t>
            </a:r>
            <a:r>
              <a:rPr lang="en-US" sz="2800" cap="small" dirty="0" smtClean="0">
                <a:solidFill>
                  <a:schemeClr val="bg1">
                    <a:lumMod val="85000"/>
                  </a:schemeClr>
                </a:solidFill>
              </a:rPr>
              <a:t>irectors </a:t>
            </a: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+ </a:t>
            </a:r>
            <a:r>
              <a:rPr lang="en-US" sz="2800" cap="small" dirty="0" smtClean="0">
                <a:solidFill>
                  <a:schemeClr val="bg1">
                    <a:lumMod val="85000"/>
                  </a:schemeClr>
                </a:solidFill>
              </a:rPr>
              <a:t>Staff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6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L:\Graphics\__la_mer____11___by_figueline-d5hk4kv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L:\Graphics\735a01e67c09edc9b61e8027c4c0a733-d59ig3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t="22349" r="8027"/>
          <a:stretch/>
        </p:blipFill>
        <p:spPr bwMode="auto">
          <a:xfrm>
            <a:off x="0" y="-163904"/>
            <a:ext cx="9153197" cy="5330694"/>
          </a:xfrm>
          <a:prstGeom prst="rect">
            <a:avLst/>
          </a:prstGeom>
          <a:noFill/>
          <a:effectLst>
            <a:glow>
              <a:schemeClr val="accent1">
                <a:alpha val="37000"/>
              </a:schemeClr>
            </a:glow>
            <a:softEdge rad="1143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1365060"/>
            <a:ext cx="9144000" cy="4256140"/>
            <a:chOff x="0" y="1266879"/>
            <a:chExt cx="9144000" cy="4256140"/>
          </a:xfrm>
        </p:grpSpPr>
        <p:pic>
          <p:nvPicPr>
            <p:cNvPr id="47" name="Picture 2" descr="L:\Graphics\__la_mer____11___by_figueline-d5hk4kv.jp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61" b="19227"/>
            <a:stretch/>
          </p:blipFill>
          <p:spPr bwMode="auto">
            <a:xfrm>
              <a:off x="0" y="1276885"/>
              <a:ext cx="9144000" cy="4159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4"/>
            <p:cNvSpPr txBox="1">
              <a:spLocks noChangeArrowheads="1"/>
            </p:cNvSpPr>
            <p:nvPr/>
          </p:nvSpPr>
          <p:spPr>
            <a:xfrm>
              <a:off x="0" y="5009180"/>
              <a:ext cx="9144000" cy="5138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lIns="92075" tIns="46038" rIns="92075" bIns="46038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u="none" strike="noStrike" kern="0" cap="none" spc="30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8" name="Rectangle 4"/>
            <p:cNvSpPr txBox="1">
              <a:spLocks noChangeArrowheads="1"/>
            </p:cNvSpPr>
            <p:nvPr/>
          </p:nvSpPr>
          <p:spPr>
            <a:xfrm>
              <a:off x="0" y="1266879"/>
              <a:ext cx="9144000" cy="98250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 anchorCtr="0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u="none" strike="noStrike" kern="0" cap="none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05441" y="4335359"/>
            <a:ext cx="2713011" cy="642536"/>
            <a:chOff x="5436757" y="5427882"/>
            <a:chExt cx="3146926" cy="792746"/>
          </a:xfrm>
        </p:grpSpPr>
        <p:pic>
          <p:nvPicPr>
            <p:cNvPr id="20" name="Picture 19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558"/>
            <a:stretch/>
          </p:blipFill>
          <p:spPr>
            <a:xfrm>
              <a:off x="5436757" y="5473588"/>
              <a:ext cx="2402700" cy="747040"/>
            </a:xfrm>
            <a:prstGeom prst="rect">
              <a:avLst/>
            </a:prstGeom>
          </p:spPr>
        </p:pic>
        <p:grpSp>
          <p:nvGrpSpPr>
            <p:cNvPr id="21" name="Group 10"/>
            <p:cNvGrpSpPr>
              <a:grpSpLocks/>
            </p:cNvGrpSpPr>
            <p:nvPr/>
          </p:nvGrpSpPr>
          <p:grpSpPr bwMode="auto">
            <a:xfrm>
              <a:off x="7839457" y="5427882"/>
              <a:ext cx="744226" cy="712434"/>
              <a:chOff x="113373130" y="106390674"/>
              <a:chExt cx="390780" cy="374152"/>
            </a:xfrm>
          </p:grpSpPr>
          <p:cxnSp>
            <p:nvCxnSpPr>
              <p:cNvPr id="22" name="AutoShape 12"/>
              <p:cNvCxnSpPr>
                <a:cxnSpLocks noChangeShapeType="1"/>
              </p:cNvCxnSpPr>
              <p:nvPr/>
            </p:nvCxnSpPr>
            <p:spPr bwMode="auto">
              <a:xfrm>
                <a:off x="113373130" y="106435338"/>
                <a:ext cx="729" cy="296584"/>
              </a:xfrm>
              <a:prstGeom prst="straightConnector1">
                <a:avLst/>
              </a:prstGeom>
              <a:noFill/>
              <a:ln w="3175" algn="ctr">
                <a:solidFill>
                  <a:srgbClr val="3F3F3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cxnSp>
          <p:pic>
            <p:nvPicPr>
              <p:cNvPr id="23" name="Picture 13" descr="GOHSEP_logo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979" t="44887" r="35350" b="23482"/>
              <a:stretch>
                <a:fillRect/>
              </a:stretch>
            </p:blipFill>
            <p:spPr bwMode="auto">
              <a:xfrm>
                <a:off x="113392163" y="106390674"/>
                <a:ext cx="371747" cy="374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4" name="Rectangle 23"/>
          <p:cNvSpPr/>
          <p:nvPr/>
        </p:nvSpPr>
        <p:spPr>
          <a:xfrm>
            <a:off x="185599" y="130111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cap="small" spc="-270" dirty="0">
                <a:solidFill>
                  <a:schemeClr val="bg1">
                    <a:lumMod val="85000"/>
                  </a:schemeClr>
                </a:solidFill>
              </a:rPr>
              <a:t>Annual GOHSEP </a:t>
            </a:r>
            <a:r>
              <a:rPr lang="en-US" sz="4000" cap="small" spc="-270" dirty="0" smtClean="0">
                <a:solidFill>
                  <a:schemeClr val="bg1">
                    <a:lumMod val="85000"/>
                  </a:schemeClr>
                </a:solidFill>
              </a:rPr>
              <a:t>Conference</a:t>
            </a:r>
            <a:endParaRPr lang="en-US" sz="4000" spc="-27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4761" y="2886903"/>
            <a:ext cx="8632329" cy="1126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300"/>
              </a:lnSpc>
            </a:pPr>
            <a:r>
              <a:rPr lang="en-US" sz="9800" b="1" spc="-300" dirty="0" smtClean="0">
                <a:solidFill>
                  <a:srgbClr val="686868"/>
                </a:solidFill>
              </a:rPr>
              <a:t>Director’s Update</a:t>
            </a:r>
            <a:endParaRPr lang="en-US" sz="9800" b="1" spc="-300" dirty="0">
              <a:solidFill>
                <a:srgbClr val="686868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8272" y="1890897"/>
            <a:ext cx="8414266" cy="437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OHSEP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D</a:t>
            </a:r>
            <a:r>
              <a:rPr lang="en-US" sz="2800" cap="small" dirty="0" smtClean="0">
                <a:solidFill>
                  <a:schemeClr val="bg1">
                    <a:lumMod val="85000"/>
                  </a:schemeClr>
                </a:solidFill>
              </a:rPr>
              <a:t>irectors </a:t>
            </a: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+ </a:t>
            </a:r>
            <a:r>
              <a:rPr lang="en-US" sz="2800" cap="small" dirty="0" smtClean="0">
                <a:solidFill>
                  <a:schemeClr val="bg1">
                    <a:lumMod val="85000"/>
                  </a:schemeClr>
                </a:solidFill>
              </a:rPr>
              <a:t>Staff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0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25548" y="2127450"/>
            <a:ext cx="8317296" cy="432060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Final Recovery Initiative - FEMA &amp; the State are pushing hard to </a:t>
            </a:r>
            <a:r>
              <a:rPr lang="en-US" sz="2600" b="1" dirty="0" smtClean="0">
                <a:solidFill>
                  <a:srgbClr val="C00000"/>
                </a:solidFill>
              </a:rPr>
              <a:t>identify &amp; cost all unidentified damage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related to Hurricanes Katrina/Rita</a:t>
            </a:r>
          </a:p>
          <a:p>
            <a:pPr>
              <a:spcBef>
                <a:spcPts val="1200"/>
              </a:spcBef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Public Assistance (PA) - FEMA is pushing hard to show progress in recovery through </a:t>
            </a:r>
            <a:r>
              <a:rPr lang="en-US" sz="2600" b="1" dirty="0" smtClean="0">
                <a:solidFill>
                  <a:srgbClr val="C00000"/>
                </a:solidFill>
              </a:rPr>
              <a:t>closeout of PA projects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Applicants should expect to see more activity to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finalize documentation requirements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support the closeout effort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7591" y="1266455"/>
            <a:ext cx="85485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>
              <a:spcBef>
                <a:spcPct val="0"/>
              </a:spcBef>
              <a:buNone/>
              <a:defRPr sz="4000" b="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/>
              <a:t>Disaster Recovery</a:t>
            </a:r>
          </a:p>
        </p:txBody>
      </p:sp>
    </p:spTree>
    <p:extLst>
      <p:ext uri="{BB962C8B-B14F-4D97-AF65-F5344CB8AC3E}">
        <p14:creationId xmlns:p14="http://schemas.microsoft.com/office/powerpoint/2010/main" val="261621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04187" y="1974197"/>
            <a:ext cx="8369858" cy="4320605"/>
          </a:xfrm>
        </p:spPr>
        <p:txBody>
          <a:bodyPr>
            <a:normAutofit/>
          </a:bodyPr>
          <a:lstStyle/>
          <a:p>
            <a:pPr marL="512763" indent="-287338">
              <a:spcBef>
                <a:spcPts val="600"/>
              </a:spcBef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Hazard Mitigation (HM):</a:t>
            </a:r>
            <a:endParaRPr lang="en-US" sz="27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84262" lvl="1" indent="-342900">
              <a:spcBef>
                <a:spcPts val="600"/>
              </a:spcBef>
            </a:pP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FEMA is pushing to get all HM funding ($2.4 billion) “obligated” (i.e. all </a:t>
            </a:r>
            <a:r>
              <a:rPr lang="en-US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projects approved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 </a:t>
            </a:r>
          </a:p>
          <a:p>
            <a:pPr marL="1084262" lvl="1" indent="-342900">
              <a:spcBef>
                <a:spcPts val="600"/>
              </a:spcBef>
            </a:pP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GOHSEP will increase activity with Parishes to </a:t>
            </a:r>
            <a:r>
              <a:rPr lang="en-US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assist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getting projects to the </a:t>
            </a:r>
            <a:r>
              <a:rPr lang="en-US" sz="2300" b="1" dirty="0" smtClean="0">
                <a:solidFill>
                  <a:srgbClr val="C00000"/>
                </a:solidFill>
              </a:rPr>
              <a:t>obligation phase</a:t>
            </a:r>
          </a:p>
          <a:p>
            <a:pPr marL="1368424" lvl="2" indent="-342900">
              <a:spcBef>
                <a:spcPts val="600"/>
              </a:spcBef>
            </a:pPr>
            <a:r>
              <a:rPr lang="en-US" sz="2100" b="1" dirty="0" smtClean="0">
                <a:solidFill>
                  <a:schemeClr val="tx1"/>
                </a:solidFill>
              </a:rPr>
              <a:t>Focusing on Gustav/Ike</a:t>
            </a:r>
            <a:endParaRPr lang="en-US" sz="2100" dirty="0" smtClean="0">
              <a:solidFill>
                <a:schemeClr val="tx1"/>
              </a:solidFill>
            </a:endParaRPr>
          </a:p>
          <a:p>
            <a:pPr marL="512763" indent="-287338">
              <a:spcBef>
                <a:spcPts val="900"/>
              </a:spcBef>
            </a:pPr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Outreach:</a:t>
            </a:r>
          </a:p>
          <a:p>
            <a:pPr marL="1087438" lvl="1" indent="-346075">
              <a:spcBef>
                <a:spcPts val="900"/>
              </a:spcBef>
            </a:pPr>
            <a:r>
              <a:rPr lang="en-US" sz="2400" dirty="0"/>
              <a:t>Targeted parish </a:t>
            </a:r>
            <a:r>
              <a:rPr lang="en-US" sz="2400" dirty="0" smtClean="0"/>
              <a:t>conference calls with GOHSEP/FEMA/Parish to discuss technical and </a:t>
            </a:r>
            <a:r>
              <a:rPr lang="en-US" sz="2400" dirty="0" err="1" smtClean="0"/>
              <a:t>EHP</a:t>
            </a:r>
            <a:r>
              <a:rPr lang="en-US" sz="2400" dirty="0" smtClean="0"/>
              <a:t> issues. </a:t>
            </a:r>
            <a:endParaRPr lang="en-US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6229" y="1266455"/>
            <a:ext cx="85485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r" defTabSz="457200">
              <a:spcBef>
                <a:spcPct val="0"/>
              </a:spcBef>
              <a:buNone/>
              <a:defRPr sz="4000" b="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Disaster Recovery</a:t>
            </a:r>
          </a:p>
        </p:txBody>
      </p:sp>
    </p:spTree>
    <p:extLst>
      <p:ext uri="{BB962C8B-B14F-4D97-AF65-F5344CB8AC3E}">
        <p14:creationId xmlns:p14="http://schemas.microsoft.com/office/powerpoint/2010/main" val="420854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L:\Graphics\__la_mer____11___by_figueline-d5hk4kv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L:\Graphics\735a01e67c09edc9b61e8027c4c0a733-d59ig3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t="22349" r="8027"/>
          <a:stretch/>
        </p:blipFill>
        <p:spPr bwMode="auto">
          <a:xfrm>
            <a:off x="0" y="-163904"/>
            <a:ext cx="9153197" cy="5330694"/>
          </a:xfrm>
          <a:prstGeom prst="rect">
            <a:avLst/>
          </a:prstGeom>
          <a:noFill/>
          <a:effectLst>
            <a:glow>
              <a:schemeClr val="accent1">
                <a:alpha val="37000"/>
              </a:schemeClr>
            </a:glow>
            <a:softEdge rad="1143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1365060"/>
            <a:ext cx="9144000" cy="4256140"/>
            <a:chOff x="0" y="1266879"/>
            <a:chExt cx="9144000" cy="4256140"/>
          </a:xfrm>
        </p:grpSpPr>
        <p:pic>
          <p:nvPicPr>
            <p:cNvPr id="47" name="Picture 2" descr="L:\Graphics\__la_mer____11___by_figueline-d5hk4kv.jp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61" b="19227"/>
            <a:stretch/>
          </p:blipFill>
          <p:spPr bwMode="auto">
            <a:xfrm>
              <a:off x="0" y="1276885"/>
              <a:ext cx="9144000" cy="4159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4"/>
            <p:cNvSpPr txBox="1">
              <a:spLocks noChangeArrowheads="1"/>
            </p:cNvSpPr>
            <p:nvPr/>
          </p:nvSpPr>
          <p:spPr>
            <a:xfrm>
              <a:off x="0" y="5009180"/>
              <a:ext cx="9144000" cy="5138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lIns="92075" tIns="46038" rIns="92075" bIns="46038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u="none" strike="noStrike" kern="0" cap="none" spc="30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8" name="Rectangle 4"/>
            <p:cNvSpPr txBox="1">
              <a:spLocks noChangeArrowheads="1"/>
            </p:cNvSpPr>
            <p:nvPr/>
          </p:nvSpPr>
          <p:spPr>
            <a:xfrm>
              <a:off x="0" y="1266879"/>
              <a:ext cx="9144000" cy="98250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 anchorCtr="0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u="none" strike="noStrike" kern="0" cap="none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85599" y="130111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cap="small" spc="-270" dirty="0">
                <a:solidFill>
                  <a:schemeClr val="bg1">
                    <a:lumMod val="85000"/>
                  </a:schemeClr>
                </a:solidFill>
              </a:rPr>
              <a:t>Annual GOHSEP </a:t>
            </a:r>
            <a:r>
              <a:rPr lang="en-US" sz="4000" cap="small" spc="-270" dirty="0" smtClean="0">
                <a:solidFill>
                  <a:schemeClr val="bg1">
                    <a:lumMod val="85000"/>
                  </a:schemeClr>
                </a:solidFill>
              </a:rPr>
              <a:t>Conference</a:t>
            </a:r>
            <a:endParaRPr lang="en-US" sz="4000" spc="-27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3276661"/>
            <a:ext cx="915319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9600" b="1" spc="-300" dirty="0" smtClean="0">
                <a:solidFill>
                  <a:srgbClr val="686868"/>
                </a:solidFill>
              </a:rPr>
              <a:t>Other Events</a:t>
            </a:r>
            <a:endParaRPr lang="en-US" sz="9600" b="1" spc="-300" dirty="0">
              <a:solidFill>
                <a:srgbClr val="686868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599" y="3936887"/>
            <a:ext cx="4246179" cy="131245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8272" y="1890897"/>
            <a:ext cx="8414266" cy="437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OHSEP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D</a:t>
            </a:r>
            <a:r>
              <a:rPr lang="en-US" sz="2800" cap="small" dirty="0" smtClean="0">
                <a:solidFill>
                  <a:schemeClr val="bg1">
                    <a:lumMod val="85000"/>
                  </a:schemeClr>
                </a:solidFill>
              </a:rPr>
              <a:t>irectors </a:t>
            </a: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+ </a:t>
            </a:r>
            <a:r>
              <a:rPr lang="en-US" sz="2800" cap="small" dirty="0" smtClean="0">
                <a:solidFill>
                  <a:schemeClr val="bg1">
                    <a:lumMod val="85000"/>
                  </a:schemeClr>
                </a:solidFill>
              </a:rPr>
              <a:t>Staff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8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FEMA Monitoring Visit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February 2016</a:t>
            </a:r>
          </a:p>
          <a:p>
            <a:pPr lvl="1"/>
            <a:r>
              <a:rPr lang="en-US" dirty="0"/>
              <a:t>2</a:t>
            </a:r>
            <a:r>
              <a:rPr lang="en-US" dirty="0" smtClean="0"/>
              <a:t> observations that affect </a:t>
            </a:r>
            <a:r>
              <a:rPr lang="en-US" dirty="0" err="1" smtClean="0"/>
              <a:t>subrecipients</a:t>
            </a:r>
            <a:r>
              <a:rPr lang="en-US" dirty="0" smtClean="0"/>
              <a:t>: (</a:t>
            </a:r>
            <a:r>
              <a:rPr lang="en-US" dirty="0" err="1" smtClean="0"/>
              <a:t>EHP</a:t>
            </a:r>
            <a:r>
              <a:rPr lang="en-US" dirty="0" smtClean="0"/>
              <a:t>, Closeout Strategy)</a:t>
            </a:r>
          </a:p>
          <a:p>
            <a:r>
              <a:rPr lang="en-US" dirty="0" smtClean="0"/>
              <a:t>June 2016, FEMA’s </a:t>
            </a:r>
            <a:r>
              <a:rPr lang="en-US" dirty="0"/>
              <a:t>Homeland Security Grant </a:t>
            </a:r>
            <a:r>
              <a:rPr lang="en-US" dirty="0" smtClean="0"/>
              <a:t>Program (HSGP) Site Visit</a:t>
            </a:r>
          </a:p>
          <a:p>
            <a:pPr lvl="1"/>
            <a:r>
              <a:rPr lang="en-US" dirty="0" smtClean="0"/>
              <a:t>FY 2013 + 2014 Programs</a:t>
            </a:r>
          </a:p>
          <a:p>
            <a:pPr lvl="1"/>
            <a:r>
              <a:rPr lang="en-US" dirty="0" smtClean="0"/>
              <a:t>Site Visit to New Orleans and potentially other Region 1 agencies</a:t>
            </a:r>
          </a:p>
        </p:txBody>
      </p:sp>
    </p:spTree>
    <p:extLst>
      <p:ext uri="{BB962C8B-B14F-4D97-AF65-F5344CB8AC3E}">
        <p14:creationId xmlns:p14="http://schemas.microsoft.com/office/powerpoint/2010/main" val="3063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84963" y="2177512"/>
            <a:ext cx="8437808" cy="6295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02280" y="2177512"/>
            <a:ext cx="28536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June 28-30, 2016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6486" y="2162003"/>
            <a:ext cx="3101619" cy="605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Tampa Bay, Florida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839" y="2946549"/>
            <a:ext cx="38473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500" u="sng" dirty="0" smtClean="0">
                <a:solidFill>
                  <a:srgbClr val="920000"/>
                </a:solidFill>
                <a:cs typeface="Arial" pitchFamily="34" charset="0"/>
              </a:rPr>
              <a:t>2016 Tracks/Topics</a:t>
            </a:r>
            <a:r>
              <a:rPr lang="en-US" sz="2500" dirty="0" smtClean="0">
                <a:solidFill>
                  <a:srgbClr val="920000"/>
                </a:solidFill>
                <a:cs typeface="Arial" pitchFamily="34" charset="0"/>
              </a:rPr>
              <a:t>:</a:t>
            </a:r>
            <a:endParaRPr lang="en-US" sz="2500" dirty="0">
              <a:solidFill>
                <a:srgbClr val="920000"/>
              </a:solidFill>
              <a:cs typeface="Arial" pitchFamily="34" charset="0"/>
            </a:endParaRPr>
          </a:p>
          <a:p>
            <a:pPr marL="396875" indent="-396875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Recent Events</a:t>
            </a:r>
          </a:p>
          <a:p>
            <a:pPr marL="396875" indent="-396875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Preparedness</a:t>
            </a:r>
          </a:p>
          <a:p>
            <a:pPr marL="396875" indent="-396875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Grant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Management</a:t>
            </a:r>
          </a:p>
          <a:p>
            <a:pPr marL="396875" indent="-396875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Emergency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Medical Response</a:t>
            </a:r>
          </a:p>
          <a:p>
            <a:pPr marL="396875" indent="-396875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Port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Transit Security</a:t>
            </a:r>
          </a:p>
          <a:p>
            <a:pPr marL="396875" indent="-396875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Intelligence +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 Sharing</a:t>
            </a:r>
          </a:p>
          <a:p>
            <a:pPr marL="396875" indent="-396875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Whole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 Preparedness</a:t>
            </a:r>
          </a:p>
          <a:p>
            <a:pPr marL="396875" indent="-396875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Public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Safety</a:t>
            </a:r>
          </a:p>
          <a:p>
            <a:pPr marL="396875" indent="-396875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National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Counter Terrorism Center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4963" y="1433489"/>
            <a:ext cx="8394170" cy="61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spc="-10" dirty="0" smtClean="0">
                <a:solidFill>
                  <a:srgbClr val="920000"/>
                </a:solidFill>
                <a:cs typeface="Arial" pitchFamily="34" charset="0"/>
              </a:rPr>
              <a:t>National Homeland Security Conference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78" y="3071219"/>
            <a:ext cx="5073360" cy="1745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5778" y="5011387"/>
            <a:ext cx="507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http://nationaluasi.com/dru/</a:t>
            </a:r>
          </a:p>
        </p:txBody>
      </p:sp>
    </p:spTree>
    <p:extLst>
      <p:ext uri="{BB962C8B-B14F-4D97-AF65-F5344CB8AC3E}">
        <p14:creationId xmlns:p14="http://schemas.microsoft.com/office/powerpoint/2010/main" val="79645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L:\Graphics\__la_mer____11___by_figueline-d5hk4kv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L:\Graphics\735a01e67c09edc9b61e8027c4c0a733-d59ig3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t="22349" r="8027"/>
          <a:stretch/>
        </p:blipFill>
        <p:spPr bwMode="auto">
          <a:xfrm>
            <a:off x="0" y="-163904"/>
            <a:ext cx="9153197" cy="5330694"/>
          </a:xfrm>
          <a:prstGeom prst="rect">
            <a:avLst/>
          </a:prstGeom>
          <a:noFill/>
          <a:effectLst>
            <a:glow>
              <a:schemeClr val="accent1">
                <a:alpha val="37000"/>
              </a:schemeClr>
            </a:glow>
            <a:softEdge rad="1143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1365060"/>
            <a:ext cx="9144000" cy="4256140"/>
            <a:chOff x="0" y="1266879"/>
            <a:chExt cx="9144000" cy="4256140"/>
          </a:xfrm>
        </p:grpSpPr>
        <p:pic>
          <p:nvPicPr>
            <p:cNvPr id="47" name="Picture 2" descr="L:\Graphics\__la_mer____11___by_figueline-d5hk4kv.jp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61" b="19227"/>
            <a:stretch/>
          </p:blipFill>
          <p:spPr bwMode="auto">
            <a:xfrm>
              <a:off x="0" y="1276885"/>
              <a:ext cx="9144000" cy="4159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4"/>
            <p:cNvSpPr txBox="1">
              <a:spLocks noChangeArrowheads="1"/>
            </p:cNvSpPr>
            <p:nvPr/>
          </p:nvSpPr>
          <p:spPr>
            <a:xfrm>
              <a:off x="0" y="5009180"/>
              <a:ext cx="9144000" cy="5138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lIns="92075" tIns="46038" rIns="92075" bIns="46038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u="none" strike="noStrike" kern="0" cap="none" spc="30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8" name="Rectangle 4"/>
            <p:cNvSpPr txBox="1">
              <a:spLocks noChangeArrowheads="1"/>
            </p:cNvSpPr>
            <p:nvPr/>
          </p:nvSpPr>
          <p:spPr>
            <a:xfrm>
              <a:off x="0" y="1266879"/>
              <a:ext cx="9144000" cy="98250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 anchorCtr="0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u="none" strike="noStrike" kern="0" cap="none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85599" y="130111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cap="small" spc="-270" dirty="0">
                <a:solidFill>
                  <a:schemeClr val="bg1">
                    <a:lumMod val="85000"/>
                  </a:schemeClr>
                </a:solidFill>
              </a:rPr>
              <a:t>Annual GOHSEP </a:t>
            </a:r>
            <a:r>
              <a:rPr lang="en-US" sz="4000" cap="small" spc="-270" dirty="0" smtClean="0">
                <a:solidFill>
                  <a:schemeClr val="bg1">
                    <a:lumMod val="85000"/>
                  </a:schemeClr>
                </a:solidFill>
              </a:rPr>
              <a:t>Conference</a:t>
            </a:r>
            <a:endParaRPr lang="en-US" sz="4000" spc="-27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3276661"/>
            <a:ext cx="9153196" cy="1052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9600" b="1" spc="-300" dirty="0" smtClean="0">
                <a:solidFill>
                  <a:srgbClr val="686868"/>
                </a:solidFill>
              </a:rPr>
              <a:t>Questions</a:t>
            </a:r>
            <a:endParaRPr lang="en-US" sz="9600" b="1" spc="-300" dirty="0">
              <a:solidFill>
                <a:srgbClr val="686868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599" y="3936887"/>
            <a:ext cx="4246179" cy="131245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8272" y="1890897"/>
            <a:ext cx="8414266" cy="437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OHSEP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D</a:t>
            </a:r>
            <a:r>
              <a:rPr lang="en-US" sz="2800" cap="small" dirty="0" smtClean="0">
                <a:solidFill>
                  <a:schemeClr val="bg1">
                    <a:lumMod val="85000"/>
                  </a:schemeClr>
                </a:solidFill>
              </a:rPr>
              <a:t>irectors </a:t>
            </a: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+ </a:t>
            </a:r>
            <a:r>
              <a:rPr lang="en-US" sz="2800" cap="small" dirty="0" smtClean="0">
                <a:solidFill>
                  <a:schemeClr val="bg1">
                    <a:lumMod val="85000"/>
                  </a:schemeClr>
                </a:solidFill>
              </a:rPr>
              <a:t>Staff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7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L:\Graphics\__la_mer____11___by_figueline-d5hk4kv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L:\Graphics\735a01e67c09edc9b61e8027c4c0a733-d59ig3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t="22349" r="8027"/>
          <a:stretch/>
        </p:blipFill>
        <p:spPr bwMode="auto">
          <a:xfrm>
            <a:off x="0" y="-163904"/>
            <a:ext cx="9153197" cy="5330694"/>
          </a:xfrm>
          <a:prstGeom prst="rect">
            <a:avLst/>
          </a:prstGeom>
          <a:noFill/>
          <a:effectLst>
            <a:glow>
              <a:schemeClr val="accent1">
                <a:alpha val="37000"/>
              </a:schemeClr>
            </a:glow>
            <a:softEdge rad="1143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1181815"/>
            <a:ext cx="9144000" cy="4573888"/>
            <a:chOff x="0" y="1181815"/>
            <a:chExt cx="9144000" cy="4573888"/>
          </a:xfrm>
        </p:grpSpPr>
        <p:pic>
          <p:nvPicPr>
            <p:cNvPr id="47" name="Picture 2" descr="L:\Graphics\__la_mer____11___by_figueline-d5hk4kv.jp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61" b="19227"/>
            <a:stretch/>
          </p:blipFill>
          <p:spPr bwMode="auto">
            <a:xfrm>
              <a:off x="0" y="1276885"/>
              <a:ext cx="9144000" cy="4348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4"/>
            <p:cNvSpPr txBox="1">
              <a:spLocks noChangeArrowheads="1"/>
            </p:cNvSpPr>
            <p:nvPr/>
          </p:nvSpPr>
          <p:spPr>
            <a:xfrm>
              <a:off x="0" y="5016824"/>
              <a:ext cx="9144000" cy="73887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lIns="92075" tIns="46038" rIns="92075" bIns="46038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6000" kern="0" spc="300" dirty="0">
                <a:solidFill>
                  <a:prstClr val="white">
                    <a:lumMod val="75000"/>
                  </a:prstClr>
                </a:solidFill>
                <a:ea typeface="+mj-ea"/>
                <a:cs typeface="+mj-cs"/>
              </a:endParaRPr>
            </a:p>
          </p:txBody>
        </p:sp>
        <p:sp>
          <p:nvSpPr>
            <p:cNvPr id="18" name="Rectangle 4"/>
            <p:cNvSpPr txBox="1">
              <a:spLocks noChangeArrowheads="1"/>
            </p:cNvSpPr>
            <p:nvPr/>
          </p:nvSpPr>
          <p:spPr>
            <a:xfrm>
              <a:off x="0" y="1181815"/>
              <a:ext cx="9144000" cy="85401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 anchorCtr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6600" kern="0" dirty="0" smtClean="0">
                  <a:solidFill>
                    <a:prstClr val="white">
                      <a:lumMod val="85000"/>
                    </a:prstClr>
                  </a:solidFill>
                  <a:ea typeface="+mj-ea"/>
                  <a:cs typeface="+mj-cs"/>
                </a:rPr>
                <a:t>F</a:t>
              </a:r>
              <a:r>
                <a:rPr lang="en-US" sz="5400" kern="0" dirty="0" smtClean="0">
                  <a:solidFill>
                    <a:prstClr val="white">
                      <a:lumMod val="85000"/>
                    </a:prstClr>
                  </a:solidFill>
                  <a:ea typeface="+mj-ea"/>
                  <a:cs typeface="+mj-cs"/>
                </a:rPr>
                <a:t>IND </a:t>
              </a:r>
              <a:r>
                <a:rPr lang="en-US" sz="6600" kern="0" dirty="0" smtClean="0">
                  <a:solidFill>
                    <a:prstClr val="white">
                      <a:lumMod val="85000"/>
                    </a:prstClr>
                  </a:solidFill>
                  <a:ea typeface="+mj-ea"/>
                  <a:cs typeface="+mj-cs"/>
                </a:rPr>
                <a:t>U</a:t>
              </a:r>
              <a:r>
                <a:rPr lang="en-US" sz="5400" kern="0" dirty="0" smtClean="0">
                  <a:solidFill>
                    <a:prstClr val="white">
                      <a:lumMod val="85000"/>
                    </a:prstClr>
                  </a:solidFill>
                  <a:ea typeface="+mj-ea"/>
                  <a:cs typeface="+mj-cs"/>
                </a:rPr>
                <a:t>S</a:t>
              </a:r>
              <a:r>
                <a:rPr lang="en-US" sz="6600" kern="0" dirty="0" smtClean="0">
                  <a:solidFill>
                    <a:prstClr val="white">
                      <a:lumMod val="85000"/>
                    </a:prstClr>
                  </a:solidFill>
                  <a:ea typeface="+mj-ea"/>
                  <a:cs typeface="+mj-cs"/>
                </a:rPr>
                <a:t> O</a:t>
              </a:r>
              <a:r>
                <a:rPr lang="en-US" sz="5400" kern="0" dirty="0" smtClean="0">
                  <a:solidFill>
                    <a:prstClr val="white">
                      <a:lumMod val="85000"/>
                    </a:prstClr>
                  </a:solidFill>
                  <a:ea typeface="+mj-ea"/>
                  <a:cs typeface="+mj-cs"/>
                </a:rPr>
                <a:t>N</a:t>
              </a:r>
              <a:r>
                <a:rPr lang="en-US" sz="6600" kern="0" dirty="0" smtClean="0">
                  <a:solidFill>
                    <a:prstClr val="white">
                      <a:lumMod val="85000"/>
                    </a:prstClr>
                  </a:solidFill>
                  <a:ea typeface="+mj-ea"/>
                  <a:cs typeface="+mj-cs"/>
                </a:rPr>
                <a:t> T</a:t>
              </a:r>
              <a:r>
                <a:rPr lang="en-US" sz="5400" kern="0" dirty="0" smtClean="0">
                  <a:solidFill>
                    <a:prstClr val="white">
                      <a:lumMod val="85000"/>
                    </a:prstClr>
                  </a:solidFill>
                  <a:ea typeface="+mj-ea"/>
                  <a:cs typeface="+mj-cs"/>
                </a:rPr>
                <a:t>HE</a:t>
              </a:r>
              <a:r>
                <a:rPr lang="en-US" sz="6600" kern="0" dirty="0" smtClean="0">
                  <a:solidFill>
                    <a:prstClr val="white">
                      <a:lumMod val="85000"/>
                    </a:prstClr>
                  </a:solidFill>
                  <a:ea typeface="+mj-ea"/>
                  <a:cs typeface="+mj-cs"/>
                </a:rPr>
                <a:t> W</a:t>
              </a:r>
              <a:r>
                <a:rPr lang="en-US" sz="5400" kern="0" dirty="0" smtClean="0">
                  <a:solidFill>
                    <a:prstClr val="white">
                      <a:lumMod val="85000"/>
                    </a:prstClr>
                  </a:solidFill>
                  <a:ea typeface="+mj-ea"/>
                  <a:cs typeface="+mj-cs"/>
                </a:rPr>
                <a:t>EB</a:t>
              </a:r>
              <a:endParaRPr lang="en-US" sz="5400" kern="0" dirty="0">
                <a:solidFill>
                  <a:prstClr val="white">
                    <a:lumMod val="85000"/>
                  </a:prstClr>
                </a:solidFill>
                <a:ea typeface="+mj-ea"/>
                <a:cs typeface="+mj-cs"/>
              </a:endParaRPr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720649" y="5101799"/>
              <a:ext cx="2944417" cy="524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87944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400"/>
                </a:spcAft>
              </a:pPr>
              <a:r>
                <a:rPr lang="en-US" altLang="en-US" sz="3600" dirty="0" smtClean="0">
                  <a:solidFill>
                    <a:prstClr val="white">
                      <a:lumMod val="7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gohsep.la.gov</a:t>
              </a:r>
              <a:endParaRPr lang="en-US" altLang="en-US" sz="6600" dirty="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4623751" y="5092654"/>
              <a:ext cx="4176838" cy="372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87944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400"/>
                </a:spcAft>
              </a:pPr>
              <a:r>
                <a:rPr lang="en-US" altLang="en-US" sz="3600" dirty="0" smtClean="0">
                  <a:solidFill>
                    <a:prstClr val="white">
                      <a:lumMod val="7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getagameplan.org</a:t>
              </a:r>
              <a:endParaRPr lang="en-US" altLang="en-US" sz="6600" dirty="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3919059" y="4951595"/>
              <a:ext cx="390525" cy="334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5400" dirty="0" smtClean="0">
                  <a:solidFill>
                    <a:prstClr val="white">
                      <a:lumMod val="7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 </a:t>
              </a:r>
              <a:endParaRPr lang="en-US" altLang="en-US" sz="6600" dirty="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75" name="Picture 3" descr="gagp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1116" y="2406167"/>
              <a:ext cx="4252910" cy="21226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49" y="1419634"/>
            <a:ext cx="3677321" cy="475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1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0895" y="1266455"/>
            <a:ext cx="8229600" cy="903004"/>
          </a:xfrm>
        </p:spPr>
        <p:txBody>
          <a:bodyPr>
            <a:noAutofit/>
          </a:bodyPr>
          <a:lstStyle/>
          <a:p>
            <a:r>
              <a:rPr lang="en-US" sz="4900" dirty="0" smtClean="0"/>
              <a:t>Welcome Comments</a:t>
            </a: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101" y="2587925"/>
            <a:ext cx="7694763" cy="3554084"/>
          </a:xfrm>
        </p:spPr>
        <p:txBody>
          <a:bodyPr>
            <a:noAutofit/>
          </a:bodyPr>
          <a:lstStyle/>
          <a:p>
            <a:pPr marL="0" indent="0">
              <a:lnSpc>
                <a:spcPts val="34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James “Jim” Waskom</a:t>
            </a:r>
          </a:p>
          <a:p>
            <a:pPr marL="336550" lvl="1" indent="0">
              <a:lnSpc>
                <a:spcPts val="3400"/>
              </a:lnSpc>
              <a:spcBef>
                <a:spcPts val="0"/>
              </a:spcBef>
              <a:buNone/>
            </a:pPr>
            <a:r>
              <a:rPr lang="en-US" sz="2900" dirty="0" smtClean="0">
                <a:solidFill>
                  <a:schemeClr val="tx1"/>
                </a:solidFill>
              </a:rPr>
              <a:t>Director</a:t>
            </a:r>
            <a:r>
              <a:rPr lang="en-US" sz="2900" dirty="0">
                <a:solidFill>
                  <a:schemeClr val="tx1"/>
                </a:solidFill>
              </a:rPr>
              <a:t/>
            </a:r>
            <a:br>
              <a:rPr lang="en-US" sz="2900" dirty="0">
                <a:solidFill>
                  <a:schemeClr val="tx1"/>
                </a:solidFill>
              </a:rPr>
            </a:br>
            <a:r>
              <a:rPr lang="en-US" sz="2900" dirty="0">
                <a:solidFill>
                  <a:schemeClr val="tx1"/>
                </a:solidFill>
              </a:rPr>
              <a:t>Governor’s Office of Homeland </a:t>
            </a:r>
            <a:r>
              <a:rPr lang="en-US" sz="2900" dirty="0" smtClean="0">
                <a:solidFill>
                  <a:schemeClr val="tx1"/>
                </a:solidFill>
              </a:rPr>
              <a:t>Security</a:t>
            </a:r>
          </a:p>
          <a:p>
            <a:pPr marL="336550" lvl="1" indent="0">
              <a:lnSpc>
                <a:spcPts val="3400"/>
              </a:lnSpc>
              <a:spcBef>
                <a:spcPts val="0"/>
              </a:spcBef>
              <a:buNone/>
            </a:pPr>
            <a:r>
              <a:rPr lang="en-US" sz="2900" dirty="0" smtClean="0">
                <a:solidFill>
                  <a:schemeClr val="tx1"/>
                </a:solidFill>
              </a:rPr>
              <a:t>and </a:t>
            </a:r>
            <a:r>
              <a:rPr lang="en-US" sz="2900" dirty="0">
                <a:solidFill>
                  <a:schemeClr val="tx1"/>
                </a:solidFill>
              </a:rPr>
              <a:t>Emergency </a:t>
            </a:r>
            <a:r>
              <a:rPr lang="en-US" sz="2900" dirty="0" smtClean="0">
                <a:solidFill>
                  <a:schemeClr val="tx1"/>
                </a:solidFill>
              </a:rPr>
              <a:t>Preparedness</a:t>
            </a:r>
          </a:p>
          <a:p>
            <a:pPr marL="336550" lvl="1" indent="0">
              <a:lnSpc>
                <a:spcPts val="3400"/>
              </a:lnSpc>
              <a:spcBef>
                <a:spcPts val="0"/>
              </a:spcBef>
              <a:buNone/>
            </a:pPr>
            <a:endParaRPr lang="en-US" sz="2900" dirty="0">
              <a:solidFill>
                <a:srgbClr val="757575"/>
              </a:solidFill>
            </a:endParaRPr>
          </a:p>
          <a:p>
            <a:pPr marL="336550" lvl="1" indent="0">
              <a:lnSpc>
                <a:spcPts val="3400"/>
              </a:lnSpc>
              <a:spcBef>
                <a:spcPts val="0"/>
              </a:spcBef>
              <a:buNone/>
            </a:pPr>
            <a:r>
              <a:rPr lang="en-US" sz="2900" dirty="0" smtClean="0">
                <a:solidFill>
                  <a:srgbClr val="757575"/>
                </a:solidFill>
                <a:hlinkClick r:id="rId2"/>
              </a:rPr>
              <a:t>James.Waskom@la.gov</a:t>
            </a:r>
            <a:endParaRPr lang="en-US" sz="2900" dirty="0" smtClean="0">
              <a:solidFill>
                <a:srgbClr val="757575"/>
              </a:solidFill>
            </a:endParaRPr>
          </a:p>
          <a:p>
            <a:pPr marL="336550" lvl="1" indent="0">
              <a:lnSpc>
                <a:spcPts val="3400"/>
              </a:lnSpc>
              <a:spcBef>
                <a:spcPts val="0"/>
              </a:spcBef>
              <a:buNone/>
            </a:pPr>
            <a:r>
              <a:rPr lang="en-US" sz="2900" dirty="0" smtClean="0">
                <a:solidFill>
                  <a:schemeClr val="tx1"/>
                </a:solidFill>
              </a:rPr>
              <a:t>(225) 925-7345, office</a:t>
            </a:r>
          </a:p>
        </p:txBody>
      </p:sp>
    </p:spTree>
    <p:extLst>
      <p:ext uri="{BB962C8B-B14F-4D97-AF65-F5344CB8AC3E}">
        <p14:creationId xmlns:p14="http://schemas.microsoft.com/office/powerpoint/2010/main" val="249711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L:\Graphics\__la_mer____11___by_figueline-d5hk4kv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L:\Graphics\735a01e67c09edc9b61e8027c4c0a733-d59ig3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t="22349" r="8027"/>
          <a:stretch/>
        </p:blipFill>
        <p:spPr bwMode="auto">
          <a:xfrm>
            <a:off x="0" y="-163904"/>
            <a:ext cx="9153197" cy="5330694"/>
          </a:xfrm>
          <a:prstGeom prst="rect">
            <a:avLst/>
          </a:prstGeom>
          <a:noFill/>
          <a:effectLst>
            <a:glow>
              <a:schemeClr val="accent1">
                <a:alpha val="37000"/>
              </a:schemeClr>
            </a:glow>
            <a:softEdge rad="1143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1365060"/>
            <a:ext cx="9144000" cy="4256140"/>
            <a:chOff x="0" y="1266879"/>
            <a:chExt cx="9144000" cy="4256140"/>
          </a:xfrm>
        </p:grpSpPr>
        <p:pic>
          <p:nvPicPr>
            <p:cNvPr id="47" name="Picture 2" descr="L:\Graphics\__la_mer____11___by_figueline-d5hk4kv.jp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61" b="19227"/>
            <a:stretch/>
          </p:blipFill>
          <p:spPr bwMode="auto">
            <a:xfrm>
              <a:off x="0" y="1276885"/>
              <a:ext cx="9144000" cy="4159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4"/>
            <p:cNvSpPr txBox="1">
              <a:spLocks noChangeArrowheads="1"/>
            </p:cNvSpPr>
            <p:nvPr/>
          </p:nvSpPr>
          <p:spPr>
            <a:xfrm>
              <a:off x="0" y="5009180"/>
              <a:ext cx="9144000" cy="5138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lIns="92075" tIns="46038" rIns="92075" bIns="46038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u="none" strike="noStrike" kern="0" cap="none" spc="30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8" name="Rectangle 4"/>
            <p:cNvSpPr txBox="1">
              <a:spLocks noChangeArrowheads="1"/>
            </p:cNvSpPr>
            <p:nvPr/>
          </p:nvSpPr>
          <p:spPr>
            <a:xfrm>
              <a:off x="0" y="1266879"/>
              <a:ext cx="9144000" cy="98250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 anchorCtr="0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u="none" strike="noStrike" kern="0" cap="none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-10996" y="2974119"/>
            <a:ext cx="9144000" cy="1345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300"/>
              </a:lnSpc>
            </a:pPr>
            <a:r>
              <a:rPr lang="en-US" sz="10600" b="1" cap="small" spc="-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Look Forward</a:t>
            </a:r>
            <a:endParaRPr lang="en-US" sz="10600" spc="-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5599" y="130111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cap="small" spc="-270" dirty="0">
                <a:solidFill>
                  <a:schemeClr val="bg1">
                    <a:lumMod val="85000"/>
                  </a:schemeClr>
                </a:solidFill>
              </a:rPr>
              <a:t>Annual GOHSEP </a:t>
            </a:r>
            <a:r>
              <a:rPr lang="en-US" sz="4000" cap="small" spc="-270" dirty="0" smtClean="0">
                <a:solidFill>
                  <a:schemeClr val="bg1">
                    <a:lumMod val="85000"/>
                  </a:schemeClr>
                </a:solidFill>
              </a:rPr>
              <a:t>Conference</a:t>
            </a:r>
            <a:endParaRPr lang="en-US" sz="4000" spc="-27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599" y="3936887"/>
            <a:ext cx="4246179" cy="131245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8272" y="1890897"/>
            <a:ext cx="8414266" cy="437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OHSEP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D</a:t>
            </a:r>
            <a:r>
              <a:rPr lang="en-US" sz="2800" cap="small" dirty="0" smtClean="0">
                <a:solidFill>
                  <a:schemeClr val="bg1">
                    <a:lumMod val="85000"/>
                  </a:schemeClr>
                </a:solidFill>
              </a:rPr>
              <a:t>irectors </a:t>
            </a: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+ </a:t>
            </a:r>
            <a:r>
              <a:rPr lang="en-US" sz="2800" cap="small" dirty="0" smtClean="0">
                <a:solidFill>
                  <a:schemeClr val="bg1">
                    <a:lumMod val="85000"/>
                  </a:schemeClr>
                </a:solidFill>
              </a:rPr>
              <a:t>Staff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03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L:\Graphics\__la_mer____11___by_figueline-d5hk4kv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L:\Graphics\735a01e67c09edc9b61e8027c4c0a733-d59ig3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t="22349" r="8027"/>
          <a:stretch/>
        </p:blipFill>
        <p:spPr bwMode="auto">
          <a:xfrm>
            <a:off x="0" y="-163904"/>
            <a:ext cx="9153197" cy="5330694"/>
          </a:xfrm>
          <a:prstGeom prst="rect">
            <a:avLst/>
          </a:prstGeom>
          <a:noFill/>
          <a:effectLst>
            <a:glow>
              <a:schemeClr val="accent1">
                <a:alpha val="37000"/>
              </a:schemeClr>
            </a:glow>
            <a:softEdge rad="1143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1365060"/>
            <a:ext cx="9144000" cy="4256140"/>
            <a:chOff x="0" y="1266879"/>
            <a:chExt cx="9144000" cy="4256140"/>
          </a:xfrm>
        </p:grpSpPr>
        <p:pic>
          <p:nvPicPr>
            <p:cNvPr id="47" name="Picture 2" descr="L:\Graphics\__la_mer____11___by_figueline-d5hk4kv.jp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61" b="19227"/>
            <a:stretch/>
          </p:blipFill>
          <p:spPr bwMode="auto">
            <a:xfrm>
              <a:off x="0" y="1276885"/>
              <a:ext cx="9144000" cy="4159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4"/>
            <p:cNvSpPr txBox="1">
              <a:spLocks noChangeArrowheads="1"/>
            </p:cNvSpPr>
            <p:nvPr/>
          </p:nvSpPr>
          <p:spPr>
            <a:xfrm>
              <a:off x="0" y="5009180"/>
              <a:ext cx="9144000" cy="5138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lIns="92075" tIns="46038" rIns="92075" bIns="46038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u="none" strike="noStrike" kern="0" cap="none" spc="30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8" name="Rectangle 4"/>
            <p:cNvSpPr txBox="1">
              <a:spLocks noChangeArrowheads="1"/>
            </p:cNvSpPr>
            <p:nvPr/>
          </p:nvSpPr>
          <p:spPr>
            <a:xfrm>
              <a:off x="0" y="1266879"/>
              <a:ext cx="9144000" cy="98250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 anchorCtr="0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u="none" strike="noStrike" kern="0" cap="none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85599" y="130111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cap="small" spc="-270" dirty="0">
                <a:solidFill>
                  <a:schemeClr val="bg1">
                    <a:lumMod val="85000"/>
                  </a:schemeClr>
                </a:solidFill>
              </a:rPr>
              <a:t>Annual GOHSEP </a:t>
            </a:r>
            <a:r>
              <a:rPr lang="en-US" sz="4000" cap="small" spc="-270" dirty="0" smtClean="0">
                <a:solidFill>
                  <a:schemeClr val="bg1">
                    <a:lumMod val="85000"/>
                  </a:schemeClr>
                </a:solidFill>
              </a:rPr>
              <a:t>Conference</a:t>
            </a:r>
            <a:endParaRPr lang="en-US" sz="4000" spc="-27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4236" y="2707138"/>
            <a:ext cx="9065363" cy="1862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800"/>
              </a:lnSpc>
            </a:pPr>
            <a:r>
              <a:rPr lang="en-US" sz="7200" b="1" spc="-300" dirty="0" smtClean="0">
                <a:solidFill>
                  <a:srgbClr val="686868"/>
                </a:solidFill>
              </a:rPr>
              <a:t>Grants and Administration</a:t>
            </a:r>
            <a:endParaRPr lang="en-US" sz="7200" b="1" spc="-300" dirty="0">
              <a:solidFill>
                <a:srgbClr val="686868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599" y="3936887"/>
            <a:ext cx="4246179" cy="131245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8272" y="1890897"/>
            <a:ext cx="8414266" cy="437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OHSEP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D</a:t>
            </a:r>
            <a:r>
              <a:rPr lang="en-US" sz="2800" cap="small" dirty="0" smtClean="0">
                <a:solidFill>
                  <a:schemeClr val="bg1">
                    <a:lumMod val="85000"/>
                  </a:schemeClr>
                </a:solidFill>
              </a:rPr>
              <a:t>irectors </a:t>
            </a: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+ </a:t>
            </a:r>
            <a:r>
              <a:rPr lang="en-US" sz="2800" cap="small" dirty="0" smtClean="0">
                <a:solidFill>
                  <a:schemeClr val="bg1">
                    <a:lumMod val="85000"/>
                  </a:schemeClr>
                </a:solidFill>
              </a:rPr>
              <a:t>Staff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6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Preparedness Grants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FY 2016 Notice of Funding Opportunity Announcement (</a:t>
            </a:r>
            <a:r>
              <a:rPr lang="en-US" sz="2400" dirty="0" err="1" smtClean="0">
                <a:solidFill>
                  <a:schemeClr val="tx1"/>
                </a:solidFill>
              </a:rPr>
              <a:t>NOFO</a:t>
            </a:r>
            <a:r>
              <a:rPr lang="en-US" sz="2400" dirty="0" smtClean="0">
                <a:solidFill>
                  <a:schemeClr val="tx1"/>
                </a:solidFill>
              </a:rPr>
              <a:t>): February 2016</a:t>
            </a: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100" dirty="0" smtClean="0">
                <a:solidFill>
                  <a:schemeClr val="tx1"/>
                </a:solidFill>
              </a:rPr>
              <a:t>Emergency Management Performance Grant (EMPG)</a:t>
            </a:r>
          </a:p>
          <a:p>
            <a:pPr lvl="2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1900" b="1" dirty="0" smtClean="0">
                <a:solidFill>
                  <a:srgbClr val="C00000"/>
                </a:solidFill>
              </a:rPr>
              <a:t>$5,640,547 </a:t>
            </a:r>
            <a:r>
              <a:rPr lang="en-US" sz="1900" dirty="0" smtClean="0">
                <a:solidFill>
                  <a:schemeClr val="tx1"/>
                </a:solidFill>
              </a:rPr>
              <a:t>($9,554 reduction from FY 2015)</a:t>
            </a: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100" dirty="0" smtClean="0">
                <a:solidFill>
                  <a:schemeClr val="tx1"/>
                </a:solidFill>
              </a:rPr>
              <a:t>Homeland Security Grant Program (HSGP )</a:t>
            </a:r>
          </a:p>
          <a:p>
            <a:pPr lvl="2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1900" dirty="0" smtClean="0">
                <a:solidFill>
                  <a:schemeClr val="tx1"/>
                </a:solidFill>
              </a:rPr>
              <a:t>State Homeland Security Program (</a:t>
            </a:r>
            <a:r>
              <a:rPr lang="en-US" sz="1900" dirty="0" err="1" smtClean="0">
                <a:solidFill>
                  <a:schemeClr val="tx1"/>
                </a:solidFill>
              </a:rPr>
              <a:t>SHSP</a:t>
            </a:r>
            <a:r>
              <a:rPr lang="en-US" sz="1900" dirty="0" smtClean="0">
                <a:solidFill>
                  <a:schemeClr val="tx1"/>
                </a:solidFill>
              </a:rPr>
              <a:t>)/Operation </a:t>
            </a:r>
            <a:r>
              <a:rPr lang="en-US" sz="1900" dirty="0" err="1" smtClean="0">
                <a:solidFill>
                  <a:schemeClr val="tx1"/>
                </a:solidFill>
              </a:rPr>
              <a:t>Stonegarden</a:t>
            </a:r>
            <a:r>
              <a:rPr lang="en-US" sz="1900" dirty="0" smtClean="0">
                <a:solidFill>
                  <a:schemeClr val="tx1"/>
                </a:solidFill>
              </a:rPr>
              <a:t> (OPSG)</a:t>
            </a:r>
          </a:p>
          <a:p>
            <a:pPr lvl="2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1900" b="1" dirty="0" smtClean="0">
                <a:solidFill>
                  <a:srgbClr val="C00000"/>
                </a:solidFill>
              </a:rPr>
              <a:t>$3,978,000 </a:t>
            </a:r>
            <a:r>
              <a:rPr lang="en-US" sz="1900" dirty="0" smtClean="0">
                <a:solidFill>
                  <a:schemeClr val="tx1"/>
                </a:solidFill>
              </a:rPr>
              <a:t>(same award as FY 2016)</a:t>
            </a:r>
          </a:p>
          <a:p>
            <a:pPr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Regional OHSEP Directors and First Responders Subcommittees approved using FY 2015 grant allocation formula</a:t>
            </a: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100" b="1" dirty="0" smtClean="0">
                <a:solidFill>
                  <a:schemeClr val="tx1"/>
                </a:solidFill>
              </a:rPr>
              <a:t>$25,000 base </a:t>
            </a:r>
            <a:r>
              <a:rPr lang="en-US" sz="2100" dirty="0" smtClean="0">
                <a:solidFill>
                  <a:schemeClr val="tx1"/>
                </a:solidFill>
              </a:rPr>
              <a:t>and the </a:t>
            </a:r>
            <a:r>
              <a:rPr lang="en-US" sz="2100" b="1" dirty="0" smtClean="0">
                <a:solidFill>
                  <a:schemeClr val="tx1"/>
                </a:solidFill>
              </a:rPr>
              <a:t>remaining amount on population</a:t>
            </a:r>
          </a:p>
          <a:p>
            <a:pPr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Anticipated Federal Award: Summer 2016</a:t>
            </a: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100" b="1" dirty="0" smtClean="0">
                <a:solidFill>
                  <a:schemeClr val="tx1"/>
                </a:solidFill>
              </a:rPr>
              <a:t>Parish awards to follow within 2 weeks</a:t>
            </a:r>
          </a:p>
        </p:txBody>
      </p:sp>
    </p:spTree>
    <p:extLst>
      <p:ext uri="{BB962C8B-B14F-4D97-AF65-F5344CB8AC3E}">
        <p14:creationId xmlns:p14="http://schemas.microsoft.com/office/powerpoint/2010/main" val="220622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Legislative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March 10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– June 6</a:t>
            </a:r>
            <a:r>
              <a:rPr lang="en-US" baseline="30000" dirty="0" smtClean="0"/>
              <a:t>th</a:t>
            </a:r>
            <a:r>
              <a:rPr lang="en-US" dirty="0" smtClean="0"/>
              <a:t>, Regular Legislative Session</a:t>
            </a:r>
          </a:p>
          <a:p>
            <a:pPr lvl="1"/>
            <a:r>
              <a:rPr lang="en-US" dirty="0" smtClean="0"/>
              <a:t>FY 16/17 Executive Budget</a:t>
            </a:r>
          </a:p>
          <a:p>
            <a:pPr lvl="2"/>
            <a:r>
              <a:rPr lang="en-US" dirty="0" smtClean="0"/>
              <a:t>Testified to House Appropriations and will testify soon to Senate Finance</a:t>
            </a:r>
          </a:p>
          <a:p>
            <a:pPr lvl="2"/>
            <a:r>
              <a:rPr lang="en-US" dirty="0" smtClean="0"/>
              <a:t>Proposed Amendments:</a:t>
            </a:r>
          </a:p>
          <a:p>
            <a:pPr lvl="3"/>
            <a:r>
              <a:rPr lang="en-US" b="1" dirty="0" smtClean="0"/>
              <a:t>Increase in State General Fund for GOHSEP</a:t>
            </a:r>
          </a:p>
          <a:p>
            <a:pPr lvl="3"/>
            <a:r>
              <a:rPr lang="en-US" b="1" dirty="0" smtClean="0"/>
              <a:t>Full funding </a:t>
            </a:r>
            <a:r>
              <a:rPr lang="en-US" dirty="0" smtClean="0"/>
              <a:t>for current </a:t>
            </a:r>
            <a:r>
              <a:rPr lang="en-US" b="1" dirty="0" smtClean="0">
                <a:solidFill>
                  <a:srgbClr val="C00000"/>
                </a:solidFill>
              </a:rPr>
              <a:t>FEMA Debt</a:t>
            </a:r>
          </a:p>
          <a:p>
            <a:pPr lvl="3"/>
            <a:r>
              <a:rPr lang="en-US" b="1" dirty="0" smtClean="0">
                <a:solidFill>
                  <a:srgbClr val="C00000"/>
                </a:solidFill>
              </a:rPr>
              <a:t>$11.4 million for LWIN </a:t>
            </a:r>
            <a:r>
              <a:rPr lang="en-US" dirty="0" smtClean="0"/>
              <a:t>software upgrade/console replacement</a:t>
            </a:r>
          </a:p>
          <a:p>
            <a:pPr lvl="1"/>
            <a:r>
              <a:rPr lang="en-US" dirty="0" smtClean="0"/>
              <a:t>Monitoring any legislative instruments of interest</a:t>
            </a:r>
          </a:p>
          <a:p>
            <a:r>
              <a:rPr lang="en-US" dirty="0" smtClean="0"/>
              <a:t>Additional Special </a:t>
            </a:r>
            <a:r>
              <a:rPr lang="en-US" dirty="0"/>
              <a:t>Legislative </a:t>
            </a:r>
            <a:r>
              <a:rPr lang="en-US" dirty="0" smtClean="0"/>
              <a:t>Session, </a:t>
            </a:r>
            <a:r>
              <a:rPr lang="en-US" b="1" dirty="0" smtClean="0"/>
              <a:t>possibly June 7</a:t>
            </a:r>
            <a:r>
              <a:rPr lang="en-US" b="1" baseline="30000" dirty="0" smtClean="0"/>
              <a:t>th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Address revenue needs</a:t>
            </a:r>
          </a:p>
        </p:txBody>
      </p:sp>
    </p:spTree>
    <p:extLst>
      <p:ext uri="{BB962C8B-B14F-4D97-AF65-F5344CB8AC3E}">
        <p14:creationId xmlns:p14="http://schemas.microsoft.com/office/powerpoint/2010/main" val="37815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L:\Graphics\__la_mer____11___by_figueline-d5hk4kv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L:\Graphics\735a01e67c09edc9b61e8027c4c0a733-d59ig3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t="22349" r="8027"/>
          <a:stretch/>
        </p:blipFill>
        <p:spPr bwMode="auto">
          <a:xfrm>
            <a:off x="0" y="-163904"/>
            <a:ext cx="9153197" cy="5330694"/>
          </a:xfrm>
          <a:prstGeom prst="rect">
            <a:avLst/>
          </a:prstGeom>
          <a:noFill/>
          <a:effectLst>
            <a:glow>
              <a:schemeClr val="accent1">
                <a:alpha val="37000"/>
              </a:schemeClr>
            </a:glow>
            <a:softEdge rad="1143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1365060"/>
            <a:ext cx="9144000" cy="4256140"/>
            <a:chOff x="0" y="1266879"/>
            <a:chExt cx="9144000" cy="4256140"/>
          </a:xfrm>
        </p:grpSpPr>
        <p:pic>
          <p:nvPicPr>
            <p:cNvPr id="47" name="Picture 2" descr="L:\Graphics\__la_mer____11___by_figueline-d5hk4kv.jp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61" b="19227"/>
            <a:stretch/>
          </p:blipFill>
          <p:spPr bwMode="auto">
            <a:xfrm>
              <a:off x="0" y="1276885"/>
              <a:ext cx="9144000" cy="4159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4"/>
            <p:cNvSpPr txBox="1">
              <a:spLocks noChangeArrowheads="1"/>
            </p:cNvSpPr>
            <p:nvPr/>
          </p:nvSpPr>
          <p:spPr>
            <a:xfrm>
              <a:off x="0" y="5009180"/>
              <a:ext cx="9144000" cy="5138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lIns="92075" tIns="46038" rIns="92075" bIns="46038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u="none" strike="noStrike" kern="0" cap="none" spc="30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8" name="Rectangle 4"/>
            <p:cNvSpPr txBox="1">
              <a:spLocks noChangeArrowheads="1"/>
            </p:cNvSpPr>
            <p:nvPr/>
          </p:nvSpPr>
          <p:spPr>
            <a:xfrm>
              <a:off x="0" y="1266879"/>
              <a:ext cx="9144000" cy="98250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 anchorCtr="0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u="none" strike="noStrike" kern="0" cap="none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85599" y="130111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cap="small" spc="-270" dirty="0">
                <a:solidFill>
                  <a:schemeClr val="bg1">
                    <a:lumMod val="85000"/>
                  </a:schemeClr>
                </a:solidFill>
              </a:rPr>
              <a:t>Annual GOHSEP </a:t>
            </a:r>
            <a:r>
              <a:rPr lang="en-US" sz="4000" cap="small" spc="-270" dirty="0" smtClean="0">
                <a:solidFill>
                  <a:schemeClr val="bg1">
                    <a:lumMod val="85000"/>
                  </a:schemeClr>
                </a:solidFill>
              </a:rPr>
              <a:t>Conference</a:t>
            </a:r>
            <a:endParaRPr lang="en-US" sz="4000" spc="-27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4236" y="2707138"/>
            <a:ext cx="9065363" cy="1862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800"/>
              </a:lnSpc>
            </a:pPr>
            <a:r>
              <a:rPr lang="en-US" sz="7200" b="1" spc="-300" dirty="0">
                <a:solidFill>
                  <a:srgbClr val="686868"/>
                </a:solidFill>
              </a:rPr>
              <a:t>Preparedness, Response &amp; Interoperability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599" y="3936887"/>
            <a:ext cx="4246179" cy="131245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8272" y="1890897"/>
            <a:ext cx="8414266" cy="437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OHSEP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D</a:t>
            </a:r>
            <a:r>
              <a:rPr lang="en-US" sz="2800" cap="small" dirty="0" smtClean="0">
                <a:solidFill>
                  <a:schemeClr val="bg1">
                    <a:lumMod val="85000"/>
                  </a:schemeClr>
                </a:solidFill>
              </a:rPr>
              <a:t>irectors </a:t>
            </a: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+ </a:t>
            </a:r>
            <a:r>
              <a:rPr lang="en-US" sz="2800" cap="small" dirty="0" smtClean="0">
                <a:solidFill>
                  <a:schemeClr val="bg1">
                    <a:lumMod val="85000"/>
                  </a:schemeClr>
                </a:solidFill>
              </a:rPr>
              <a:t>Staff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46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State EOC maintained an </a:t>
            </a:r>
            <a:r>
              <a:rPr lang="en-US" sz="2400" b="1" dirty="0" smtClean="0">
                <a:solidFill>
                  <a:schemeClr val="tx1"/>
                </a:solidFill>
              </a:rPr>
              <a:t>open dialogue </a:t>
            </a:r>
            <a:r>
              <a:rPr lang="en-US" sz="2400" dirty="0" smtClean="0">
                <a:solidFill>
                  <a:schemeClr val="tx1"/>
                </a:solidFill>
              </a:rPr>
              <a:t>with parishes throughout recent events.  Will continue to follow that model in future events.</a:t>
            </a: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100" dirty="0" smtClean="0">
                <a:solidFill>
                  <a:schemeClr val="tx1"/>
                </a:solidFill>
              </a:rPr>
              <a:t>Phone calls</a:t>
            </a: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100" dirty="0" smtClean="0">
                <a:solidFill>
                  <a:schemeClr val="tx1"/>
                </a:solidFill>
              </a:rPr>
              <a:t>Emails</a:t>
            </a: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100" dirty="0" err="1" smtClean="0">
                <a:solidFill>
                  <a:schemeClr val="tx1"/>
                </a:solidFill>
              </a:rPr>
              <a:t>WebEOC</a:t>
            </a:r>
            <a:r>
              <a:rPr lang="en-US" sz="2100" dirty="0" smtClean="0">
                <a:solidFill>
                  <a:schemeClr val="tx1"/>
                </a:solidFill>
              </a:rPr>
              <a:t> requests</a:t>
            </a:r>
          </a:p>
          <a:p>
            <a:pPr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400" b="1" dirty="0" smtClean="0">
                <a:solidFill>
                  <a:schemeClr val="tx1"/>
                </a:solidFill>
              </a:rPr>
              <a:t>Parish </a:t>
            </a:r>
            <a:r>
              <a:rPr lang="en-US" sz="2400" b="1" dirty="0">
                <a:solidFill>
                  <a:schemeClr val="tx1"/>
                </a:solidFill>
              </a:rPr>
              <a:t>to Parish assistance </a:t>
            </a:r>
            <a:r>
              <a:rPr lang="en-US" sz="2400" dirty="0">
                <a:solidFill>
                  <a:schemeClr val="tx1"/>
                </a:solidFill>
              </a:rPr>
              <a:t>during the recent flooding events and tornado outbreak was extremely beneficial to the success of the response effort: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100" dirty="0">
                <a:solidFill>
                  <a:schemeClr val="tx1"/>
                </a:solidFill>
              </a:rPr>
              <a:t>Numerous parishes stepped up to help out when resources at the state level were exhausted including; </a:t>
            </a:r>
            <a:r>
              <a:rPr lang="en-US" sz="2100" b="1" dirty="0">
                <a:solidFill>
                  <a:schemeClr val="tx1"/>
                </a:solidFill>
              </a:rPr>
              <a:t>heavy equipment, sandbags, transportation and personnel.</a:t>
            </a:r>
          </a:p>
          <a:p>
            <a:pPr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Request </a:t>
            </a:r>
            <a:r>
              <a:rPr lang="en-US" sz="2400" b="1" dirty="0" err="1">
                <a:solidFill>
                  <a:schemeClr val="tx1"/>
                </a:solidFill>
              </a:rPr>
              <a:t>WebEOC</a:t>
            </a:r>
            <a:r>
              <a:rPr lang="en-US" sz="2400" b="1" dirty="0">
                <a:solidFill>
                  <a:schemeClr val="tx1"/>
                </a:solidFill>
              </a:rPr>
              <a:t> training </a:t>
            </a:r>
            <a:r>
              <a:rPr lang="en-US" sz="2400" dirty="0">
                <a:solidFill>
                  <a:schemeClr val="tx1"/>
                </a:solidFill>
              </a:rPr>
              <a:t>for your parish </a:t>
            </a:r>
            <a:r>
              <a:rPr lang="en-US" sz="2400" dirty="0" smtClean="0">
                <a:solidFill>
                  <a:schemeClr val="tx1"/>
                </a:solidFill>
              </a:rPr>
              <a:t>EOC staff working </a:t>
            </a:r>
            <a:r>
              <a:rPr lang="en-US" sz="2400" dirty="0">
                <a:solidFill>
                  <a:schemeClr val="tx1"/>
                </a:solidFill>
              </a:rPr>
              <a:t>in your EOC during an activation.</a:t>
            </a:r>
          </a:p>
        </p:txBody>
      </p:sp>
    </p:spTree>
    <p:extLst>
      <p:ext uri="{BB962C8B-B14F-4D97-AF65-F5344CB8AC3E}">
        <p14:creationId xmlns:p14="http://schemas.microsoft.com/office/powerpoint/2010/main" val="1837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9383fe21-241c-4b58-a6fa-ef802baabd5f">
      <UserInfo>
        <DisplayName/>
        <AccountId xsi:nil="true"/>
        <AccountType/>
      </UserInfo>
    </Own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C5296AA4CB44AAC993CF3D2FFA90A" ma:contentTypeVersion="0" ma:contentTypeDescription="Create a new document." ma:contentTypeScope="" ma:versionID="aca7f2fccd4ea3c50fbd5cd04c7b52cc">
  <xsd:schema xmlns:xsd="http://www.w3.org/2001/XMLSchema" xmlns:xs="http://www.w3.org/2001/XMLSchema" xmlns:p="http://schemas.microsoft.com/office/2006/metadata/properties" xmlns:ns2="9383fe21-241c-4b58-a6fa-ef802baabd5f" targetNamespace="http://schemas.microsoft.com/office/2006/metadata/properties" ma:root="true" ma:fieldsID="aa856dbb0ad6a99fea3cb64e1314eb2c" ns2:_="">
    <xsd:import namespace="9383fe21-241c-4b58-a6fa-ef802baabd5f"/>
    <xsd:element name="properties">
      <xsd:complexType>
        <xsd:sequence>
          <xsd:element name="documentManagement">
            <xsd:complexType>
              <xsd:all>
                <xsd:element ref="ns2:Own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83fe21-241c-4b58-a6fa-ef802baabd5f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Owner" ma:list="UserInfo" ma:SharePointGroup="0" ma:internalName="Owner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C145BD-0B1E-4AC0-AD2C-112AB022D3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2A9D00-1FD3-41A3-8AA0-A42ECC5C613E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9383fe21-241c-4b58-a6fa-ef802baabd5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8EC8867-868D-4181-8B18-BBB7DA802D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83fe21-241c-4b58-a6fa-ef802baabd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1216</Words>
  <Application>Microsoft Office PowerPoint</Application>
  <PresentationFormat>On-screen Show (4:3)</PresentationFormat>
  <Paragraphs>209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Welcome Comments</vt:lpstr>
      <vt:lpstr>PowerPoint Presentation</vt:lpstr>
      <vt:lpstr>PowerPoint Presentation</vt:lpstr>
      <vt:lpstr>Preparedness Grants</vt:lpstr>
      <vt:lpstr>Legislative Sessions</vt:lpstr>
      <vt:lpstr>PowerPoint Presentation</vt:lpstr>
      <vt:lpstr>Operations</vt:lpstr>
      <vt:lpstr>PowerPoint Presentation</vt:lpstr>
      <vt:lpstr>PowerPoint Presentation</vt:lpstr>
      <vt:lpstr>PowerPoint Presentation</vt:lpstr>
      <vt:lpstr>GOHSEP Preparedness Apps</vt:lpstr>
      <vt:lpstr>Website Updates</vt:lpstr>
      <vt:lpstr>Louisiana Business EOC (LA BEOC)</vt:lpstr>
      <vt:lpstr>Sheltering</vt:lpstr>
      <vt:lpstr>Sheltering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FEMA Monitoring Visit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GOHSEPSlideMaster_Generic_2015</dc:title>
  <dc:creator>swb</dc:creator>
  <dc:description/>
  <cp:lastModifiedBy>Dayries, Christina</cp:lastModifiedBy>
  <cp:revision>92</cp:revision>
  <cp:lastPrinted>2016-04-28T15:56:59Z</cp:lastPrinted>
  <dcterms:created xsi:type="dcterms:W3CDTF">2015-09-22T16:44:38Z</dcterms:created>
  <dcterms:modified xsi:type="dcterms:W3CDTF">2016-05-06T13:24:51Z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ers">
    <vt:lpwstr/>
  </property>
  <property fmtid="{D5CDD505-2E9C-101B-9397-08002B2CF9AE}" pid="3" name="ContentTypeId">
    <vt:lpwstr>0x010100CB9C5296AA4CB44AAC993CF3D2FFA90A</vt:lpwstr>
  </property>
  <property fmtid="{D5CDD505-2E9C-101B-9397-08002B2CF9AE}" pid="4" name="ContentType">
    <vt:lpwstr>Slide</vt:lpwstr>
  </property>
  <property fmtid="{D5CDD505-2E9C-101B-9397-08002B2CF9AE}" pid="5" name="Presentation">
    <vt:lpwstr>GOHSEPSlideMaster_Generic_2015</vt:lpwstr>
  </property>
  <property fmtid="{D5CDD505-2E9C-101B-9397-08002B2CF9AE}" pid="6" name="SlideDescription">
    <vt:lpwstr/>
  </property>
</Properties>
</file>