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70" r:id="rId7"/>
    <p:sldId id="269" r:id="rId8"/>
    <p:sldId id="266" r:id="rId9"/>
    <p:sldId id="260" r:id="rId10"/>
    <p:sldId id="262" r:id="rId11"/>
    <p:sldId id="263" r:id="rId12"/>
    <p:sldId id="261" r:id="rId13"/>
    <p:sldId id="264" r:id="rId14"/>
    <p:sldId id="267" r:id="rId15"/>
    <p:sldId id="271" r:id="rId16"/>
    <p:sldId id="268" r:id="rId17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67609" autoAdjust="0"/>
  </p:normalViewPr>
  <p:slideViewPr>
    <p:cSldViewPr snapToGrid="0" showGuides="1"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7BC0B-C547-4A60-8192-899A288BFA3B}" type="datetimeFigureOut">
              <a:rPr lang="en-US" smtClean="0"/>
              <a:t>2/6/2014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A21F3-1240-4D29-AD6B-0E353D0B2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Film Strip </a:t>
            </a: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b="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(Intermediate)</a:t>
            </a:r>
            <a:endParaRPr lang="en-US" sz="1050" b="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FF0000"/>
                </a:solidFill>
                <a:effectLst/>
                <a:latin typeface="Segoe UI"/>
                <a:ea typeface="Calibri"/>
                <a:cs typeface="Times New Roman"/>
              </a:rPr>
              <a:t> </a:t>
            </a:r>
            <a:endParaRPr lang="en-US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To reproduce the effects on this slide, do the following:</a:t>
            </a: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Slides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Layout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Blank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Design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Themes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next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Colors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Adjacency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Images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Picture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left pane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 Picture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click the drive or library that contains the film strip graphic.  In the right pane of the dialog box, click the film strip graphic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slide, select the picture.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Picture Tools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in the bottom right corner of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Size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group, click the arrow to launch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 Picture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Picture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dialog,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 and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 and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Rotate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 set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Height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3.02”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10.1”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Picture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Position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Position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pane in the right pane,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1200" b="0" dirty="0" smtClean="0">
                <a:effectLst/>
                <a:latin typeface="Segoe UI"/>
                <a:ea typeface="Calibri"/>
                <a:cs typeface="Times New Roman"/>
              </a:rPr>
              <a:t>Horizontal: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-0.05”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From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Top Left Corner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1200" b="0" dirty="0" smtClean="0">
                <a:effectLst/>
                <a:latin typeface="Segoe UI"/>
                <a:ea typeface="Calibri"/>
                <a:cs typeface="Times New Roman"/>
              </a:rPr>
              <a:t>Vertical: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2”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From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Top Left Corner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8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Picture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dialog,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Shadow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 and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Shadow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Color: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Brown, Text 1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(under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Theme Colors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first row, second option from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Size: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Blur: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12 pt.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Angle: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45 Degrees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Distance: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5 pt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Close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Picture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Media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Video,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and then click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Video from File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left pane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click the drive or library that contains the video.  In the right pane of the dialog box, click the first video that you want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video.</a:t>
            </a:r>
            <a:r>
              <a:rPr lang="en-US" sz="1200" baseline="0" dirty="0" smtClean="0">
                <a:effectLst/>
                <a:latin typeface="Segoe UI"/>
                <a:ea typeface="Calibri"/>
                <a:cs typeface="Times New Roman"/>
              </a:rPr>
              <a:t>  U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 Tools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click the arrow in the bottom right corner of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Video Styles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group to launch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 Video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dialog box.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9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dialog box,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and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 and Rotate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set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3.35”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Height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2.26”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9144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Option 1: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dialog box,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and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Scale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uncheck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Lock Aspect Ratio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set video size out-of-aspect.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9144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Option 2: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dialog box,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Crop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and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Crop Position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the in the right pane, set the viewable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3.35”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Height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2.26”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Still in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Crop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on the right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Picture Position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adjust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Offset X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Offset 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view desired portion of video.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14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dialog box,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Position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pane.</a:t>
            </a:r>
            <a:r>
              <a:rPr lang="en-US" sz="1200" baseline="0" dirty="0" smtClean="0">
                <a:effectLst/>
                <a:latin typeface="Segoe UI"/>
                <a:ea typeface="Calibri"/>
                <a:cs typeface="Times New Roman"/>
              </a:rPr>
              <a:t>  U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Position on Slide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set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Horizontal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0”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2.4”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14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video,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choose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After Previous.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14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Send to Back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14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Media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Video,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and then click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Video from File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14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left pane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click the drive or library that contains the video.  In the right pane of the dialog box, click the second video that you want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14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second video.</a:t>
            </a:r>
            <a:r>
              <a:rPr lang="en-US" sz="1200" baseline="0" dirty="0" smtClean="0">
                <a:effectLst/>
                <a:latin typeface="Segoe UI"/>
                <a:ea typeface="Calibri"/>
                <a:cs typeface="Times New Roman"/>
              </a:rPr>
              <a:t> U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 Tools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click the arrow in the bottom right corner of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Video Styles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group to launch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 Video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dialog box.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14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dialog box,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and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 and Rotate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set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3.35”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Height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2.26”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14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dialog box,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Position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 and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Position on Slide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set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Horizontal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3.32”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2.4”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14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video.</a:t>
            </a:r>
            <a:r>
              <a:rPr lang="en-US" sz="1200" baseline="0" dirty="0" smtClean="0">
                <a:effectLst/>
                <a:latin typeface="Segoe UI"/>
                <a:ea typeface="Calibri"/>
                <a:cs typeface="Times New Roman"/>
              </a:rPr>
              <a:t> 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choose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After Previous.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14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Send to Back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14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Media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Video,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and then click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Video from File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14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left pane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click the drive or library that contains the video.  In the right pane of the dialog box, click the third video that you want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14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second video,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 Tools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click the arrow in the bottom right corner of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Video Styles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group </a:t>
            </a:r>
            <a:r>
              <a:rPr lang="en-US" sz="1200" kern="120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to launch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 Video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dialog box.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14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dialog box,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and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 and Rotate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set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3.35”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Height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2.26”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14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dialog box,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Position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 and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Position on Slide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set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Horizontal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6.65”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2.4”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14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video,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choose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After Previous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14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Send to Back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 startAt="14"/>
              <a:tabLst>
                <a:tab pos="4572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Close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45720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 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457200" marR="0" indent="-4000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To reproduce the background effects on this slide, do the following:</a:t>
            </a:r>
          </a:p>
          <a:p>
            <a:pPr marL="457200" marR="0" indent="-4000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Design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bottom right corner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Background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opening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Background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dialog box.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Under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Gradient stops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click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Add gradient stop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Remove gradient stop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until two stops appear on the slider. Customize the gradient stops as follows: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 the first stop on the slider, and then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In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Position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box, enter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40%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Click the button next to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Color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and then under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Theme Colors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click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Tan, Accent 5, Lighter 80%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(second row, ninth option from the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 the last stop on the list, and then do the following: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In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Position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box, enter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100%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Click the button next to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Color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and then under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Theme Colors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click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Tan, Accent 6, Darker 25%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(fifth row, tenth option from the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Close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Background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A473-29BD-4E10-A169-CB6EBA4797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63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15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97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92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14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62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11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43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01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41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34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38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27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98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A21F3-1240-4D29-AD6B-0E353D0B2D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22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0C97-B000-4933-A061-2F16326440AD}" type="datetimeFigureOut">
              <a:rPr lang="en-US" smtClean="0"/>
              <a:t>2/6/2014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FF9FB-2E07-4CDA-9DCB-39A79E2C8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08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tx1">
                <a:lumMod val="75000"/>
                <a:lumOff val="25000"/>
              </a:schemeClr>
            </a:gs>
            <a:gs pos="0">
              <a:schemeClr val="tx1">
                <a:lumMod val="50000"/>
                <a:lumOff val="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50C97-B000-4933-A061-2F16326440AD}" type="datetimeFigureOut">
              <a:rPr lang="en-US" smtClean="0"/>
              <a:t>2/6/2014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FF9FB-2E07-4CDA-9DCB-39A79E2C8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9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5.jpeg"/><Relationship Id="rId3" Type="http://schemas.microsoft.com/office/2007/relationships/media" Target="../media/media2.wm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3.png"/><Relationship Id="rId5" Type="http://schemas.microsoft.com/office/2007/relationships/media" Target="../media/media3.wmv"/><Relationship Id="rId15" Type="http://schemas.openxmlformats.org/officeDocument/2006/relationships/image" Target="../media/image7.jpg"/><Relationship Id="rId10" Type="http://schemas.openxmlformats.org/officeDocument/2006/relationships/image" Target="../media/image2.png"/><Relationship Id="rId4" Type="http://schemas.openxmlformats.org/officeDocument/2006/relationships/video" Target="../media/media2.wmv"/><Relationship Id="rId9" Type="http://schemas.openxmlformats.org/officeDocument/2006/relationships/image" Target="../media/image1.png"/><Relationship Id="rId1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2 Acheivement_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lum contrast="20000"/>
          </a:blip>
          <a:srcRect l="10334" r="4722"/>
          <a:stretch/>
        </p:blipFill>
        <p:spPr>
          <a:xfrm>
            <a:off x="6083930" y="2194560"/>
            <a:ext cx="3079648" cy="2066544"/>
          </a:xfrm>
          <a:prstGeom prst="rect">
            <a:avLst/>
          </a:prstGeom>
        </p:spPr>
      </p:pic>
      <p:pic>
        <p:nvPicPr>
          <p:cNvPr id="6" name="13 Acheivement_v2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7827" t="443" r="6830" b="-443"/>
          <a:stretch/>
        </p:blipFill>
        <p:spPr>
          <a:xfrm>
            <a:off x="3032911" y="2190395"/>
            <a:ext cx="3094140" cy="2066544"/>
          </a:xfrm>
          <a:prstGeom prst="rect">
            <a:avLst/>
          </a:prstGeom>
        </p:spPr>
      </p:pic>
      <p:pic>
        <p:nvPicPr>
          <p:cNvPr id="7" name="14 Acheivement_v2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10025" r="5514"/>
          <a:stretch/>
        </p:blipFill>
        <p:spPr>
          <a:xfrm>
            <a:off x="-2" y="2194560"/>
            <a:ext cx="3063240" cy="206727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6965" y="1828800"/>
            <a:ext cx="9237931" cy="2761309"/>
          </a:xfrm>
          <a:prstGeom prst="rect">
            <a:avLst/>
          </a:prstGeom>
          <a:noFill/>
          <a:ln>
            <a:noFill/>
          </a:ln>
          <a:effectLst>
            <a:outerShdw blurRad="152400" dist="63500" dir="2700000" algn="tl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395"/>
            <a:ext cx="3032911" cy="2066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200" y="2190396"/>
            <a:ext cx="2946341" cy="20665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40" y="2185496"/>
            <a:ext cx="2989559" cy="20714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5458" y="1171977"/>
            <a:ext cx="7740204" cy="523220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ST. LANDRY PARISH LAWTELL TRAIN DERAILMENT 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704563" y="5022761"/>
            <a:ext cx="3734874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AUGUST  4,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54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27300" y="986774"/>
            <a:ext cx="3773511" cy="369332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3000"/>
              </a:schemeClr>
            </a:glow>
            <a:innerShdw blurRad="114300">
              <a:prstClr val="black"/>
            </a:innerShd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EVACUATIONS &amp; RE-ENTRY</a:t>
            </a:r>
            <a:endParaRPr lang="en-US" b="1" dirty="0"/>
          </a:p>
        </p:txBody>
      </p:sp>
      <p:pic>
        <p:nvPicPr>
          <p:cNvPr id="5" name="Picture 4" descr="Home Re-Entry Forms Scanned August 7, 2013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4" t="14093" r="40692" b="3235"/>
          <a:stretch/>
        </p:blipFill>
        <p:spPr>
          <a:xfrm>
            <a:off x="643944" y="239799"/>
            <a:ext cx="3683356" cy="502766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  <a:softEdge rad="63500"/>
          </a:effectLst>
        </p:spPr>
      </p:pic>
      <p:pic>
        <p:nvPicPr>
          <p:cNvPr id="6" name="Picture 5" descr="Home Re-Entry Forms Scanned August 7, 2013.pdf - Adobe Read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4" t="12262" r="40563" b="1926"/>
          <a:stretch/>
        </p:blipFill>
        <p:spPr>
          <a:xfrm>
            <a:off x="4893971" y="1841679"/>
            <a:ext cx="3618963" cy="466215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643944" y="5434885"/>
            <a:ext cx="3683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 MILE RADIUS REDUCED TO ¼ MILE RADIUS ON AUGUST 6TH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43929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8" y="300576"/>
            <a:ext cx="5138670" cy="358569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0" y="4962486"/>
            <a:ext cx="3889419" cy="369332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3000"/>
              </a:schemeClr>
            </a:glow>
            <a:innerShdw blurRad="114300">
              <a:prstClr val="black"/>
            </a:innerShd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EXPECT THE UNEXPECTED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87" y="2743199"/>
            <a:ext cx="4958366" cy="392698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50800" dir="4800000" sx="2000" sy="2000" algn="ctr" rotWithShape="0">
              <a:srgbClr val="000000">
                <a:alpha val="43137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99168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8" y="257577"/>
            <a:ext cx="4597758" cy="316820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4861774" y="540912"/>
            <a:ext cx="3889419" cy="369332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3000"/>
              </a:schemeClr>
            </a:glow>
            <a:innerShdw blurRad="114300">
              <a:prstClr val="black"/>
            </a:innerShd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CLEAN UP &amp; RECOVERY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87" y="1615019"/>
            <a:ext cx="4675031" cy="3070538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6" y="3262373"/>
            <a:ext cx="5293217" cy="332275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4406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60" y="1491137"/>
            <a:ext cx="4700788" cy="4582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85245" y="383518"/>
            <a:ext cx="3889419" cy="369332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3000"/>
              </a:schemeClr>
            </a:glow>
            <a:innerShdw blurRad="114300">
              <a:prstClr val="black"/>
            </a:innerShd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CLEAN UP &amp; RECOVERY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24247" y="844806"/>
            <a:ext cx="7611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AUGUST 6, 2014 @ 9:00 a.m. THE FIRST TRAIN WENT THROUGH DERAILMENT SITE ON REPAIRED TRACK AT A REDUCED SPEED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04552" y="6027313"/>
            <a:ext cx="7431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AUGUST 8, 2014 EVACUATIONS LIFTED AND U.S. 190 OPEN TO THE PUBLIC, ONE LANE AT A REDUCED SPEED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70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2518" y="514744"/>
            <a:ext cx="3889419" cy="369332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3000"/>
              </a:schemeClr>
            </a:glow>
            <a:innerShdw blurRad="114300">
              <a:prstClr val="black"/>
            </a:innerShd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CLEAN UP &amp; RECOVERY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951148" y="2366914"/>
            <a:ext cx="5422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AUGUST 13, 2013 THE LAST THREE BOX CARS WERE REMOVED FROM THE DERAILMENT SITE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51148" y="3181911"/>
            <a:ext cx="5331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AUGUST 13, 2013 DRAINAGE DITCHES ALONG FRANK RD AND SUMMNER RD INTO BAYOU MALLET TRAVELING ALL THE WAY TO HWY 752 WERE WALKED AND CLEANED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96224" y="4622280"/>
            <a:ext cx="5422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AUGUST 14, 2013 U.S. 190 COMPLETELY RE-OPENED FOR NORMAL OPERATIONS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51149" y="1238184"/>
            <a:ext cx="5331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AUGUST 9, 2013 ALL REMAINING EVACUEES STAYING IN HOTELS PROVIDED BY UNION PACIFIC RETURN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27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2518" y="514744"/>
            <a:ext cx="3889419" cy="369332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3000"/>
              </a:schemeClr>
            </a:glow>
            <a:innerShdw blurRad="114300">
              <a:prstClr val="black"/>
            </a:innerShd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CLEAN UP &amp; RECOVERY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99633" y="3367364"/>
            <a:ext cx="5750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AUGUST 29, 2013 EXCAVATION OF CONTAMINATED SOIL BEGINS AT THE DERAILMENT SITE ALONG U.S. 190, FIBER OPTIC CABLE COMPLICATIONS PROLONGED BEGINNING OF CLEAN UP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99633" y="2519083"/>
            <a:ext cx="5634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AUGUST 27, 2013 FARMERS WERE ALLOWED TO START DRAINING FIELDS WITH </a:t>
            </a:r>
            <a:r>
              <a:rPr lang="en-US" dirty="0" smtClean="0"/>
              <a:t>PUMPS UNRESTRICTED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99633" y="4800980"/>
            <a:ext cx="5634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NOVEMBER 1, 2013 COMPLETE CLEAN UP OF DERAILMENT SITE AND AFFECTED AREA FINISHED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633" y="1383895"/>
            <a:ext cx="5462489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6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515"/>
            <a:ext cx="9144000" cy="6096000"/>
          </a:xfrm>
          <a:prstGeom prst="rect">
            <a:avLst/>
          </a:prstGeom>
          <a:effectLst>
            <a:innerShdw blurRad="114300">
              <a:prstClr val="black"/>
            </a:innerShdw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798490" y="596185"/>
            <a:ext cx="788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TRAIN DERAILS AT APPROXIMATELY 3:22 PM ON SUNDAY AFTERNOON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67425" y="965517"/>
            <a:ext cx="880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26 CARS DERAILED, 23 OF THOSE CARS WERE ON THEIR SIDES AND 3 REMAINED UPRIGHT, OF THE 26 CARS 14 WERE CARRYING HAZARDOUS MATERIALS OF WHICH 3 WERE LEAKING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35250" y="4288665"/>
            <a:ext cx="385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1800 FEET OF RAIL TRACK IN NEED OF REPAIRS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74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25792" y="919985"/>
            <a:ext cx="388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RAINS </a:t>
            </a:r>
            <a:r>
              <a:rPr lang="en-US" b="1" dirty="0" smtClean="0"/>
              <a:t>BEGAN </a:t>
            </a:r>
            <a:r>
              <a:rPr lang="en-US" b="1" dirty="0" smtClean="0"/>
              <a:t>ABOUT 1 HOUR LATER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746" y="2920084"/>
            <a:ext cx="6117465" cy="3789808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  <a:softEdge rad="63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" y="817648"/>
            <a:ext cx="4842456" cy="301902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5847008" y="1533565"/>
            <a:ext cx="2215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WITHIN A 2 HOUR PERIOD, 0.78 INCHES OF RAIN FELL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73622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2"/>
            <a:ext cx="9144000" cy="673417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991674" y="888642"/>
            <a:ext cx="5383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US 190 CLOSED TO TRAFFIC, TURNED INTO STAGING AREA FOR </a:t>
            </a:r>
            <a:r>
              <a:rPr lang="en-US" b="1" dirty="0" smtClean="0">
                <a:solidFill>
                  <a:srgbClr val="FFFF00"/>
                </a:solidFill>
              </a:rPr>
              <a:t>UNION PACIFIC AND CONTRACTORS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548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206062"/>
            <a:ext cx="5143500" cy="646519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7596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3" y="695459"/>
            <a:ext cx="7302321" cy="544776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99809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2427" y="682580"/>
            <a:ext cx="8062175" cy="5386090"/>
          </a:xfrm>
          <a:prstGeom prst="rect">
            <a:avLst/>
          </a:prstGeom>
          <a:gradFill>
            <a:gsLst>
              <a:gs pos="2000">
                <a:schemeClr val="tx1">
                  <a:lumMod val="75000"/>
                  <a:lumOff val="2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40000">
                <a:schemeClr val="bg2">
                  <a:tint val="45000"/>
                  <a:shade val="99000"/>
                  <a:satMod val="350000"/>
                </a:schemeClr>
              </a:gs>
              <a:gs pos="100000">
                <a:schemeClr val="bg2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  <a:effectLst>
            <a:glow rad="1397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400" b="1" dirty="0"/>
              <a:t>What products were released from the derailment</a:t>
            </a:r>
            <a:r>
              <a:rPr lang="en-US" sz="1400" b="1" dirty="0" smtClean="0"/>
              <a:t>?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err="1"/>
              <a:t>Sulfidic</a:t>
            </a:r>
            <a:r>
              <a:rPr lang="en-US" sz="1400" b="1" dirty="0"/>
              <a:t> Caustic </a:t>
            </a:r>
            <a:r>
              <a:rPr lang="en-US" sz="1400" b="1" dirty="0" smtClean="0"/>
              <a:t>Solution</a:t>
            </a:r>
          </a:p>
          <a:p>
            <a:endParaRPr lang="en-US" sz="1200" dirty="0"/>
          </a:p>
          <a:p>
            <a:r>
              <a:rPr lang="en-US" sz="1200" dirty="0" err="1"/>
              <a:t>Sulfidic</a:t>
            </a:r>
            <a:r>
              <a:rPr lang="en-US" sz="1200" dirty="0"/>
              <a:t> caustic solution is mainly water with sodium hydroxide and sodium sulfide in it. The solution is</a:t>
            </a:r>
          </a:p>
          <a:p>
            <a:r>
              <a:rPr lang="en-US" sz="1200" dirty="0"/>
              <a:t>caustic, meaning that if the liquid gets on the skin, it may cause a burn. Measurements of surface water</a:t>
            </a:r>
          </a:p>
          <a:p>
            <a:r>
              <a:rPr lang="en-US" sz="1200" dirty="0"/>
              <a:t>near the derailment site indicate that if the </a:t>
            </a:r>
            <a:r>
              <a:rPr lang="en-US" sz="1200" dirty="0" err="1"/>
              <a:t>sulfidic</a:t>
            </a:r>
            <a:r>
              <a:rPr lang="en-US" sz="1200" dirty="0"/>
              <a:t> caustic solution did enter the ditches near the</a:t>
            </a:r>
          </a:p>
          <a:p>
            <a:r>
              <a:rPr lang="en-US" sz="1200" dirty="0"/>
              <a:t>derailment site, the amount was so small that it did not cause the water to go over the limit set by the</a:t>
            </a:r>
          </a:p>
          <a:p>
            <a:r>
              <a:rPr lang="en-US" sz="1200" dirty="0"/>
              <a:t>United States Environmental Protection </a:t>
            </a:r>
            <a:r>
              <a:rPr lang="en-US" sz="1200" dirty="0" smtClean="0"/>
              <a:t>Agency. Although </a:t>
            </a:r>
            <a:r>
              <a:rPr lang="en-US" sz="1200" dirty="0"/>
              <a:t>spilled </a:t>
            </a:r>
            <a:r>
              <a:rPr lang="en-US" sz="1200" dirty="0" err="1"/>
              <a:t>sulfidic</a:t>
            </a:r>
            <a:r>
              <a:rPr lang="en-US" sz="1200" dirty="0"/>
              <a:t> caustic solution does not get into the air, the product may release </a:t>
            </a:r>
            <a:r>
              <a:rPr lang="en-US" sz="1200" dirty="0" smtClean="0"/>
              <a:t>hydrogen sulfide</a:t>
            </a:r>
            <a:r>
              <a:rPr lang="en-US" sz="1200" dirty="0"/>
              <a:t>, a gas that smells like sulfur or rotten eggs. Hydrogen sulfide was not detected with monitoring</a:t>
            </a:r>
          </a:p>
          <a:p>
            <a:r>
              <a:rPr lang="en-US" sz="1200" dirty="0"/>
              <a:t>instruments in the community air</a:t>
            </a:r>
            <a:r>
              <a:rPr lang="en-US" sz="1200" dirty="0" smtClean="0"/>
              <a:t>.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Lubricating </a:t>
            </a:r>
            <a:r>
              <a:rPr lang="en-US" sz="1400" b="1" dirty="0" smtClean="0"/>
              <a:t>Oil</a:t>
            </a:r>
          </a:p>
          <a:p>
            <a:endParaRPr lang="en-US" sz="1200" dirty="0"/>
          </a:p>
          <a:p>
            <a:r>
              <a:rPr lang="en-US" sz="1200" dirty="0"/>
              <a:t>Lubricating oil is a petroleum distillate that has been water treated to remove sulfur; it is a bright </a:t>
            </a:r>
            <a:r>
              <a:rPr lang="en-US" sz="1200" dirty="0" err="1"/>
              <a:t>strawcolored</a:t>
            </a:r>
            <a:endParaRPr lang="en-US" sz="1200" dirty="0"/>
          </a:p>
          <a:p>
            <a:r>
              <a:rPr lang="en-US" sz="1200" dirty="0"/>
              <a:t>liquid with a mild lube oil odor. Lubricating oils are commonly used for a variety of commercial and</a:t>
            </a:r>
          </a:p>
          <a:p>
            <a:r>
              <a:rPr lang="en-US" sz="1200" dirty="0"/>
              <a:t>industrial applications. Spilled lubricating oils evaporate very slowly and do not affect air quality.</a:t>
            </a:r>
          </a:p>
          <a:p>
            <a:r>
              <a:rPr lang="en-US" sz="1200" dirty="0"/>
              <a:t>Lubricating oil was not detected in water samples from ditches or the bayou near the derailment site</a:t>
            </a:r>
            <a:r>
              <a:rPr lang="en-US" sz="1200" dirty="0" smtClean="0"/>
              <a:t>.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err="1" smtClean="0"/>
              <a:t>Dodecanol</a:t>
            </a:r>
            <a:endParaRPr lang="en-US" sz="1400" b="1" dirty="0" smtClean="0"/>
          </a:p>
          <a:p>
            <a:endParaRPr lang="en-US" sz="1200" dirty="0"/>
          </a:p>
          <a:p>
            <a:r>
              <a:rPr lang="en-US" sz="1200" dirty="0" err="1"/>
              <a:t>Dodecanol</a:t>
            </a:r>
            <a:r>
              <a:rPr lang="en-US" sz="1200" dirty="0"/>
              <a:t> is an alcohol that gives off a fatty odor. </a:t>
            </a:r>
            <a:r>
              <a:rPr lang="en-US" sz="1200" dirty="0" err="1"/>
              <a:t>Dodecanol</a:t>
            </a:r>
            <a:r>
              <a:rPr lang="en-US" sz="1200" dirty="0"/>
              <a:t> is commonly used in shampoos, cosmetics,</a:t>
            </a:r>
          </a:p>
          <a:p>
            <a:r>
              <a:rPr lang="en-US" sz="1200" dirty="0"/>
              <a:t>and pharmaceuticals. </a:t>
            </a:r>
            <a:r>
              <a:rPr lang="en-US" sz="1200" dirty="0" err="1"/>
              <a:t>Dodecanol</a:t>
            </a:r>
            <a:r>
              <a:rPr lang="en-US" sz="1200" dirty="0"/>
              <a:t> is also a common flavoring ingredient in drinks, ice cream, candy, chewing</a:t>
            </a:r>
          </a:p>
          <a:p>
            <a:r>
              <a:rPr lang="en-US" sz="1200" dirty="0"/>
              <a:t>gum, and syrups. </a:t>
            </a:r>
            <a:r>
              <a:rPr lang="en-US" sz="1200" dirty="0" err="1"/>
              <a:t>Dodecanol</a:t>
            </a:r>
            <a:r>
              <a:rPr lang="en-US" sz="1200" dirty="0"/>
              <a:t> is considered practically non‐toxic to humans and animals.</a:t>
            </a:r>
          </a:p>
          <a:p>
            <a:r>
              <a:rPr lang="en-US" sz="1200" dirty="0" err="1"/>
              <a:t>Dodecanol</a:t>
            </a:r>
            <a:r>
              <a:rPr lang="en-US" sz="1200" dirty="0"/>
              <a:t> liquid spilled in water and soil breaks down quickly in the environment. </a:t>
            </a:r>
            <a:r>
              <a:rPr lang="en-US" sz="1200" dirty="0" err="1"/>
              <a:t>Dodecanol</a:t>
            </a:r>
            <a:r>
              <a:rPr lang="en-US" sz="1200" dirty="0"/>
              <a:t> was detected</a:t>
            </a:r>
          </a:p>
          <a:p>
            <a:r>
              <a:rPr lang="en-US" sz="1200" dirty="0"/>
              <a:t>in water samples collected from ditches and the bayou near the derailment site. For 12 days after the</a:t>
            </a:r>
          </a:p>
          <a:p>
            <a:r>
              <a:rPr lang="en-US" sz="1200" dirty="0"/>
              <a:t>derailment, </a:t>
            </a:r>
            <a:r>
              <a:rPr lang="en-US" sz="1200" dirty="0" err="1"/>
              <a:t>dodecanol</a:t>
            </a:r>
            <a:r>
              <a:rPr lang="en-US" sz="1200" dirty="0"/>
              <a:t> was detected in water samples collected from areas near the derailment site. The</a:t>
            </a:r>
          </a:p>
          <a:p>
            <a:r>
              <a:rPr lang="en-US" sz="1200" dirty="0"/>
              <a:t>most recent water samples collected on August 17 and 18 did not have detectable amounts of </a:t>
            </a:r>
            <a:r>
              <a:rPr lang="en-US" sz="1200" dirty="0" err="1"/>
              <a:t>dodecanol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210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355"/>
            <a:ext cx="9144000" cy="6313289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softEdge rad="25400"/>
          </a:effectLst>
        </p:spPr>
      </p:pic>
      <p:sp>
        <p:nvSpPr>
          <p:cNvPr id="3" name="TextBox 2"/>
          <p:cNvSpPr txBox="1"/>
          <p:nvPr/>
        </p:nvSpPr>
        <p:spPr>
          <a:xfrm>
            <a:off x="1197735" y="412124"/>
            <a:ext cx="6967471" cy="369332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KNOW THE PEOPLE AROUND THE TABLE, BEFORE INCIDENT NOT AFTER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46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420" y="3219518"/>
            <a:ext cx="5009882" cy="328431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4539802" y="1746629"/>
            <a:ext cx="3773511" cy="369332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3000"/>
              </a:schemeClr>
            </a:glow>
            <a:innerShdw blurRad="114300">
              <a:prstClr val="black"/>
            </a:innerShd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EVACUATIONS &amp; RE-ENTRY</a:t>
            </a:r>
            <a:endParaRPr lang="en-US" b="1" dirty="0"/>
          </a:p>
        </p:txBody>
      </p:sp>
      <p:pic>
        <p:nvPicPr>
          <p:cNvPr id="7" name="Picture 6" descr="Lawtell 1Mile Evac Radius.pdf - Adobe Read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7" t="12262" r="34084" b="3496"/>
          <a:stretch/>
        </p:blipFill>
        <p:spPr>
          <a:xfrm>
            <a:off x="289774" y="162527"/>
            <a:ext cx="4250028" cy="4146997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289774" y="4958366"/>
            <a:ext cx="332918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226 homes, 11 businesses, 237 addresses in the 1 mile radius, estimated 791 people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454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11- Film Strip_SHIP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84543B7-9305-4BEB-8850-4DD74EFF95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Film strip (with video)</Template>
  <TotalTime>0</TotalTime>
  <Words>683</Words>
  <Application>Microsoft Office PowerPoint</Application>
  <PresentationFormat>On-screen Show (4:3)</PresentationFormat>
  <Paragraphs>126</Paragraphs>
  <Slides>15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Segoe UI</vt:lpstr>
      <vt:lpstr>Times New Roman</vt:lpstr>
      <vt:lpstr>11- Film Strip_SHIP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2014-02-05T20:08:27Z</dcterms:created>
  <dcterms:modified xsi:type="dcterms:W3CDTF">2014-02-06T20:41:23Z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TC027280319991</vt:lpwstr>
  </property>
</Properties>
</file>