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1" r:id="rId2"/>
    <p:sldId id="258" r:id="rId3"/>
    <p:sldId id="259" r:id="rId4"/>
    <p:sldId id="303" r:id="rId5"/>
    <p:sldId id="266" r:id="rId6"/>
    <p:sldId id="267" r:id="rId7"/>
    <p:sldId id="271" r:id="rId8"/>
    <p:sldId id="272" r:id="rId9"/>
    <p:sldId id="274" r:id="rId10"/>
    <p:sldId id="275" r:id="rId11"/>
    <p:sldId id="276" r:id="rId12"/>
    <p:sldId id="277" r:id="rId13"/>
    <p:sldId id="279" r:id="rId14"/>
    <p:sldId id="287" r:id="rId15"/>
    <p:sldId id="289" r:id="rId16"/>
    <p:sldId id="291" r:id="rId17"/>
    <p:sldId id="292" r:id="rId18"/>
    <p:sldId id="293" r:id="rId19"/>
    <p:sldId id="296" r:id="rId20"/>
    <p:sldId id="297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2">
          <p15:clr>
            <a:srgbClr val="A4A3A4"/>
          </p15:clr>
        </p15:guide>
        <p15:guide id="2" pos="54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6D5"/>
    <a:srgbClr val="C60202"/>
    <a:srgbClr val="E00202"/>
    <a:srgbClr val="595959"/>
    <a:srgbClr val="175195"/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0" autoAdjust="0"/>
    <p:restoredTop sz="95817" autoAdjust="0"/>
  </p:normalViewPr>
  <p:slideViewPr>
    <p:cSldViewPr snapToGrid="0" snapToObjects="1">
      <p:cViewPr varScale="1">
        <p:scale>
          <a:sx n="101" d="100"/>
          <a:sy n="101" d="100"/>
        </p:scale>
        <p:origin x="384" y="96"/>
      </p:cViewPr>
      <p:guideLst>
        <p:guide orient="horz" pos="1862"/>
        <p:guide pos="54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2800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C45A5-ABF6-294B-AD34-8D354E41A0DC}" type="datetime1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Debris PPT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BE482-B788-7448-8155-1973FBB90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8334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B34C1-0831-504E-A6F8-45A81B9ADCB8}" type="datetime1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Debris PPT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F811F-1928-254C-BF43-FB576277D2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85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Debris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5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spcBef>
                <a:spcPts val="711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Administer as your own.</a:t>
            </a:r>
          </a:p>
          <a:p>
            <a:pPr lvl="2">
              <a:spcBef>
                <a:spcPts val="711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25% cost share.</a:t>
            </a:r>
          </a:p>
          <a:p>
            <a:pPr lvl="2">
              <a:spcBef>
                <a:spcPts val="711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De-obligation risk.</a:t>
            </a: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applicants that turn the entire process over to the Management/Monitoring firms and take a hands off approach are more likely to have a problem with everything, documentation, quantification, reimbursement etc.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ACT LIJKE THE MONEY IS YOUR MONEY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Always know what is going on.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Turning loose of the process is like signing a blank check.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Relationship FEMA and GOHSEP have with YOUR contractors, they do not work for anyone other than you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FEMA and/or GOHSEP can provide technical assistance when you request (Pre or Post event)</a:t>
            </a:r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85653A9-5441-354B-B618-C10DD6CBD29F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3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applicants that turn the entire process over to the Management/Monitoring firms and take a hands off approach are more likely to have a problem with everything, documentation, quantification, reimbursement etc.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Always know what is going on.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Turning loose of the process is like signing a blank check.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Relationship FEMA and GOHSEP have with YOUR contractors, they do not work for anyone other than you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FEMA and/or GOHSEP can provide technical assistance when you request (Pre or Post event)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C7CAB3F-0A68-2040-B16E-119562FB1518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Reference handout backside with FEMA debris related references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Know what the procurement process is and follow the rules (Discussed earlier by Mr. Plaia)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That cost are incurred have to be reasonable (FEMA determines what is reasonable as well as eligible)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Owner again needs to monitor/manage the process either force account or contract of both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Become familiar with Louisiana Dept. of Environmental Quality (LDEQ) rules for collection and disposal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C38A1B9-4C38-D144-A23D-E0F8F2305067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Reference handout backside with FEMA debris related references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Know what the procurement process is and follow the rules (Discussed earlier by Mr. Plaia)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That cost are incurred have to be reasonable (FEMA determines what is reasonable as well as eligible)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Owner again needs to monitor/manage the process either force account or contract of both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Become familiar with Louisiana Dept. of Environmental Quality (LDEQ) rules for collection and disposal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93E0EAF-85E3-A24F-BDE0-E114D7ED8F91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8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Develop a documentation template and ask FEMA to review and comment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Labor hours and equipment hours documented correctly will validate equipment usage (operator charges 8 hours of time and the equipment usage is show as 12 hours) problem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Recommend anything hauled be documented using a haul ticket (hard copy or electronic)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FEMA 325 pg 24-25 detail required documentation for Dangerous Trees, Limbs and stumps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270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7270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F4213CC2-D301-D34C-A6A4-8E6F0CBC5753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27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Chapter 3 of FEMA 325 describes Debris Removal form Public Property and the eligibility of such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level of documentation needed for PW formulation will be different than a request for reimbursement from GOHSEP.  The GOHSEP documentation will need to be more detailed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cheapest thing you will ever buy is a digital camera to capture the threat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Who removed the debris? (We Did), What kind of debris did you remove?(don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remember)Where did you take the debris?(Don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have any record of that) How Much did it cost? (500k)  = no reimbursement for undocumented work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747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A8CDC7E-B14D-5547-B94F-BB9E68B08B8F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96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Chapter 3 of FEMA 325 describes Debris Removal form Public Property and the eligibility of such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level of documentation needed for PW formulation will be different than a request for reimbursement from GOHSEP.  The GOHSEP documentation will need to be more detailed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cheapest thing you will ever buy is a digital camera to capture the threat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Who removed the debris? (We Did), What kind of debris did you remove?(don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remember)Where did you take the debris?(Don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have any record of that) How Much did it cost? (500k)  = no reimbursement for undocumented work</a:t>
            </a: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7578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B09EFA0D-D01E-4248-A25F-5BCE9DF5CFE8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2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>
                <a:latin typeface="Calibri" charset="0"/>
              </a:rPr>
              <a:t>BIGGEST PROBLEM AND THE BIGGEST HEADACHE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All debris removal work should be quantified to determine if the work is reasonable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Making a reasonable determination is impossible without some type of quantity and cost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Minimize your risk and use best practices: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Lump Sum Contracts (You Paid $100,000.00 to have debris removed, did you pay to get one stick or 100 sticks removed)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Unit Price Contracts (capture everything reference pay items in your contract)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E35D2A83-A0CC-7E47-8158-4A24D621E864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3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Knowing these five things will assist you in getting FEMA reimbursement as well as keeping the funds.  Don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t let the grant become a short term loan.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Joke about golf (Mike not being able to see very far----)</a:t>
            </a: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98FE8CF-C355-0C40-9E5B-DEC4E56B1E7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300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Knowing these five things will assist you in getting FEMA reimbursement as well as keeping the funds.  Don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t let the grant become a short term loan.</a:t>
            </a:r>
          </a:p>
          <a:p>
            <a:pPr>
              <a:spcBef>
                <a:spcPct val="0"/>
              </a:spcBef>
            </a:pPr>
            <a:r>
              <a:rPr lang="en-US" dirty="0">
                <a:latin typeface="Calibri" charset="0"/>
              </a:rPr>
              <a:t>Joke about golf (Mike not being able to see very far----)</a:t>
            </a: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DDE531C-E16B-C548-9BB7-DC48D459069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9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39603" indent="-339603">
              <a:spcBef>
                <a:spcPct val="0"/>
              </a:spcBef>
            </a:pPr>
            <a:r>
              <a:rPr lang="en-US">
                <a:latin typeface="Calibri" charset="0"/>
              </a:rPr>
              <a:t>Debris removal is usually the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most expensive</a:t>
            </a:r>
            <a:r>
              <a:rPr lang="en-US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>
                <a:latin typeface="Calibri" charset="0"/>
              </a:rPr>
              <a:t>activity that takes place after an event. </a:t>
            </a:r>
          </a:p>
          <a:p>
            <a:pPr marL="339603" indent="-339603">
              <a:spcBef>
                <a:spcPct val="0"/>
              </a:spcBef>
            </a:pPr>
            <a:r>
              <a:rPr lang="en-US">
                <a:latin typeface="Calibri" charset="0"/>
              </a:rPr>
              <a:t>You want to be sure that you </a:t>
            </a:r>
            <a:r>
              <a:rPr lang="en-US" b="1">
                <a:latin typeface="Calibri" charset="0"/>
              </a:rPr>
              <a:t>get reimbursed </a:t>
            </a:r>
            <a:r>
              <a:rPr lang="en-US">
                <a:latin typeface="Calibri" charset="0"/>
              </a:rPr>
              <a:t>for eligible expenses and you want to be sure you get to keep the reimbursements you get.</a:t>
            </a:r>
          </a:p>
          <a:p>
            <a:pPr marL="339603" indent="-339603">
              <a:spcBef>
                <a:spcPct val="0"/>
              </a:spcBef>
            </a:pPr>
            <a:r>
              <a:rPr lang="en-US">
                <a:latin typeface="Calibri" charset="0"/>
              </a:rPr>
              <a:t>To help </a:t>
            </a:r>
            <a:r>
              <a:rPr lang="en-US" b="1">
                <a:solidFill>
                  <a:srgbClr val="800000"/>
                </a:solidFill>
                <a:latin typeface="Calibri" charset="0"/>
              </a:rPr>
              <a:t>mi</a:t>
            </a:r>
            <a:endParaRPr lang="en-US">
              <a:latin typeface="Calibri" charset="0"/>
            </a:endParaRP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DE85E62-8982-C043-9B1A-899C9F69B544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65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Debris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5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Briefly speak to each of the 3 and the importance of each in planning for a debris causing event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4EB8709-277A-DE46-BADE-4E38370AC08E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430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DOTD after hurricane Katrina (No Plan, No Contract,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Develop a plan that fits your needs, Use it, Maintain it, OWN IT (ownership again)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Discuss the advantages/disadvantages of pre and post contracting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What do you clean up first (Response then Recovery) Push and Shove then pick up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830EB58D-404F-3B45-8D70-32F35CCF95B7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2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DOTD after hurricane Katrina (No Plan, No Contract, 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Develop a plan that fits your needs, Use it, Maintain it, OWN IT (ownership again)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Discuss the advantages/disadvantages of pre and post contracting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What do you clean up first (Response then Recovery) Push and Shove then pick up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387051D-0B43-5748-88BA-95F4EC52B8F3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16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Where are you going to take the debris? (Pre Planned and Permitted sites) Anywhere you haul debris to needs to be permitted LDEQ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GAP analysis conducted will determine if you can do the work with your forces or you need contract help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Developing you own scope of work and a schedule of pay items will help you make comparisons as well as control your contract.</a:t>
            </a:r>
          </a:p>
        </p:txBody>
      </p:sp>
      <p:sp>
        <p:nvSpPr>
          <p:cNvPr id="57348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3C5488C0-0C44-BA47-8DA4-EEDAD0F370FB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73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Where are you going to take the debris? (Pre Planned and Permitted sites) Anywhere you haul debris to needs to be permitted LDEQ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GAP analysis conducted will determine if you can do the work with your forces or you need contract help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Developing you own scope of work and a schedule of pay items will help you make comparisons as well as control your contract.</a:t>
            </a:r>
          </a:p>
        </p:txBody>
      </p:sp>
      <p:sp>
        <p:nvSpPr>
          <p:cNvPr id="58372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5837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2EA39D8-969E-DB43-BEB2-BA35A0E7ACDF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55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applicants that turn the entire process over to the Management/Monitoring firms and take a hands off approach are more likely to have a problem with everything, documentation, quantification, reimbursement etc.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ACT LIJKE THE MONEY IS YOUR MONEY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Always know what is going on.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Turning loose of the process is like signing a blank check.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Relationship FEMA and GOHSEP have with YOUR contractors, they do not work for anyone other than you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FEMA and/or GOHSEP can provide technical assistance when you request (Pre or Post event)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09DFE5-78F8-0A43-A5E0-97A0400B6C36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The applicants that turn the entire process over to the Management/Monitoring firms and take a hands off approach are more likely to have a problem with everything, documentation, quantification, reimbursement etc.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ACT LIJKE THE MONEY IS YOUR MONEY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Always know what is going on.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Turning loose of the process is like signing a blank check.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Relationship FEMA and GOHSEP have with YOUR contractors, they do not work for anyone other than you</a:t>
            </a:r>
          </a:p>
          <a:p>
            <a:pPr>
              <a:spcBef>
                <a:spcPct val="0"/>
              </a:spcBef>
            </a:pPr>
            <a:r>
              <a:rPr lang="en-US">
                <a:latin typeface="Calibri" charset="0"/>
              </a:rPr>
              <a:t>FEMA and/or GOHSEP can provide technical assistance when you request (Pre or Post event)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Debris PPT</a:t>
            </a:r>
            <a:endParaRPr lang="en-US"/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29057" indent="-280406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2162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570276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18927" indent="-2243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46757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16227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36487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13528" indent="-22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7F07416-9572-AC4F-AD00-28B8B5525B14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12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1"/>
            <a:ext cx="4038600" cy="3505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0"/>
            <a:ext cx="8229600" cy="903004"/>
          </a:xfrm>
        </p:spPr>
        <p:txBody>
          <a:bodyPr>
            <a:noAutofit/>
          </a:bodyPr>
          <a:lstStyle>
            <a:lvl1pPr algn="ctr">
              <a:defRPr sz="9000" b="1">
                <a:solidFill>
                  <a:srgbClr val="8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0500" y="1307745"/>
            <a:ext cx="6119812" cy="389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0500" y="5367338"/>
            <a:ext cx="6119812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903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52700"/>
            <a:ext cx="8229600" cy="342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A1FCC955-EDC8-C641-B7EE-09FB459102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555220" y="1155700"/>
            <a:ext cx="249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87800" y="894090"/>
            <a:ext cx="493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595959"/>
                </a:solidFill>
              </a:rPr>
              <a:t>PREPARE + PREVENT + RESPOND</a:t>
            </a:r>
            <a:r>
              <a:rPr lang="en-US" sz="1200" b="1" baseline="0" dirty="0" smtClean="0">
                <a:solidFill>
                  <a:srgbClr val="595959"/>
                </a:solidFill>
              </a:rPr>
              <a:t> + RECOVER + MITIGATE</a:t>
            </a:r>
            <a:endParaRPr lang="en-US" sz="1200" b="1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568325" indent="-342900" algn="l" defTabSz="569913" rtl="0" eaLnBrk="1" latinLnBrk="0" hangingPunct="1">
        <a:spcBef>
          <a:spcPts val="1200"/>
        </a:spcBef>
        <a:buClr>
          <a:srgbClr val="595959"/>
        </a:buClr>
        <a:buFont typeface="Arial"/>
        <a:buChar char="•"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1023938" indent="-28575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554480" indent="-320040" algn="l" defTabSz="457200" rtl="0" eaLnBrk="1" latinLnBrk="0" hangingPunct="1">
        <a:spcBef>
          <a:spcPts val="600"/>
        </a:spcBef>
        <a:buClr>
          <a:srgbClr val="595959"/>
        </a:buClr>
        <a:buFont typeface="Courier New"/>
        <a:buChar char="o"/>
        <a:defRPr sz="2600" kern="1200">
          <a:solidFill>
            <a:srgbClr val="595959"/>
          </a:solidFill>
          <a:latin typeface="+mn-lt"/>
          <a:ea typeface="+mn-ea"/>
          <a:cs typeface="+mn-cs"/>
        </a:defRPr>
      </a:lvl3pPr>
      <a:lvl4pPr marL="2103120" indent="-32004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–"/>
        <a:defRPr sz="2400" kern="1200">
          <a:solidFill>
            <a:srgbClr val="595959"/>
          </a:solidFill>
          <a:latin typeface="+mn-lt"/>
          <a:ea typeface="+mn-ea"/>
          <a:cs typeface="+mn-cs"/>
        </a:defRPr>
      </a:lvl4pPr>
      <a:lvl5pPr marL="2281238" indent="-228600" algn="l" defTabSz="457200" rtl="0" eaLnBrk="1" latinLnBrk="0" hangingPunct="1">
        <a:spcBef>
          <a:spcPts val="600"/>
        </a:spcBef>
        <a:buClr>
          <a:srgbClr val="595959"/>
        </a:buClr>
        <a:buFont typeface="Arial"/>
        <a:buChar char="»"/>
        <a:defRPr sz="2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q.louisiana.gov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b="1" dirty="0" smtClean="0"/>
              <a:t>Debris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C955-EDC8-C641-B7EE-09FB459102F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159425"/>
      </p:ext>
    </p:extLst>
  </p:cSld>
  <p:clrMapOvr>
    <a:masterClrMapping/>
  </p:clrMapOvr>
  <p:transition advTm="13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644650"/>
            <a:ext cx="8229600" cy="14573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2. Ownership </a:t>
            </a:r>
            <a:r>
              <a:rPr lang="en-US" dirty="0">
                <a:latin typeface="Calibri" charset="0"/>
              </a:rPr>
              <a:t>of the process </a:t>
            </a:r>
            <a:r>
              <a:rPr lang="en-US" sz="2000" dirty="0">
                <a:latin typeface="Calibri" charset="0"/>
              </a:rPr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7" y="3108325"/>
            <a:ext cx="6739467" cy="374967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ea typeface="+mn-ea"/>
              </a:rPr>
              <a:t>Assign</a:t>
            </a:r>
            <a:r>
              <a:rPr lang="en-US" dirty="0" smtClean="0">
                <a:ea typeface="+mn-ea"/>
              </a:rPr>
              <a:t> someone from your staff as YOUR</a:t>
            </a:r>
            <a:r>
              <a:rPr lang="en-US" b="1" dirty="0" smtClean="0">
                <a:ea typeface="+mn-ea"/>
              </a:rPr>
              <a:t> Debris Manager.</a:t>
            </a:r>
          </a:p>
        </p:txBody>
      </p:sp>
      <p:pic>
        <p:nvPicPr>
          <p:cNvPr id="19460" name="Picture 3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232803"/>
            <a:ext cx="10922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492378"/>
            <a:ext cx="2679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9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423330" y="1714500"/>
            <a:ext cx="9144000" cy="14573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2. Ownership </a:t>
            </a:r>
            <a:r>
              <a:rPr lang="en-US" dirty="0">
                <a:latin typeface="Calibri" charset="0"/>
              </a:rPr>
              <a:t>of the process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>(</a:t>
            </a:r>
            <a:r>
              <a:rPr lang="en-US" sz="2000" dirty="0">
                <a:latin typeface="Calibri" charset="0"/>
              </a:rPr>
              <a:t>Continued . . . 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3171825"/>
            <a:ext cx="8229600" cy="2847975"/>
          </a:xfrm>
        </p:spPr>
        <p:txBody>
          <a:bodyPr>
            <a:normAutofit/>
          </a:bodyPr>
          <a:lstStyle/>
          <a:p>
            <a:pPr marL="342900" lvl="1" indent="-342900">
              <a:buFont typeface="Arial" charset="0"/>
              <a:buChar char="•"/>
            </a:pP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Maintain </a:t>
            </a:r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independent relationship </a:t>
            </a: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between </a:t>
            </a:r>
            <a:r>
              <a:rPr lang="en-US" sz="3200" b="1" dirty="0">
                <a:solidFill>
                  <a:srgbClr val="404040"/>
                </a:solidFill>
                <a:latin typeface="Calibri" charset="0"/>
              </a:rPr>
              <a:t>monitor(s)</a:t>
            </a:r>
            <a:r>
              <a:rPr lang="en-US" sz="3200" dirty="0">
                <a:solidFill>
                  <a:srgbClr val="404040"/>
                </a:solidFill>
                <a:latin typeface="Calibri" charset="0"/>
              </a:rPr>
              <a:t> and the </a:t>
            </a:r>
            <a:r>
              <a:rPr lang="en-US" sz="3200" b="1" dirty="0">
                <a:solidFill>
                  <a:srgbClr val="404040"/>
                </a:solidFill>
                <a:latin typeface="Calibri" charset="0"/>
              </a:rPr>
              <a:t>debris contractor.	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526244"/>
            <a:ext cx="2679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3" descr="dollar-bilss-in-a-hole-money-going-down-the-tu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58"/>
          <a:stretch>
            <a:fillRect/>
          </a:stretch>
        </p:blipFill>
        <p:spPr bwMode="auto">
          <a:xfrm>
            <a:off x="5753100" y="3757612"/>
            <a:ext cx="29337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457200" y="1771650"/>
            <a:ext cx="8229600" cy="14573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2. Ownership </a:t>
            </a:r>
            <a:r>
              <a:rPr lang="en-US" dirty="0">
                <a:latin typeface="Calibri" charset="0"/>
              </a:rPr>
              <a:t>of the process </a:t>
            </a:r>
            <a:r>
              <a:rPr lang="en-US" sz="2000" dirty="0">
                <a:latin typeface="Calibri" charset="0"/>
              </a:rPr>
              <a:t>(Continued . . . )</a:t>
            </a:r>
          </a:p>
        </p:txBody>
      </p:sp>
      <p:sp>
        <p:nvSpPr>
          <p:cNvPr id="21508" name="Content Placeholder 2"/>
          <p:cNvSpPr>
            <a:spLocks noGrp="1"/>
          </p:cNvSpPr>
          <p:nvPr>
            <p:ph idx="1"/>
          </p:nvPr>
        </p:nvSpPr>
        <p:spPr>
          <a:xfrm>
            <a:off x="457200" y="3192990"/>
            <a:ext cx="8229600" cy="3749675"/>
          </a:xfrm>
        </p:spPr>
        <p:txBody>
          <a:bodyPr/>
          <a:lstStyle/>
          <a:p>
            <a:pPr marL="347472" indent="-347472"/>
            <a:r>
              <a:rPr lang="en-US" b="1" dirty="0">
                <a:solidFill>
                  <a:srgbClr val="404040"/>
                </a:solidFill>
                <a:latin typeface="Calibri" charset="0"/>
              </a:rPr>
              <a:t>Emphasize</a:t>
            </a:r>
            <a:r>
              <a:rPr lang="en-US" b="1" dirty="0" smtClean="0">
                <a:solidFill>
                  <a:srgbClr val="404040"/>
                </a:solidFill>
                <a:latin typeface="Calibri" charset="0"/>
              </a:rPr>
              <a:t>: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Failure to know </a:t>
            </a:r>
            <a:r>
              <a:rPr lang="en-US" b="1" dirty="0" smtClean="0">
                <a:solidFill>
                  <a:srgbClr val="404040"/>
                </a:solidFill>
                <a:latin typeface="Calibri" charset="0"/>
              </a:rPr>
              <a:t>what’s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going on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puts you at risk.</a:t>
            </a:r>
          </a:p>
        </p:txBody>
      </p:sp>
      <p:pic>
        <p:nvPicPr>
          <p:cNvPr id="21509" name="Picture 4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4182002"/>
            <a:ext cx="10922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4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610909"/>
            <a:ext cx="2679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5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ebrisGuide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44940">
            <a:off x="4686300" y="3030538"/>
            <a:ext cx="3989388" cy="30813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-1411102" y="1806399"/>
            <a:ext cx="8229600" cy="8445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3. Know </a:t>
            </a:r>
            <a:r>
              <a:rPr lang="en-US" dirty="0">
                <a:latin typeface="Calibri" charset="0"/>
              </a:rPr>
              <a:t>the rules!</a:t>
            </a:r>
            <a:endParaRPr lang="en-US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457200" y="2998788"/>
            <a:ext cx="4457700" cy="3262312"/>
          </a:xfrm>
        </p:spPr>
        <p:txBody>
          <a:bodyPr/>
          <a:lstStyle/>
          <a:p>
            <a:r>
              <a:rPr lang="en-US" b="1" dirty="0">
                <a:solidFill>
                  <a:srgbClr val="404040"/>
                </a:solidFill>
                <a:latin typeface="Calibri" charset="0"/>
              </a:rPr>
              <a:t>Follow the GOHSEP</a:t>
            </a:r>
            <a:r>
              <a:rPr lang="en-US" b="1" i="1" dirty="0">
                <a:solidFill>
                  <a:srgbClr val="404040"/>
                </a:solidFill>
                <a:latin typeface="Calibri" charset="0"/>
              </a:rPr>
              <a:t> Debris Guide.</a:t>
            </a:r>
          </a:p>
        </p:txBody>
      </p:sp>
      <p:pic>
        <p:nvPicPr>
          <p:cNvPr id="23557" name="Picture 3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387" y="2491759"/>
            <a:ext cx="16764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6788"/>
            <a:ext cx="16764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854200"/>
            <a:ext cx="8229600" cy="84455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Calibri" charset="0"/>
              </a:rPr>
              <a:t>3. Know </a:t>
            </a:r>
            <a:r>
              <a:rPr lang="en-US" dirty="0">
                <a:latin typeface="Calibri" charset="0"/>
              </a:rPr>
              <a:t>the rules! </a:t>
            </a:r>
            <a:r>
              <a:rPr lang="en-US" sz="2000" dirty="0">
                <a:latin typeface="Calibri" charset="0"/>
              </a:rPr>
              <a:t>(Continued . . . )</a:t>
            </a:r>
            <a:endParaRPr lang="en-US" sz="2000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2538"/>
            <a:ext cx="8420100" cy="3624262"/>
          </a:xfrm>
        </p:spPr>
        <p:txBody>
          <a:bodyPr rtlCol="0">
            <a:normAutofit/>
          </a:bodyPr>
          <a:lstStyle/>
          <a:p>
            <a:pPr fontAlgn="auto">
              <a:spcBef>
                <a:spcPts val="72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</a:rPr>
              <a:t>LDEQ:</a:t>
            </a:r>
          </a:p>
          <a:p>
            <a:pPr marL="731520" lvl="1" indent="-347472" fontAlgn="auto">
              <a:spcBef>
                <a:spcPts val="72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b="1" dirty="0" smtClean="0">
                <a:ea typeface="+mn-ea"/>
              </a:rPr>
              <a:t>Debris management site (DMS) permit.</a:t>
            </a:r>
          </a:p>
          <a:p>
            <a:pPr marL="731520" lvl="1" indent="-347472" fontAlgn="auto">
              <a:spcBef>
                <a:spcPts val="720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b="1" u="sng" dirty="0" smtClean="0">
              <a:solidFill>
                <a:srgbClr val="0000FF"/>
              </a:solidFill>
              <a:ea typeface="+mn-ea"/>
              <a:hlinkClick r:id="rId3"/>
            </a:endParaRPr>
          </a:p>
          <a:p>
            <a:pPr marL="731520" lvl="1" indent="-347472" algn="ctr" fontAlgn="auto">
              <a:spcBef>
                <a:spcPts val="72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600" b="1" u="sng" dirty="0" smtClean="0">
                <a:solidFill>
                  <a:srgbClr val="0000FF"/>
                </a:solidFill>
                <a:ea typeface="+mn-ea"/>
                <a:hlinkClick r:id="rId3"/>
              </a:rPr>
              <a:t>http://www.deq.louisiana.gov</a:t>
            </a:r>
            <a:endParaRPr lang="en-US" sz="2600" b="1" u="sng" dirty="0" smtClean="0">
              <a:solidFill>
                <a:srgbClr val="0000FF"/>
              </a:solidFill>
              <a:ea typeface="+mn-ea"/>
            </a:endParaRPr>
          </a:p>
          <a:p>
            <a:pPr marL="731520" lvl="1" indent="-347472" fontAlgn="auto">
              <a:spcBef>
                <a:spcPts val="720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b="1" dirty="0" smtClean="0">
              <a:ea typeface="+mn-ea"/>
            </a:endParaRPr>
          </a:p>
        </p:txBody>
      </p:sp>
      <p:pic>
        <p:nvPicPr>
          <p:cNvPr id="31748" name="Picture 3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67" y="2522538"/>
            <a:ext cx="16764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0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1365428"/>
            <a:ext cx="8081963" cy="1753129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latin typeface="Calibri" charset="0"/>
              </a:rPr>
              <a:t>3. Know </a:t>
            </a:r>
            <a:r>
              <a:rPr lang="en-US" dirty="0">
                <a:latin typeface="Calibri" charset="0"/>
              </a:rPr>
              <a:t>the rules! </a:t>
            </a:r>
            <a:r>
              <a:rPr lang="en-US" sz="2000" dirty="0">
                <a:latin typeface="Calibri" charset="0"/>
              </a:rPr>
              <a:t>(Continued . . . </a:t>
            </a:r>
            <a:r>
              <a:rPr lang="en-US" sz="2000" dirty="0" smtClean="0">
                <a:latin typeface="Calibri" charset="0"/>
              </a:rPr>
              <a:t>)</a:t>
            </a:r>
            <a:br>
              <a:rPr lang="en-US" sz="2000" dirty="0" smtClean="0">
                <a:latin typeface="Calibri" charset="0"/>
              </a:rPr>
            </a:b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Critical </a:t>
            </a:r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d</a:t>
            </a: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ocumentation</a:t>
            </a:r>
            <a:endParaRPr lang="en-US" sz="3200" b="1" dirty="0">
              <a:solidFill>
                <a:srgbClr val="800000"/>
              </a:solidFill>
              <a:latin typeface="Calibri" charset="0"/>
            </a:endParaRPr>
          </a:p>
        </p:txBody>
      </p:sp>
      <p:pic>
        <p:nvPicPr>
          <p:cNvPr id="33795" name="Picture 3" descr="Debris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8" t="11378" r="13361" b="22755"/>
          <a:stretch>
            <a:fillRect/>
          </a:stretch>
        </p:blipFill>
        <p:spPr bwMode="auto">
          <a:xfrm>
            <a:off x="4902200" y="2865438"/>
            <a:ext cx="31797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Debris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6" t="12743" r="43744" b="83742"/>
          <a:stretch>
            <a:fillRect/>
          </a:stretch>
        </p:blipFill>
        <p:spPr bwMode="auto">
          <a:xfrm>
            <a:off x="149225" y="4575175"/>
            <a:ext cx="8596313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12725" y="4305300"/>
            <a:ext cx="8596313" cy="1778000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902200" y="2865438"/>
            <a:ext cx="2101850" cy="338137"/>
          </a:xfrm>
          <a:prstGeom prst="ellips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33799" name="Picture 7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56" y="2274977"/>
            <a:ext cx="16764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1692275"/>
            <a:ext cx="8229600" cy="1122363"/>
          </a:xfrm>
        </p:spPr>
        <p:txBody>
          <a:bodyPr/>
          <a:lstStyle/>
          <a:p>
            <a:pPr algn="r"/>
            <a:r>
              <a:rPr lang="en-US" dirty="0" smtClean="0">
                <a:latin typeface="Calibri" charset="0"/>
              </a:rPr>
              <a:t>3. Know </a:t>
            </a:r>
            <a:r>
              <a:rPr lang="en-US" dirty="0">
                <a:latin typeface="Calibri" charset="0"/>
              </a:rPr>
              <a:t>the rules!  </a:t>
            </a:r>
            <a:r>
              <a:rPr lang="en-US" sz="2000" dirty="0">
                <a:latin typeface="Calibri" charset="0"/>
              </a:rPr>
              <a:t>(Continued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4638"/>
            <a:ext cx="8229600" cy="3494087"/>
          </a:xfrm>
        </p:spPr>
        <p:txBody>
          <a:bodyPr rtlCol="0">
            <a:normAutofit/>
          </a:bodyPr>
          <a:lstStyle/>
          <a:p>
            <a:pPr fontAlgn="auto"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</a:rPr>
              <a:t>Each type </a:t>
            </a:r>
            <a:r>
              <a:rPr lang="en-US" dirty="0" smtClean="0">
                <a:ea typeface="+mn-ea"/>
              </a:rPr>
              <a:t>of debris requires a </a:t>
            </a:r>
            <a:r>
              <a:rPr lang="en-US" b="1" dirty="0" smtClean="0">
                <a:ea typeface="+mn-ea"/>
              </a:rPr>
              <a:t>specific type </a:t>
            </a:r>
            <a:r>
              <a:rPr lang="en-US" dirty="0" smtClean="0">
                <a:ea typeface="+mn-ea"/>
              </a:rPr>
              <a:t>of documentation. </a:t>
            </a:r>
          </a:p>
        </p:txBody>
      </p:sp>
      <p:pic>
        <p:nvPicPr>
          <p:cNvPr id="35845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155" y="2522538"/>
            <a:ext cx="16764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1692275"/>
            <a:ext cx="8229600" cy="1122363"/>
          </a:xfrm>
        </p:spPr>
        <p:txBody>
          <a:bodyPr/>
          <a:lstStyle/>
          <a:p>
            <a:pPr algn="r"/>
            <a:r>
              <a:rPr lang="en-US" dirty="0" smtClean="0">
                <a:latin typeface="Calibri" charset="0"/>
              </a:rPr>
              <a:t>3. Know </a:t>
            </a:r>
            <a:r>
              <a:rPr lang="en-US" dirty="0">
                <a:latin typeface="Calibri" charset="0"/>
              </a:rPr>
              <a:t>the rules!  </a:t>
            </a:r>
            <a:r>
              <a:rPr lang="en-US" sz="2000" dirty="0">
                <a:latin typeface="Calibri" charset="0"/>
              </a:rPr>
              <a:t>(Continued . . . 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28600" y="3196166"/>
            <a:ext cx="8458200" cy="314642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dirty="0">
                <a:solidFill>
                  <a:srgbClr val="800000"/>
                </a:solidFill>
                <a:latin typeface="Calibri" charset="0"/>
              </a:rPr>
              <a:t>WHO + WHAT + WHERE + </a:t>
            </a:r>
          </a:p>
          <a:p>
            <a:pPr marL="0" indent="0" algn="ctr">
              <a:buFont typeface="Arial" charset="0"/>
              <a:buNone/>
            </a:pPr>
            <a:r>
              <a:rPr lang="en-US" b="1" dirty="0">
                <a:solidFill>
                  <a:srgbClr val="800000"/>
                </a:solidFill>
                <a:latin typeface="Calibri" charset="0"/>
              </a:rPr>
              <a:t>WHEN + HOW MUCH!</a:t>
            </a:r>
          </a:p>
        </p:txBody>
      </p:sp>
      <p:pic>
        <p:nvPicPr>
          <p:cNvPr id="36868" name="Picture 3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44" y="2522538"/>
            <a:ext cx="16764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-225776" y="1727200"/>
            <a:ext cx="9144000" cy="941388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Quantification:  Reduces YOUR risk!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3035300"/>
            <a:ext cx="8229600" cy="29114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400" b="1" dirty="0">
                <a:solidFill>
                  <a:srgbClr val="404040"/>
                </a:solidFill>
                <a:latin typeface="Calibri" charset="0"/>
              </a:rPr>
              <a:t>Best Practice/Best Protection: </a:t>
            </a:r>
          </a:p>
          <a:p>
            <a:pPr marL="0" indent="0">
              <a:buFont typeface="Arial" charset="0"/>
              <a:buNone/>
            </a:pPr>
            <a:endParaRPr lang="en-US" b="1" dirty="0">
              <a:solidFill>
                <a:srgbClr val="404040"/>
              </a:solidFill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i="1" dirty="0">
                <a:solidFill>
                  <a:srgbClr val="800000"/>
                </a:solidFill>
                <a:latin typeface="Calibri" charset="0"/>
              </a:rPr>
              <a:t>How much of what did you remove? </a:t>
            </a:r>
          </a:p>
        </p:txBody>
      </p:sp>
      <p:pic>
        <p:nvPicPr>
          <p:cNvPr id="37892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3644900"/>
            <a:ext cx="42719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3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445810"/>
            <a:ext cx="16764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mag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2207">
            <a:off x="455613" y="1739900"/>
            <a:ext cx="3505200" cy="4535488"/>
          </a:xfrm>
          <a:prstGeom prst="rect">
            <a:avLst/>
          </a:prstGeom>
          <a:solidFill>
            <a:schemeClr val="bg1"/>
          </a:solidFill>
          <a:ln w="317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3771900" y="1905000"/>
            <a:ext cx="5181600" cy="25320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Check FEMA 325 </a:t>
            </a:r>
            <a:r>
              <a:rPr lang="en-US" i="1" dirty="0">
                <a:latin typeface="Calibri" charset="0"/>
              </a:rPr>
              <a:t>Debris Management Guide </a:t>
            </a:r>
            <a:r>
              <a:rPr lang="en-US" dirty="0">
                <a:latin typeface="Calibri" charset="0"/>
              </a:rPr>
              <a:t>for details.</a:t>
            </a:r>
          </a:p>
        </p:txBody>
      </p:sp>
      <p:pic>
        <p:nvPicPr>
          <p:cNvPr id="40964" name="Picture 3" descr="Underlin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4108450"/>
            <a:ext cx="16764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7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ontent Placeholder 2"/>
          <p:cNvSpPr>
            <a:spLocks noGrp="1"/>
          </p:cNvSpPr>
          <p:nvPr>
            <p:ph idx="1"/>
          </p:nvPr>
        </p:nvSpPr>
        <p:spPr>
          <a:xfrm>
            <a:off x="457200" y="2222500"/>
            <a:ext cx="8686800" cy="3903663"/>
          </a:xfrm>
        </p:spPr>
        <p:txBody>
          <a:bodyPr/>
          <a:lstStyle/>
          <a:p>
            <a:pPr marL="346075" indent="-346075"/>
            <a:r>
              <a:rPr lang="en-US" b="1" dirty="0">
                <a:solidFill>
                  <a:srgbClr val="404040"/>
                </a:solidFill>
                <a:latin typeface="Calibri" charset="0"/>
              </a:rPr>
              <a:t>Debris removal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is usually the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most expensive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activity that takes place after an event. </a:t>
            </a:r>
          </a:p>
          <a:p>
            <a:pPr marL="346075" indent="-346075"/>
            <a:r>
              <a:rPr lang="en-US" dirty="0">
                <a:solidFill>
                  <a:srgbClr val="404040"/>
                </a:solidFill>
                <a:latin typeface="Calibri" charset="0"/>
              </a:rPr>
              <a:t>Today </a:t>
            </a:r>
            <a:r>
              <a:rPr lang="en-US" dirty="0" smtClean="0">
                <a:solidFill>
                  <a:srgbClr val="404040"/>
                </a:solidFill>
                <a:latin typeface="Calibri" charset="0"/>
              </a:rPr>
              <a:t>we’re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going to talk about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how to get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+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keep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eligible debris reimbursements. </a:t>
            </a:r>
          </a:p>
        </p:txBody>
      </p:sp>
      <p:pic>
        <p:nvPicPr>
          <p:cNvPr id="2051" name="Picture 5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82" y="2721152"/>
            <a:ext cx="1166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59" y="4341107"/>
            <a:ext cx="1166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255713"/>
            <a:ext cx="8229600" cy="1362075"/>
          </a:xfrm>
        </p:spPr>
        <p:txBody>
          <a:bodyPr/>
          <a:lstStyle/>
          <a:p>
            <a:r>
              <a:rPr lang="en-US" sz="54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 things to remember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17788"/>
            <a:ext cx="8229600" cy="4240212"/>
          </a:xfrm>
        </p:spPr>
        <p:txBody>
          <a:bodyPr rtlCol="0">
            <a:normAutofit/>
          </a:bodyPr>
          <a:lstStyle/>
          <a:p>
            <a:pPr marL="731520" indent="-731520" fontAlgn="auto">
              <a:lnSpc>
                <a:spcPct val="120000"/>
              </a:lnSpc>
              <a:buSzPct val="140000"/>
              <a:buFont typeface="+mj-lt"/>
              <a:buAutoNum type="arabicPeriod"/>
              <a:defRPr/>
            </a:pPr>
            <a:r>
              <a:rPr lang="en-US" sz="3500" b="1" dirty="0" smtClean="0">
                <a:solidFill>
                  <a:srgbClr val="800000"/>
                </a:solidFill>
              </a:rPr>
              <a:t>Debris Plan.</a:t>
            </a:r>
          </a:p>
          <a:p>
            <a:pPr marL="731520" indent="-731520" fontAlgn="auto">
              <a:lnSpc>
                <a:spcPct val="120000"/>
              </a:lnSpc>
              <a:buSzPct val="140000"/>
              <a:buFont typeface="+mj-lt"/>
              <a:buAutoNum type="arabicPeriod"/>
              <a:defRPr/>
            </a:pPr>
            <a:r>
              <a:rPr lang="en-US" sz="3500" b="1" dirty="0" smtClean="0">
                <a:solidFill>
                  <a:srgbClr val="800000"/>
                </a:solidFill>
              </a:rPr>
              <a:t>Ownership</a:t>
            </a:r>
            <a:r>
              <a:rPr lang="en-US" sz="3500" dirty="0" smtClean="0">
                <a:solidFill>
                  <a:srgbClr val="800000"/>
                </a:solidFill>
              </a:rPr>
              <a:t> </a:t>
            </a:r>
            <a:r>
              <a:rPr lang="en-US" sz="3500" dirty="0" smtClean="0"/>
              <a:t>of the entire </a:t>
            </a:r>
            <a:r>
              <a:rPr lang="en-US" sz="3500" b="1" dirty="0" smtClean="0"/>
              <a:t>process.</a:t>
            </a:r>
          </a:p>
          <a:p>
            <a:pPr marL="731520" indent="-731520" fontAlgn="auto">
              <a:lnSpc>
                <a:spcPct val="120000"/>
              </a:lnSpc>
              <a:buSzPct val="140000"/>
              <a:buFont typeface="+mj-lt"/>
              <a:buAutoNum type="arabicPeriod"/>
              <a:defRPr/>
            </a:pPr>
            <a:r>
              <a:rPr lang="en-US" sz="3500" b="1" dirty="0" smtClean="0">
                <a:solidFill>
                  <a:srgbClr val="800000"/>
                </a:solidFill>
              </a:rPr>
              <a:t>Know the rules! </a:t>
            </a:r>
            <a:endParaRPr lang="en-US" sz="3500" b="1" dirty="0" smtClean="0">
              <a:solidFill>
                <a:srgbClr val="0000FF"/>
              </a:solidFill>
            </a:endParaRPr>
          </a:p>
          <a:p>
            <a:pPr fontAlgn="auto">
              <a:lnSpc>
                <a:spcPct val="120000"/>
              </a:lnSpc>
              <a:spcBef>
                <a:spcPts val="720"/>
              </a:spcBef>
              <a:buFont typeface="Arial"/>
              <a:buNone/>
              <a:defRPr/>
            </a:pPr>
            <a:endParaRPr lang="en-US" dirty="0" smtClean="0">
              <a:ea typeface="+mn-ea"/>
            </a:endParaRPr>
          </a:p>
          <a:p>
            <a:pPr fontAlgn="auto">
              <a:lnSpc>
                <a:spcPct val="120000"/>
              </a:lnSpc>
              <a:spcBef>
                <a:spcPts val="720"/>
              </a:spcBef>
              <a:buFont typeface="Arial"/>
              <a:buChar char="•"/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4647493" y="3700966"/>
            <a:ext cx="3808412" cy="1141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3200" b="1" dirty="0">
                <a:solidFill>
                  <a:srgbClr val="800000"/>
                </a:solidFill>
              </a:rPr>
              <a:t>Johnny Gonzales</a:t>
            </a:r>
            <a:endParaRPr lang="en-US" sz="3200" i="1" dirty="0">
              <a:solidFill>
                <a:srgbClr val="800000"/>
              </a:solidFill>
            </a:endParaRPr>
          </a:p>
          <a:p>
            <a:pPr marL="0" lvl="1">
              <a:spcBef>
                <a:spcPts val="500"/>
              </a:spcBef>
            </a:pPr>
            <a:r>
              <a:rPr lang="en-US" sz="3200" dirty="0">
                <a:solidFill>
                  <a:srgbClr val="595959"/>
                </a:solidFill>
              </a:rPr>
              <a:t>(225) 379-4028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609600" y="3763776"/>
            <a:ext cx="4399844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3200" b="1" dirty="0" smtClean="0">
                <a:solidFill>
                  <a:srgbClr val="800000"/>
                </a:solidFill>
                <a:latin typeface="Calibri" charset="0"/>
              </a:rPr>
              <a:t>Freddie </a:t>
            </a:r>
            <a:r>
              <a:rPr lang="en-US" sz="3200" b="1" dirty="0">
                <a:solidFill>
                  <a:srgbClr val="800000"/>
                </a:solidFill>
                <a:latin typeface="Calibri" charset="0"/>
              </a:rPr>
              <a:t>Gardner </a:t>
            </a:r>
          </a:p>
          <a:p>
            <a:pPr>
              <a:buFont typeface="Arial" charset="0"/>
              <a:buNone/>
            </a:pPr>
            <a:r>
              <a:rPr lang="en-US" sz="3200" dirty="0">
                <a:solidFill>
                  <a:srgbClr val="595959"/>
                </a:solidFill>
                <a:latin typeface="Calibri" charset="0"/>
              </a:rPr>
              <a:t>(225) 303-6610</a:t>
            </a:r>
          </a:p>
        </p:txBody>
      </p:sp>
      <p:pic>
        <p:nvPicPr>
          <p:cNvPr id="3277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459" y="1748719"/>
            <a:ext cx="16240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6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065463"/>
          </a:xfrm>
        </p:spPr>
        <p:txBody>
          <a:bodyPr/>
          <a:lstStyle/>
          <a:p>
            <a:pPr marL="346075" indent="-346075"/>
            <a:r>
              <a:rPr lang="en-US" b="1" dirty="0">
                <a:solidFill>
                  <a:srgbClr val="404040"/>
                </a:solidFill>
                <a:latin typeface="Calibri" charset="0"/>
              </a:rPr>
              <a:t>Remember </a:t>
            </a:r>
            <a:r>
              <a:rPr lang="en-US" sz="4800" b="1" dirty="0">
                <a:solidFill>
                  <a:srgbClr val="404040"/>
                </a:solidFill>
                <a:latin typeface="Calibri" charset="0"/>
              </a:rPr>
              <a:t>3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things to help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maximize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your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reimbursements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and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minimize your risk . . .</a:t>
            </a: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pic>
        <p:nvPicPr>
          <p:cNvPr id="3075" name="Picture 3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55" y="3429000"/>
            <a:ext cx="20177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49" y="4000500"/>
            <a:ext cx="201771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8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647700" y="2162527"/>
            <a:ext cx="8229600" cy="3721806"/>
          </a:xfrm>
        </p:spPr>
        <p:txBody>
          <a:bodyPr>
            <a:normAutofit/>
          </a:bodyPr>
          <a:lstStyle/>
          <a:p>
            <a:pPr marL="730250" indent="-730250">
              <a:buSzPct val="140000"/>
              <a:buFont typeface="Calibri" charset="0"/>
              <a:buAutoNum type="arabicPeriod"/>
            </a:pPr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Debris Plan.</a:t>
            </a:r>
            <a:endParaRPr lang="en-US" b="1" dirty="0">
              <a:solidFill>
                <a:srgbClr val="404040"/>
              </a:solidFill>
              <a:latin typeface="Calibri" charset="0"/>
            </a:endParaRPr>
          </a:p>
          <a:p>
            <a:pPr marL="730250" indent="-730250">
              <a:buSzPct val="140000"/>
              <a:buFont typeface="Calibri" charset="0"/>
              <a:buAutoNum type="arabicPeriod"/>
            </a:pPr>
            <a:r>
              <a:rPr lang="en-US" b="1" dirty="0">
                <a:solidFill>
                  <a:srgbClr val="800000"/>
                </a:solidFill>
                <a:latin typeface="Calibri" charset="0"/>
              </a:rPr>
              <a:t>Ownership</a:t>
            </a:r>
            <a:r>
              <a:rPr lang="en-US" dirty="0">
                <a:solidFill>
                  <a:srgbClr val="80000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of the entire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process.</a:t>
            </a:r>
          </a:p>
          <a:p>
            <a:pPr marL="730250" indent="-730250">
              <a:buSzPct val="140000"/>
              <a:buFont typeface="Calibri" charset="0"/>
              <a:buAutoNum type="arabicPeriod"/>
            </a:pPr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Know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the rules</a:t>
            </a:r>
            <a:r>
              <a:rPr lang="en-US" b="1" dirty="0" smtClean="0">
                <a:solidFill>
                  <a:srgbClr val="800000"/>
                </a:solidFill>
                <a:latin typeface="Calibri" charset="0"/>
              </a:rPr>
              <a:t>!</a:t>
            </a:r>
            <a:endParaRPr lang="en-US" b="1" dirty="0" smtClean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733550"/>
            <a:ext cx="8229600" cy="8318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1. Debris plan</a:t>
            </a:r>
            <a:endParaRPr lang="en-US" dirty="0">
              <a:latin typeface="Calibri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77800" y="2900363"/>
            <a:ext cx="8966200" cy="3414712"/>
          </a:xfrm>
        </p:spPr>
        <p:txBody>
          <a:bodyPr/>
          <a:lstStyle/>
          <a:p>
            <a:pPr marL="514350" indent="-514350" algn="ctr">
              <a:buFont typeface="Arial" charset="0"/>
              <a:buNone/>
            </a:pPr>
            <a:r>
              <a:rPr lang="en-US" b="1" dirty="0">
                <a:solidFill>
                  <a:srgbClr val="404040"/>
                </a:solidFill>
                <a:latin typeface="Calibri" charset="0"/>
              </a:rPr>
              <a:t>Develop a</a:t>
            </a:r>
            <a:r>
              <a:rPr lang="en-US" b="1" i="1" dirty="0">
                <a:solidFill>
                  <a:srgbClr val="404040"/>
                </a:solidFill>
                <a:latin typeface="Calibri" charset="0"/>
              </a:rPr>
              <a:t> Debris Management Plan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NOW . . . </a:t>
            </a:r>
          </a:p>
          <a:p>
            <a:pPr marL="514350" indent="-514350" algn="ctr">
              <a:buFont typeface="Arial" charset="0"/>
              <a:buNone/>
            </a:pPr>
            <a:r>
              <a:rPr lang="en-US" sz="4800" b="1" dirty="0">
                <a:solidFill>
                  <a:srgbClr val="800000"/>
                </a:solidFill>
                <a:latin typeface="Calibri" charset="0"/>
              </a:rPr>
              <a:t>and use it!</a:t>
            </a:r>
          </a:p>
        </p:txBody>
      </p:sp>
      <p:pic>
        <p:nvPicPr>
          <p:cNvPr id="10244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99" y="3409950"/>
            <a:ext cx="11668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2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419226"/>
            <a:ext cx="8229600" cy="83185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1. Debris plan </a:t>
            </a:r>
            <a:r>
              <a:rPr lang="en-US" sz="2000" dirty="0" smtClean="0">
                <a:latin typeface="Calibri" charset="0"/>
              </a:rPr>
              <a:t>(</a:t>
            </a:r>
            <a:r>
              <a:rPr lang="en-US" sz="2000" dirty="0">
                <a:latin typeface="Calibri" charset="0"/>
              </a:rPr>
              <a:t>Continued . . . 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1" y="2523067"/>
            <a:ext cx="6028266" cy="4199466"/>
          </a:xfrm>
        </p:spPr>
        <p:txBody>
          <a:bodyPr>
            <a:normAutofit/>
          </a:bodyPr>
          <a:lstStyle/>
          <a:p>
            <a:pPr marL="346075" indent="-346075"/>
            <a:r>
              <a:rPr lang="en-US" dirty="0">
                <a:solidFill>
                  <a:srgbClr val="404040"/>
                </a:solidFill>
                <a:latin typeface="Calibri" charset="0"/>
              </a:rPr>
              <a:t>See FEMA:  </a:t>
            </a:r>
            <a:r>
              <a:rPr lang="en-US" b="1" i="1" dirty="0">
                <a:solidFill>
                  <a:srgbClr val="404040"/>
                </a:solidFill>
                <a:latin typeface="Calibri" charset="0"/>
              </a:rPr>
              <a:t>Debris Management Guide 325 </a:t>
            </a:r>
            <a:r>
              <a:rPr lang="en-US" sz="2000" dirty="0">
                <a:solidFill>
                  <a:srgbClr val="404040"/>
                </a:solidFill>
                <a:latin typeface="Calibri" charset="0"/>
              </a:rPr>
              <a:t>(July 2007)</a:t>
            </a:r>
            <a:r>
              <a:rPr lang="en-US" sz="2400" dirty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chapters 5 – 14 for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guidance.</a:t>
            </a:r>
          </a:p>
          <a:p>
            <a:pPr lvl="1">
              <a:buFont typeface="Arial" charset="0"/>
              <a:buNone/>
            </a:pPr>
            <a:endParaRPr lang="en-US" dirty="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demagd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5699">
            <a:off x="6443483" y="3315417"/>
            <a:ext cx="2566246" cy="332126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512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1644650"/>
            <a:ext cx="8229600" cy="8302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1. Debris </a:t>
            </a:r>
            <a:r>
              <a:rPr lang="en-US" dirty="0" smtClean="0">
                <a:latin typeface="Calibri" charset="0"/>
              </a:rPr>
              <a:t>plan </a:t>
            </a:r>
            <a:r>
              <a:rPr lang="en-US" sz="2000" dirty="0" smtClean="0">
                <a:latin typeface="Calibri" charset="0"/>
              </a:rPr>
              <a:t>(</a:t>
            </a:r>
            <a:r>
              <a:rPr lang="en-US" sz="2000" dirty="0">
                <a:latin typeface="Calibri" charset="0"/>
              </a:rPr>
              <a:t>Continued . . .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6413"/>
            <a:ext cx="8229600" cy="3378200"/>
          </a:xfrm>
        </p:spPr>
        <p:txBody>
          <a:bodyPr rtlCol="0">
            <a:normAutofit/>
          </a:bodyPr>
          <a:lstStyle/>
          <a:p>
            <a:pPr marL="566928" indent="-347472"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 smtClean="0">
                <a:solidFill>
                  <a:srgbClr val="800000"/>
                </a:solidFill>
              </a:rPr>
              <a:t>Debris management sites (DMS) . . .</a:t>
            </a:r>
            <a:endParaRPr lang="en-US" b="1" dirty="0" smtClean="0"/>
          </a:p>
          <a:p>
            <a:pPr marL="1024128" lvl="1" indent="-283464">
              <a:spcBef>
                <a:spcPts val="720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 smtClean="0">
                <a:solidFill>
                  <a:srgbClr val="404040"/>
                </a:solidFill>
                <a:ea typeface="+mn-ea"/>
              </a:rPr>
              <a:t>Louisiana Department of Environmental Quality (LDEQ</a:t>
            </a:r>
            <a:r>
              <a:rPr lang="en-US" b="1" dirty="0" smtClean="0">
                <a:ea typeface="+mn-ea"/>
              </a:rPr>
              <a:t>) permitted . . .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661584"/>
            <a:ext cx="8229600" cy="83026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1. Debris </a:t>
            </a:r>
            <a:r>
              <a:rPr lang="en-US" dirty="0" smtClean="0">
                <a:latin typeface="Calibri" charset="0"/>
              </a:rPr>
              <a:t>plan </a:t>
            </a:r>
            <a:r>
              <a:rPr lang="en-US" sz="2000" dirty="0" smtClean="0">
                <a:latin typeface="Calibri" charset="0"/>
              </a:rPr>
              <a:t>(</a:t>
            </a:r>
            <a:r>
              <a:rPr lang="en-US" sz="2000" dirty="0">
                <a:latin typeface="Calibri" charset="0"/>
              </a:rPr>
              <a:t>Continued . . . 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046413"/>
            <a:ext cx="8229600" cy="3378200"/>
          </a:xfrm>
        </p:spPr>
        <p:txBody>
          <a:bodyPr/>
          <a:lstStyle/>
          <a:p>
            <a:pPr marL="346075" indent="-346075"/>
            <a:r>
              <a:rPr lang="en-US" b="1" dirty="0">
                <a:solidFill>
                  <a:srgbClr val="404040"/>
                </a:solidFill>
                <a:latin typeface="Calibri" charset="0"/>
              </a:rPr>
              <a:t>Do not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 use a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boiler-plate </a:t>
            </a:r>
            <a:r>
              <a:rPr lang="en-US" dirty="0">
                <a:solidFill>
                  <a:srgbClr val="404040"/>
                </a:solidFill>
                <a:latin typeface="Calibri" charset="0"/>
              </a:rPr>
              <a:t>plan.</a:t>
            </a:r>
          </a:p>
          <a:p>
            <a:pPr marL="346075" indent="-346075"/>
            <a:r>
              <a:rPr lang="en-US" dirty="0">
                <a:solidFill>
                  <a:srgbClr val="404040"/>
                </a:solidFill>
                <a:latin typeface="Calibri" charset="0"/>
              </a:rPr>
              <a:t>Develop a plan that fits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YOUR needs.</a:t>
            </a:r>
          </a:p>
          <a:p>
            <a:pPr marL="735013" lvl="1"/>
            <a:r>
              <a:rPr lang="en-US" b="1" dirty="0">
                <a:solidFill>
                  <a:srgbClr val="404040"/>
                </a:solidFill>
                <a:latin typeface="Calibri" charset="0"/>
              </a:rPr>
              <a:t>Address </a:t>
            </a:r>
            <a:r>
              <a:rPr lang="en-US" b="1" dirty="0">
                <a:solidFill>
                  <a:srgbClr val="800000"/>
                </a:solidFill>
                <a:latin typeface="Calibri" charset="0"/>
              </a:rPr>
              <a:t>every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 possibility . . . </a:t>
            </a:r>
          </a:p>
          <a:p>
            <a:pPr marL="1146175" lvl="2"/>
            <a:r>
              <a:rPr lang="en-US" b="1" dirty="0">
                <a:solidFill>
                  <a:srgbClr val="404040"/>
                </a:solidFill>
                <a:latin typeface="Calibri" charset="0"/>
              </a:rPr>
              <a:t>E.g. Oil refinery, </a:t>
            </a:r>
            <a:r>
              <a:rPr lang="en-US" b="1" dirty="0" err="1" smtClean="0">
                <a:solidFill>
                  <a:srgbClr val="404040"/>
                </a:solidFill>
                <a:latin typeface="Calibri" charset="0"/>
              </a:rPr>
              <a:t>pogy</a:t>
            </a:r>
            <a:r>
              <a:rPr lang="en-US" b="1" dirty="0" smtClean="0">
                <a:solidFill>
                  <a:srgbClr val="404040"/>
                </a:solidFill>
                <a:latin typeface="Calibri" charset="0"/>
              </a:rPr>
              <a:t> </a:t>
            </a:r>
            <a:r>
              <a:rPr lang="en-US" b="1" dirty="0">
                <a:solidFill>
                  <a:srgbClr val="404040"/>
                </a:solidFill>
                <a:latin typeface="Calibri" charset="0"/>
              </a:rPr>
              <a:t>boats, meat processing facilities, etc.</a:t>
            </a:r>
          </a:p>
        </p:txBody>
      </p:sp>
      <p:pic>
        <p:nvPicPr>
          <p:cNvPr id="16388" name="Picture 5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110214"/>
            <a:ext cx="14224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6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42000"/>
            <a:ext cx="9144000" cy="1016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644650"/>
            <a:ext cx="8229600" cy="1457325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2. Ownership </a:t>
            </a:r>
            <a:r>
              <a:rPr lang="en-US" dirty="0">
                <a:latin typeface="Calibri" charset="0"/>
              </a:rPr>
              <a:t>of the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5" y="3082925"/>
            <a:ext cx="4813300" cy="374967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</a:rPr>
              <a:t>Who is ultimately responsible?</a:t>
            </a:r>
          </a:p>
          <a:p>
            <a:pPr marL="342900" lvl="1" indent="-342900" fontAlgn="auto">
              <a:lnSpc>
                <a:spcPct val="120000"/>
              </a:lnSpc>
              <a:spcBef>
                <a:spcPts val="72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/>
              <a:buChar char="•"/>
              <a:defRPr/>
            </a:pPr>
            <a:r>
              <a:rPr lang="en-US" sz="3000" b="1" dirty="0" smtClean="0">
                <a:solidFill>
                  <a:srgbClr val="800000"/>
                </a:solidFill>
                <a:ea typeface="+mn-ea"/>
              </a:rPr>
              <a:t>Applicant </a:t>
            </a:r>
            <a:r>
              <a:rPr lang="en-US" sz="3000" b="1" dirty="0" smtClean="0">
                <a:solidFill>
                  <a:srgbClr val="404040"/>
                </a:solidFill>
                <a:ea typeface="+mn-ea"/>
              </a:rPr>
              <a:t>is ultimately responsible.</a:t>
            </a:r>
            <a:endParaRPr lang="en-US" b="1" dirty="0" smtClean="0">
              <a:solidFill>
                <a:srgbClr val="404040"/>
              </a:solidFill>
              <a:ea typeface="+mn-ea"/>
            </a:endParaRPr>
          </a:p>
        </p:txBody>
      </p:sp>
      <p:pic>
        <p:nvPicPr>
          <p:cNvPr id="18436" name="Picture 3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724" y="4864893"/>
            <a:ext cx="16764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Under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2644775"/>
            <a:ext cx="26797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http://tytempletonart.files.wordpress.com/2010/07/uncle-s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2" y="2981325"/>
            <a:ext cx="2598737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</p:spPr>
        <p:txBody>
          <a:bodyPr/>
          <a:lstStyle/>
          <a:p>
            <a:fld id="{A1FCC955-EDC8-C641-B7EE-09FB459102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8012</TotalTime>
  <Words>1801</Words>
  <Application>Microsoft Office PowerPoint</Application>
  <PresentationFormat>On-screen Show (4:3)</PresentationFormat>
  <Paragraphs>196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Courier New</vt:lpstr>
      <vt:lpstr>Office Theme</vt:lpstr>
      <vt:lpstr>Debris</vt:lpstr>
      <vt:lpstr>PowerPoint Presentation</vt:lpstr>
      <vt:lpstr>PowerPoint Presentation</vt:lpstr>
      <vt:lpstr>PowerPoint Presentation</vt:lpstr>
      <vt:lpstr>1. Debris plan</vt:lpstr>
      <vt:lpstr>1. Debris plan (Continued . . . )</vt:lpstr>
      <vt:lpstr>1. Debris plan (Continued . . . )</vt:lpstr>
      <vt:lpstr>1. Debris plan (Continued . . . )</vt:lpstr>
      <vt:lpstr>2. Ownership of the process</vt:lpstr>
      <vt:lpstr>2. Ownership of the process (Continued . . . )</vt:lpstr>
      <vt:lpstr>2. Ownership of the process  (Continued . . . )</vt:lpstr>
      <vt:lpstr>2. Ownership of the process (Continued . . . )</vt:lpstr>
      <vt:lpstr>3. Know the rules!</vt:lpstr>
      <vt:lpstr>3. Know the rules! (Continued . . . )</vt:lpstr>
      <vt:lpstr>3. Know the rules! (Continued . . . ) Critical documentation</vt:lpstr>
      <vt:lpstr>3. Know the rules!  (Continued . . . )</vt:lpstr>
      <vt:lpstr>3. Know the rules!  (Continued . . . )</vt:lpstr>
      <vt:lpstr>Quantification:  Reduces YOUR risk!</vt:lpstr>
      <vt:lpstr>Check FEMA 325 Debris Management Guide for details.</vt:lpstr>
      <vt:lpstr>3 things to remember . . .</vt:lpstr>
      <vt:lpstr>PowerPoint Presentation</vt:lpstr>
    </vt:vector>
  </TitlesOfParts>
  <Company>Sides &amp;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Media</dc:creator>
  <cp:lastModifiedBy>Martin, LaShaunte</cp:lastModifiedBy>
  <cp:revision>628</cp:revision>
  <cp:lastPrinted>2013-11-07T22:40:35Z</cp:lastPrinted>
  <dcterms:created xsi:type="dcterms:W3CDTF">2013-04-02T20:42:59Z</dcterms:created>
  <dcterms:modified xsi:type="dcterms:W3CDTF">2015-01-12T17:38:40Z</dcterms:modified>
</cp:coreProperties>
</file>