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93" r:id="rId6"/>
    <p:sldId id="298" r:id="rId7"/>
    <p:sldId id="296" r:id="rId8"/>
    <p:sldId id="294" r:id="rId9"/>
    <p:sldId id="297" r:id="rId10"/>
    <p:sldId id="295" r:id="rId11"/>
    <p:sldId id="289" r:id="rId12"/>
    <p:sldId id="288" r:id="rId13"/>
    <p:sldId id="290" r:id="rId14"/>
    <p:sldId id="291" r:id="rId15"/>
    <p:sldId id="292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B2F66-9A01-4D98-9237-395630DA08DC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F628-02B9-4BDC-8223-5EE63347F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BC2-4F13-4189-A3F1-ECB622C0ABA1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9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BC2-4F13-4189-A3F1-ECB622C0ABA1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6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BC2-4F13-4189-A3F1-ECB622C0ABA1}" type="slidenum">
              <a:rPr lang="en-US"/>
              <a:pPr/>
              <a:t>9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BC2-4F13-4189-A3F1-ECB622C0ABA1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0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BC2-4F13-4189-A3F1-ECB622C0ABA1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7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768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0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456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1304765"/>
            <a:ext cx="3008313" cy="811762"/>
          </a:xfrm>
        </p:spPr>
        <p:txBody>
          <a:bodyPr anchor="b">
            <a:normAutofit/>
          </a:bodyPr>
          <a:lstStyle>
            <a:lvl1pPr algn="ctr">
              <a:lnSpc>
                <a:spcPts val="2700"/>
              </a:lnSpc>
              <a:defRPr sz="2800" b="0">
                <a:solidFill>
                  <a:srgbClr val="1C437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390" y="1304764"/>
            <a:ext cx="5111750" cy="53842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540" y="2224539"/>
            <a:ext cx="3008313" cy="4471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953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00" y="5216426"/>
            <a:ext cx="5486400" cy="46805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00" y="1544017"/>
            <a:ext cx="5486400" cy="3636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00" y="568447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65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5334000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0" y="1523999"/>
            <a:ext cx="2855915" cy="460216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1582BD6-FC20-4557-852B-8433F8572D30}" type="slidenum">
              <a:rPr lang="en-US" sz="2800" b="1">
                <a:solidFill>
                  <a:prstClr val="white"/>
                </a:solidFill>
                <a:latin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800" b="1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3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AC9-1DB1-4388-A28F-628FB0F2E3E8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5F3-02E3-4875-80AB-964EBAC69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856" y="1376772"/>
            <a:ext cx="822960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540" y="2132856"/>
            <a:ext cx="82296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8" r="8308" b="81600"/>
          <a:stretch/>
        </p:blipFill>
        <p:spPr bwMode="auto">
          <a:xfrm>
            <a:off x="-9524" y="-1"/>
            <a:ext cx="9153524" cy="126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1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400" kern="1200">
          <a:solidFill>
            <a:srgbClr val="1C437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214F87"/>
        </a:buClr>
        <a:buSzPct val="90000"/>
        <a:buFont typeface="Wingdings" panose="05000000000000000000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9913" indent="-233363" algn="l" defTabSz="914400" rtl="0" eaLnBrk="1" latinLnBrk="0" hangingPunct="1">
        <a:spcBef>
          <a:spcPct val="20000"/>
        </a:spcBef>
        <a:buClr>
          <a:srgbClr val="FFC000"/>
        </a:buClr>
        <a:buSzPct val="56000"/>
        <a:buFont typeface="Arial" panose="020B0604020202020204" pitchFamily="34" charset="0"/>
        <a:buChar char="►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4075" indent="-233363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9000"/>
        <a:buFont typeface="Calibri" panose="020F0502020204030204" pitchFamily="34" charset="0"/>
        <a:buChar char="+"/>
        <a:tabLst>
          <a:tab pos="284163" algn="l"/>
        </a:tabLst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7763" indent="-231775" algn="l" defTabSz="914400" rtl="0" eaLnBrk="1" latinLnBrk="0" hangingPunct="1">
        <a:spcBef>
          <a:spcPct val="20000"/>
        </a:spcBef>
        <a:buClr>
          <a:srgbClr val="FFC000"/>
        </a:buClr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35100" indent="-228600" algn="l" defTabSz="914400" rtl="0" eaLnBrk="1" latinLnBrk="0" hangingPunct="1">
        <a:spcBef>
          <a:spcPct val="20000"/>
        </a:spcBef>
        <a:buClr>
          <a:srgbClr val="245794"/>
        </a:buClr>
        <a:buSzPct val="88000"/>
        <a:buFont typeface="Arial" panose="020B0604020202020204" pitchFamily="34" charset="0"/>
        <a:buChar char="Ⱶ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hristopher.Guilbeaux@l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Technology Updates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Christopher Guilbeaux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Deputy Director, Preparedness, Response and Interoperability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65287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Statewide Interoperability Executive Committee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arenR" startAt="3"/>
            </a:pPr>
            <a:r>
              <a:rPr lang="en-US" dirty="0" smtClean="0"/>
              <a:t>LWIN staff transfer:</a:t>
            </a:r>
          </a:p>
          <a:p>
            <a:pPr lvl="2"/>
            <a:r>
              <a:rPr lang="en-US" dirty="0" smtClean="0"/>
              <a:t>The Division of Administration has reviewed all previously consolidated statewide services</a:t>
            </a:r>
          </a:p>
          <a:p>
            <a:pPr lvl="2"/>
            <a:r>
              <a:rPr lang="en-US" dirty="0" smtClean="0"/>
              <a:t>Authorized the transfer of LWIN staff from the </a:t>
            </a:r>
            <a:r>
              <a:rPr lang="en-US" b="1" dirty="0" smtClean="0"/>
              <a:t>Office of Technology Services </a:t>
            </a:r>
            <a:r>
              <a:rPr lang="en-US" dirty="0" smtClean="0"/>
              <a:t>(OTS) to the </a:t>
            </a:r>
            <a:r>
              <a:rPr lang="en-US" b="1" dirty="0" smtClean="0">
                <a:solidFill>
                  <a:srgbClr val="C00000"/>
                </a:solidFill>
              </a:rPr>
              <a:t>Department of Public Safety Services, Office of State Police</a:t>
            </a:r>
          </a:p>
          <a:p>
            <a:pPr lvl="2"/>
            <a:r>
              <a:rPr lang="en-US" dirty="0" smtClean="0"/>
              <a:t>21 positions identified</a:t>
            </a:r>
          </a:p>
          <a:p>
            <a:pPr lvl="3"/>
            <a:r>
              <a:rPr lang="en-US" dirty="0" smtClean="0"/>
              <a:t>Remain </a:t>
            </a:r>
            <a:r>
              <a:rPr lang="en-US" b="1" dirty="0" smtClean="0"/>
              <a:t>classified employees</a:t>
            </a:r>
          </a:p>
          <a:p>
            <a:pPr lvl="3"/>
            <a:r>
              <a:rPr lang="en-US" dirty="0" smtClean="0"/>
              <a:t>GOHSEP and LSP will develop a </a:t>
            </a:r>
            <a:r>
              <a:rPr lang="en-US" b="1" dirty="0" smtClean="0"/>
              <a:t>Memorandum of Understanding</a:t>
            </a:r>
            <a:r>
              <a:rPr lang="en-US" dirty="0" smtClean="0"/>
              <a:t> for </a:t>
            </a:r>
            <a:r>
              <a:rPr lang="en-US" b="1" dirty="0" smtClean="0"/>
              <a:t>management and oversight </a:t>
            </a:r>
          </a:p>
          <a:p>
            <a:pPr lvl="3"/>
            <a:r>
              <a:rPr lang="en-US" dirty="0" smtClean="0"/>
              <a:t>LWIN Positions and LWIN maintenance funded from </a:t>
            </a:r>
            <a:r>
              <a:rPr lang="en-US" b="1" dirty="0" smtClean="0"/>
              <a:t>Riverboat Gaming </a:t>
            </a:r>
            <a:r>
              <a:rPr lang="en-US" dirty="0" smtClean="0"/>
              <a:t>and</a:t>
            </a:r>
            <a:r>
              <a:rPr lang="en-US" b="1" dirty="0" smtClean="0"/>
              <a:t> Motor Vehicle fees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487802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554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65287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Christopher Guilbeaux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Chairman, SIEC</a:t>
            </a:r>
          </a:p>
          <a:p>
            <a:r>
              <a:rPr lang="en-US" dirty="0" smtClean="0">
                <a:hlinkClick r:id="rId4"/>
              </a:rPr>
              <a:t>Christopher.Guilbeaux@la.gov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(225) 925-7333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487802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598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Web EOC </a:t>
            </a:r>
            <a:r>
              <a:rPr lang="en-US" sz="6600" dirty="0" smtClean="0">
                <a:solidFill>
                  <a:srgbClr val="C00000"/>
                </a:solidFill>
              </a:rPr>
              <a:t>8.0</a:t>
            </a:r>
            <a:br>
              <a:rPr lang="en-US" sz="6600" dirty="0" smtClean="0">
                <a:solidFill>
                  <a:srgbClr val="C00000"/>
                </a:solidFill>
              </a:rPr>
            </a:br>
            <a:r>
              <a:rPr lang="en-US" sz="6600" dirty="0" smtClean="0">
                <a:solidFill>
                  <a:srgbClr val="C00000"/>
                </a:solidFill>
              </a:rPr>
              <a:t>Update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Web EOC 8.0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changes are with menu items, no changes to functionality for Parishes.</a:t>
            </a:r>
          </a:p>
          <a:p>
            <a:r>
              <a:rPr lang="en-US" dirty="0" smtClean="0"/>
              <a:t> Air Support missions are sent to the Air Coordination Branch (ACB) for tasking to appropriate agency.</a:t>
            </a:r>
          </a:p>
          <a:p>
            <a:r>
              <a:rPr lang="en-US" dirty="0" smtClean="0"/>
              <a:t>Generator requests are sent to Generator Branch for tasking to appropriate agency or for contracting. </a:t>
            </a:r>
          </a:p>
          <a:p>
            <a:r>
              <a:rPr lang="en-US" dirty="0" smtClean="0"/>
              <a:t>All purchases are sent through Logistics to ESF-7 Finance for contracting/purchasing/tracking.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7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Web EOC 8.0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continue to encourage Parishes to train personnel at all levels in the proper workings of </a:t>
            </a:r>
            <a:r>
              <a:rPr lang="en-US" dirty="0" err="1" smtClean="0"/>
              <a:t>WebEOC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encourage Parishes to seek </a:t>
            </a:r>
            <a:r>
              <a:rPr lang="en-US" dirty="0" err="1" smtClean="0"/>
              <a:t>WebEOC</a:t>
            </a:r>
            <a:r>
              <a:rPr lang="en-US" dirty="0" smtClean="0"/>
              <a:t> training from Regional Coordinators.</a:t>
            </a:r>
          </a:p>
          <a:p>
            <a:r>
              <a:rPr lang="en-US" dirty="0" smtClean="0"/>
              <a:t>In depth training is available through the GOHSEP </a:t>
            </a:r>
            <a:r>
              <a:rPr lang="en-US" dirty="0" err="1" smtClean="0"/>
              <a:t>WebEOC</a:t>
            </a:r>
            <a:r>
              <a:rPr lang="en-US" dirty="0" smtClean="0"/>
              <a:t> administrator.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7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6600" dirty="0">
                <a:solidFill>
                  <a:srgbClr val="C00000"/>
                </a:solidFill>
              </a:rPr>
              <a:t>Virtual Louisiana</a:t>
            </a:r>
            <a:br>
              <a:rPr lang="en-US" sz="6600" dirty="0">
                <a:solidFill>
                  <a:srgbClr val="C00000"/>
                </a:solidFill>
              </a:rPr>
            </a:br>
            <a:r>
              <a:rPr lang="en-US" sz="6600" dirty="0">
                <a:solidFill>
                  <a:srgbClr val="C00000"/>
                </a:solidFill>
              </a:rPr>
              <a:t>Update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6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>Virtual Louisiana Update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GOHSEP </a:t>
            </a:r>
            <a:r>
              <a:rPr lang="en-US" dirty="0" smtClean="0"/>
              <a:t>received a </a:t>
            </a:r>
            <a:r>
              <a:rPr lang="en-US" b="1" dirty="0"/>
              <a:t>part-time (50%) employee </a:t>
            </a:r>
            <a:r>
              <a:rPr lang="en-US" dirty="0"/>
              <a:t>detailed from </a:t>
            </a:r>
            <a:r>
              <a:rPr lang="en-US" dirty="0" smtClean="0"/>
              <a:t>the Office of Technology Services (OTS) who began May 2</a:t>
            </a:r>
            <a:r>
              <a:rPr lang="en-US" baseline="30000" dirty="0" smtClean="0"/>
              <a:t>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Priority of work will be:</a:t>
            </a:r>
          </a:p>
          <a:p>
            <a:pPr marL="914400" lvl="1" indent="-457200">
              <a:buSzPct val="75000"/>
            </a:pPr>
            <a:r>
              <a:rPr lang="en-US" sz="2400" b="1" dirty="0"/>
              <a:t>Update current version </a:t>
            </a:r>
            <a:r>
              <a:rPr lang="en-US" sz="2400" dirty="0"/>
              <a:t>of Virtual Louisiana to ensure all components are operational</a:t>
            </a:r>
          </a:p>
          <a:p>
            <a:pPr marL="914400" lvl="1" indent="-457200">
              <a:buSzPct val="75000"/>
            </a:pPr>
            <a:r>
              <a:rPr lang="en-US" sz="2400" b="1" dirty="0"/>
              <a:t>Imbed all new imagery </a:t>
            </a:r>
            <a:r>
              <a:rPr lang="en-US" sz="2400" dirty="0"/>
              <a:t>obtained in 2014</a:t>
            </a:r>
          </a:p>
          <a:p>
            <a:pPr marL="914400" lvl="1" indent="-457200">
              <a:buSzPct val="75000"/>
            </a:pPr>
            <a:r>
              <a:rPr lang="en-US" sz="2400" dirty="0"/>
              <a:t>Begin </a:t>
            </a:r>
            <a:r>
              <a:rPr lang="en-US" sz="2400" b="1" dirty="0"/>
              <a:t>transition to ESRI/Arc GIS </a:t>
            </a:r>
            <a:r>
              <a:rPr lang="en-US" sz="2400" dirty="0"/>
              <a:t>with appropriate layers from current Google platform</a:t>
            </a:r>
          </a:p>
          <a:p>
            <a:pPr marL="914400" lvl="1" indent="-457200">
              <a:buSzPct val="75000"/>
            </a:pPr>
            <a:r>
              <a:rPr lang="en-US" sz="2400" dirty="0"/>
              <a:t>Create ability to </a:t>
            </a:r>
            <a:r>
              <a:rPr lang="en-US" sz="2400" b="1" dirty="0"/>
              <a:t>provide demographics </a:t>
            </a:r>
            <a:r>
              <a:rPr lang="en-US" sz="2400" dirty="0"/>
              <a:t>required for </a:t>
            </a:r>
            <a:r>
              <a:rPr lang="en-US" sz="2400" b="1" dirty="0"/>
              <a:t>immediate response </a:t>
            </a:r>
            <a:r>
              <a:rPr lang="en-US" sz="2400" dirty="0"/>
              <a:t>(LEAD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56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65287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600" dirty="0" smtClean="0"/>
              <a:t>Statewide Interoperability Executive Committee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4016374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Christopher Guilbeaux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SIEC Chairman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6753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652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Ongoing Projects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As </a:t>
            </a:r>
            <a:r>
              <a:rPr lang="en-US" b="1" dirty="0" smtClean="0"/>
              <a:t>funding becomes available</a:t>
            </a:r>
            <a:r>
              <a:rPr lang="en-US" dirty="0" smtClean="0"/>
              <a:t>, the SIEC authorized proceeding with the following priorities:</a:t>
            </a:r>
          </a:p>
          <a:p>
            <a:pPr lvl="2"/>
            <a:r>
              <a:rPr lang="en-US" dirty="0" smtClean="0"/>
              <a:t>Addressing </a:t>
            </a:r>
            <a:r>
              <a:rPr lang="en-US" b="1" dirty="0" smtClean="0">
                <a:solidFill>
                  <a:srgbClr val="C00000"/>
                </a:solidFill>
              </a:rPr>
              <a:t>LWIN coverage gaps</a:t>
            </a:r>
          </a:p>
          <a:p>
            <a:pPr lvl="3"/>
            <a:r>
              <a:rPr lang="en-US" dirty="0" smtClean="0"/>
              <a:t>Catahoula, Rapides, Eunice, Livingston, </a:t>
            </a:r>
            <a:r>
              <a:rPr lang="en-US" dirty="0" err="1" smtClean="0"/>
              <a:t>Chatum</a:t>
            </a:r>
            <a:endParaRPr lang="en-US" dirty="0" smtClean="0"/>
          </a:p>
          <a:p>
            <a:pPr lvl="2">
              <a:buClr>
                <a:schemeClr val="tx1"/>
              </a:buClr>
            </a:pPr>
            <a:r>
              <a:rPr lang="en-US" b="1" dirty="0" smtClean="0">
                <a:solidFill>
                  <a:srgbClr val="C00000"/>
                </a:solidFill>
              </a:rPr>
              <a:t>Increasing capacity</a:t>
            </a:r>
          </a:p>
          <a:p>
            <a:pPr lvl="3">
              <a:buClr>
                <a:schemeClr val="tx1"/>
              </a:buClr>
            </a:pPr>
            <a:r>
              <a:rPr lang="en-US" dirty="0" smtClean="0"/>
              <a:t>Channel increase</a:t>
            </a:r>
          </a:p>
          <a:p>
            <a:pPr lvl="2">
              <a:buClr>
                <a:schemeClr val="tx1"/>
              </a:buClr>
            </a:pPr>
            <a:r>
              <a:rPr lang="en-US" b="1" dirty="0" smtClean="0">
                <a:solidFill>
                  <a:srgbClr val="C00000"/>
                </a:solidFill>
              </a:rPr>
              <a:t>Redundant/Backup communications</a:t>
            </a:r>
          </a:p>
          <a:p>
            <a:pPr lvl="3"/>
            <a:r>
              <a:rPr lang="en-US" dirty="0" smtClean="0"/>
              <a:t>Ethernet / Fiber: will require feasibility type study</a:t>
            </a:r>
          </a:p>
          <a:p>
            <a:pPr lvl="3"/>
            <a:r>
              <a:rPr lang="en-US" dirty="0" smtClean="0"/>
              <a:t>Microwave:  costly and will need to be phased approach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Statewide Interoperability Executive Committee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0" y="1487802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65287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Statewide Interoperability Executive Committee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arenR" startAt="2"/>
            </a:pPr>
            <a:r>
              <a:rPr lang="en-US" dirty="0" smtClean="0"/>
              <a:t>Upgrade of LWIN </a:t>
            </a:r>
            <a:r>
              <a:rPr lang="en-US" b="1" dirty="0" smtClean="0"/>
              <a:t>Software, </a:t>
            </a:r>
            <a:r>
              <a:rPr lang="en-US" b="1" dirty="0"/>
              <a:t>C</a:t>
            </a:r>
            <a:r>
              <a:rPr lang="en-US" b="1" dirty="0" smtClean="0"/>
              <a:t>onsoles </a:t>
            </a:r>
            <a:r>
              <a:rPr lang="en-US" dirty="0" smtClean="0"/>
              <a:t>and </a:t>
            </a:r>
            <a:r>
              <a:rPr lang="en-US" b="1" dirty="0" err="1" smtClean="0"/>
              <a:t>STR</a:t>
            </a:r>
            <a:r>
              <a:rPr lang="en-US" b="1" dirty="0" smtClean="0"/>
              <a:t> repeaters</a:t>
            </a:r>
          </a:p>
          <a:p>
            <a:pPr marL="1371600" lvl="2" indent="-514350">
              <a:buClr>
                <a:schemeClr val="tx1"/>
              </a:buClr>
            </a:pPr>
            <a:r>
              <a:rPr lang="en-US" b="1" dirty="0" smtClean="0">
                <a:solidFill>
                  <a:srgbClr val="C00000"/>
                </a:solidFill>
              </a:rPr>
              <a:t>$15.8 million </a:t>
            </a:r>
            <a:r>
              <a:rPr lang="en-US" dirty="0" smtClean="0"/>
              <a:t>for the total project</a:t>
            </a:r>
          </a:p>
          <a:p>
            <a:pPr marL="1828800" lvl="3" indent="-514350">
              <a:buClr>
                <a:schemeClr val="tx1"/>
              </a:buClr>
            </a:pPr>
            <a:r>
              <a:rPr lang="en-US" b="1" dirty="0" smtClean="0">
                <a:solidFill>
                  <a:srgbClr val="C00000"/>
                </a:solidFill>
              </a:rPr>
              <a:t>$11.4 million </a:t>
            </a:r>
            <a:r>
              <a:rPr lang="en-US" dirty="0" smtClean="0"/>
              <a:t>for software and console replacement</a:t>
            </a:r>
          </a:p>
          <a:p>
            <a:pPr marL="1828800" lvl="3" indent="-514350">
              <a:buClr>
                <a:schemeClr val="tx1"/>
              </a:buClr>
            </a:pPr>
            <a:r>
              <a:rPr lang="en-US" b="1" dirty="0" smtClean="0">
                <a:solidFill>
                  <a:srgbClr val="C00000"/>
                </a:solidFill>
              </a:rPr>
              <a:t>$4.4 million </a:t>
            </a:r>
            <a:r>
              <a:rPr lang="en-US" dirty="0" smtClean="0"/>
              <a:t>for </a:t>
            </a:r>
            <a:r>
              <a:rPr lang="en-US" dirty="0" err="1" smtClean="0"/>
              <a:t>STR</a:t>
            </a:r>
            <a:r>
              <a:rPr lang="en-US" dirty="0" smtClean="0"/>
              <a:t> repeaters</a:t>
            </a:r>
          </a:p>
          <a:p>
            <a:pPr marL="1371600" lvl="2" indent="-514350"/>
            <a:r>
              <a:rPr lang="en-US" dirty="0" smtClean="0"/>
              <a:t>2016 Current Legislative Session Funding Possibility</a:t>
            </a:r>
          </a:p>
          <a:p>
            <a:pPr marL="1828800" lvl="3" indent="-514350"/>
            <a:r>
              <a:rPr lang="en-US" b="1" dirty="0" smtClean="0"/>
              <a:t>Revenue Estimating Conference </a:t>
            </a:r>
            <a:r>
              <a:rPr lang="en-US" dirty="0" smtClean="0"/>
              <a:t>(REC) will meet in </a:t>
            </a:r>
            <a:r>
              <a:rPr lang="en-US" b="1" dirty="0" smtClean="0"/>
              <a:t>May 2016</a:t>
            </a:r>
            <a:r>
              <a:rPr lang="en-US" dirty="0" smtClean="0"/>
              <a:t> to recognize available revenue from the Department of Public Safety Services</a:t>
            </a:r>
          </a:p>
          <a:p>
            <a:pPr marL="1828800" lvl="3" indent="-514350"/>
            <a:r>
              <a:rPr lang="en-US" b="1" dirty="0" smtClean="0"/>
              <a:t>If approved by REC, Legislature and Governor</a:t>
            </a:r>
            <a:r>
              <a:rPr lang="en-US" dirty="0" smtClean="0"/>
              <a:t>, funding will be </a:t>
            </a:r>
            <a:r>
              <a:rPr lang="en-US" b="1" dirty="0" smtClean="0"/>
              <a:t>transferred to GOHSEP </a:t>
            </a:r>
            <a:r>
              <a:rPr lang="en-US" dirty="0" smtClean="0"/>
              <a:t>to </a:t>
            </a:r>
            <a:r>
              <a:rPr lang="en-US" b="1" dirty="0" smtClean="0"/>
              <a:t>implement </a:t>
            </a:r>
            <a:r>
              <a:rPr lang="en-US" dirty="0" smtClean="0"/>
              <a:t>the initial </a:t>
            </a:r>
            <a:r>
              <a:rPr lang="en-US" b="1" dirty="0" smtClean="0">
                <a:solidFill>
                  <a:srgbClr val="C00000"/>
                </a:solidFill>
              </a:rPr>
              <a:t>$11.4 LWIN upgrade</a:t>
            </a:r>
            <a:endParaRPr lang="en-US" b="1" dirty="0">
              <a:solidFill>
                <a:srgbClr val="C00000"/>
              </a:solidFill>
            </a:endParaRPr>
          </a:p>
          <a:p>
            <a:pPr marL="1828800" lvl="3" indent="-514350"/>
            <a:endParaRPr lang="en-US" dirty="0" smtClean="0"/>
          </a:p>
          <a:p>
            <a:pPr marL="1371600" lvl="2" indent="-514350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1487802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wner xmlns="9383fe21-241c-4b58-a6fa-ef802baabd5f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C5296AA4CB44AAC993CF3D2FFA90A" ma:contentTypeVersion="0" ma:contentTypeDescription="Create a new document." ma:contentTypeScope="" ma:versionID="aca7f2fccd4ea3c50fbd5cd04c7b52cc">
  <xsd:schema xmlns:xsd="http://www.w3.org/2001/XMLSchema" xmlns:xs="http://www.w3.org/2001/XMLSchema" xmlns:p="http://schemas.microsoft.com/office/2006/metadata/properties" xmlns:ns2="9383fe21-241c-4b58-a6fa-ef802baabd5f" targetNamespace="http://schemas.microsoft.com/office/2006/metadata/properties" ma:root="true" ma:fieldsID="aa856dbb0ad6a99fea3cb64e1314eb2c" ns2:_="">
    <xsd:import namespace="9383fe21-241c-4b58-a6fa-ef802baabd5f"/>
    <xsd:element name="properties">
      <xsd:complexType>
        <xsd:sequence>
          <xsd:element name="documentManagement">
            <xsd:complexType>
              <xsd:all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3fe21-241c-4b58-a6fa-ef802baabd5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SharePointGroup="0" ma:internalName="Own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0DBFB0-D327-4661-885D-86CA559CF863}"/>
</file>

<file path=customXml/itemProps2.xml><?xml version="1.0" encoding="utf-8"?>
<ds:datastoreItem xmlns:ds="http://schemas.openxmlformats.org/officeDocument/2006/customXml" ds:itemID="{8AB3616E-A059-41EB-BA36-993916E5FE4C}"/>
</file>

<file path=customXml/itemProps3.xml><?xml version="1.0" encoding="utf-8"?>
<ds:datastoreItem xmlns:ds="http://schemas.openxmlformats.org/officeDocument/2006/customXml" ds:itemID="{274C023E-C3A5-4919-948D-F9766E88B887}"/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447</Words>
  <Application>Microsoft Office PowerPoint</Application>
  <PresentationFormat>On-screen Show (4:3)</PresentationFormat>
  <Paragraphs>62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1_Office Theme</vt:lpstr>
      <vt:lpstr>Technology Updates</vt:lpstr>
      <vt:lpstr>Web EOC 8.0 Update</vt:lpstr>
      <vt:lpstr>Web EOC 8.0 Update</vt:lpstr>
      <vt:lpstr>Web EOC 8.0 Update</vt:lpstr>
      <vt:lpstr>Virtual Louisiana Update</vt:lpstr>
      <vt:lpstr>Virtual Louisiana Update</vt:lpstr>
      <vt:lpstr>Statewide Interoperability Executive Committee</vt:lpstr>
      <vt:lpstr>Statewide Interoperability Executive Committee</vt:lpstr>
      <vt:lpstr>Statewide Interoperability Executive Committee</vt:lpstr>
      <vt:lpstr>Statewide Interoperability Executive Committee</vt:lpstr>
      <vt:lpstr>Questions?</vt:lpstr>
    </vt:vector>
  </TitlesOfParts>
  <Company>GOHSEP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bmitchell</dc:creator>
  <cp:lastModifiedBy>Dayries, Christina</cp:lastModifiedBy>
  <cp:revision>638</cp:revision>
  <dcterms:created xsi:type="dcterms:W3CDTF">2011-06-27T13:52:55Z</dcterms:created>
  <dcterms:modified xsi:type="dcterms:W3CDTF">2016-04-22T17:51:39Z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0x010100CB9C5296AA4CB44AAC993CF3D2FFA90A</vt:lpwstr>
  </property>
  <property fmtid="{D5CDD505-2E9C-101B-9397-08002B2CF9AE}" pid="3" name="Order">
    <vt:r8>10500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